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4"/>
  </p:notesMasterIdLst>
  <p:sldIdLst>
    <p:sldId id="256" r:id="rId2"/>
    <p:sldId id="285" r:id="rId3"/>
    <p:sldId id="286" r:id="rId4"/>
    <p:sldId id="287" r:id="rId5"/>
    <p:sldId id="288" r:id="rId6"/>
    <p:sldId id="296" r:id="rId7"/>
    <p:sldId id="297" r:id="rId8"/>
    <p:sldId id="300" r:id="rId9"/>
    <p:sldId id="301" r:id="rId10"/>
    <p:sldId id="302" r:id="rId11"/>
    <p:sldId id="303" r:id="rId12"/>
    <p:sldId id="304" r:id="rId13"/>
    <p:sldId id="316" r:id="rId14"/>
    <p:sldId id="317" r:id="rId15"/>
    <p:sldId id="318" r:id="rId16"/>
    <p:sldId id="319" r:id="rId17"/>
    <p:sldId id="320" r:id="rId18"/>
    <p:sldId id="323" r:id="rId19"/>
    <p:sldId id="321" r:id="rId20"/>
    <p:sldId id="322" r:id="rId21"/>
    <p:sldId id="324" r:id="rId22"/>
    <p:sldId id="315"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8" autoAdjust="0"/>
    <p:restoredTop sz="79225" autoAdjust="0"/>
  </p:normalViewPr>
  <p:slideViewPr>
    <p:cSldViewPr>
      <p:cViewPr>
        <p:scale>
          <a:sx n="66" d="100"/>
          <a:sy n="66" d="100"/>
        </p:scale>
        <p:origin x="-1452" y="216"/>
      </p:cViewPr>
      <p:guideLst>
        <p:guide orient="horz" pos="2160"/>
        <p:guide pos="2880"/>
      </p:guideLst>
    </p:cSldViewPr>
  </p:slideViewPr>
  <p:outlineViewPr>
    <p:cViewPr>
      <p:scale>
        <a:sx n="33" d="100"/>
        <a:sy n="33" d="100"/>
      </p:scale>
      <p:origin x="0" y="22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23/04/2022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p14="http://schemas.microsoft.com/office/powerpoint/2010/main" xmlns=""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¿Qué es una información secreta?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 secreto es una información que no debe ser compartida en prácticamente ningún ámbito. Pueden considerarse secretos elementos tales como NIP o </a:t>
            </a:r>
            <a:r>
              <a:rPr lang="es-ES_tradnl" sz="1200" kern="1200" dirty="0" err="1" smtClean="0">
                <a:solidFill>
                  <a:schemeClr val="tx1"/>
                </a:solidFill>
                <a:latin typeface="+mn-lt"/>
                <a:ea typeface="+mn-ea"/>
                <a:cs typeface="+mn-cs"/>
              </a:rPr>
              <a:t>password</a:t>
            </a:r>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¿Qué es una información Privada?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Una información privada, es aquella que aunque no se es publica, se puede proporcionar en algunos ámbitos restringidos. Algunos ejemplos significativos son:</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económica personales (como el salario o el patrimonio personal)</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familiares (información de los hijos tal como escuelas, y horarios).</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de índole medica.</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sz="1200" kern="1200" dirty="0" smtClean="0">
                <a:solidFill>
                  <a:schemeClr val="tx1"/>
                </a:solidFill>
                <a:latin typeface="+mn-lt"/>
                <a:ea typeface="+mn-ea"/>
                <a:cs typeface="+mn-cs"/>
              </a:rPr>
              <a:t>La palabra "criptografía" se compone de dos partes "cripto", que quiere decir oculto y "grafía", que quiere decir escritura.</a:t>
            </a:r>
          </a:p>
          <a:p>
            <a:pPr>
              <a:buFont typeface="Arial" pitchFamily="34" charset="0"/>
              <a:buNone/>
            </a:pPr>
            <a:endParaRPr lang="es-MX"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La criptográfica garantiza que un mensaje solo puede ser entendió por su destinatario, aunque otras personas puedan ver o conseguir dicho mensaje.</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El origen de la criptográfica se asocia frecuentemente con la política y con la guerra.</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Uno de los algoritmos clásicos más populares es el de Julio Cesar, que consiste en desplazar tres posiciones en el abecedario cada letra. </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Los paquetes TCP/IP (el protocolo base de internet), eran recibidos por todos los nodos de una red. Cada equipo decidía si el paquete era para él o lo desechaba. Esto implica que cualquier nodo pudiera analizar los envíos de una red (a esto se llama “modo promiscuo”).</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 origen, protocolos como la recepción de emails, ftp, incluso páginas web, no contemplaban seguridad exponiendo todo el flujo de información a cualquier persona que estuviera conectada a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MX" sz="120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sdelashorasextra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github.com/jbautistamartin/CapacitacionCriptografiaCertificadosPrivacidad" TargetMode="External"/><Relationship Id="rId4" Type="http://schemas.openxmlformats.org/officeDocument/2006/relationships/hyperlink" Target="https://desdelashorasextras.blogspot.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_tradnl" b="1" cap="all" dirty="0" smtClean="0"/>
              <a:t>Certificados Digitales</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endParaRPr lang="es-MX" b="1" dirty="0" smtClean="0"/>
          </a:p>
          <a:p>
            <a:r>
              <a:rPr lang="es-MX" sz="2800" dirty="0" smtClean="0">
                <a:hlinkClick r:id="rId3"/>
              </a:rPr>
              <a:t>http://desdelashorasextras.blogspot.com/</a:t>
            </a:r>
            <a:endParaRPr lang="es-MX" sz="2800" dirty="0" smtClean="0"/>
          </a:p>
          <a:p>
            <a:endParaRPr lang="es-MX" dirty="0"/>
          </a:p>
        </p:txBody>
      </p:sp>
      <p:pic>
        <p:nvPicPr>
          <p:cNvPr id="5"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Imagen" descr="http://www.rinconastur.com/php/images/asimetrica1.jpg"/>
          <p:cNvPicPr/>
          <p:nvPr/>
        </p:nvPicPr>
        <p:blipFill>
          <a:blip r:embed="rId4" cstate="print"/>
          <a:srcRect b="37760"/>
          <a:stretch>
            <a:fillRect/>
          </a:stretch>
        </p:blipFill>
        <p:spPr bwMode="auto">
          <a:xfrm>
            <a:off x="1259632" y="1916832"/>
            <a:ext cx="6552728"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12 Imagen" descr="http://www.rinconastur.com/php/images/asimetrica1.jpg"/>
          <p:cNvPicPr/>
          <p:nvPr/>
        </p:nvPicPr>
        <p:blipFill>
          <a:blip r:embed="rId4" cstate="print"/>
          <a:srcRect t="62240"/>
          <a:stretch>
            <a:fillRect/>
          </a:stretch>
        </p:blipFill>
        <p:spPr bwMode="auto">
          <a:xfrm>
            <a:off x="971600" y="2348880"/>
            <a:ext cx="7344816"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solidFill>
                  <a:srgbClr val="FF0000"/>
                </a:solidFill>
              </a:rPr>
              <a:t>Certificados</a:t>
            </a:r>
            <a:endParaRPr lang="es-MX" sz="2200" b="1" cap="all" dirty="0">
              <a:solidFill>
                <a:srgbClr val="FF0000"/>
              </a:solidFill>
            </a:endParaRP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Un certificado digital es un documento electrónico, expedido por una entidad competente para tal efecto, que básicamente garantiza la identidad de una persona o un servidor, ligándolo a una clave publica</a:t>
            </a:r>
            <a:r>
              <a:rPr lang="es-ES_tradnl" sz="2000" dirty="0" smtClean="0"/>
              <a:t>.</a:t>
            </a:r>
          </a:p>
          <a:p>
            <a:endParaRPr lang="es-MX" sz="2000" dirty="0"/>
          </a:p>
          <a:p>
            <a:r>
              <a:rPr lang="es-ES_tradnl" sz="2000" dirty="0"/>
              <a:t>Se basa en la confianza que se tenga en la entidad certificadora, si confiamos en la entidad, también confiamos en la identidad de los certificados que expida.</a:t>
            </a:r>
            <a:endParaRPr lang="es-MX" sz="2000" dirty="0"/>
          </a:p>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Proceso para generar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Autentificación de operaciones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Elementos de un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Almacén de certificado</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con Entidad Certificadora AD</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de IIS</a:t>
            </a:r>
            <a:endParaRPr lang="es-MX" sz="2200" b="1" cap="all"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con OpenSSL</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Solicitud con KeyStore</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Extensiones de archivos criptográficos</a:t>
            </a:r>
            <a:endParaRPr lang="es-MX" sz="2200" b="1" cap="all"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endParaRPr lang="es-MX" sz="3600" dirty="0" smtClean="0"/>
          </a:p>
          <a:p>
            <a:endParaRPr lang="es-MX" sz="1800" dirty="0"/>
          </a:p>
        </p:txBody>
      </p:sp>
    </p:spTree>
    <p:extLst>
      <p:ext uri="{BB962C8B-B14F-4D97-AF65-F5344CB8AC3E}">
        <p14:creationId xmlns:p14="http://schemas.microsoft.com/office/powerpoint/2010/main" xmlns="" val="254012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FIN</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12 Rectángulo"/>
          <p:cNvSpPr/>
          <p:nvPr/>
        </p:nvSpPr>
        <p:spPr>
          <a:xfrm>
            <a:off x="378810" y="2636912"/>
            <a:ext cx="8519269" cy="3108543"/>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4"/>
              </a:rPr>
              <a:t>https://desdelashorasextras.blogspot.mx</a:t>
            </a:r>
            <a:r>
              <a:rPr lang="es-MX" sz="3200" dirty="0" smtClean="0">
                <a:hlinkClick r:id="rId4"/>
              </a:rPr>
              <a:t>/</a:t>
            </a:r>
            <a:endParaRPr lang="es-MX" sz="3200" dirty="0" smtClean="0"/>
          </a:p>
          <a:p>
            <a:pPr algn="ctr"/>
            <a:endParaRPr lang="es-ES_tradnl" sz="3200" dirty="0" smtClean="0"/>
          </a:p>
          <a:p>
            <a:pPr algn="ctr"/>
            <a:r>
              <a:rPr lang="es-MX" dirty="0" smtClean="0">
                <a:hlinkClick r:id="rId5"/>
              </a:rPr>
              <a:t>https://github.com/jbautistamartin/CapacitacionCriptografiaCertificadosPrivacidad</a:t>
            </a:r>
            <a:endParaRPr lang="es-MX" dirty="0" smtClean="0"/>
          </a:p>
          <a:p>
            <a:pPr algn="ctr"/>
            <a:endParaRPr lang="es-MX" sz="3200" dirty="0"/>
          </a:p>
          <a:p>
            <a:endParaRPr lang="es-MX" dirty="0"/>
          </a:p>
        </p:txBody>
      </p:sp>
    </p:spTree>
    <p:extLst>
      <p:ext uri="{BB962C8B-B14F-4D97-AF65-F5344CB8AC3E}">
        <p14:creationId xmlns:p14="http://schemas.microsoft.com/office/powerpoint/2010/main" xmlns="" val="29050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lvl="0"/>
            <a:r>
              <a:rPr lang="es-ES_tradnl" sz="2800" dirty="0" smtClean="0"/>
              <a:t>¿Qué es una información secreta?</a:t>
            </a:r>
            <a:endParaRPr lang="es-MX" sz="2800" dirty="0" smtClean="0"/>
          </a:p>
          <a:p>
            <a:pPr lvl="0"/>
            <a:r>
              <a:rPr lang="es-ES_tradnl" sz="2800" dirty="0" smtClean="0"/>
              <a:t>¿Qué es una información privada?</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lnSpcReduction="10000"/>
          </a:bodyPr>
          <a:lstStyle/>
          <a:p>
            <a:pPr marL="0" indent="0">
              <a:buNone/>
            </a:pPr>
            <a:endParaRPr lang="es-ES_tradnl" sz="2600" dirty="0" smtClean="0"/>
          </a:p>
          <a:p>
            <a:pPr>
              <a:buNone/>
            </a:pPr>
            <a:r>
              <a:rPr lang="es-ES_tradnl" sz="2800" dirty="0" smtClean="0"/>
              <a:t>	</a:t>
            </a:r>
          </a:p>
          <a:p>
            <a:pPr>
              <a:buNone/>
            </a:pPr>
            <a:r>
              <a:rPr lang="es-ES_tradnl" sz="2800" dirty="0" smtClean="0"/>
              <a:t>	</a:t>
            </a:r>
          </a:p>
          <a:p>
            <a:pPr algn="just">
              <a:buNone/>
            </a:pPr>
            <a:r>
              <a:rPr lang="es-ES_tradnl" sz="2800" dirty="0" smtClean="0"/>
              <a:t>	</a:t>
            </a:r>
            <a:r>
              <a:rPr lang="es-ES_tradnl" sz="2800" dirty="0" smtClean="0">
                <a:solidFill>
                  <a:srgbClr val="FF0000"/>
                </a:solidFill>
              </a:rPr>
              <a:t>Este curso tiene como objetivo ser una introducción acerca de la realidad de la privacidad y seguridad en Internet, revisando los  motivos y circunstancia (actuales) en la que esta es violada, para posteriormente presentar herramientas de criptografía, y manejo de certificados.</a:t>
            </a:r>
            <a:endParaRPr lang="es-MX" sz="2800" dirty="0" smtClean="0">
              <a:solidFill>
                <a:srgbClr val="FF0000"/>
              </a:solidFill>
            </a:endParaRPr>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solidFill>
                  <a:srgbClr val="FF0000"/>
                </a:solidFill>
              </a:rPr>
              <a:t>Breve historia de la criptografía</a:t>
            </a:r>
            <a:endParaRPr lang="es-MX" sz="2200" b="1" cap="all" dirty="0">
              <a:solidFill>
                <a:srgbClr val="FF0000"/>
              </a:solidFill>
            </a:endParaRPr>
          </a:p>
        </p:txBody>
      </p:sp>
      <p:sp>
        <p:nvSpPr>
          <p:cNvPr id="3" name="2 Marcador de contenido"/>
          <p:cNvSpPr>
            <a:spLocks noGrp="1"/>
          </p:cNvSpPr>
          <p:nvPr>
            <p:ph idx="1"/>
          </p:nvPr>
        </p:nvSpPr>
        <p:spPr>
          <a:xfrm>
            <a:off x="457200" y="2204864"/>
            <a:ext cx="8229600" cy="3816423"/>
          </a:xfrm>
        </p:spPr>
        <p:txBody>
          <a:bodyPr anchor="ctr">
            <a:normAutofit fontScale="850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800" dirty="0" smtClean="0"/>
              <a:t>La palabra "criptografía"  quiere decir “escritura oculta”.</a:t>
            </a:r>
          </a:p>
          <a:p>
            <a:endParaRPr lang="es-MX" sz="2800" dirty="0" smtClean="0"/>
          </a:p>
          <a:p>
            <a:r>
              <a:rPr lang="es-ES_tradnl" sz="2800" dirty="0" smtClean="0"/>
              <a:t> La criptográfica garantiza que un mensaje solo puede ser entendió por su destinatario, aunque otras personas puedan ver o conseguir dicho mensaje.</a:t>
            </a:r>
          </a:p>
          <a:p>
            <a:endParaRPr lang="es-MX" sz="2800" dirty="0" smtClean="0"/>
          </a:p>
          <a:p>
            <a:r>
              <a:rPr lang="es-ES_tradnl" sz="2800" dirty="0" smtClean="0"/>
              <a:t>El origen de la criptográfica se asocia frecuentemente con la política y con la guerra.</a:t>
            </a:r>
            <a:endParaRPr lang="es-MX" sz="28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solidFill>
                  <a:srgbClr val="FF0000"/>
                </a:solidFill>
              </a:rPr>
              <a:t>Seguridad en internet</a:t>
            </a:r>
            <a:endParaRPr lang="es-MX" sz="2200" b="1" cap="all" dirty="0">
              <a:solidFill>
                <a:srgbClr val="FF0000"/>
              </a:solidFill>
            </a:endParaRPr>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1800" dirty="0" smtClean="0"/>
              <a:t>El diseño de internet y los protocolos que lo sustentan de origen, no están pensando para garantizar la privacidad.</a:t>
            </a:r>
          </a:p>
          <a:p>
            <a:endParaRPr lang="es-ES_tradnl" sz="1800" dirty="0" smtClean="0"/>
          </a:p>
          <a:p>
            <a:r>
              <a:rPr lang="es-ES_tradnl" sz="1800" dirty="0" smtClean="0"/>
              <a:t>Es un tanto curioso que en algún momento, se separen la necesidad de disponibilidad, de la necesidad de privacidad en la red, incluso más si consideramos el temprano uso de la criptografía de forma militar.</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r>
              <a:rPr lang="es-ES_tradnl" sz="2400" dirty="0" smtClean="0">
                <a:solidFill>
                  <a:srgbClr val="FF0000"/>
                </a:solidFill>
              </a:rPr>
              <a:t>La criptografía nos ayuda en los siguientes aspectos:</a:t>
            </a:r>
          </a:p>
          <a:p>
            <a:endParaRPr lang="es-MX" sz="1800" dirty="0" smtClean="0">
              <a:solidFill>
                <a:srgbClr val="FF0000"/>
              </a:solidFill>
            </a:endParaRPr>
          </a:p>
          <a:p>
            <a:pPr lvl="0"/>
            <a:r>
              <a:rPr lang="es-ES_tradnl" sz="2400" dirty="0" smtClean="0">
                <a:solidFill>
                  <a:srgbClr val="FF0000"/>
                </a:solidFill>
              </a:rPr>
              <a:t>Asegurar la identidad</a:t>
            </a:r>
            <a:endParaRPr lang="es-MX" sz="2400" dirty="0" smtClean="0">
              <a:solidFill>
                <a:srgbClr val="FF0000"/>
              </a:solidFill>
            </a:endParaRPr>
          </a:p>
          <a:p>
            <a:pPr lvl="0"/>
            <a:r>
              <a:rPr lang="es-ES_tradnl" sz="2400" dirty="0" smtClean="0">
                <a:solidFill>
                  <a:srgbClr val="FF0000"/>
                </a:solidFill>
              </a:rPr>
              <a:t>Proteger la privacidad</a:t>
            </a:r>
            <a:endParaRPr lang="es-MX" sz="2400" dirty="0" smtClean="0">
              <a:solidFill>
                <a:srgbClr val="FF0000"/>
              </a:solidFill>
            </a:endParaRPr>
          </a:p>
          <a:p>
            <a:pPr lvl="0"/>
            <a:r>
              <a:rPr lang="es-ES_tradnl" sz="2400" dirty="0" smtClean="0">
                <a:solidFill>
                  <a:srgbClr val="FF0000"/>
                </a:solidFill>
              </a:rPr>
              <a:t>Asegurara la integridad de la información.</a:t>
            </a:r>
            <a:endParaRPr lang="es-MX" sz="2400" dirty="0" smtClean="0">
              <a:solidFill>
                <a:srgbClr val="FF0000"/>
              </a:solidFill>
            </a:endParaRPr>
          </a:p>
          <a:p>
            <a:pPr lvl="0"/>
            <a:r>
              <a:rPr lang="es-MX" sz="2400" dirty="0" smtClean="0">
                <a:solidFill>
                  <a:srgbClr val="FF0000"/>
                </a:solidFill>
              </a:rPr>
              <a:t>Impedir la repudiación de un mensaje</a:t>
            </a:r>
          </a:p>
          <a:p>
            <a:endParaRPr lang="es-MX"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3600" dirty="0" smtClean="0">
                <a:solidFill>
                  <a:srgbClr val="FF0000"/>
                </a:solidFill>
              </a:rPr>
              <a:t>Criptografía simétrica</a:t>
            </a:r>
            <a:endParaRPr lang="es-MX" sz="3600" dirty="0" smtClean="0">
              <a:solidFill>
                <a:srgbClr val="FF0000"/>
              </a:solidFill>
            </a:endParaRPr>
          </a:p>
          <a:p>
            <a:r>
              <a:rPr lang="es-ES_tradnl" sz="3600" dirty="0" smtClean="0">
                <a:solidFill>
                  <a:srgbClr val="FF0000"/>
                </a:solidFill>
              </a:rPr>
              <a:t>Criptografía asimétrica</a:t>
            </a:r>
            <a:endParaRPr lang="es-MX" sz="3600" dirty="0" smtClean="0">
              <a:solidFill>
                <a:srgbClr val="FF0000"/>
              </a:solidFill>
            </a:endParaRPr>
          </a:p>
          <a:p>
            <a:endParaRPr lang="es-MX" sz="3600" dirty="0" smtClean="0"/>
          </a:p>
          <a:p>
            <a:endParaRPr lang="es-MX"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8811" y="250189"/>
            <a:ext cx="880821" cy="9086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14 Imagen"/>
          <p:cNvPicPr/>
          <p:nvPr/>
        </p:nvPicPr>
        <p:blipFill>
          <a:blip r:embed="rId4" cstate="print"/>
          <a:srcRect/>
          <a:stretch>
            <a:fillRect/>
          </a:stretch>
        </p:blipFill>
        <p:spPr bwMode="auto">
          <a:xfrm>
            <a:off x="1115616" y="1916832"/>
            <a:ext cx="70567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881</Words>
  <Application>Microsoft Office PowerPoint</Application>
  <PresentationFormat>Presentación en pantalla (4:3)</PresentationFormat>
  <Paragraphs>243</Paragraphs>
  <Slides>22</Slides>
  <Notes>22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Certificados Digitales</vt:lpstr>
      <vt:lpstr>PRESENTACIÓN PERSONAL</vt:lpstr>
      <vt:lpstr>Introducción</vt:lpstr>
      <vt:lpstr>Introducción</vt:lpstr>
      <vt:lpstr>Breve historia de la criptografía</vt:lpstr>
      <vt:lpstr>Seguridad en internet</vt:lpstr>
      <vt:lpstr>Seguridad en internet: Criptografía</vt:lpstr>
      <vt:lpstr>Tipos de criptografía</vt:lpstr>
      <vt:lpstr>Tipos de criptografía: Simétrica</vt:lpstr>
      <vt:lpstr>Tipos de criptografía: asimétrica</vt:lpstr>
      <vt:lpstr>Tipos de criptografía: asimétrica</vt:lpstr>
      <vt:lpstr>Certificados</vt:lpstr>
      <vt:lpstr>Proceso para generar un certificado</vt:lpstr>
      <vt:lpstr>Autentificación de operaciones</vt:lpstr>
      <vt:lpstr>Elementos de un certificado</vt:lpstr>
      <vt:lpstr>Almacén de certificado</vt:lpstr>
      <vt:lpstr>Solicitud con Entidad Certificadora AD</vt:lpstr>
      <vt:lpstr>Solicitud de IIS</vt:lpstr>
      <vt:lpstr>Solicitud con OpenSSL</vt:lpstr>
      <vt:lpstr>Solicitud con KeyStore</vt:lpstr>
      <vt:lpstr>Extensiones de archivos criptográficos</vt:lpstr>
      <vt:lpstr>FIN</vt:lpstr>
    </vt:vector>
  </TitlesOfParts>
  <Company>Desde las Horas Extras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Criptografía, Certificados y Privacidad en Internet</dc:title>
  <dc:subject>Apuntes del curso</dc:subject>
  <dc:creator>José Luis Bautista Martín</dc:creator>
  <cp:lastModifiedBy>José Luis Bautista Martín</cp:lastModifiedBy>
  <cp:revision>193</cp:revision>
  <dcterms:created xsi:type="dcterms:W3CDTF">2016-06-18T14:18:24Z</dcterms:created>
  <dcterms:modified xsi:type="dcterms:W3CDTF">2022-04-23T16:03:27Z</dcterms:modified>
</cp:coreProperties>
</file>