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35"/>
  </p:notesMasterIdLst>
  <p:sldIdLst>
    <p:sldId id="256" r:id="rId2"/>
    <p:sldId id="285" r:id="rId3"/>
    <p:sldId id="286" r:id="rId4"/>
    <p:sldId id="287" r:id="rId5"/>
    <p:sldId id="288" r:id="rId6"/>
    <p:sldId id="296" r:id="rId7"/>
    <p:sldId id="336" r:id="rId8"/>
    <p:sldId id="297" r:id="rId9"/>
    <p:sldId id="325" r:id="rId10"/>
    <p:sldId id="327" r:id="rId11"/>
    <p:sldId id="326" r:id="rId12"/>
    <p:sldId id="300" r:id="rId13"/>
    <p:sldId id="301" r:id="rId14"/>
    <p:sldId id="328" r:id="rId15"/>
    <p:sldId id="302" r:id="rId16"/>
    <p:sldId id="303" r:id="rId17"/>
    <p:sldId id="329" r:id="rId18"/>
    <p:sldId id="304" r:id="rId19"/>
    <p:sldId id="330" r:id="rId20"/>
    <p:sldId id="331" r:id="rId21"/>
    <p:sldId id="332" r:id="rId22"/>
    <p:sldId id="337" r:id="rId23"/>
    <p:sldId id="316" r:id="rId24"/>
    <p:sldId id="317" r:id="rId25"/>
    <p:sldId id="333" r:id="rId26"/>
    <p:sldId id="319" r:id="rId27"/>
    <p:sldId id="334" r:id="rId28"/>
    <p:sldId id="320" r:id="rId29"/>
    <p:sldId id="335" r:id="rId30"/>
    <p:sldId id="323" r:id="rId31"/>
    <p:sldId id="321" r:id="rId32"/>
    <p:sldId id="324" r:id="rId33"/>
    <p:sldId id="315"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88" autoAdjust="0"/>
    <p:restoredTop sz="79225" autoAdjust="0"/>
  </p:normalViewPr>
  <p:slideViewPr>
    <p:cSldViewPr>
      <p:cViewPr>
        <p:scale>
          <a:sx n="100" d="100"/>
          <a:sy n="100" d="100"/>
        </p:scale>
        <p:origin x="-462" y="1122"/>
      </p:cViewPr>
      <p:guideLst>
        <p:guide orient="horz" pos="2160"/>
        <p:guide pos="2880"/>
      </p:guideLst>
    </p:cSldViewPr>
  </p:slideViewPr>
  <p:outlineViewPr>
    <p:cViewPr>
      <p:scale>
        <a:sx n="33" d="100"/>
        <a:sy n="33" d="100"/>
      </p:scale>
      <p:origin x="0" y="2203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AA3BC1-C929-43F0-8E86-489494319F81}" type="datetimeFigureOut">
              <a:rPr lang="es-MX" smtClean="0"/>
              <a:pPr/>
              <a:t>24/04/2022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F91B3A-7EA8-4582-952E-8574C7514002}" type="slidenum">
              <a:rPr lang="es-MX" smtClean="0"/>
              <a:pPr/>
              <a:t>‹Nº›</a:t>
            </a:fld>
            <a:endParaRPr lang="es-MX" dirty="0"/>
          </a:p>
        </p:txBody>
      </p:sp>
    </p:spTree>
    <p:extLst>
      <p:ext uri="{BB962C8B-B14F-4D97-AF65-F5344CB8AC3E}">
        <p14:creationId xmlns:p14="http://schemas.microsoft.com/office/powerpoint/2010/main" xmlns="" val="250994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8" Type="http://schemas.openxmlformats.org/officeDocument/2006/relationships/hyperlink" Target="https://en.wikipedia.org/wiki/PKCS" TargetMode="External"/><Relationship Id="rId3" Type="http://schemas.openxmlformats.org/officeDocument/2006/relationships/hyperlink" Target="https://tools.ietf.org/html/rfc2986" TargetMode="External"/><Relationship Id="rId7" Type="http://schemas.openxmlformats.org/officeDocument/2006/relationships/hyperlink" Target="https://en.wikipedia.org/wiki/Privacy-enhanced_Electronic_Mail"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jamielinux.com/docs/openssl-certificate-authority/create-the-intermediate-pair.html" TargetMode="External"/><Relationship Id="rId5" Type="http://schemas.openxmlformats.org/officeDocument/2006/relationships/hyperlink" Target="https://tools.ietf.org/html/rfc1424" TargetMode="External"/><Relationship Id="rId10" Type="http://schemas.openxmlformats.org/officeDocument/2006/relationships/hyperlink" Target="https://tools.ietf.org/html/rfc2315" TargetMode="External"/><Relationship Id="rId4" Type="http://schemas.openxmlformats.org/officeDocument/2006/relationships/hyperlink" Target="https://tools.ietf.org/html/rfc1421" TargetMode="External"/><Relationship Id="rId9" Type="http://schemas.openxmlformats.org/officeDocument/2006/relationships/hyperlink" Target="https://tools.ietf.org/html/rfc7292"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a:t>
            </a:fld>
            <a:endParaRPr lang="es-MX"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dirty="0" smtClean="0"/>
              <a:t>Asegurar la identidad del emisor de la información y del receptor (se identifican mutuamente, mediante un proceso de autentificación).</a:t>
            </a:r>
          </a:p>
          <a:p>
            <a:pPr lvl="0"/>
            <a:endParaRPr lang="es-MX" sz="1200" dirty="0" smtClean="0"/>
          </a:p>
          <a:p>
            <a:pPr lvl="0"/>
            <a:r>
              <a:rPr lang="es-ES_tradnl" sz="1200" dirty="0" smtClean="0"/>
              <a:t>Proteger la privacidad de los mensajes que se transfieren por una red (solo el envía la información y el destinatario de esta son capaces de comprenderla apropiadamente).</a:t>
            </a:r>
          </a:p>
          <a:p>
            <a:pPr lvl="0"/>
            <a:endParaRPr lang="es-MX" sz="1200" dirty="0" smtClean="0"/>
          </a:p>
          <a:p>
            <a:pPr lvl="0"/>
            <a:r>
              <a:rPr lang="es-ES_tradnl" sz="1200" dirty="0" smtClean="0"/>
              <a:t>Asegurara la integridad de la información, es decir poder asegurar que la información que estamos compartiendo no ha sido manipulada de alguna forma.</a:t>
            </a:r>
          </a:p>
          <a:p>
            <a:pPr lvl="0"/>
            <a:endParaRPr lang="es-MX" sz="1200" dirty="0" smtClean="0"/>
          </a:p>
          <a:p>
            <a:pPr lvl="0"/>
            <a:r>
              <a:rPr lang="es-ES_tradnl" sz="1200" dirty="0" smtClean="0"/>
              <a:t>Poder garantizar irrefutablemente el responsable de un mensaje, mediante firmas electrónicas.</a:t>
            </a:r>
            <a:endParaRPr lang="es-MX" sz="1200" dirty="0" smtClean="0"/>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10</a:t>
            </a:fld>
            <a:endParaRPr lang="es-MX"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dirty="0" smtClean="0"/>
              <a:t>Asegurar la identidad del emisor de la información y del receptor (se identifican mutuamente, mediante un proceso de autentificación).</a:t>
            </a:r>
          </a:p>
          <a:p>
            <a:pPr lvl="0"/>
            <a:endParaRPr lang="es-MX" sz="1200" dirty="0" smtClean="0"/>
          </a:p>
          <a:p>
            <a:pPr lvl="0"/>
            <a:r>
              <a:rPr lang="es-ES_tradnl" sz="1200" dirty="0" smtClean="0"/>
              <a:t>Proteger la privacidad de los mensajes que se transfieren por una red (solo el envía la información y el destinatario de esta son capaces de comprenderla apropiadamente).</a:t>
            </a:r>
          </a:p>
          <a:p>
            <a:pPr lvl="0"/>
            <a:endParaRPr lang="es-MX" sz="1200" dirty="0" smtClean="0"/>
          </a:p>
          <a:p>
            <a:pPr lvl="0"/>
            <a:r>
              <a:rPr lang="es-ES_tradnl" sz="1200" dirty="0" smtClean="0"/>
              <a:t>Asegurara la integridad de la información, es decir poder asegurar que la información que estamos compartiendo no ha sido manipulada de alguna forma.</a:t>
            </a:r>
          </a:p>
          <a:p>
            <a:pPr lvl="0"/>
            <a:endParaRPr lang="es-MX" sz="1200" dirty="0" smtClean="0"/>
          </a:p>
          <a:p>
            <a:pPr lvl="0"/>
            <a:r>
              <a:rPr lang="es-ES_tradnl" sz="1200" dirty="0" smtClean="0"/>
              <a:t>Poder garantizar irrefutablemente el responsable de un mensaje, mediante firmas electrónicas.</a:t>
            </a:r>
            <a:endParaRPr lang="es-MX" sz="1200" dirty="0" smtClean="0"/>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11</a:t>
            </a:fld>
            <a:endParaRPr lang="es-MX"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MX" sz="1200"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12</a:t>
            </a:fld>
            <a:endParaRPr lang="es-MX"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13</a:t>
            </a:fld>
            <a:endParaRPr lang="es-MX"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14</a:t>
            </a:fld>
            <a:endParaRPr lang="es-MX"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15</a:t>
            </a:fld>
            <a:endParaRPr lang="es-MX"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16</a:t>
            </a:fld>
            <a:endParaRPr lang="es-MX"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17</a:t>
            </a:fld>
            <a:endParaRPr lang="es-MX"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18</a:t>
            </a:fld>
            <a:endParaRPr lang="es-MX"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MX" sz="1200" b="1" kern="1200" dirty="0" smtClean="0">
                <a:solidFill>
                  <a:schemeClr val="tx1"/>
                </a:solidFill>
                <a:latin typeface="+mn-lt"/>
                <a:ea typeface="+mn-ea"/>
                <a:cs typeface="+mn-cs"/>
              </a:rPr>
              <a:t>Cliente:</a:t>
            </a:r>
            <a:r>
              <a:rPr lang="es-MX" sz="1200" kern="1200" dirty="0" smtClean="0">
                <a:solidFill>
                  <a:schemeClr val="tx1"/>
                </a:solidFill>
                <a:latin typeface="+mn-lt"/>
                <a:ea typeface="+mn-ea"/>
                <a:cs typeface="+mn-cs"/>
              </a:rPr>
              <a:t> Es el ente (maquina, sistema o persona), que desea realizar una operación seguro</a:t>
            </a:r>
          </a:p>
          <a:p>
            <a:pPr lvl="0"/>
            <a:r>
              <a:rPr lang="es-MX" sz="1200" b="1" kern="1200" dirty="0" smtClean="0">
                <a:solidFill>
                  <a:schemeClr val="tx1"/>
                </a:solidFill>
                <a:latin typeface="+mn-lt"/>
                <a:ea typeface="+mn-ea"/>
                <a:cs typeface="+mn-cs"/>
              </a:rPr>
              <a:t>Servidor:</a:t>
            </a:r>
            <a:r>
              <a:rPr lang="es-MX" sz="1200" kern="1200" dirty="0" smtClean="0">
                <a:solidFill>
                  <a:schemeClr val="tx1"/>
                </a:solidFill>
                <a:latin typeface="+mn-lt"/>
                <a:ea typeface="+mn-ea"/>
                <a:cs typeface="+mn-cs"/>
              </a:rPr>
              <a:t> Es el ente (maquina, sistema o empresa), que está involucrada como destino de una operación.</a:t>
            </a:r>
          </a:p>
          <a:p>
            <a:pPr lvl="0"/>
            <a:r>
              <a:rPr lang="es-MX" sz="1200" b="1" kern="1200" dirty="0" smtClean="0">
                <a:solidFill>
                  <a:schemeClr val="tx1"/>
                </a:solidFill>
                <a:latin typeface="+mn-lt"/>
                <a:ea typeface="+mn-ea"/>
                <a:cs typeface="+mn-cs"/>
              </a:rPr>
              <a:t>Entidad Certificadora:</a:t>
            </a:r>
            <a:r>
              <a:rPr lang="es-MX" sz="1200" kern="1200" dirty="0" smtClean="0">
                <a:solidFill>
                  <a:schemeClr val="tx1"/>
                </a:solidFill>
                <a:latin typeface="+mn-lt"/>
                <a:ea typeface="+mn-ea"/>
                <a:cs typeface="+mn-cs"/>
              </a:rPr>
              <a:t> Es una entidad (organismo o empresa) conocida y respecta con la capacidad de poder validar y garantizar la identidad de un servidor (o de una persona dado el caso).</a:t>
            </a:r>
          </a:p>
          <a:p>
            <a:pPr lvl="0"/>
            <a:r>
              <a:rPr lang="es-MX" sz="1200" b="1" kern="1200" dirty="0" smtClean="0">
                <a:solidFill>
                  <a:schemeClr val="tx1"/>
                </a:solidFill>
                <a:latin typeface="+mn-lt"/>
                <a:ea typeface="+mn-ea"/>
                <a:cs typeface="+mn-cs"/>
              </a:rPr>
              <a:t>Entidad Intermedia:</a:t>
            </a:r>
            <a:r>
              <a:rPr lang="es-MX" sz="1200" kern="1200" dirty="0" smtClean="0">
                <a:solidFill>
                  <a:schemeClr val="tx1"/>
                </a:solidFill>
                <a:latin typeface="+mn-lt"/>
                <a:ea typeface="+mn-ea"/>
                <a:cs typeface="+mn-cs"/>
              </a:rPr>
              <a:t> Normalmente la entidad Certificadora no se usa parar generar certificados directamente, ya que podría ser catastrófico si fuera comprometida. Para evitar esto las Entidades Certificadoras generan “Entidades Intermedias” que son las que se usan en la práctica para generar los certificados clientes.</a:t>
            </a:r>
          </a:p>
          <a:p>
            <a:pPr lvl="0"/>
            <a:r>
              <a:rPr lang="es-MX" sz="1200" b="1" kern="1200" dirty="0" smtClean="0">
                <a:solidFill>
                  <a:schemeClr val="tx1"/>
                </a:solidFill>
                <a:latin typeface="+mn-lt"/>
                <a:ea typeface="+mn-ea"/>
                <a:cs typeface="+mn-cs"/>
              </a:rPr>
              <a:t>Llave privada y pública:</a:t>
            </a:r>
            <a:r>
              <a:rPr lang="es-MX" sz="1200" kern="1200" dirty="0" smtClean="0">
                <a:solidFill>
                  <a:schemeClr val="tx1"/>
                </a:solidFill>
                <a:latin typeface="+mn-lt"/>
                <a:ea typeface="+mn-ea"/>
                <a:cs typeface="+mn-cs"/>
              </a:rPr>
              <a:t> Son el conjunto de claves a usar, la privada pertenece al cliente, la pública es usada por la entidad certificadora.</a:t>
            </a:r>
          </a:p>
          <a:p>
            <a:pPr lvl="0"/>
            <a:r>
              <a:rPr lang="es-MX" sz="1200" b="1" kern="1200" dirty="0" smtClean="0">
                <a:solidFill>
                  <a:schemeClr val="tx1"/>
                </a:solidFill>
                <a:latin typeface="+mn-lt"/>
                <a:ea typeface="+mn-ea"/>
                <a:cs typeface="+mn-cs"/>
              </a:rPr>
              <a:t>Petición de certificado (archivo .csr):</a:t>
            </a:r>
            <a:r>
              <a:rPr lang="es-MX" sz="1200" kern="1200" dirty="0" smtClean="0">
                <a:solidFill>
                  <a:schemeClr val="tx1"/>
                </a:solidFill>
                <a:latin typeface="+mn-lt"/>
                <a:ea typeface="+mn-ea"/>
                <a:cs typeface="+mn-cs"/>
              </a:rPr>
              <a:t> Es el conjunto de información del cliente, que además está firmada por su clave pública, la entidad certificadora debe validar y garantizar su autenticidad.</a:t>
            </a:r>
          </a:p>
          <a:p>
            <a:pPr lvl="0"/>
            <a:r>
              <a:rPr lang="es-MX" sz="1200" b="1" kern="1200" dirty="0" smtClean="0">
                <a:solidFill>
                  <a:schemeClr val="tx1"/>
                </a:solidFill>
                <a:latin typeface="+mn-lt"/>
                <a:ea typeface="+mn-ea"/>
                <a:cs typeface="+mn-cs"/>
              </a:rPr>
              <a:t>Certificado público (archivo .cer):</a:t>
            </a:r>
            <a:r>
              <a:rPr lang="es-MX" sz="1200" kern="1200" dirty="0" smtClean="0">
                <a:solidFill>
                  <a:schemeClr val="tx1"/>
                </a:solidFill>
                <a:latin typeface="+mn-lt"/>
                <a:ea typeface="+mn-ea"/>
                <a:cs typeface="+mn-cs"/>
              </a:rPr>
              <a:t> Es el certificado generado por la entidad y firmado por este, que garantiza la identidad del cliente.</a:t>
            </a:r>
          </a:p>
          <a:p>
            <a:pPr lvl="0"/>
            <a:r>
              <a:rPr lang="es-MX" sz="1200" b="1" kern="1200" dirty="0" smtClean="0">
                <a:solidFill>
                  <a:schemeClr val="tx1"/>
                </a:solidFill>
                <a:latin typeface="+mn-lt"/>
                <a:ea typeface="+mn-ea"/>
                <a:cs typeface="+mn-cs"/>
              </a:rPr>
              <a:t>Certificado privado (archivo .pfx):</a:t>
            </a:r>
            <a:r>
              <a:rPr lang="es-MX" sz="1200" kern="1200" dirty="0" smtClean="0">
                <a:solidFill>
                  <a:schemeClr val="tx1"/>
                </a:solidFill>
                <a:latin typeface="+mn-lt"/>
                <a:ea typeface="+mn-ea"/>
                <a:cs typeface="+mn-cs"/>
              </a:rPr>
              <a:t> Es la unión del certificado público y la llave privada, para ser usado para fines de firmado y autentificación.</a:t>
            </a:r>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19</a:t>
            </a:fld>
            <a:endParaRPr lang="es-MX"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a:p>
            <a:pPr>
              <a:buFont typeface="Arial" pitchFamily="34" charset="0"/>
              <a:buChar char="•"/>
            </a:pPr>
            <a:r>
              <a:rPr lang="es-MX" dirty="0" smtClean="0"/>
              <a:t> Hablar de mi un poco y de los motivos para concebir el curso</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a:t>
            </a:fld>
            <a:endParaRPr lang="es-MX"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MX" sz="1200" b="1" kern="1200" dirty="0" smtClean="0">
                <a:solidFill>
                  <a:schemeClr val="tx1"/>
                </a:solidFill>
                <a:latin typeface="+mn-lt"/>
                <a:ea typeface="+mn-ea"/>
                <a:cs typeface="+mn-cs"/>
              </a:rPr>
              <a:t>Almacén de certificados:</a:t>
            </a:r>
            <a:r>
              <a:rPr lang="es-MX" sz="1200" kern="1200" dirty="0" smtClean="0">
                <a:solidFill>
                  <a:schemeClr val="tx1"/>
                </a:solidFill>
                <a:latin typeface="+mn-lt"/>
                <a:ea typeface="+mn-ea"/>
                <a:cs typeface="+mn-cs"/>
              </a:rPr>
              <a:t> Es un lugar seguro donde se guardan los certificados, generalmente un archivo o base de datos protegido por una contraseña o por un parte del sistema operativo, por ejemplo:</a:t>
            </a:r>
          </a:p>
          <a:p>
            <a:pPr lvl="0"/>
            <a:r>
              <a:rPr lang="es-MX" sz="1200" b="1" kern="1200" dirty="0" smtClean="0">
                <a:solidFill>
                  <a:schemeClr val="tx1"/>
                </a:solidFill>
                <a:latin typeface="+mn-lt"/>
                <a:ea typeface="+mn-ea"/>
                <a:cs typeface="+mn-cs"/>
              </a:rPr>
              <a:t>Alcancen de Windows: </a:t>
            </a:r>
            <a:endParaRPr lang="es-MX" sz="1200" kern="1200" dirty="0" smtClean="0">
              <a:solidFill>
                <a:schemeClr val="tx1"/>
              </a:solidFill>
              <a:latin typeface="+mn-lt"/>
              <a:ea typeface="+mn-ea"/>
              <a:cs typeface="+mn-cs"/>
            </a:endParaRPr>
          </a:p>
          <a:p>
            <a:pPr lvl="0"/>
            <a:r>
              <a:rPr lang="es-MX" sz="1200" b="1" kern="1200" dirty="0" smtClean="0">
                <a:solidFill>
                  <a:schemeClr val="tx1"/>
                </a:solidFill>
                <a:latin typeface="+mn-lt"/>
                <a:ea typeface="+mn-ea"/>
                <a:cs typeface="+mn-cs"/>
              </a:rPr>
              <a:t>Java KeyStore (archivos JKS):</a:t>
            </a:r>
            <a:r>
              <a:rPr lang="es-MX" sz="1200" kern="1200" dirty="0" smtClean="0">
                <a:solidFill>
                  <a:schemeClr val="tx1"/>
                </a:solidFill>
                <a:latin typeface="+mn-lt"/>
                <a:ea typeface="+mn-ea"/>
                <a:cs typeface="+mn-cs"/>
              </a:rPr>
              <a:t> es un repositorio tanto de certificados públicos como privados, generalmente usados en java.</a:t>
            </a:r>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20</a:t>
            </a:fld>
            <a:endParaRPr lang="es-MX"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MX" sz="1200" b="1" kern="1200" dirty="0" smtClean="0">
                <a:solidFill>
                  <a:schemeClr val="tx1"/>
                </a:solidFill>
                <a:latin typeface="+mn-lt"/>
                <a:ea typeface="+mn-ea"/>
                <a:cs typeface="+mn-cs"/>
              </a:rPr>
              <a:t>Lista de revocación (archivo .crl):</a:t>
            </a:r>
            <a:r>
              <a:rPr lang="es-MX" sz="1200" kern="1200" dirty="0" smtClean="0">
                <a:solidFill>
                  <a:schemeClr val="tx1"/>
                </a:solidFill>
                <a:latin typeface="+mn-lt"/>
                <a:ea typeface="+mn-ea"/>
                <a:cs typeface="+mn-cs"/>
              </a:rPr>
              <a:t> Es un archivo firmado por la entidad certificadora que almacena los certificados que ya no son válidos, generalmente porque su seguridad ha sido comprimida, y ya no es seguro su uso.</a:t>
            </a:r>
          </a:p>
          <a:p>
            <a:pPr lvl="0"/>
            <a:r>
              <a:rPr lang="es-MX" sz="1200" b="1" kern="1200" dirty="0" smtClean="0">
                <a:solidFill>
                  <a:schemeClr val="tx1"/>
                </a:solidFill>
                <a:latin typeface="+mn-lt"/>
                <a:ea typeface="+mn-ea"/>
                <a:cs typeface="+mn-cs"/>
              </a:rPr>
              <a:t>Online Certificate Status Protocol (OSCP):</a:t>
            </a:r>
            <a:r>
              <a:rPr lang="es-MX" sz="1200" kern="1200" dirty="0" smtClean="0">
                <a:solidFill>
                  <a:schemeClr val="tx1"/>
                </a:solidFill>
                <a:latin typeface="+mn-lt"/>
                <a:ea typeface="+mn-ea"/>
                <a:cs typeface="+mn-cs"/>
              </a:rPr>
              <a:t> Puede consideraras una evolución de los CRL, sirve para consultar la validez de un certificado en línea, parecido a realizar la consulta en una base de datos, con lo cual es más ágil y rápido.</a:t>
            </a:r>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21</a:t>
            </a:fld>
            <a:endParaRPr lang="es-MX"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MX" sz="1200" b="1" kern="1200" dirty="0" smtClean="0">
                <a:solidFill>
                  <a:schemeClr val="tx1"/>
                </a:solidFill>
                <a:latin typeface="+mn-lt"/>
                <a:ea typeface="+mn-ea"/>
                <a:cs typeface="+mn-cs"/>
              </a:rPr>
              <a:t>Fecha de validez:</a:t>
            </a:r>
            <a:r>
              <a:rPr lang="es-MX" sz="1200" kern="1200" dirty="0" smtClean="0">
                <a:solidFill>
                  <a:schemeClr val="tx1"/>
                </a:solidFill>
                <a:latin typeface="+mn-lt"/>
                <a:ea typeface="+mn-ea"/>
                <a:cs typeface="+mn-cs"/>
              </a:rPr>
              <a:t> indica la fecha máxima en la que el certificado es válido.</a:t>
            </a:r>
          </a:p>
          <a:p>
            <a:pPr lvl="0"/>
            <a:r>
              <a:rPr lang="en-US" sz="1200" b="1" kern="1200" dirty="0" smtClean="0">
                <a:solidFill>
                  <a:schemeClr val="tx1"/>
                </a:solidFill>
                <a:latin typeface="+mn-lt"/>
                <a:ea typeface="+mn-ea"/>
                <a:cs typeface="+mn-cs"/>
              </a:rPr>
              <a:t>Subject</a:t>
            </a:r>
            <a:r>
              <a:rPr lang="es-MX" sz="1200" b="1"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s-MX" sz="1200" kern="1200" dirty="0" smtClean="0">
                <a:solidFill>
                  <a:schemeClr val="tx1"/>
                </a:solidFill>
                <a:latin typeface="+mn-lt"/>
                <a:ea typeface="+mn-ea"/>
                <a:cs typeface="+mn-cs"/>
              </a:rPr>
              <a:t>Es la persona, empresa o servicio para el cual se creó el certificado, tiene una estructura en forma de cadena que agrupa elementos como su nombre, su estado, su país, o su correcto electrónico, de la siguiente forma:</a:t>
            </a:r>
          </a:p>
          <a:p>
            <a:pPr lvl="0"/>
            <a:r>
              <a:rPr lang="es-MX" sz="1200" b="1" kern="1200" dirty="0" smtClean="0">
                <a:solidFill>
                  <a:schemeClr val="tx1"/>
                </a:solidFill>
                <a:latin typeface="+mn-lt"/>
                <a:ea typeface="+mn-ea"/>
                <a:cs typeface="+mn-cs"/>
              </a:rPr>
              <a:t>CN:</a:t>
            </a:r>
            <a:r>
              <a:rPr lang="es-MX" sz="1200" kern="1200" dirty="0" smtClean="0">
                <a:solidFill>
                  <a:schemeClr val="tx1"/>
                </a:solidFill>
                <a:latin typeface="+mn-lt"/>
                <a:ea typeface="+mn-ea"/>
                <a:cs typeface="+mn-cs"/>
              </a:rPr>
              <a:t> Nombre del host o persona sobre la que se está expidiendo el certificado.</a:t>
            </a:r>
          </a:p>
          <a:p>
            <a:pPr lvl="0"/>
            <a:r>
              <a:rPr lang="es-MX" sz="1200" b="1" kern="1200" dirty="0" smtClean="0">
                <a:solidFill>
                  <a:schemeClr val="tx1"/>
                </a:solidFill>
                <a:latin typeface="+mn-lt"/>
                <a:ea typeface="+mn-ea"/>
                <a:cs typeface="+mn-cs"/>
              </a:rPr>
              <a:t>OU:</a:t>
            </a:r>
            <a:r>
              <a:rPr lang="es-MX" sz="1200" kern="1200" dirty="0" smtClean="0">
                <a:solidFill>
                  <a:schemeClr val="tx1"/>
                </a:solidFill>
                <a:latin typeface="+mn-lt"/>
                <a:ea typeface="+mn-ea"/>
                <a:cs typeface="+mn-cs"/>
              </a:rPr>
              <a:t> Unidad Organizativa, en una empresa suele ser el departamento al cual pertenece el certificado</a:t>
            </a:r>
          </a:p>
          <a:p>
            <a:pPr lvl="0"/>
            <a:r>
              <a:rPr lang="es-MX" sz="1200" b="1" kern="1200" dirty="0" smtClean="0">
                <a:solidFill>
                  <a:schemeClr val="tx1"/>
                </a:solidFill>
                <a:latin typeface="+mn-lt"/>
                <a:ea typeface="+mn-ea"/>
                <a:cs typeface="+mn-cs"/>
              </a:rPr>
              <a:t>O:</a:t>
            </a:r>
            <a:r>
              <a:rPr lang="es-MX" sz="1200" kern="1200" dirty="0" smtClean="0">
                <a:solidFill>
                  <a:schemeClr val="tx1"/>
                </a:solidFill>
                <a:latin typeface="+mn-lt"/>
                <a:ea typeface="+mn-ea"/>
                <a:cs typeface="+mn-cs"/>
              </a:rPr>
              <a:t> Organización, o empresa.</a:t>
            </a:r>
          </a:p>
          <a:p>
            <a:pPr lvl="0"/>
            <a:r>
              <a:rPr lang="es-MX" sz="1200" b="1" kern="1200" dirty="0" smtClean="0">
                <a:solidFill>
                  <a:schemeClr val="tx1"/>
                </a:solidFill>
                <a:latin typeface="+mn-lt"/>
                <a:ea typeface="+mn-ea"/>
                <a:cs typeface="+mn-cs"/>
              </a:rPr>
              <a:t>L:</a:t>
            </a:r>
            <a:r>
              <a:rPr lang="es-MX" sz="1200" kern="1200" dirty="0" smtClean="0">
                <a:solidFill>
                  <a:schemeClr val="tx1"/>
                </a:solidFill>
                <a:latin typeface="+mn-lt"/>
                <a:ea typeface="+mn-ea"/>
                <a:cs typeface="+mn-cs"/>
              </a:rPr>
              <a:t> Ciudad o municipio</a:t>
            </a:r>
          </a:p>
          <a:p>
            <a:pPr lvl="0"/>
            <a:r>
              <a:rPr lang="es-MX" sz="1200" b="1" kern="1200" dirty="0" smtClean="0">
                <a:solidFill>
                  <a:schemeClr val="tx1"/>
                </a:solidFill>
                <a:latin typeface="+mn-lt"/>
                <a:ea typeface="+mn-ea"/>
                <a:cs typeface="+mn-cs"/>
              </a:rPr>
              <a:t>S:</a:t>
            </a:r>
            <a:r>
              <a:rPr lang="es-MX" sz="1200" kern="1200" dirty="0" smtClean="0">
                <a:solidFill>
                  <a:schemeClr val="tx1"/>
                </a:solidFill>
                <a:latin typeface="+mn-lt"/>
                <a:ea typeface="+mn-ea"/>
                <a:cs typeface="+mn-cs"/>
              </a:rPr>
              <a:t> Estado</a:t>
            </a:r>
          </a:p>
          <a:p>
            <a:pPr lvl="0"/>
            <a:r>
              <a:rPr lang="es-MX" sz="1200" b="1" kern="1200" dirty="0" smtClean="0">
                <a:solidFill>
                  <a:schemeClr val="tx1"/>
                </a:solidFill>
                <a:latin typeface="+mn-lt"/>
                <a:ea typeface="+mn-ea"/>
                <a:cs typeface="+mn-cs"/>
              </a:rPr>
              <a:t>C:</a:t>
            </a:r>
            <a:r>
              <a:rPr lang="es-MX" sz="1200" kern="1200" dirty="0" smtClean="0">
                <a:solidFill>
                  <a:schemeClr val="tx1"/>
                </a:solidFill>
                <a:latin typeface="+mn-lt"/>
                <a:ea typeface="+mn-ea"/>
                <a:cs typeface="+mn-cs"/>
              </a:rPr>
              <a:t> País</a:t>
            </a:r>
          </a:p>
          <a:p>
            <a:r>
              <a:rPr lang="es-MX" sz="1200" kern="1200" dirty="0" smtClean="0">
                <a:solidFill>
                  <a:schemeClr val="tx1"/>
                </a:solidFill>
                <a:latin typeface="+mn-lt"/>
                <a:ea typeface="+mn-ea"/>
                <a:cs typeface="+mn-cs"/>
              </a:rPr>
              <a:t>Por ejemplo:	</a:t>
            </a:r>
          </a:p>
          <a:p>
            <a:r>
              <a:rPr lang="es-MX" sz="1200" i="1" kern="1200" dirty="0" smtClean="0">
                <a:solidFill>
                  <a:schemeClr val="tx1"/>
                </a:solidFill>
                <a:latin typeface="+mn-lt"/>
                <a:ea typeface="+mn-ea"/>
                <a:cs typeface="+mn-cs"/>
              </a:rPr>
              <a:t>CN=José Luis Bautista Martin; OU=Desde Las Horas Extras; O=</a:t>
            </a:r>
            <a:r>
              <a:rPr lang="es-MX" sz="1200" i="1" kern="1200" dirty="0" err="1" smtClean="0">
                <a:solidFill>
                  <a:schemeClr val="tx1"/>
                </a:solidFill>
                <a:latin typeface="+mn-lt"/>
                <a:ea typeface="+mn-ea"/>
                <a:cs typeface="+mn-cs"/>
              </a:rPr>
              <a:t>Capicua</a:t>
            </a:r>
            <a:r>
              <a:rPr lang="es-MX" sz="1200" i="1" kern="1200" dirty="0" smtClean="0">
                <a:solidFill>
                  <a:schemeClr val="tx1"/>
                </a:solidFill>
                <a:latin typeface="+mn-lt"/>
                <a:ea typeface="+mn-ea"/>
                <a:cs typeface="+mn-cs"/>
              </a:rPr>
              <a:t>; L=Guadalajara; S=Jalisco; C=</a:t>
            </a:r>
            <a:r>
              <a:rPr lang="es-MX" sz="1200" i="1" kern="1200" dirty="0" err="1" smtClean="0">
                <a:solidFill>
                  <a:schemeClr val="tx1"/>
                </a:solidFill>
                <a:latin typeface="+mn-lt"/>
                <a:ea typeface="+mn-ea"/>
                <a:cs typeface="+mn-cs"/>
              </a:rPr>
              <a:t>Mexico</a:t>
            </a:r>
            <a:endParaRPr lang="es-MX" sz="1200" kern="1200" dirty="0" smtClean="0">
              <a:solidFill>
                <a:schemeClr val="tx1"/>
              </a:solidFill>
              <a:latin typeface="+mn-lt"/>
              <a:ea typeface="+mn-ea"/>
              <a:cs typeface="+mn-cs"/>
            </a:endParaRPr>
          </a:p>
          <a:p>
            <a:pPr lvl="0"/>
            <a:r>
              <a:rPr lang="es-MX" sz="1200" b="1" kern="1200" dirty="0" smtClean="0">
                <a:solidFill>
                  <a:schemeClr val="tx1"/>
                </a:solidFill>
                <a:latin typeface="+mn-lt"/>
                <a:ea typeface="+mn-ea"/>
                <a:cs typeface="+mn-cs"/>
              </a:rPr>
              <a:t>CLR y OCSP:</a:t>
            </a:r>
            <a:r>
              <a:rPr lang="es-MX" sz="1200" kern="1200" dirty="0" smtClean="0">
                <a:solidFill>
                  <a:schemeClr val="tx1"/>
                </a:solidFill>
                <a:latin typeface="+mn-lt"/>
                <a:ea typeface="+mn-ea"/>
                <a:cs typeface="+mn-cs"/>
              </a:rPr>
              <a:t> Representan consultas de listas de revocación (para comprobar si el certificado sigue siendo válido). </a:t>
            </a:r>
          </a:p>
          <a:p>
            <a:pPr lvl="0"/>
            <a:r>
              <a:rPr lang="es-MX" sz="1200" b="1" kern="1200" dirty="0" smtClean="0">
                <a:solidFill>
                  <a:schemeClr val="tx1"/>
                </a:solidFill>
                <a:latin typeface="+mn-lt"/>
                <a:ea typeface="+mn-ea"/>
                <a:cs typeface="+mn-cs"/>
              </a:rPr>
              <a:t>KeyUsage:</a:t>
            </a:r>
            <a:r>
              <a:rPr lang="es-MX" sz="1200" kern="1200" dirty="0" smtClean="0">
                <a:solidFill>
                  <a:schemeClr val="tx1"/>
                </a:solidFill>
                <a:latin typeface="+mn-lt"/>
                <a:ea typeface="+mn-ea"/>
                <a:cs typeface="+mn-cs"/>
              </a:rPr>
              <a:t> Es una lista de opciones que indica de forma general para que se va a usar la clave pública del certificado, los posibles valores son:</a:t>
            </a:r>
          </a:p>
          <a:p>
            <a:pPr lvl="0"/>
            <a:r>
              <a:rPr lang="es-MX" sz="1200" b="1" kern="1200" dirty="0" smtClean="0">
                <a:solidFill>
                  <a:schemeClr val="tx1"/>
                </a:solidFill>
                <a:latin typeface="+mn-lt"/>
                <a:ea typeface="+mn-ea"/>
                <a:cs typeface="+mn-cs"/>
              </a:rPr>
              <a:t>Algoritmo de firma:</a:t>
            </a:r>
            <a:r>
              <a:rPr lang="es-MX" sz="1200" kern="1200" dirty="0" smtClean="0">
                <a:solidFill>
                  <a:schemeClr val="tx1"/>
                </a:solidFill>
                <a:latin typeface="+mn-lt"/>
                <a:ea typeface="+mn-ea"/>
                <a:cs typeface="+mn-cs"/>
              </a:rPr>
              <a:t> es el algoritmo que va a usar el dueño del certificado para firmar, puede ser alguna versión de SHA junto RSA por ejemplo SHA1RSA</a:t>
            </a:r>
          </a:p>
          <a:p>
            <a:pPr lvl="0"/>
            <a:r>
              <a:rPr lang="es-MX" sz="1200" b="1" kern="1200" dirty="0" smtClean="0">
                <a:solidFill>
                  <a:schemeClr val="tx1"/>
                </a:solidFill>
                <a:latin typeface="+mn-lt"/>
                <a:ea typeface="+mn-ea"/>
                <a:cs typeface="+mn-cs"/>
              </a:rPr>
              <a:t>Clave publica:</a:t>
            </a:r>
            <a:r>
              <a:rPr lang="es-MX" sz="1200" kern="1200" dirty="0" smtClean="0">
                <a:solidFill>
                  <a:schemeClr val="tx1"/>
                </a:solidFill>
                <a:latin typeface="+mn-lt"/>
                <a:ea typeface="+mn-ea"/>
                <a:cs typeface="+mn-cs"/>
              </a:rPr>
              <a:t> Es la clave pública del certificado con la podremos encriptar la información y proporcionársela al dueño del certificado.</a:t>
            </a:r>
          </a:p>
          <a:p>
            <a:pPr lvl="0"/>
            <a:r>
              <a:rPr lang="es-MX" sz="1200" b="1" kern="1200" dirty="0" smtClean="0">
                <a:solidFill>
                  <a:schemeClr val="tx1"/>
                </a:solidFill>
                <a:latin typeface="+mn-lt"/>
                <a:ea typeface="+mn-ea"/>
                <a:cs typeface="+mn-cs"/>
              </a:rPr>
              <a:t>Nombres alternativos: </a:t>
            </a:r>
            <a:r>
              <a:rPr lang="es-MX" sz="1200" kern="1200" dirty="0" smtClean="0">
                <a:solidFill>
                  <a:schemeClr val="tx1"/>
                </a:solidFill>
                <a:latin typeface="+mn-lt"/>
                <a:ea typeface="+mn-ea"/>
                <a:cs typeface="+mn-cs"/>
              </a:rPr>
              <a:t>En el caso de un servidor, indica todos los nombres por los cuales responde el servidor, este es un campo obligatorio.</a:t>
            </a:r>
          </a:p>
          <a:p>
            <a:pPr lvl="0"/>
            <a:r>
              <a:rPr lang="es-MX" sz="1200" b="1" kern="1200" dirty="0" smtClean="0">
                <a:solidFill>
                  <a:schemeClr val="tx1"/>
                </a:solidFill>
                <a:latin typeface="+mn-lt"/>
                <a:ea typeface="+mn-ea"/>
                <a:cs typeface="+mn-cs"/>
              </a:rPr>
              <a:t>Microsoft Cryptographic Service Providers: </a:t>
            </a:r>
            <a:r>
              <a:rPr lang="es-MX" sz="1200" kern="1200" dirty="0" smtClean="0">
                <a:solidFill>
                  <a:schemeClr val="tx1"/>
                </a:solidFill>
                <a:latin typeface="+mn-lt"/>
                <a:ea typeface="+mn-ea"/>
                <a:cs typeface="+mn-cs"/>
              </a:rPr>
              <a:t>Los Cryptographic Service Providers (CSP) son un conjunto de API de Microsoft con una funcionalidad en concreto, los certificados en Windows se configuran para poder usar o varios CSP.</a:t>
            </a:r>
            <a:r>
              <a:rPr lang="es-MX" sz="1200" b="1" kern="1200" dirty="0" smtClean="0">
                <a:solidFill>
                  <a:schemeClr val="tx1"/>
                </a:solidFill>
                <a:latin typeface="+mn-lt"/>
                <a:ea typeface="+mn-ea"/>
                <a:cs typeface="+mn-cs"/>
              </a:rPr>
              <a:t/>
            </a:r>
            <a:br>
              <a:rPr lang="es-MX" sz="1200" b="1" kern="1200" dirty="0" smtClean="0">
                <a:solidFill>
                  <a:schemeClr val="tx1"/>
                </a:solidFill>
                <a:latin typeface="+mn-lt"/>
                <a:ea typeface="+mn-ea"/>
                <a:cs typeface="+mn-cs"/>
              </a:rPr>
            </a:br>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22</a:t>
            </a:fld>
            <a:endParaRPr lang="es-MX"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23</a:t>
            </a:fld>
            <a:endParaRPr lang="es-MX"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24</a:t>
            </a:fld>
            <a:endParaRPr lang="es-MX"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25</a:t>
            </a:fld>
            <a:endParaRPr lang="es-MX"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sz="1200" kern="1200" dirty="0" smtClean="0">
                <a:solidFill>
                  <a:schemeClr val="tx1"/>
                </a:solidFill>
                <a:latin typeface="+mn-lt"/>
                <a:ea typeface="+mn-ea"/>
                <a:cs typeface="+mn-cs"/>
              </a:rPr>
              <a:t>Es un almacén de certificados que se ligan a permisos de usuarios.  El almacén es a nivel individual para cada usuario, o a nivel de máquina para todos los usuarios.</a:t>
            </a:r>
          </a:p>
          <a:p>
            <a:r>
              <a:rPr lang="es-MX" sz="1200" kern="1200" dirty="0" smtClean="0">
                <a:solidFill>
                  <a:schemeClr val="tx1"/>
                </a:solidFill>
                <a:latin typeface="+mn-lt"/>
                <a:ea typeface="+mn-ea"/>
                <a:cs typeface="+mn-cs"/>
              </a:rPr>
              <a:t>El almacén se clasifica en subalmacenes, los más importantes son: </a:t>
            </a:r>
          </a:p>
          <a:p>
            <a:pPr lvl="0"/>
            <a:r>
              <a:rPr lang="es-MX" sz="1200" b="1" kern="1200" dirty="0" smtClean="0">
                <a:solidFill>
                  <a:schemeClr val="tx1"/>
                </a:solidFill>
                <a:latin typeface="+mn-lt"/>
                <a:ea typeface="+mn-ea"/>
                <a:cs typeface="+mn-cs"/>
              </a:rPr>
              <a:t>Entidades de Certificación Raíz de Confianza:</a:t>
            </a:r>
            <a:r>
              <a:rPr lang="es-MX" sz="1200" kern="1200" dirty="0" smtClean="0">
                <a:solidFill>
                  <a:schemeClr val="tx1"/>
                </a:solidFill>
                <a:latin typeface="+mn-lt"/>
                <a:ea typeface="+mn-ea"/>
                <a:cs typeface="+mn-cs"/>
              </a:rPr>
              <a:t> Almacenen de certificados autoafirmados de los cuales derivan todos los demás.</a:t>
            </a:r>
          </a:p>
          <a:p>
            <a:pPr lvl="0"/>
            <a:r>
              <a:rPr lang="es-MX" sz="1200" b="1" kern="1200" dirty="0" smtClean="0">
                <a:solidFill>
                  <a:schemeClr val="tx1"/>
                </a:solidFill>
                <a:latin typeface="+mn-lt"/>
                <a:ea typeface="+mn-ea"/>
                <a:cs typeface="+mn-cs"/>
              </a:rPr>
              <a:t>Entidades de Certificación Intermedias:</a:t>
            </a:r>
            <a:r>
              <a:rPr lang="es-MX" sz="1200" kern="1200" dirty="0" smtClean="0">
                <a:solidFill>
                  <a:schemeClr val="tx1"/>
                </a:solidFill>
                <a:latin typeface="+mn-lt"/>
                <a:ea typeface="+mn-ea"/>
                <a:cs typeface="+mn-cs"/>
              </a:rPr>
              <a:t> Certificados intermedios con los que se firman el resto de los certificados.</a:t>
            </a:r>
          </a:p>
          <a:p>
            <a:pPr lvl="0"/>
            <a:r>
              <a:rPr lang="es-MX" sz="1200" b="1" kern="1200" dirty="0" smtClean="0">
                <a:solidFill>
                  <a:schemeClr val="tx1"/>
                </a:solidFill>
                <a:latin typeface="+mn-lt"/>
                <a:ea typeface="+mn-ea"/>
                <a:cs typeface="+mn-cs"/>
              </a:rPr>
              <a:t>Personal:</a:t>
            </a:r>
            <a:r>
              <a:rPr lang="es-MX" sz="1200" kern="1200" dirty="0" smtClean="0">
                <a:solidFill>
                  <a:schemeClr val="tx1"/>
                </a:solidFill>
                <a:latin typeface="+mn-lt"/>
                <a:ea typeface="+mn-ea"/>
                <a:cs typeface="+mn-cs"/>
              </a:rPr>
              <a:t> Certificados del usuario generalmente no es necesario tenerlos instalados (a no ser que de deba usar la llave privada), ya que el confiar en el certificado raíz y la entidad intermedia, se confía automáticamente en los certificados firmados con estos.</a:t>
            </a:r>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26</a:t>
            </a:fld>
            <a:endParaRPr lang="es-MX"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sz="1200" kern="1200" dirty="0" smtClean="0">
                <a:solidFill>
                  <a:schemeClr val="tx1"/>
                </a:solidFill>
                <a:latin typeface="+mn-lt"/>
                <a:ea typeface="+mn-ea"/>
                <a:cs typeface="+mn-cs"/>
              </a:rPr>
              <a:t>Es un almacén de certificados que se ligan a permisos de usuarios.  El almacén es a nivel individual para cada usuario, o a nivel de máquina para todos los usuarios.</a:t>
            </a:r>
          </a:p>
          <a:p>
            <a:r>
              <a:rPr lang="es-MX" sz="1200" kern="1200" dirty="0" smtClean="0">
                <a:solidFill>
                  <a:schemeClr val="tx1"/>
                </a:solidFill>
                <a:latin typeface="+mn-lt"/>
                <a:ea typeface="+mn-ea"/>
                <a:cs typeface="+mn-cs"/>
              </a:rPr>
              <a:t>El almacén se clasifica en subalmacenes, los más importantes son: </a:t>
            </a:r>
          </a:p>
          <a:p>
            <a:pPr lvl="0"/>
            <a:r>
              <a:rPr lang="es-MX" sz="1200" b="1" kern="1200" dirty="0" smtClean="0">
                <a:solidFill>
                  <a:schemeClr val="tx1"/>
                </a:solidFill>
                <a:latin typeface="+mn-lt"/>
                <a:ea typeface="+mn-ea"/>
                <a:cs typeface="+mn-cs"/>
              </a:rPr>
              <a:t>Entidades de Certificación Raíz de Confianza:</a:t>
            </a:r>
            <a:r>
              <a:rPr lang="es-MX" sz="1200" kern="1200" dirty="0" smtClean="0">
                <a:solidFill>
                  <a:schemeClr val="tx1"/>
                </a:solidFill>
                <a:latin typeface="+mn-lt"/>
                <a:ea typeface="+mn-ea"/>
                <a:cs typeface="+mn-cs"/>
              </a:rPr>
              <a:t> Almacenen de certificados autoafirmados de los cuales derivan todos los demás.</a:t>
            </a:r>
          </a:p>
          <a:p>
            <a:pPr lvl="0"/>
            <a:r>
              <a:rPr lang="es-MX" sz="1200" b="1" kern="1200" dirty="0" smtClean="0">
                <a:solidFill>
                  <a:schemeClr val="tx1"/>
                </a:solidFill>
                <a:latin typeface="+mn-lt"/>
                <a:ea typeface="+mn-ea"/>
                <a:cs typeface="+mn-cs"/>
              </a:rPr>
              <a:t>Entidades de Certificación Intermedias:</a:t>
            </a:r>
            <a:r>
              <a:rPr lang="es-MX" sz="1200" kern="1200" dirty="0" smtClean="0">
                <a:solidFill>
                  <a:schemeClr val="tx1"/>
                </a:solidFill>
                <a:latin typeface="+mn-lt"/>
                <a:ea typeface="+mn-ea"/>
                <a:cs typeface="+mn-cs"/>
              </a:rPr>
              <a:t> Certificados intermedios con los que se firman el resto de los certificados.</a:t>
            </a:r>
          </a:p>
          <a:p>
            <a:pPr lvl="0"/>
            <a:r>
              <a:rPr lang="es-MX" sz="1200" b="1" kern="1200" dirty="0" smtClean="0">
                <a:solidFill>
                  <a:schemeClr val="tx1"/>
                </a:solidFill>
                <a:latin typeface="+mn-lt"/>
                <a:ea typeface="+mn-ea"/>
                <a:cs typeface="+mn-cs"/>
              </a:rPr>
              <a:t>Personal:</a:t>
            </a:r>
            <a:r>
              <a:rPr lang="es-MX" sz="1200" kern="1200" dirty="0" smtClean="0">
                <a:solidFill>
                  <a:schemeClr val="tx1"/>
                </a:solidFill>
                <a:latin typeface="+mn-lt"/>
                <a:ea typeface="+mn-ea"/>
                <a:cs typeface="+mn-cs"/>
              </a:rPr>
              <a:t> Certificados del usuario generalmente no es necesario tenerlos instalados (a no ser que de deba usar la llave privada), ya que el confiar en el certificado raíz y la entidad intermedia, se confía automáticamente en los certificados firmados con estos.</a:t>
            </a:r>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27</a:t>
            </a:fld>
            <a:endParaRPr lang="es-MX"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28</a:t>
            </a:fld>
            <a:endParaRPr lang="es-MX"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29</a:t>
            </a:fld>
            <a:endParaRPr lang="es-MX"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b="1" kern="1200" dirty="0" smtClean="0">
                <a:solidFill>
                  <a:schemeClr val="tx1"/>
                </a:solidFill>
                <a:latin typeface="+mn-lt"/>
                <a:ea typeface="+mn-ea"/>
                <a:cs typeface="+mn-cs"/>
              </a:rPr>
              <a:t>¿Qué es una información secreta?</a:t>
            </a:r>
            <a:endParaRPr lang="es-MX" sz="1200" b="1"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Un secreto es una información que no debe ser compartida en prácticamente ningún ámbito. Pueden considerarse secretos elementos tales como NIP o password. </a:t>
            </a:r>
            <a:endParaRPr lang="es-MX"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¿Qué es una información Privada?</a:t>
            </a:r>
            <a:endParaRPr lang="es-MX" sz="1200" b="1"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Una información privada, es aquella que aunque no se es publica, se puede proporcionar en algunos ámbitos restringidos. Algunos ejemplos significativos son:</a:t>
            </a:r>
            <a:endParaRPr lang="es-MX" sz="1200" kern="1200" dirty="0" smtClean="0">
              <a:solidFill>
                <a:schemeClr val="tx1"/>
              </a:solidFill>
              <a:latin typeface="+mn-lt"/>
              <a:ea typeface="+mn-ea"/>
              <a:cs typeface="+mn-cs"/>
            </a:endParaRPr>
          </a:p>
          <a:p>
            <a:pPr lvl="0"/>
            <a:r>
              <a:rPr lang="es-ES_tradnl" sz="1200" kern="1200" dirty="0" smtClean="0">
                <a:solidFill>
                  <a:schemeClr val="tx1"/>
                </a:solidFill>
                <a:latin typeface="+mn-lt"/>
                <a:ea typeface="+mn-ea"/>
                <a:cs typeface="+mn-cs"/>
              </a:rPr>
              <a:t>Datos económica personales (como el salario o el patrimonio personal)</a:t>
            </a:r>
            <a:endParaRPr lang="es-MX" sz="1200" kern="1200" dirty="0" smtClean="0">
              <a:solidFill>
                <a:schemeClr val="tx1"/>
              </a:solidFill>
              <a:latin typeface="+mn-lt"/>
              <a:ea typeface="+mn-ea"/>
              <a:cs typeface="+mn-cs"/>
            </a:endParaRPr>
          </a:p>
          <a:p>
            <a:pPr lvl="0"/>
            <a:r>
              <a:rPr lang="es-ES_tradnl" sz="1200" kern="1200" dirty="0" smtClean="0">
                <a:solidFill>
                  <a:schemeClr val="tx1"/>
                </a:solidFill>
                <a:latin typeface="+mn-lt"/>
                <a:ea typeface="+mn-ea"/>
                <a:cs typeface="+mn-cs"/>
              </a:rPr>
              <a:t>Datos familiares (información de los hijos tal como escuelas, y horarios).</a:t>
            </a:r>
            <a:endParaRPr lang="es-MX" sz="1200" kern="1200" dirty="0" smtClean="0">
              <a:solidFill>
                <a:schemeClr val="tx1"/>
              </a:solidFill>
              <a:latin typeface="+mn-lt"/>
              <a:ea typeface="+mn-ea"/>
              <a:cs typeface="+mn-cs"/>
            </a:endParaRPr>
          </a:p>
          <a:p>
            <a:pPr lvl="0"/>
            <a:r>
              <a:rPr lang="es-ES_tradnl" sz="1200" kern="1200" dirty="0" smtClean="0">
                <a:solidFill>
                  <a:schemeClr val="tx1"/>
                </a:solidFill>
                <a:latin typeface="+mn-lt"/>
                <a:ea typeface="+mn-ea"/>
                <a:cs typeface="+mn-cs"/>
              </a:rPr>
              <a:t>Datos de índole medica.</a:t>
            </a:r>
            <a:endParaRPr lang="es-MX" sz="1200" kern="1200" dirty="0" smtClean="0">
              <a:solidFill>
                <a:schemeClr val="tx1"/>
              </a:solidFill>
              <a:latin typeface="+mn-lt"/>
              <a:ea typeface="+mn-ea"/>
              <a:cs typeface="+mn-cs"/>
            </a:endParaRPr>
          </a:p>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a:t>
            </a:fld>
            <a:endParaRPr lang="es-MX"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sz="1200" kern="1200" dirty="0" smtClean="0">
                <a:solidFill>
                  <a:schemeClr val="tx1"/>
                </a:solidFill>
                <a:latin typeface="+mn-lt"/>
                <a:ea typeface="+mn-ea"/>
                <a:cs typeface="+mn-cs"/>
              </a:rPr>
              <a:t>Es posible crear una solicitud directamente desde IIS, para lo cual entramos en el administrador y seleccionamos la opción de certificados, para posteriormente seleccionar </a:t>
            </a:r>
            <a:r>
              <a:rPr lang="es-MX" sz="1200" b="1" kern="1200" dirty="0" smtClean="0">
                <a:solidFill>
                  <a:schemeClr val="tx1"/>
                </a:solidFill>
                <a:latin typeface="+mn-lt"/>
                <a:ea typeface="+mn-ea"/>
                <a:cs typeface="+mn-cs"/>
              </a:rPr>
              <a:t>“Solicitud de certificados”</a:t>
            </a:r>
            <a:r>
              <a:rPr lang="es-MX" sz="1200" kern="1200" dirty="0" smtClean="0">
                <a:solidFill>
                  <a:schemeClr val="tx1"/>
                </a:solidFill>
                <a:latin typeface="+mn-lt"/>
                <a:ea typeface="+mn-ea"/>
                <a:cs typeface="+mn-cs"/>
              </a:rPr>
              <a:t>.</a:t>
            </a:r>
          </a:p>
          <a:p>
            <a:r>
              <a:rPr lang="es-MX" sz="1200" kern="1200" dirty="0" smtClean="0">
                <a:solidFill>
                  <a:schemeClr val="tx1"/>
                </a:solidFill>
                <a:latin typeface="+mn-lt"/>
                <a:ea typeface="+mn-ea"/>
                <a:cs typeface="+mn-cs"/>
              </a:rPr>
              <a:t> </a:t>
            </a:r>
          </a:p>
          <a:p>
            <a:r>
              <a:rPr lang="es-MX" sz="1200" kern="1200" dirty="0" smtClean="0">
                <a:solidFill>
                  <a:schemeClr val="tx1"/>
                </a:solidFill>
                <a:latin typeface="+mn-lt"/>
                <a:ea typeface="+mn-ea"/>
                <a:cs typeface="+mn-cs"/>
              </a:rPr>
              <a:t>A partir de allí, mediante un asistente podremos generar una “Solicitud de Certificados”, que podemos enviar a una entidad certificadora para que lo firme.</a:t>
            </a:r>
          </a:p>
          <a:p>
            <a:r>
              <a:rPr lang="es-MX" sz="1200" kern="1200" dirty="0" smtClean="0">
                <a:solidFill>
                  <a:schemeClr val="tx1"/>
                </a:solidFill>
                <a:latin typeface="+mn-lt"/>
                <a:ea typeface="+mn-ea"/>
                <a:cs typeface="+mn-cs"/>
              </a:rPr>
              <a:t> </a:t>
            </a:r>
          </a:p>
          <a:p>
            <a:r>
              <a:rPr lang="es-MX" sz="1200" kern="1200" dirty="0" smtClean="0">
                <a:solidFill>
                  <a:schemeClr val="tx1"/>
                </a:solidFill>
                <a:latin typeface="+mn-lt"/>
                <a:ea typeface="+mn-ea"/>
                <a:cs typeface="+mn-cs"/>
              </a:rPr>
              <a:t>Cuando nos devuelva el archivo .cer, usáramos la opción “Completar Solicitud” para obtener el archivo .pfx.</a:t>
            </a:r>
            <a:endParaRPr lang="es-MX"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30</a:t>
            </a:fld>
            <a:endParaRPr lang="es-MX"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31</a:t>
            </a:fld>
            <a:endParaRPr lang="es-MX"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pPr lvl="0" fontAlgn="base"/>
            <a:r>
              <a:rPr lang="en-US" sz="1200" b="1" kern="1200" dirty="0" smtClean="0">
                <a:solidFill>
                  <a:schemeClr val="tx1"/>
                </a:solidFill>
                <a:latin typeface="+mn-lt"/>
                <a:ea typeface="+mn-ea"/>
                <a:cs typeface="+mn-cs"/>
              </a:rPr>
              <a:t>.csr</a:t>
            </a:r>
            <a:r>
              <a:rPr lang="en-US" sz="1200" kern="1200" dirty="0" smtClean="0">
                <a:solidFill>
                  <a:schemeClr val="tx1"/>
                </a:solidFill>
                <a:latin typeface="+mn-lt"/>
                <a:ea typeface="+mn-ea"/>
                <a:cs typeface="+mn-cs"/>
              </a:rPr>
              <a:t> this is a Certificate Signing Request. Some applications can generate these for submission to certificate-authorities. The actual format is PKCS10 which is defined in </a:t>
            </a:r>
            <a:r>
              <a:rPr lang="en-US" sz="1200" u="sng" kern="1200" dirty="0" smtClean="0">
                <a:solidFill>
                  <a:schemeClr val="tx1"/>
                </a:solidFill>
                <a:latin typeface="+mn-lt"/>
                <a:ea typeface="+mn-ea"/>
                <a:cs typeface="+mn-cs"/>
                <a:hlinkClick r:id="rId3"/>
              </a:rPr>
              <a:t>RFC 2986</a:t>
            </a:r>
            <a:r>
              <a:rPr lang="en-US" sz="1200" kern="1200" dirty="0" smtClean="0">
                <a:solidFill>
                  <a:schemeClr val="tx1"/>
                </a:solidFill>
                <a:latin typeface="+mn-lt"/>
                <a:ea typeface="+mn-ea"/>
                <a:cs typeface="+mn-cs"/>
              </a:rPr>
              <a:t>. It includes some/all of the key details of the requested certificate such as subject, organization, state, whatnot, as well as the </a:t>
            </a:r>
            <a:r>
              <a:rPr lang="en-US" sz="1200" i="1" kern="1200" dirty="0" smtClean="0">
                <a:solidFill>
                  <a:schemeClr val="tx1"/>
                </a:solidFill>
                <a:latin typeface="+mn-lt"/>
                <a:ea typeface="+mn-ea"/>
                <a:cs typeface="+mn-cs"/>
              </a:rPr>
              <a:t>public key</a:t>
            </a:r>
            <a:r>
              <a:rPr lang="en-US" sz="1200" kern="1200" dirty="0" smtClean="0">
                <a:solidFill>
                  <a:schemeClr val="tx1"/>
                </a:solidFill>
                <a:latin typeface="+mn-lt"/>
                <a:ea typeface="+mn-ea"/>
                <a:cs typeface="+mn-cs"/>
              </a:rPr>
              <a:t> of the certificate to get signed. These get signed by the CA and a certificate is returned. The returned certificate is the public </a:t>
            </a:r>
            <a:r>
              <a:rPr lang="en-US" sz="1200" i="1" kern="1200" dirty="0" smtClean="0">
                <a:solidFill>
                  <a:schemeClr val="tx1"/>
                </a:solidFill>
                <a:latin typeface="+mn-lt"/>
                <a:ea typeface="+mn-ea"/>
                <a:cs typeface="+mn-cs"/>
              </a:rPr>
              <a:t>certificate</a:t>
            </a:r>
            <a:r>
              <a:rPr lang="en-US" sz="1200" kern="1200" dirty="0" smtClean="0">
                <a:solidFill>
                  <a:schemeClr val="tx1"/>
                </a:solidFill>
                <a:latin typeface="+mn-lt"/>
                <a:ea typeface="+mn-ea"/>
                <a:cs typeface="+mn-cs"/>
              </a:rPr>
              <a:t> (which includes the public key but not the private key), which itself can be in a couple of formats.</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.pem</a:t>
            </a:r>
            <a:r>
              <a:rPr lang="en-US" sz="1200" kern="1200" dirty="0" smtClean="0">
                <a:solidFill>
                  <a:schemeClr val="tx1"/>
                </a:solidFill>
                <a:latin typeface="+mn-lt"/>
                <a:ea typeface="+mn-ea"/>
                <a:cs typeface="+mn-cs"/>
              </a:rPr>
              <a:t> Defined in RFC's </a:t>
            </a:r>
            <a:r>
              <a:rPr lang="en-US" sz="1200" u="sng" kern="1200" dirty="0" smtClean="0">
                <a:solidFill>
                  <a:schemeClr val="tx1"/>
                </a:solidFill>
                <a:latin typeface="+mn-lt"/>
                <a:ea typeface="+mn-ea"/>
                <a:cs typeface="+mn-cs"/>
                <a:hlinkClick r:id="rId4"/>
              </a:rPr>
              <a:t>1421</a:t>
            </a:r>
            <a:r>
              <a:rPr lang="en-US" sz="1200" kern="1200" dirty="0" smtClean="0">
                <a:solidFill>
                  <a:schemeClr val="tx1"/>
                </a:solidFill>
                <a:latin typeface="+mn-lt"/>
                <a:ea typeface="+mn-ea"/>
                <a:cs typeface="+mn-cs"/>
              </a:rPr>
              <a:t> through </a:t>
            </a:r>
            <a:r>
              <a:rPr lang="en-US" sz="1200" u="sng" kern="1200" dirty="0" smtClean="0">
                <a:solidFill>
                  <a:schemeClr val="tx1"/>
                </a:solidFill>
                <a:latin typeface="+mn-lt"/>
                <a:ea typeface="+mn-ea"/>
                <a:cs typeface="+mn-cs"/>
                <a:hlinkClick r:id="rId5"/>
              </a:rPr>
              <a:t>1424</a:t>
            </a:r>
            <a:r>
              <a:rPr lang="en-US" sz="1200" kern="1200" dirty="0" smtClean="0">
                <a:solidFill>
                  <a:schemeClr val="tx1"/>
                </a:solidFill>
                <a:latin typeface="+mn-lt"/>
                <a:ea typeface="+mn-ea"/>
                <a:cs typeface="+mn-cs"/>
              </a:rPr>
              <a:t>, this is a container format that may include just the public certificate (such as with Apache installs, and CA certificate files /etc/ssl/certs), or may include an entire certificate chain including public key, private key, and root certificates. Confusingly, it may also encode a CSR (e.g. as used </a:t>
            </a:r>
            <a:r>
              <a:rPr lang="en-US" sz="1200" u="sng" kern="1200" dirty="0" smtClean="0">
                <a:solidFill>
                  <a:schemeClr val="tx1"/>
                </a:solidFill>
                <a:latin typeface="+mn-lt"/>
                <a:ea typeface="+mn-ea"/>
                <a:cs typeface="+mn-cs"/>
                <a:hlinkClick r:id="rId6"/>
              </a:rPr>
              <a:t>here</a:t>
            </a:r>
            <a:r>
              <a:rPr lang="en-US" sz="1200" kern="1200" dirty="0" smtClean="0">
                <a:solidFill>
                  <a:schemeClr val="tx1"/>
                </a:solidFill>
                <a:latin typeface="+mn-lt"/>
                <a:ea typeface="+mn-ea"/>
                <a:cs typeface="+mn-cs"/>
              </a:rPr>
              <a:t>) as the PKCS10 format can be translated into PEM. The name is from </a:t>
            </a:r>
            <a:r>
              <a:rPr lang="en-US" sz="1200" u="sng" kern="1200" dirty="0" smtClean="0">
                <a:solidFill>
                  <a:schemeClr val="tx1"/>
                </a:solidFill>
                <a:latin typeface="+mn-lt"/>
                <a:ea typeface="+mn-ea"/>
                <a:cs typeface="+mn-cs"/>
                <a:hlinkClick r:id="rId7"/>
              </a:rPr>
              <a:t>Privacy Enhanced Mail (PEM)</a:t>
            </a:r>
            <a:r>
              <a:rPr lang="en-US" sz="1200" kern="1200" dirty="0" smtClean="0">
                <a:solidFill>
                  <a:schemeClr val="tx1"/>
                </a:solidFill>
                <a:latin typeface="+mn-lt"/>
                <a:ea typeface="+mn-ea"/>
                <a:cs typeface="+mn-cs"/>
              </a:rPr>
              <a:t>, a failed method for secure email but the container format it used lives on, and is a base64 translation of the x509 ASN.1 keys.</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.key</a:t>
            </a:r>
            <a:r>
              <a:rPr lang="en-US" sz="1200" kern="1200" dirty="0" smtClean="0">
                <a:solidFill>
                  <a:schemeClr val="tx1"/>
                </a:solidFill>
                <a:latin typeface="+mn-lt"/>
                <a:ea typeface="+mn-ea"/>
                <a:cs typeface="+mn-cs"/>
              </a:rPr>
              <a:t> This is a PEM formatted file containing just the private-key of a specific certificate and is merely a conventional name and not a standardized one. In Apache installs, this frequently resides in /etc/ssl/private. The rights on these files are very important, and some programs will refuse to load these certificates if they are set wrong.</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.pkcs12 .pfx .p12</a:t>
            </a:r>
            <a:r>
              <a:rPr lang="en-US" sz="1200" kern="1200" dirty="0" smtClean="0">
                <a:solidFill>
                  <a:schemeClr val="tx1"/>
                </a:solidFill>
                <a:latin typeface="+mn-lt"/>
                <a:ea typeface="+mn-ea"/>
                <a:cs typeface="+mn-cs"/>
              </a:rPr>
              <a:t> Originally defined by RSA in the </a:t>
            </a:r>
            <a:r>
              <a:rPr lang="en-US" sz="1200" u="sng" kern="1200" dirty="0" smtClean="0">
                <a:solidFill>
                  <a:schemeClr val="tx1"/>
                </a:solidFill>
                <a:latin typeface="+mn-lt"/>
                <a:ea typeface="+mn-ea"/>
                <a:cs typeface="+mn-cs"/>
                <a:hlinkClick r:id="rId8"/>
              </a:rPr>
              <a:t>Public-Key Cryptography Standards</a:t>
            </a:r>
            <a:r>
              <a:rPr lang="en-US" sz="1200" kern="1200" dirty="0" smtClean="0">
                <a:solidFill>
                  <a:schemeClr val="tx1"/>
                </a:solidFill>
                <a:latin typeface="+mn-lt"/>
                <a:ea typeface="+mn-ea"/>
                <a:cs typeface="+mn-cs"/>
              </a:rPr>
              <a:t>(abbreviated PKCS), the "12" variant was originally enhanced by Microsoft, and later submitted as </a:t>
            </a:r>
            <a:r>
              <a:rPr lang="en-US" sz="1200" u="sng" kern="1200" dirty="0" smtClean="0">
                <a:solidFill>
                  <a:schemeClr val="tx1"/>
                </a:solidFill>
                <a:latin typeface="+mn-lt"/>
                <a:ea typeface="+mn-ea"/>
                <a:cs typeface="+mn-cs"/>
                <a:hlinkClick r:id="rId9"/>
              </a:rPr>
              <a:t>RFC 7292</a:t>
            </a:r>
            <a:r>
              <a:rPr lang="en-US" sz="1200" kern="1200" dirty="0" smtClean="0">
                <a:solidFill>
                  <a:schemeClr val="tx1"/>
                </a:solidFill>
                <a:latin typeface="+mn-lt"/>
                <a:ea typeface="+mn-ea"/>
                <a:cs typeface="+mn-cs"/>
              </a:rPr>
              <a:t>. This is a passworded container format that contains both public and private certificate pairs. Unlike .pem files, this container is fully encrypted. Openssl can turn this into a .pem file with both public and private keys: OpenSSL pkcs12 -in file-to-convert.p12 -out converted-file.pem -nodes</a:t>
            </a:r>
            <a:endParaRPr lang="es-MX" sz="1200" kern="1200" dirty="0" smtClean="0">
              <a:solidFill>
                <a:schemeClr val="tx1"/>
              </a:solidFill>
              <a:latin typeface="+mn-lt"/>
              <a:ea typeface="+mn-ea"/>
              <a:cs typeface="+mn-cs"/>
            </a:endParaRPr>
          </a:p>
          <a:p>
            <a:pPr fontAlgn="base"/>
            <a:r>
              <a:rPr lang="en-US"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fontAlgn="base"/>
            <a:r>
              <a:rPr lang="en-US" sz="1200" b="1" kern="1200" dirty="0" smtClean="0">
                <a:solidFill>
                  <a:schemeClr val="tx1"/>
                </a:solidFill>
                <a:latin typeface="+mn-lt"/>
                <a:ea typeface="+mn-ea"/>
                <a:cs typeface="+mn-cs"/>
              </a:rPr>
              <a:t>A few other formats that show up from time to time:</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.der</a:t>
            </a:r>
            <a:r>
              <a:rPr lang="en-US" sz="1200" kern="1200" dirty="0" smtClean="0">
                <a:solidFill>
                  <a:schemeClr val="tx1"/>
                </a:solidFill>
                <a:latin typeface="+mn-lt"/>
                <a:ea typeface="+mn-ea"/>
                <a:cs typeface="+mn-cs"/>
              </a:rPr>
              <a:t> A way to encode ASN.1 syntax in binary, a .pem file is just a Base64 encoded .der file. OpenSSL can convert these to .pem (OpenSSL x509 -inform der -in to-convert.der -out converted.pem). Windows sees these as Certificate files. By default, Windows will export certificates as .DER formatted files with a different extension. Like...</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.cert .cer .crt</a:t>
            </a:r>
            <a:r>
              <a:rPr lang="en-US" sz="1200" kern="1200" dirty="0" smtClean="0">
                <a:solidFill>
                  <a:schemeClr val="tx1"/>
                </a:solidFill>
                <a:latin typeface="+mn-lt"/>
                <a:ea typeface="+mn-ea"/>
                <a:cs typeface="+mn-cs"/>
              </a:rPr>
              <a:t> A .pem (or rarely .der) formatted file with a different extension, one that is recognized by Windows Explorer as a certificate, which .pem is not.</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.p7b .keystore</a:t>
            </a:r>
            <a:r>
              <a:rPr lang="en-US" sz="1200" kern="1200" dirty="0" smtClean="0">
                <a:solidFill>
                  <a:schemeClr val="tx1"/>
                </a:solidFill>
                <a:latin typeface="+mn-lt"/>
                <a:ea typeface="+mn-ea"/>
                <a:cs typeface="+mn-cs"/>
              </a:rPr>
              <a:t> Defined in </a:t>
            </a:r>
            <a:r>
              <a:rPr lang="en-US" sz="1200" u="sng" kern="1200" dirty="0" smtClean="0">
                <a:solidFill>
                  <a:schemeClr val="tx1"/>
                </a:solidFill>
                <a:latin typeface="+mn-lt"/>
                <a:ea typeface="+mn-ea"/>
                <a:cs typeface="+mn-cs"/>
                <a:hlinkClick r:id="rId10"/>
              </a:rPr>
              <a:t>RFC 2315</a:t>
            </a:r>
            <a:r>
              <a:rPr lang="en-US" sz="1200" kern="1200" dirty="0" smtClean="0">
                <a:solidFill>
                  <a:schemeClr val="tx1"/>
                </a:solidFill>
                <a:latin typeface="+mn-lt"/>
                <a:ea typeface="+mn-ea"/>
                <a:cs typeface="+mn-cs"/>
              </a:rPr>
              <a:t> as PKCS number 7, this is a format used by Windows for certificate interchange. Java understands these natively, and often uses .keystore as an extension instead. Unlike .pem style certificates, this format has a </a:t>
            </a:r>
            <a:r>
              <a:rPr lang="en-US" sz="1200" i="1" kern="1200" dirty="0" smtClean="0">
                <a:solidFill>
                  <a:schemeClr val="tx1"/>
                </a:solidFill>
                <a:latin typeface="+mn-lt"/>
                <a:ea typeface="+mn-ea"/>
                <a:cs typeface="+mn-cs"/>
              </a:rPr>
              <a:t>defined</a:t>
            </a:r>
            <a:r>
              <a:rPr lang="en-US" sz="1200" kern="1200" dirty="0" smtClean="0">
                <a:solidFill>
                  <a:schemeClr val="tx1"/>
                </a:solidFill>
                <a:latin typeface="+mn-lt"/>
                <a:ea typeface="+mn-ea"/>
                <a:cs typeface="+mn-cs"/>
              </a:rPr>
              <a:t> way to include certification-path certificates.</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.crl</a:t>
            </a:r>
            <a:r>
              <a:rPr lang="en-US" sz="1200" kern="1200" dirty="0" smtClean="0">
                <a:solidFill>
                  <a:schemeClr val="tx1"/>
                </a:solidFill>
                <a:latin typeface="+mn-lt"/>
                <a:ea typeface="+mn-ea"/>
                <a:cs typeface="+mn-cs"/>
              </a:rPr>
              <a:t> A certificate revocation list. Certificate Authorities produce these as a way to de-authorize certificates before expiration. You can sometimes download them from CA websites.</a:t>
            </a:r>
            <a:endParaRPr lang="es-MX" sz="1200" kern="1200" dirty="0" smtClean="0">
              <a:solidFill>
                <a:schemeClr val="tx1"/>
              </a:solidFill>
              <a:latin typeface="+mn-lt"/>
              <a:ea typeface="+mn-ea"/>
              <a:cs typeface="+mn-cs"/>
            </a:endParaRPr>
          </a:p>
          <a:p>
            <a:pPr fontAlgn="base"/>
            <a:r>
              <a:rPr lang="en-US"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fontAlgn="base"/>
            <a:r>
              <a:rPr lang="en-US" sz="1200" b="1" kern="1200" dirty="0" smtClean="0">
                <a:solidFill>
                  <a:schemeClr val="tx1"/>
                </a:solidFill>
                <a:latin typeface="+mn-lt"/>
                <a:ea typeface="+mn-ea"/>
                <a:cs typeface="+mn-cs"/>
              </a:rPr>
              <a:t>In summary, there are four different ways to present certificates and their components:</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PEM</a:t>
            </a:r>
            <a:r>
              <a:rPr lang="en-US" sz="1200" kern="1200" dirty="0" smtClean="0">
                <a:solidFill>
                  <a:schemeClr val="tx1"/>
                </a:solidFill>
                <a:latin typeface="+mn-lt"/>
                <a:ea typeface="+mn-ea"/>
                <a:cs typeface="+mn-cs"/>
              </a:rPr>
              <a:t> Governed by RFCs, it's used preferentially by open-source software. It can have a variety of extensions (.pem, .key, .cer, .cert, more)</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PKCS7</a:t>
            </a:r>
            <a:r>
              <a:rPr lang="en-US" sz="1200" kern="1200" dirty="0" smtClean="0">
                <a:solidFill>
                  <a:schemeClr val="tx1"/>
                </a:solidFill>
                <a:latin typeface="+mn-lt"/>
                <a:ea typeface="+mn-ea"/>
                <a:cs typeface="+mn-cs"/>
              </a:rPr>
              <a:t> An open standard used by Java and supported by Windows. Does not contain private key material.</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PKCS12</a:t>
            </a:r>
            <a:r>
              <a:rPr lang="en-US" sz="1200" kern="1200" dirty="0" smtClean="0">
                <a:solidFill>
                  <a:schemeClr val="tx1"/>
                </a:solidFill>
                <a:latin typeface="+mn-lt"/>
                <a:ea typeface="+mn-ea"/>
                <a:cs typeface="+mn-cs"/>
              </a:rPr>
              <a:t> A Microsoft private standard that was later defined in an RFC that provides enhanced security versus the plain-text PEM format. This can contain private key material. It's used preferentially by Windows systems, and can be freely converted to PEM format through use of OpenSSL.</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DER</a:t>
            </a:r>
            <a:r>
              <a:rPr lang="en-US" sz="1200" kern="1200" dirty="0" smtClean="0">
                <a:solidFill>
                  <a:schemeClr val="tx1"/>
                </a:solidFill>
                <a:latin typeface="+mn-lt"/>
                <a:ea typeface="+mn-ea"/>
                <a:cs typeface="+mn-cs"/>
              </a:rPr>
              <a:t> The parent format of PEM. It's useful to think of it as a binary version of the base64-encoded PEM file. Not routinely used by much outside of Windows.</a:t>
            </a:r>
            <a:endParaRPr lang="es-MX" sz="1200" kern="1200" dirty="0" smtClean="0">
              <a:solidFill>
                <a:schemeClr val="tx1"/>
              </a:solidFill>
              <a:latin typeface="+mn-lt"/>
              <a:ea typeface="+mn-ea"/>
              <a:cs typeface="+mn-cs"/>
            </a:endParaRPr>
          </a:p>
          <a:p>
            <a:r>
              <a:rPr lang="es-ES_tradnl" sz="1200" b="1" u="none" strike="noStrike" kern="1200" dirty="0" smtClean="0">
                <a:solidFill>
                  <a:schemeClr val="tx1"/>
                </a:solidFill>
                <a:latin typeface="+mn-lt"/>
                <a:ea typeface="+mn-ea"/>
                <a:cs typeface="+mn-cs"/>
              </a:rPr>
              <a:t> </a:t>
            </a:r>
            <a:endParaRPr lang="es-MX"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32</a:t>
            </a:fld>
            <a:endParaRPr lang="es-MX"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33</a:t>
            </a:fld>
            <a:endParaRPr lang="es-MX"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a:t>
            </a:fld>
            <a:endParaRPr lang="es-MX"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sz="1200" kern="1200" dirty="0" smtClean="0">
                <a:solidFill>
                  <a:schemeClr val="tx1"/>
                </a:solidFill>
                <a:latin typeface="+mn-lt"/>
                <a:ea typeface="+mn-ea"/>
                <a:cs typeface="+mn-cs"/>
              </a:rPr>
              <a:t>La palabra "criptografía" se compone de dos partes "cripto", que quiere decir oculto y "grafía", que quiere decir escritura.</a:t>
            </a:r>
          </a:p>
          <a:p>
            <a:pPr>
              <a:buFont typeface="Arial" pitchFamily="34" charset="0"/>
              <a:buNone/>
            </a:pPr>
            <a:endParaRPr lang="es-MX" sz="1200" kern="1200" dirty="0" smtClean="0">
              <a:solidFill>
                <a:schemeClr val="tx1"/>
              </a:solidFill>
              <a:latin typeface="+mn-lt"/>
              <a:ea typeface="+mn-ea"/>
              <a:cs typeface="+mn-cs"/>
            </a:endParaRPr>
          </a:p>
          <a:p>
            <a:pPr>
              <a:buFont typeface="Arial" pitchFamily="34" charset="0"/>
              <a:buNone/>
            </a:pPr>
            <a:r>
              <a:rPr lang="es-ES_tradnl" sz="1200" kern="1200" dirty="0" smtClean="0">
                <a:solidFill>
                  <a:schemeClr val="tx1"/>
                </a:solidFill>
                <a:latin typeface="+mn-lt"/>
                <a:ea typeface="+mn-ea"/>
                <a:cs typeface="+mn-cs"/>
              </a:rPr>
              <a:t>La criptográfica garantiza que un mensaje solo puede ser entendió por su destinatario, aunque otras personas puedan ver o conseguir dicho mensaje.</a:t>
            </a:r>
            <a:endParaRPr lang="es-MX" sz="1200" kern="1200" dirty="0" smtClean="0">
              <a:solidFill>
                <a:schemeClr val="tx1"/>
              </a:solidFill>
              <a:latin typeface="+mn-lt"/>
              <a:ea typeface="+mn-ea"/>
              <a:cs typeface="+mn-cs"/>
            </a:endParaRPr>
          </a:p>
          <a:p>
            <a:pPr>
              <a:buFont typeface="Arial" pitchFamily="34" charset="0"/>
              <a:buNone/>
            </a:pPr>
            <a:endParaRPr lang="es-ES_tradnl" sz="1200" kern="1200" dirty="0" smtClean="0">
              <a:solidFill>
                <a:schemeClr val="tx1"/>
              </a:solidFill>
              <a:latin typeface="+mn-lt"/>
              <a:ea typeface="+mn-ea"/>
              <a:cs typeface="+mn-cs"/>
            </a:endParaRPr>
          </a:p>
          <a:p>
            <a:pPr>
              <a:buFont typeface="Arial" pitchFamily="34" charset="0"/>
              <a:buNone/>
            </a:pPr>
            <a:r>
              <a:rPr lang="es-ES_tradnl" sz="1200" kern="1200" dirty="0" smtClean="0">
                <a:solidFill>
                  <a:schemeClr val="tx1"/>
                </a:solidFill>
                <a:latin typeface="+mn-lt"/>
                <a:ea typeface="+mn-ea"/>
                <a:cs typeface="+mn-cs"/>
              </a:rPr>
              <a:t>El origen de la criptográfica se asocia frecuentemente con la política y con la guerra.</a:t>
            </a:r>
            <a:endParaRPr lang="es-MX" sz="1200" kern="1200" dirty="0" smtClean="0">
              <a:solidFill>
                <a:schemeClr val="tx1"/>
              </a:solidFill>
              <a:latin typeface="+mn-lt"/>
              <a:ea typeface="+mn-ea"/>
              <a:cs typeface="+mn-cs"/>
            </a:endParaRPr>
          </a:p>
          <a:p>
            <a:pPr>
              <a:buFont typeface="Arial" pitchFamily="34" charset="0"/>
              <a:buNone/>
            </a:pPr>
            <a:endParaRPr lang="es-ES_tradnl" sz="1200" kern="1200" dirty="0" smtClean="0">
              <a:solidFill>
                <a:schemeClr val="tx1"/>
              </a:solidFill>
              <a:latin typeface="+mn-lt"/>
              <a:ea typeface="+mn-ea"/>
              <a:cs typeface="+mn-cs"/>
            </a:endParaRPr>
          </a:p>
          <a:p>
            <a:pPr>
              <a:buFont typeface="Arial" pitchFamily="34" charset="0"/>
              <a:buNone/>
            </a:pPr>
            <a:r>
              <a:rPr lang="es-ES_tradnl" sz="1200" kern="1200" dirty="0" smtClean="0">
                <a:solidFill>
                  <a:schemeClr val="tx1"/>
                </a:solidFill>
                <a:latin typeface="+mn-lt"/>
                <a:ea typeface="+mn-ea"/>
                <a:cs typeface="+mn-cs"/>
              </a:rPr>
              <a:t>Uno de los algoritmos clásicos más populares es el de Julio Cesar, que consiste en desplazar tres posiciones en el abecedario cada letra. </a:t>
            </a:r>
            <a:endParaRPr lang="es-MX" sz="1200" kern="1200" dirty="0" smtClean="0">
              <a:solidFill>
                <a:schemeClr val="tx1"/>
              </a:solidFill>
              <a:latin typeface="+mn-lt"/>
              <a:ea typeface="+mn-ea"/>
              <a:cs typeface="+mn-cs"/>
            </a:endParaRPr>
          </a:p>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a:t>
            </a:fld>
            <a:endParaRPr lang="es-MX"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Los paquetes TCP/IP (el protocolo base de internet), eran recibidos por todos los nodos de una red. Cada equipo decidía si el paquete era para él o lo desechaba. Esto implica que cualquier nodo pudiera analizar los envíos de una red (a esto se llama “modo promiscuo”).</a:t>
            </a:r>
          </a:p>
          <a:p>
            <a:endParaRPr lang="es-MX"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De origen, protocolos como la recepción de emails, ftp, incluso páginas web, no contemplaban seguridad exponiendo todo el flujo de información a cualquier persona que estuviera conectada a la red.</a:t>
            </a:r>
            <a:endParaRPr lang="es-MX"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6</a:t>
            </a:fld>
            <a:endParaRPr lang="es-MX"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7</a:t>
            </a:fld>
            <a:endParaRPr lang="es-MX"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dirty="0" smtClean="0"/>
              <a:t>Asegurar la identidad del emisor de la información y del receptor (se identifican mutuamente, mediante un proceso de autentificación).</a:t>
            </a:r>
          </a:p>
          <a:p>
            <a:pPr lvl="0"/>
            <a:endParaRPr lang="es-MX" sz="1200" dirty="0" smtClean="0"/>
          </a:p>
          <a:p>
            <a:pPr lvl="0"/>
            <a:r>
              <a:rPr lang="es-ES_tradnl" sz="1200" dirty="0" smtClean="0"/>
              <a:t>Proteger la privacidad de los mensajes que se transfieren por una red (solo el envía la información y el destinatario de esta son capaces de comprenderla apropiadamente).</a:t>
            </a:r>
          </a:p>
          <a:p>
            <a:pPr lvl="0"/>
            <a:endParaRPr lang="es-MX" sz="1200" dirty="0" smtClean="0"/>
          </a:p>
          <a:p>
            <a:pPr lvl="0"/>
            <a:r>
              <a:rPr lang="es-ES_tradnl" sz="1200" dirty="0" smtClean="0"/>
              <a:t>Asegurara la integridad de la información, es decir poder asegurar que la información que estamos compartiendo no ha sido manipulada de alguna forma.</a:t>
            </a:r>
          </a:p>
          <a:p>
            <a:pPr lvl="0"/>
            <a:endParaRPr lang="es-MX" sz="1200" dirty="0" smtClean="0"/>
          </a:p>
          <a:p>
            <a:pPr lvl="0"/>
            <a:r>
              <a:rPr lang="es-ES_tradnl" sz="1200" dirty="0" smtClean="0"/>
              <a:t>Poder garantizar irrefutablemente el responsable de un mensaje, mediante firmas electrónicas.</a:t>
            </a:r>
            <a:endParaRPr lang="es-MX" sz="1200" dirty="0" smtClean="0"/>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8</a:t>
            </a:fld>
            <a:endParaRPr lang="es-MX"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dirty="0" smtClean="0"/>
              <a:t>Asegurar la identidad del emisor de la información y del receptor (se identifican mutuamente, mediante un proceso de autentificación).</a:t>
            </a:r>
          </a:p>
          <a:p>
            <a:pPr lvl="0"/>
            <a:endParaRPr lang="es-MX" sz="1200" dirty="0" smtClean="0"/>
          </a:p>
          <a:p>
            <a:pPr lvl="0"/>
            <a:r>
              <a:rPr lang="es-ES_tradnl" sz="1200" dirty="0" smtClean="0"/>
              <a:t>Proteger la privacidad de los mensajes que se transfieren por una red (solo el envía la información y el destinatario de esta son capaces de comprenderla apropiadamente).</a:t>
            </a:r>
          </a:p>
          <a:p>
            <a:pPr lvl="0"/>
            <a:endParaRPr lang="es-MX" sz="1200" dirty="0" smtClean="0"/>
          </a:p>
          <a:p>
            <a:pPr lvl="0"/>
            <a:r>
              <a:rPr lang="es-ES_tradnl" sz="1200" dirty="0" smtClean="0"/>
              <a:t>Asegurara la integridad de la información, es decir poder asegurar que la información que estamos compartiendo no ha sido manipulada de alguna forma.</a:t>
            </a:r>
          </a:p>
          <a:p>
            <a:pPr lvl="0"/>
            <a:endParaRPr lang="es-MX" sz="1200" dirty="0" smtClean="0"/>
          </a:p>
          <a:p>
            <a:pPr lvl="0"/>
            <a:r>
              <a:rPr lang="es-ES_tradnl" sz="1200" dirty="0" smtClean="0"/>
              <a:t>Poder garantizar irrefutablemente el responsable de un mensaje, mediante firmas electrónicas.</a:t>
            </a:r>
            <a:endParaRPr lang="es-MX" sz="1200" dirty="0" smtClean="0"/>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9</a:t>
            </a:fld>
            <a:endParaRPr lang="es-MX"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r>
              <a:rPr lang="es-MX" dirty="0" smtClean="0"/>
              <a:t>18/06/2016</a:t>
            </a:r>
            <a:endParaRPr lang="es-ES" dirty="0"/>
          </a:p>
        </p:txBody>
      </p:sp>
      <p:sp>
        <p:nvSpPr>
          <p:cNvPr id="8" name="7 Marcador de pie de página"/>
          <p:cNvSpPr>
            <a:spLocks noGrp="1"/>
          </p:cNvSpPr>
          <p:nvPr>
            <p:ph type="ftr" sz="quarter" idx="11"/>
          </p:nvPr>
        </p:nvSpPr>
        <p:spPr/>
        <p:txBody>
          <a:bodyPr/>
          <a:lstStyle/>
          <a:p>
            <a:r>
              <a:rPr lang="es-ES" dirty="0" smtClean="0"/>
              <a:t>José Luis Bautista Martín</a:t>
            </a:r>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r>
              <a:rPr lang="es-MX" dirty="0" smtClean="0"/>
              <a:t>18/06/2016</a:t>
            </a:r>
            <a:endParaRPr lang="es-ES" dirty="0"/>
          </a:p>
        </p:txBody>
      </p:sp>
      <p:sp>
        <p:nvSpPr>
          <p:cNvPr id="4" name="3 Marcador de pie de página"/>
          <p:cNvSpPr>
            <a:spLocks noGrp="1"/>
          </p:cNvSpPr>
          <p:nvPr>
            <p:ph type="ftr" sz="quarter" idx="11"/>
          </p:nvPr>
        </p:nvSpPr>
        <p:spPr/>
        <p:txBody>
          <a:bodyPr/>
          <a:lstStyle/>
          <a:p>
            <a:r>
              <a:rPr lang="es-ES" dirty="0" smtClean="0"/>
              <a:t>José Luis Bautista Martín</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MX" dirty="0" smtClean="0"/>
              <a:t>18/06/2016</a:t>
            </a:r>
            <a:endParaRPr lang="es-ES" dirty="0"/>
          </a:p>
        </p:txBody>
      </p:sp>
      <p:sp>
        <p:nvSpPr>
          <p:cNvPr id="3" name="2 Marcador de pie de página"/>
          <p:cNvSpPr>
            <a:spLocks noGrp="1"/>
          </p:cNvSpPr>
          <p:nvPr>
            <p:ph type="ftr" sz="quarter" idx="11"/>
          </p:nvPr>
        </p:nvSpPr>
        <p:spPr/>
        <p:txBody>
          <a:bodyPr/>
          <a:lstStyle/>
          <a:p>
            <a:r>
              <a:rPr lang="es-ES" dirty="0" smtClean="0"/>
              <a:t>José Luis Bautista Martín</a:t>
            </a:r>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MX" dirty="0" smtClean="0"/>
              <a:t>18/06/2016</a:t>
            </a:r>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smtClean="0"/>
              <a:t>José Luis Bautista Martín</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sdelashorasextras.blogspo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github.com/jbautistamartin/CapacitacionCriptografiaCertificadosPrivacidad" TargetMode="External"/><Relationship Id="rId4" Type="http://schemas.openxmlformats.org/officeDocument/2006/relationships/hyperlink" Target="https://desdelashorasextras.blogspot.m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es.wikipedia.org/wiki/ARPAN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_tradnl" b="1" cap="all" dirty="0" smtClean="0"/>
              <a:t>Certificados Digitales</a:t>
            </a:r>
            <a:endParaRPr lang="es-MX" dirty="0"/>
          </a:p>
        </p:txBody>
      </p:sp>
      <p:sp>
        <p:nvSpPr>
          <p:cNvPr id="3" name="2 Subtítulo"/>
          <p:cNvSpPr>
            <a:spLocks noGrp="1"/>
          </p:cNvSpPr>
          <p:nvPr>
            <p:ph type="subTitle" idx="1"/>
          </p:nvPr>
        </p:nvSpPr>
        <p:spPr/>
        <p:txBody>
          <a:bodyPr>
            <a:normAutofit fontScale="92500"/>
          </a:bodyPr>
          <a:lstStyle/>
          <a:p>
            <a:r>
              <a:rPr lang="es-MX" dirty="0" smtClean="0"/>
              <a:t> </a:t>
            </a:r>
            <a:r>
              <a:rPr lang="es-MX" b="1" dirty="0" smtClean="0"/>
              <a:t>José Luis Bautista Martín</a:t>
            </a:r>
          </a:p>
          <a:p>
            <a:endParaRPr lang="es-MX" b="1" dirty="0" smtClean="0"/>
          </a:p>
          <a:p>
            <a:r>
              <a:rPr lang="es-MX" sz="2800" dirty="0" smtClean="0">
                <a:hlinkClick r:id="rId3"/>
              </a:rPr>
              <a:t>https://desdelashorasextras.blogspot.com/</a:t>
            </a:r>
            <a:endParaRPr lang="es-MX" sz="2800" dirty="0" smtClean="0"/>
          </a:p>
          <a:p>
            <a:endParaRPr lang="es-MX" dirty="0"/>
          </a:p>
        </p:txBody>
      </p:sp>
      <p:pic>
        <p:nvPicPr>
          <p:cNvPr id="5"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Criptografía: Confidencialidad</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MX" sz="2000" b="1" dirty="0" smtClean="0"/>
              <a:t>AES:</a:t>
            </a:r>
            <a:r>
              <a:rPr lang="es-MX" sz="2000" dirty="0" smtClean="0"/>
              <a:t> Usando tamaños de llave de 128, 192 o 256 bits. Se usa la misma llave para encriptar y para desencriptar.</a:t>
            </a:r>
          </a:p>
          <a:p>
            <a:pPr lvl="0"/>
            <a:r>
              <a:rPr lang="es-MX" sz="2000" b="1" dirty="0" smtClean="0"/>
              <a:t>RSA:</a:t>
            </a:r>
            <a:r>
              <a:rPr lang="es-MX" sz="2000" dirty="0" smtClean="0"/>
              <a:t> Usando tamaño de llaves de 1024 (considerado obsoleto), 2048, o 4096. Se usa una llave diferente para encriptar y otra para desencriptar.</a:t>
            </a:r>
          </a:p>
          <a:p>
            <a:endParaRPr lang="es-MX"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Criptografía: IDENTIDAD</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11</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MX" sz="2000" dirty="0" smtClean="0"/>
              <a:t>Es lo que nos permite garantizar que la persona (o maquina) con la que estamos intercambiando información es realmente quien dice ser.</a:t>
            </a:r>
          </a:p>
          <a:p>
            <a:r>
              <a:rPr lang="es-MX" sz="2000" dirty="0" smtClean="0"/>
              <a:t>En estos casos se usa criptografía asimétrica, y principalmente certificados.</a:t>
            </a:r>
          </a:p>
          <a:p>
            <a:r>
              <a:rPr lang="es-MX" sz="2000" dirty="0" smtClean="0"/>
              <a:t>La identidad también nos ayuda a implementar el principio de “no repudiación” esto es que la persona o sistema que realiza una operación no puede negar haberla realizado.</a:t>
            </a:r>
          </a:p>
          <a:p>
            <a:endParaRPr lang="es-MX"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3600" dirty="0" smtClean="0"/>
              <a:t>Criptografía simétrica</a:t>
            </a:r>
            <a:endParaRPr lang="es-MX" sz="3600" dirty="0" smtClean="0"/>
          </a:p>
          <a:p>
            <a:r>
              <a:rPr lang="es-ES_tradnl" sz="3600" dirty="0" smtClean="0"/>
              <a:t>Criptografía asimétrica</a:t>
            </a:r>
            <a:endParaRPr lang="es-MX" sz="3600" dirty="0" smtClean="0"/>
          </a:p>
          <a:p>
            <a:endParaRPr lang="es-MX" sz="3600" dirty="0" smtClean="0"/>
          </a:p>
          <a:p>
            <a:endParaRPr lang="es-MX"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Simétrica</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14 Imagen"/>
          <p:cNvPicPr/>
          <p:nvPr/>
        </p:nvPicPr>
        <p:blipFill>
          <a:blip r:embed="rId4" cstate="print"/>
          <a:srcRect/>
          <a:stretch>
            <a:fillRect/>
          </a:stretch>
        </p:blipFill>
        <p:spPr bwMode="auto">
          <a:xfrm>
            <a:off x="1115616" y="1916832"/>
            <a:ext cx="7056784"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Simétrica</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10 Rectángulo"/>
          <p:cNvSpPr/>
          <p:nvPr/>
        </p:nvSpPr>
        <p:spPr>
          <a:xfrm>
            <a:off x="395536" y="2132856"/>
            <a:ext cx="8280920" cy="3416320"/>
          </a:xfrm>
          <a:prstGeom prst="rect">
            <a:avLst/>
          </a:prstGeom>
        </p:spPr>
        <p:txBody>
          <a:bodyPr wrap="square">
            <a:spAutoFit/>
          </a:bodyPr>
          <a:lstStyle/>
          <a:p>
            <a:pPr>
              <a:buFont typeface="Arial" pitchFamily="34" charset="0"/>
              <a:buChar char="•"/>
            </a:pPr>
            <a:r>
              <a:rPr lang="es-MX" sz="2400" dirty="0" smtClean="0"/>
              <a:t>Las </a:t>
            </a:r>
            <a:r>
              <a:rPr lang="es-MX" sz="2400" b="1" dirty="0" smtClean="0"/>
              <a:t>ventajas</a:t>
            </a:r>
            <a:r>
              <a:rPr lang="es-MX" sz="2400" dirty="0" smtClean="0"/>
              <a:t> de este método son:</a:t>
            </a:r>
          </a:p>
          <a:p>
            <a:pPr lvl="1">
              <a:buFont typeface="Arial" pitchFamily="34" charset="0"/>
              <a:buChar char="•"/>
            </a:pPr>
            <a:r>
              <a:rPr lang="es-MX" sz="2400" dirty="0" smtClean="0"/>
              <a:t>Es la practica tiene una velocidad aceptable</a:t>
            </a:r>
          </a:p>
          <a:p>
            <a:pPr lvl="1">
              <a:buFont typeface="Arial" pitchFamily="34" charset="0"/>
              <a:buChar char="•"/>
            </a:pPr>
            <a:r>
              <a:rPr lang="es-MX" sz="2400" dirty="0" smtClean="0"/>
              <a:t>Es muy seguro</a:t>
            </a:r>
          </a:p>
          <a:p>
            <a:pPr lvl="1">
              <a:buFont typeface="Arial" pitchFamily="34" charset="0"/>
              <a:buChar char="•"/>
            </a:pPr>
            <a:endParaRPr lang="es-MX" sz="2400" dirty="0" smtClean="0"/>
          </a:p>
          <a:p>
            <a:pPr lvl="1"/>
            <a:endParaRPr lang="es-MX" sz="2400" dirty="0" smtClean="0"/>
          </a:p>
          <a:p>
            <a:pPr>
              <a:buFont typeface="Arial" pitchFamily="34" charset="0"/>
              <a:buChar char="•"/>
            </a:pPr>
            <a:r>
              <a:rPr lang="es-MX" sz="2400" dirty="0" smtClean="0"/>
              <a:t>Las </a:t>
            </a:r>
            <a:r>
              <a:rPr lang="es-MX" sz="2400" b="1" dirty="0" smtClean="0"/>
              <a:t>desventajas</a:t>
            </a:r>
            <a:r>
              <a:rPr lang="es-MX" sz="2400" dirty="0" smtClean="0"/>
              <a:t>: </a:t>
            </a:r>
          </a:p>
          <a:p>
            <a:pPr lvl="1">
              <a:buFont typeface="Arial" pitchFamily="34" charset="0"/>
              <a:buChar char="•"/>
            </a:pPr>
            <a:r>
              <a:rPr lang="es-MX" sz="2400" dirty="0" smtClean="0"/>
              <a:t>La principal desventaja es que un usuario genera la clave y tiene que pasársela a otro usuario, lo cual podría comprometer la conexión desde un inicio</a:t>
            </a:r>
            <a:endParaRPr lang="es-MX"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asimétrica</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12 Imagen" descr="http://www.rinconastur.com/php/images/asimetrica1.jpg"/>
          <p:cNvPicPr/>
          <p:nvPr/>
        </p:nvPicPr>
        <p:blipFill>
          <a:blip r:embed="rId4" cstate="print"/>
          <a:srcRect b="37760"/>
          <a:stretch>
            <a:fillRect/>
          </a:stretch>
        </p:blipFill>
        <p:spPr bwMode="auto">
          <a:xfrm>
            <a:off x="1259632" y="1916832"/>
            <a:ext cx="6552728"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asimétrica</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12 Imagen" descr="http://www.rinconastur.com/php/images/asimetrica1.jpg"/>
          <p:cNvPicPr/>
          <p:nvPr/>
        </p:nvPicPr>
        <p:blipFill>
          <a:blip r:embed="rId4" cstate="print"/>
          <a:srcRect t="62240"/>
          <a:stretch>
            <a:fillRect/>
          </a:stretch>
        </p:blipFill>
        <p:spPr bwMode="auto">
          <a:xfrm>
            <a:off x="971600" y="2348880"/>
            <a:ext cx="7344816"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Asimétrica</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10 Rectángulo"/>
          <p:cNvSpPr/>
          <p:nvPr/>
        </p:nvSpPr>
        <p:spPr>
          <a:xfrm>
            <a:off x="395536" y="2132856"/>
            <a:ext cx="8280920" cy="2677656"/>
          </a:xfrm>
          <a:prstGeom prst="rect">
            <a:avLst/>
          </a:prstGeom>
        </p:spPr>
        <p:txBody>
          <a:bodyPr wrap="square">
            <a:spAutoFit/>
          </a:bodyPr>
          <a:lstStyle/>
          <a:p>
            <a:pPr>
              <a:buFont typeface="Arial" pitchFamily="34" charset="0"/>
              <a:buChar char="•"/>
            </a:pPr>
            <a:r>
              <a:rPr lang="es-MX" sz="2400" dirty="0" smtClean="0"/>
              <a:t>Las </a:t>
            </a:r>
            <a:r>
              <a:rPr lang="es-MX" sz="2400" b="1" dirty="0" smtClean="0"/>
              <a:t>ventajas</a:t>
            </a:r>
            <a:r>
              <a:rPr lang="es-MX" sz="2400" dirty="0" smtClean="0"/>
              <a:t> de estos algoritmos son:</a:t>
            </a:r>
          </a:p>
          <a:p>
            <a:pPr lvl="1">
              <a:buFont typeface="Arial" pitchFamily="34" charset="0"/>
              <a:buChar char="•"/>
            </a:pPr>
            <a:r>
              <a:rPr lang="es-MX" sz="2400" dirty="0" smtClean="0"/>
              <a:t>Seguridad en cuanto al custodio de las claves (nunca se difunde la clave privada)</a:t>
            </a:r>
          </a:p>
          <a:p>
            <a:pPr lvl="1">
              <a:buFont typeface="Arial" pitchFamily="34" charset="0"/>
              <a:buChar char="•"/>
            </a:pPr>
            <a:r>
              <a:rPr lang="es-MX" sz="2400" dirty="0" smtClean="0"/>
              <a:t>Seguro en cuanto los mecanismos de inscripción</a:t>
            </a:r>
          </a:p>
          <a:p>
            <a:pPr>
              <a:buFont typeface="Arial" pitchFamily="34" charset="0"/>
              <a:buChar char="•"/>
            </a:pPr>
            <a:endParaRPr lang="es-MX" sz="2400" dirty="0" smtClean="0"/>
          </a:p>
          <a:p>
            <a:pPr>
              <a:buFont typeface="Arial" pitchFamily="34" charset="0"/>
              <a:buChar char="•"/>
            </a:pPr>
            <a:r>
              <a:rPr lang="es-MX" sz="2400" dirty="0" smtClean="0"/>
              <a:t>Las </a:t>
            </a:r>
            <a:r>
              <a:rPr lang="es-MX" sz="2400" b="1" dirty="0" smtClean="0"/>
              <a:t>desventajas:</a:t>
            </a:r>
            <a:endParaRPr lang="es-MX" sz="2400" dirty="0" smtClean="0"/>
          </a:p>
          <a:p>
            <a:pPr lvl="1">
              <a:buFont typeface="Arial" pitchFamily="34" charset="0"/>
              <a:buChar char="•"/>
            </a:pPr>
            <a:r>
              <a:rPr lang="es-MX" sz="2400" dirty="0" smtClean="0"/>
              <a:t>Increíblemente lento</a:t>
            </a:r>
            <a:endParaRPr lang="es-MX"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 Digitales</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2000" dirty="0"/>
              <a:t>Un certificado digital es un documento electrónico, expedido por una entidad competente para tal efecto, que básicamente garantiza la identidad de una persona o un servidor, ligándolo a una clave publica</a:t>
            </a:r>
            <a:r>
              <a:rPr lang="es-ES_tradnl" sz="2000" dirty="0" smtClean="0"/>
              <a:t>.</a:t>
            </a:r>
          </a:p>
          <a:p>
            <a:endParaRPr lang="es-MX" sz="2000" dirty="0"/>
          </a:p>
          <a:p>
            <a:r>
              <a:rPr lang="es-ES_tradnl" sz="2000" dirty="0"/>
              <a:t>Se basa en la confianza que se tenga en la entidad certificadora, si confiamos en la entidad, también confiamos en la identidad de los certificados que expida.</a:t>
            </a:r>
            <a:endParaRPr lang="es-MX" sz="2000" dirty="0"/>
          </a:p>
          <a:p>
            <a:endParaRPr lang="es-MX" sz="3600" dirty="0" smtClean="0"/>
          </a:p>
          <a:p>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Elementos de un certificado</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MX" sz="2000" dirty="0" smtClean="0"/>
              <a:t>Cliente.</a:t>
            </a:r>
          </a:p>
          <a:p>
            <a:pPr lvl="0"/>
            <a:r>
              <a:rPr lang="es-MX" sz="2000" dirty="0" smtClean="0"/>
              <a:t>Servidor.</a:t>
            </a:r>
          </a:p>
          <a:p>
            <a:pPr lvl="0"/>
            <a:r>
              <a:rPr lang="es-MX" sz="2000" dirty="0" smtClean="0"/>
              <a:t>Entidad Certificadora.</a:t>
            </a:r>
          </a:p>
          <a:p>
            <a:pPr lvl="0"/>
            <a:r>
              <a:rPr lang="es-MX" sz="2000" dirty="0" smtClean="0"/>
              <a:t>Entidad Intermedia.</a:t>
            </a:r>
          </a:p>
          <a:p>
            <a:pPr lvl="0"/>
            <a:r>
              <a:rPr lang="es-MX" sz="2000" dirty="0" smtClean="0"/>
              <a:t>Llave privada y pública.</a:t>
            </a:r>
          </a:p>
          <a:p>
            <a:pPr lvl="0"/>
            <a:r>
              <a:rPr lang="es-MX" sz="2000" dirty="0" smtClean="0"/>
              <a:t>Petición de certificado (archivo .csr).</a:t>
            </a:r>
          </a:p>
          <a:p>
            <a:pPr lvl="0"/>
            <a:r>
              <a:rPr lang="es-MX" sz="2000" dirty="0" smtClean="0"/>
              <a:t>Certificado público (archivo .cer).</a:t>
            </a:r>
          </a:p>
          <a:p>
            <a:pPr lvl="0"/>
            <a:r>
              <a:rPr lang="es-MX" sz="2000" dirty="0" smtClean="0"/>
              <a:t>Certificado privado (archivo .pfx).</a:t>
            </a:r>
          </a:p>
          <a:p>
            <a:endParaRPr lang="es-MX" sz="3600" dirty="0" smtClean="0"/>
          </a:p>
          <a:p>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MX" sz="2800" b="1" dirty="0" smtClean="0"/>
              <a:t>PRESENTACIÓN PERSONAL</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s-ES_tradnl" sz="2600" b="1" dirty="0" smtClean="0"/>
              <a:t>Acerca de mí</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Elementos de un certificado</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MX" sz="2000" dirty="0" smtClean="0"/>
              <a:t>Almacén de certificados</a:t>
            </a:r>
          </a:p>
          <a:p>
            <a:r>
              <a:rPr lang="es-MX" sz="2000" dirty="0" smtClean="0"/>
              <a:t>Alcancen de Windows:</a:t>
            </a:r>
          </a:p>
          <a:p>
            <a:r>
              <a:rPr lang="es-MX" sz="2000" dirty="0" smtClean="0"/>
              <a:t>Java KeyStore (archivos JKS)</a:t>
            </a:r>
            <a:endParaRPr lang="es-MX" sz="3600" dirty="0" smtClean="0"/>
          </a:p>
          <a:p>
            <a:endParaRPr lang="es-MX" sz="1800" dirty="0"/>
          </a:p>
        </p:txBody>
      </p:sp>
      <p:pic>
        <p:nvPicPr>
          <p:cNvPr id="12" name="11 Imagen" descr="Tabla&#10;&#10;Descripción generada automáticamente con confianza media"/>
          <p:cNvPicPr/>
          <p:nvPr/>
        </p:nvPicPr>
        <p:blipFill>
          <a:blip r:embed="rId4" cstate="print"/>
          <a:srcRect/>
          <a:stretch>
            <a:fillRect/>
          </a:stretch>
        </p:blipFill>
        <p:spPr bwMode="auto">
          <a:xfrm>
            <a:off x="4932040" y="1988840"/>
            <a:ext cx="3286760" cy="3795395"/>
          </a:xfrm>
          <a:prstGeom prst="rect">
            <a:avLst/>
          </a:prstGeom>
          <a:noFill/>
          <a:ln w="9525">
            <a:noFill/>
            <a:miter lim="800000"/>
            <a:headEnd/>
            <a:tailEnd/>
          </a:ln>
        </p:spPr>
      </p:pic>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Elementos de un certificado</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21</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MX" sz="2000" dirty="0" smtClean="0"/>
              <a:t>Lista de revocación (archivo .crl)</a:t>
            </a:r>
          </a:p>
          <a:p>
            <a:pPr lvl="0"/>
            <a:r>
              <a:rPr lang="es-MX" sz="2000" dirty="0" smtClean="0"/>
              <a:t>Online Certificate Status Protocol (OSCP)</a:t>
            </a:r>
          </a:p>
          <a:p>
            <a:endParaRPr lang="es-MX" sz="3600" dirty="0" smtClean="0"/>
          </a:p>
          <a:p>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Características de un certificado</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MX" sz="1800" b="1" dirty="0" smtClean="0"/>
              <a:t>Fecha de validez</a:t>
            </a:r>
            <a:endParaRPr lang="es-MX" sz="1800" dirty="0" smtClean="0"/>
          </a:p>
          <a:p>
            <a:pPr lvl="0"/>
            <a:r>
              <a:rPr lang="en-US" sz="1800" b="1" dirty="0" smtClean="0"/>
              <a:t>Subject</a:t>
            </a:r>
            <a:r>
              <a:rPr lang="es-MX" sz="1800" b="1" dirty="0" smtClean="0"/>
              <a:t>: </a:t>
            </a:r>
            <a:endParaRPr lang="es-MX" sz="1800" dirty="0" smtClean="0"/>
          </a:p>
          <a:p>
            <a:r>
              <a:rPr lang="es-MX" sz="1800" i="1" dirty="0" smtClean="0"/>
              <a:t>CN=José Luis Bautista Martin; OU=Desde Las Horas Extras; O=</a:t>
            </a:r>
            <a:r>
              <a:rPr lang="es-MX" sz="1800" i="1" dirty="0" err="1" smtClean="0"/>
              <a:t>Capicua</a:t>
            </a:r>
            <a:r>
              <a:rPr lang="es-MX" sz="1800" i="1" dirty="0" smtClean="0"/>
              <a:t>; L=Guadalajara; S=Jalisco; C=MX</a:t>
            </a:r>
            <a:endParaRPr lang="es-MX" sz="1800" dirty="0" smtClean="0"/>
          </a:p>
          <a:p>
            <a:pPr lvl="0"/>
            <a:r>
              <a:rPr lang="es-MX" sz="1800" b="1" dirty="0" smtClean="0"/>
              <a:t>CLR y OCSP</a:t>
            </a:r>
          </a:p>
          <a:p>
            <a:pPr lvl="0"/>
            <a:r>
              <a:rPr lang="es-MX" sz="1800" b="1" dirty="0" smtClean="0"/>
              <a:t>KeyUsage y extendedKeyUsage</a:t>
            </a:r>
          </a:p>
          <a:p>
            <a:pPr lvl="0"/>
            <a:r>
              <a:rPr lang="es-MX" sz="1800" b="1" dirty="0" smtClean="0"/>
              <a:t>Algoritmo de firma</a:t>
            </a:r>
            <a:endParaRPr lang="es-MX" sz="1800" dirty="0" smtClean="0"/>
          </a:p>
          <a:p>
            <a:pPr lvl="0"/>
            <a:r>
              <a:rPr lang="es-MX" sz="1800" b="1" dirty="0" smtClean="0"/>
              <a:t>Clave publica</a:t>
            </a:r>
          </a:p>
          <a:p>
            <a:pPr lvl="0"/>
            <a:r>
              <a:rPr lang="es-MX" sz="1800" b="1" dirty="0" smtClean="0"/>
              <a:t>Nombres alternativos</a:t>
            </a:r>
          </a:p>
          <a:p>
            <a:pPr lvl="0"/>
            <a:r>
              <a:rPr lang="es-MX" sz="1800" b="1" dirty="0" smtClean="0"/>
              <a:t>Microsoft Cryptographic Service Providers</a:t>
            </a:r>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Proceso para generar un certificado</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buNone/>
            </a:pPr>
            <a:endParaRPr lang="es-MX" sz="3600" dirty="0" smtClean="0"/>
          </a:p>
          <a:p>
            <a:endParaRPr lang="es-MX" sz="1800" dirty="0"/>
          </a:p>
        </p:txBody>
      </p:sp>
      <p:pic>
        <p:nvPicPr>
          <p:cNvPr id="12" name="11 Imagen"/>
          <p:cNvPicPr/>
          <p:nvPr/>
        </p:nvPicPr>
        <p:blipFill>
          <a:blip r:embed="rId4" cstate="print"/>
          <a:srcRect/>
          <a:stretch>
            <a:fillRect/>
          </a:stretch>
        </p:blipFill>
        <p:spPr bwMode="auto">
          <a:xfrm>
            <a:off x="2843808" y="1988840"/>
            <a:ext cx="3542428" cy="4264269"/>
          </a:xfrm>
          <a:prstGeom prst="rect">
            <a:avLst/>
          </a:prstGeom>
          <a:noFill/>
          <a:ln w="9525">
            <a:noFill/>
            <a:miter lim="800000"/>
            <a:headEnd/>
            <a:tailEnd/>
          </a:ln>
        </p:spPr>
      </p:pic>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USO de UN CERTIFICADO</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12 Marcador de contenido"/>
          <p:cNvPicPr>
            <a:picLocks noGrp="1"/>
          </p:cNvPicPr>
          <p:nvPr>
            <p:ph idx="1"/>
          </p:nvPr>
        </p:nvPicPr>
        <p:blipFill>
          <a:blip r:embed="rId4" cstate="print"/>
          <a:srcRect/>
          <a:stretch>
            <a:fillRect/>
          </a:stretch>
        </p:blipFill>
        <p:spPr bwMode="auto">
          <a:xfrm>
            <a:off x="2843808" y="1844824"/>
            <a:ext cx="3579684" cy="4525963"/>
          </a:xfrm>
          <a:prstGeom prst="rect">
            <a:avLst/>
          </a:prstGeom>
          <a:noFill/>
          <a:ln w="9525">
            <a:noFill/>
            <a:miter lim="800000"/>
            <a:headEnd/>
            <a:tailEnd/>
          </a:ln>
        </p:spPr>
      </p:pic>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Autentificación de operaciones</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buNone/>
            </a:pPr>
            <a:endParaRPr lang="es-MX" sz="3600" dirty="0" smtClean="0"/>
          </a:p>
          <a:p>
            <a:endParaRPr lang="es-MX" sz="1800" dirty="0"/>
          </a:p>
        </p:txBody>
      </p:sp>
      <p:pic>
        <p:nvPicPr>
          <p:cNvPr id="12" name="11 Imagen"/>
          <p:cNvPicPr/>
          <p:nvPr/>
        </p:nvPicPr>
        <p:blipFill>
          <a:blip r:embed="rId4" cstate="print"/>
          <a:srcRect/>
          <a:stretch>
            <a:fillRect/>
          </a:stretch>
        </p:blipFill>
        <p:spPr bwMode="auto">
          <a:xfrm>
            <a:off x="2771801" y="1844824"/>
            <a:ext cx="4032448" cy="4464496"/>
          </a:xfrm>
          <a:prstGeom prst="rect">
            <a:avLst/>
          </a:prstGeom>
          <a:noFill/>
          <a:ln w="9525">
            <a:noFill/>
            <a:miter lim="800000"/>
            <a:headEnd/>
            <a:tailEnd/>
          </a:ln>
        </p:spPr>
      </p:pic>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Almacén de certificado: Windows</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539552" y="2204864"/>
            <a:ext cx="8229600" cy="3816424"/>
          </a:xfrm>
        </p:spPr>
        <p:txBody>
          <a:bodyPr anchor="ctr">
            <a:normAutofit/>
          </a:bodyPr>
          <a:lstStyle/>
          <a:p>
            <a:pPr>
              <a:buNone/>
            </a:pPr>
            <a:endParaRPr lang="es-MX" sz="3600" dirty="0" smtClean="0"/>
          </a:p>
          <a:p>
            <a:endParaRPr lang="es-MX" sz="1800" dirty="0"/>
          </a:p>
        </p:txBody>
      </p:sp>
      <p:sp>
        <p:nvSpPr>
          <p:cNvPr id="12" name="11 Rectángulo"/>
          <p:cNvSpPr/>
          <p:nvPr/>
        </p:nvSpPr>
        <p:spPr>
          <a:xfrm>
            <a:off x="395536" y="2204864"/>
            <a:ext cx="8424936" cy="1200329"/>
          </a:xfrm>
          <a:prstGeom prst="rect">
            <a:avLst/>
          </a:prstGeom>
        </p:spPr>
        <p:txBody>
          <a:bodyPr wrap="square">
            <a:spAutoFit/>
          </a:bodyPr>
          <a:lstStyle/>
          <a:p>
            <a:pPr lvl="0">
              <a:buFont typeface="Arial" pitchFamily="34" charset="0"/>
              <a:buChar char="•"/>
            </a:pPr>
            <a:r>
              <a:rPr lang="es-MX" sz="2400" dirty="0" smtClean="0"/>
              <a:t>Entidades de Certificación Raíz de Confianza</a:t>
            </a:r>
          </a:p>
          <a:p>
            <a:pPr lvl="0">
              <a:buFont typeface="Arial" pitchFamily="34" charset="0"/>
              <a:buChar char="•"/>
            </a:pPr>
            <a:r>
              <a:rPr lang="es-MX" sz="2400" dirty="0" smtClean="0"/>
              <a:t>Entidades de Certificación Intermedias</a:t>
            </a:r>
          </a:p>
          <a:p>
            <a:pPr lvl="0">
              <a:buFont typeface="Arial" pitchFamily="34" charset="0"/>
              <a:buChar char="•"/>
            </a:pPr>
            <a:r>
              <a:rPr lang="es-MX" sz="2400" dirty="0" smtClean="0"/>
              <a:t>Personal</a:t>
            </a:r>
            <a:endParaRPr lang="es-MX" sz="2400" dirty="0"/>
          </a:p>
        </p:txBody>
      </p:sp>
      <p:pic>
        <p:nvPicPr>
          <p:cNvPr id="13" name="12 Imagen" descr="Texto&#10;&#10;Descripción generada automáticamente con confianza baja"/>
          <p:cNvPicPr/>
          <p:nvPr/>
        </p:nvPicPr>
        <p:blipFill>
          <a:blip r:embed="rId4" cstate="print"/>
          <a:srcRect/>
          <a:stretch>
            <a:fillRect/>
          </a:stretch>
        </p:blipFill>
        <p:spPr bwMode="auto">
          <a:xfrm>
            <a:off x="5508104" y="3212976"/>
            <a:ext cx="2748905" cy="2403723"/>
          </a:xfrm>
          <a:prstGeom prst="rect">
            <a:avLst/>
          </a:prstGeom>
          <a:noFill/>
          <a:ln w="9525">
            <a:noFill/>
            <a:miter lim="800000"/>
            <a:headEnd/>
            <a:tailEnd/>
          </a:ln>
        </p:spPr>
      </p:pic>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Almacén de certificado: JAVA</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11 Rectángulo"/>
          <p:cNvSpPr/>
          <p:nvPr/>
        </p:nvSpPr>
        <p:spPr>
          <a:xfrm>
            <a:off x="395536" y="1916833"/>
            <a:ext cx="8064896" cy="5447645"/>
          </a:xfrm>
          <a:prstGeom prst="rect">
            <a:avLst/>
          </a:prstGeom>
        </p:spPr>
        <p:txBody>
          <a:bodyPr wrap="square">
            <a:spAutoFit/>
          </a:bodyPr>
          <a:lstStyle/>
          <a:p>
            <a:pPr lvl="0"/>
            <a:r>
              <a:rPr lang="es-MX" sz="1200" dirty="0" smtClean="0"/>
              <a:t>Generar un almacén (con un certificado):</a:t>
            </a:r>
          </a:p>
          <a:p>
            <a:r>
              <a:rPr lang="en-US" sz="1200" b="1" noProof="1" smtClean="0"/>
              <a:t>keytool -genkey -keyalg RSA -alias ca -keystore almacen.jks</a:t>
            </a:r>
          </a:p>
          <a:p>
            <a:r>
              <a:rPr lang="en-US" sz="1200" dirty="0" smtClean="0"/>
              <a:t> </a:t>
            </a:r>
            <a:endParaRPr lang="es-MX" sz="1200" dirty="0" smtClean="0"/>
          </a:p>
          <a:p>
            <a:pPr lvl="0"/>
            <a:r>
              <a:rPr lang="es-MX" sz="1200" dirty="0" smtClean="0"/>
              <a:t>Listas los certificados de un almacén:</a:t>
            </a:r>
          </a:p>
          <a:p>
            <a:r>
              <a:rPr lang="en-US" sz="1200" b="1" noProof="1" smtClean="0"/>
              <a:t>keytool -list -v -keystore almacen.jks</a:t>
            </a:r>
          </a:p>
          <a:p>
            <a:r>
              <a:rPr lang="en-US" sz="1200" dirty="0" smtClean="0"/>
              <a:t> </a:t>
            </a:r>
            <a:endParaRPr lang="es-MX" sz="1200" dirty="0" smtClean="0"/>
          </a:p>
          <a:p>
            <a:pPr lvl="0"/>
            <a:r>
              <a:rPr lang="es-MX" sz="1200" dirty="0" smtClean="0"/>
              <a:t>Exportar certificado:</a:t>
            </a:r>
          </a:p>
          <a:p>
            <a:r>
              <a:rPr lang="en-US" sz="1200" b="1" noProof="1" smtClean="0"/>
              <a:t>keytool -exportcert -alias ca -file ca.cer -keystore almacen.jks</a:t>
            </a:r>
          </a:p>
          <a:p>
            <a:r>
              <a:rPr lang="en-US" sz="1200" dirty="0" smtClean="0"/>
              <a:t> </a:t>
            </a:r>
            <a:endParaRPr lang="es-MX" sz="1200" dirty="0" smtClean="0"/>
          </a:p>
          <a:p>
            <a:pPr lvl="0"/>
            <a:r>
              <a:rPr lang="es-MX" sz="1200" dirty="0" smtClean="0"/>
              <a:t>Exportar con llave privada:</a:t>
            </a:r>
          </a:p>
          <a:p>
            <a:r>
              <a:rPr lang="en-US" sz="1200" b="1" noProof="1" smtClean="0"/>
              <a:t>keytool -importkeystore -srckeystore almacen.jks -destkeystore ca.pfx -deststoretype PKCS12</a:t>
            </a:r>
          </a:p>
          <a:p>
            <a:r>
              <a:rPr lang="en-US" sz="1200" dirty="0" smtClean="0"/>
              <a:t> </a:t>
            </a:r>
            <a:endParaRPr lang="es-MX" sz="1200" dirty="0" smtClean="0"/>
          </a:p>
          <a:p>
            <a:pPr lvl="0"/>
            <a:r>
              <a:rPr lang="es-MX" sz="1200" dirty="0" smtClean="0"/>
              <a:t>Borrar del almacén:</a:t>
            </a:r>
          </a:p>
          <a:p>
            <a:r>
              <a:rPr lang="en-US" sz="1200" b="1" noProof="1" smtClean="0"/>
              <a:t>keytool -delete -alias ca -keystore almacen.jks</a:t>
            </a:r>
          </a:p>
          <a:p>
            <a:r>
              <a:rPr lang="es-MX" sz="1200" dirty="0" smtClean="0"/>
              <a:t> </a:t>
            </a:r>
          </a:p>
          <a:p>
            <a:pPr lvl="0"/>
            <a:r>
              <a:rPr lang="es-MX" sz="1200" dirty="0" smtClean="0"/>
              <a:t>Importar como CA:</a:t>
            </a:r>
          </a:p>
          <a:p>
            <a:r>
              <a:rPr lang="en-US" sz="1200" b="1" noProof="1" smtClean="0"/>
              <a:t>keytool -import -trustcacerts -alias ca -file ca.cer -keystore almacen.jks</a:t>
            </a:r>
          </a:p>
          <a:p>
            <a:r>
              <a:rPr lang="en-US" sz="1200" dirty="0" smtClean="0"/>
              <a:t> </a:t>
            </a:r>
            <a:endParaRPr lang="es-MX" sz="1200" dirty="0" smtClean="0"/>
          </a:p>
          <a:p>
            <a:pPr lvl="0"/>
            <a:r>
              <a:rPr lang="es-MX" sz="1200" dirty="0" smtClean="0"/>
              <a:t>Importar certificado con llave privada:</a:t>
            </a:r>
          </a:p>
          <a:p>
            <a:r>
              <a:rPr lang="en-US" sz="1200" b="1" noProof="1" smtClean="0"/>
              <a:t>keytool -importkeystore -srckeystore ca.pfx -keystore almacen.jks  -srcstoretype PKCS12</a:t>
            </a:r>
          </a:p>
          <a:p>
            <a:r>
              <a:rPr lang="en-US" sz="1200" dirty="0" smtClean="0"/>
              <a:t> </a:t>
            </a:r>
            <a:endParaRPr lang="es-MX" sz="1200" dirty="0" smtClean="0"/>
          </a:p>
          <a:p>
            <a:pPr lvl="0"/>
            <a:r>
              <a:rPr lang="es-MX" sz="1200" dirty="0" smtClean="0"/>
              <a:t>Cambiar</a:t>
            </a:r>
            <a:r>
              <a:rPr lang="en-US" sz="1200" dirty="0" smtClean="0"/>
              <a:t> alias:</a:t>
            </a:r>
            <a:endParaRPr lang="es-MX" sz="1200" dirty="0" smtClean="0"/>
          </a:p>
          <a:p>
            <a:r>
              <a:rPr lang="en-US" sz="1200" b="1" noProof="1" smtClean="0"/>
              <a:t>keytool -changealias -keystore almacen.jks -alias ca -destalias ca2</a:t>
            </a:r>
          </a:p>
          <a:p>
            <a:endParaRPr lang="es-MX" sz="2400" dirty="0" smtClean="0"/>
          </a:p>
          <a:p>
            <a:pPr lvl="0"/>
            <a:endParaRPr lang="es-MX" sz="2400" dirty="0" smtClean="0"/>
          </a:p>
          <a:p>
            <a:pPr lvl="0"/>
            <a:endParaRPr lang="es-MX" sz="24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Solicitud de certificado con Active Directory</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fontScale="25000" lnSpcReduction="20000"/>
          </a:bodyPr>
          <a:lstStyle/>
          <a:p>
            <a:pPr>
              <a:buNone/>
            </a:pPr>
            <a:r>
              <a:rPr lang="en-US" sz="3600" b="1" noProof="1" smtClean="0"/>
              <a:t>[Version]</a:t>
            </a:r>
            <a:endParaRPr lang="en-US" sz="3600" noProof="1" smtClean="0"/>
          </a:p>
          <a:p>
            <a:pPr>
              <a:buNone/>
            </a:pPr>
            <a:r>
              <a:rPr lang="en-US" sz="3600" noProof="1" smtClean="0"/>
              <a:t>Signature</a:t>
            </a:r>
            <a:r>
              <a:rPr lang="en-US" sz="3600" b="1" noProof="1" smtClean="0"/>
              <a:t>=</a:t>
            </a:r>
            <a:r>
              <a:rPr lang="en-US" sz="3600" noProof="1" smtClean="0"/>
              <a:t>"$Windows NT$"</a:t>
            </a:r>
          </a:p>
          <a:p>
            <a:pPr>
              <a:buNone/>
            </a:pPr>
            <a:r>
              <a:rPr lang="en-US" sz="3600" noProof="1" smtClean="0"/>
              <a:t> </a:t>
            </a:r>
          </a:p>
          <a:p>
            <a:pPr>
              <a:buNone/>
            </a:pPr>
            <a:r>
              <a:rPr lang="en-US" sz="3600" b="1" noProof="1" smtClean="0"/>
              <a:t>[NewRequest]</a:t>
            </a:r>
            <a:endParaRPr lang="en-US" sz="3600" noProof="1" smtClean="0"/>
          </a:p>
          <a:p>
            <a:pPr>
              <a:buNone/>
            </a:pPr>
            <a:r>
              <a:rPr lang="en-US" sz="3600" noProof="1" smtClean="0"/>
              <a:t>Subject </a:t>
            </a:r>
            <a:r>
              <a:rPr lang="en-US" sz="3600" b="1" noProof="1" smtClean="0"/>
              <a:t>=</a:t>
            </a:r>
            <a:r>
              <a:rPr lang="en-US" sz="3600" noProof="1" smtClean="0"/>
              <a:t> "CN=desdelashorasextras, OU=Desde las Horas Extras, O=Capicua, L=Guadalajara, S=Jalisco, C=MX"</a:t>
            </a:r>
          </a:p>
          <a:p>
            <a:pPr>
              <a:buNone/>
            </a:pPr>
            <a:r>
              <a:rPr lang="en-US" sz="3600" noProof="1" smtClean="0"/>
              <a:t>KeySpec </a:t>
            </a:r>
            <a:r>
              <a:rPr lang="en-US" sz="3600" b="1" noProof="1" smtClean="0"/>
              <a:t>=</a:t>
            </a:r>
            <a:r>
              <a:rPr lang="en-US" sz="3600" noProof="1" smtClean="0"/>
              <a:t> 1</a:t>
            </a:r>
          </a:p>
          <a:p>
            <a:pPr>
              <a:buNone/>
            </a:pPr>
            <a:r>
              <a:rPr lang="en-US" sz="3600" noProof="1" smtClean="0"/>
              <a:t>KeyLength </a:t>
            </a:r>
            <a:r>
              <a:rPr lang="en-US" sz="3600" b="1" noProof="1" smtClean="0"/>
              <a:t>=</a:t>
            </a:r>
            <a:r>
              <a:rPr lang="en-US" sz="3600" noProof="1" smtClean="0"/>
              <a:t> 2048</a:t>
            </a:r>
          </a:p>
          <a:p>
            <a:pPr>
              <a:buNone/>
            </a:pPr>
            <a:r>
              <a:rPr lang="en-US" sz="3600" noProof="1" smtClean="0"/>
              <a:t>Exportable </a:t>
            </a:r>
            <a:r>
              <a:rPr lang="en-US" sz="3600" b="1" noProof="1" smtClean="0"/>
              <a:t>=</a:t>
            </a:r>
            <a:r>
              <a:rPr lang="en-US" sz="3600" noProof="1" smtClean="0"/>
              <a:t> TRUE</a:t>
            </a:r>
          </a:p>
          <a:p>
            <a:pPr>
              <a:buNone/>
            </a:pPr>
            <a:r>
              <a:rPr lang="en-US" sz="3600" noProof="1" smtClean="0"/>
              <a:t>MachineKeySet </a:t>
            </a:r>
            <a:r>
              <a:rPr lang="en-US" sz="3600" b="1" noProof="1" smtClean="0"/>
              <a:t>=</a:t>
            </a:r>
            <a:r>
              <a:rPr lang="en-US" sz="3600" noProof="1" smtClean="0"/>
              <a:t> TRUE</a:t>
            </a:r>
          </a:p>
          <a:p>
            <a:pPr>
              <a:buNone/>
            </a:pPr>
            <a:r>
              <a:rPr lang="en-US" sz="3600" noProof="1" smtClean="0"/>
              <a:t>SMIME </a:t>
            </a:r>
            <a:r>
              <a:rPr lang="en-US" sz="3600" b="1" noProof="1" smtClean="0"/>
              <a:t>=</a:t>
            </a:r>
            <a:r>
              <a:rPr lang="en-US" sz="3600" noProof="1" smtClean="0"/>
              <a:t> False</a:t>
            </a:r>
          </a:p>
          <a:p>
            <a:pPr>
              <a:buNone/>
            </a:pPr>
            <a:r>
              <a:rPr lang="en-US" sz="3600" noProof="1" smtClean="0"/>
              <a:t>PrivateKeyArchive </a:t>
            </a:r>
            <a:r>
              <a:rPr lang="en-US" sz="3600" b="1" noProof="1" smtClean="0"/>
              <a:t>=</a:t>
            </a:r>
            <a:r>
              <a:rPr lang="en-US" sz="3600" noProof="1" smtClean="0"/>
              <a:t> FALSE</a:t>
            </a:r>
          </a:p>
          <a:p>
            <a:pPr>
              <a:buNone/>
            </a:pPr>
            <a:r>
              <a:rPr lang="en-US" sz="3600" noProof="1" smtClean="0"/>
              <a:t>UserProtected </a:t>
            </a:r>
            <a:r>
              <a:rPr lang="en-US" sz="3600" b="1" noProof="1" smtClean="0"/>
              <a:t>=</a:t>
            </a:r>
            <a:r>
              <a:rPr lang="en-US" sz="3600" noProof="1" smtClean="0"/>
              <a:t> FALSE</a:t>
            </a:r>
          </a:p>
          <a:p>
            <a:pPr>
              <a:buNone/>
            </a:pPr>
            <a:r>
              <a:rPr lang="en-US" sz="3600" noProof="1" smtClean="0"/>
              <a:t>UseExistingKeySet </a:t>
            </a:r>
            <a:r>
              <a:rPr lang="en-US" sz="3600" b="1" noProof="1" smtClean="0"/>
              <a:t>=</a:t>
            </a:r>
            <a:r>
              <a:rPr lang="en-US" sz="3600" noProof="1" smtClean="0"/>
              <a:t> FALSE</a:t>
            </a:r>
          </a:p>
          <a:p>
            <a:pPr>
              <a:buNone/>
            </a:pPr>
            <a:r>
              <a:rPr lang="en-US" sz="3600" noProof="1" smtClean="0"/>
              <a:t>; Seleccione el proveedor adecuado</a:t>
            </a:r>
          </a:p>
          <a:p>
            <a:pPr>
              <a:buNone/>
            </a:pPr>
            <a:r>
              <a:rPr lang="en-US" sz="3600" noProof="1" smtClean="0"/>
              <a:t>ProviderName </a:t>
            </a:r>
            <a:r>
              <a:rPr lang="en-US" sz="3600" b="1" noProof="1" smtClean="0"/>
              <a:t>=</a:t>
            </a:r>
            <a:r>
              <a:rPr lang="en-US" sz="3600" noProof="1" smtClean="0"/>
              <a:t> "Microsoft Enhanced RSA and AES Cryptographic Provider"</a:t>
            </a:r>
          </a:p>
          <a:p>
            <a:pPr>
              <a:buNone/>
            </a:pPr>
            <a:r>
              <a:rPr lang="en-US" sz="3600" noProof="1" smtClean="0"/>
              <a:t>ProviderType </a:t>
            </a:r>
            <a:r>
              <a:rPr lang="en-US" sz="3600" b="1" noProof="1" smtClean="0"/>
              <a:t>=</a:t>
            </a:r>
            <a:r>
              <a:rPr lang="en-US" sz="3600" noProof="1" smtClean="0"/>
              <a:t> 24</a:t>
            </a:r>
          </a:p>
          <a:p>
            <a:pPr>
              <a:buNone/>
            </a:pPr>
            <a:r>
              <a:rPr lang="en-US" sz="3600" noProof="1" smtClean="0"/>
              <a:t>;ProviderName = "Microsoft RSA SChannel Cryptographic Provider"</a:t>
            </a:r>
          </a:p>
          <a:p>
            <a:pPr>
              <a:buNone/>
            </a:pPr>
            <a:r>
              <a:rPr lang="en-US" sz="3600" noProof="1" smtClean="0"/>
              <a:t>;ProviderType = 12</a:t>
            </a:r>
          </a:p>
          <a:p>
            <a:pPr>
              <a:buNone/>
            </a:pPr>
            <a:r>
              <a:rPr lang="en-US" sz="3600" noProof="1" smtClean="0"/>
              <a:t>RequestType </a:t>
            </a:r>
            <a:r>
              <a:rPr lang="en-US" sz="3600" b="1" noProof="1" smtClean="0"/>
              <a:t>=</a:t>
            </a:r>
            <a:r>
              <a:rPr lang="en-US" sz="3600" noProof="1" smtClean="0"/>
              <a:t> PKCS10</a:t>
            </a:r>
          </a:p>
          <a:p>
            <a:pPr>
              <a:buNone/>
            </a:pPr>
            <a:r>
              <a:rPr lang="en-US" sz="3600" noProof="1" smtClean="0"/>
              <a:t>KeyUsage </a:t>
            </a:r>
            <a:r>
              <a:rPr lang="en-US" sz="3600" b="1" noProof="1" smtClean="0"/>
              <a:t>=</a:t>
            </a:r>
            <a:r>
              <a:rPr lang="en-US" sz="3600" noProof="1" smtClean="0"/>
              <a:t> 0xa0</a:t>
            </a:r>
          </a:p>
          <a:p>
            <a:pPr>
              <a:buNone/>
            </a:pPr>
            <a:r>
              <a:rPr lang="en-US" sz="3600" noProof="1" smtClean="0"/>
              <a:t> </a:t>
            </a:r>
          </a:p>
          <a:p>
            <a:pPr>
              <a:buNone/>
            </a:pPr>
            <a:r>
              <a:rPr lang="en-US" sz="3600" b="1" noProof="1" smtClean="0"/>
              <a:t>[RequestAttributes]</a:t>
            </a:r>
            <a:endParaRPr lang="en-US" sz="3600" noProof="1" smtClean="0"/>
          </a:p>
          <a:p>
            <a:pPr>
              <a:buNone/>
            </a:pPr>
            <a:r>
              <a:rPr lang="en-US" sz="3600" noProof="1" smtClean="0"/>
              <a:t>CertificateTemplate </a:t>
            </a:r>
            <a:r>
              <a:rPr lang="en-US" sz="3600" b="1" noProof="1" smtClean="0"/>
              <a:t>= </a:t>
            </a:r>
            <a:r>
              <a:rPr lang="en-US" sz="3600" noProof="1" smtClean="0"/>
              <a:t>WebServer</a:t>
            </a:r>
          </a:p>
          <a:p>
            <a:pPr>
              <a:buNone/>
            </a:pPr>
            <a:r>
              <a:rPr lang="en-US" sz="3600" noProof="1" smtClean="0"/>
              <a:t> </a:t>
            </a:r>
          </a:p>
          <a:p>
            <a:pPr>
              <a:buNone/>
            </a:pPr>
            <a:r>
              <a:rPr lang="en-US" sz="3600" b="1" noProof="1" smtClean="0"/>
              <a:t>[EnhancedKeyUsageExtension]</a:t>
            </a:r>
            <a:endParaRPr lang="en-US" sz="3600" noProof="1" smtClean="0"/>
          </a:p>
          <a:p>
            <a:pPr>
              <a:buNone/>
            </a:pPr>
            <a:r>
              <a:rPr lang="en-US" sz="3600" noProof="1" smtClean="0"/>
              <a:t>OID</a:t>
            </a:r>
            <a:r>
              <a:rPr lang="en-US" sz="3600" b="1" noProof="1" smtClean="0"/>
              <a:t>=</a:t>
            </a:r>
            <a:r>
              <a:rPr lang="en-US" sz="3600" noProof="1" smtClean="0"/>
              <a:t>1.3.6.1.5.5.7.3.1 ; this is for Server Authentication / Token Signing</a:t>
            </a:r>
            <a:endParaRPr lang="en-US" sz="1800" noProof="1"/>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Solicitud de certificado con Active Directory</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buNone/>
            </a:pPr>
            <a:r>
              <a:rPr lang="es-MX" sz="1600" dirty="0" smtClean="0"/>
              <a:t>Ejecute el siguiente comando (en el host donde estará la llave privada) para generar la petición:</a:t>
            </a:r>
          </a:p>
          <a:p>
            <a:pPr>
              <a:buNone/>
            </a:pPr>
            <a:r>
              <a:rPr lang="en-US" sz="1600" b="1" noProof="1" smtClean="0"/>
              <a:t>certreq -new host.inf host.csr</a:t>
            </a:r>
          </a:p>
          <a:p>
            <a:pPr>
              <a:buNone/>
            </a:pPr>
            <a:r>
              <a:rPr lang="en-US" sz="1600" dirty="0" smtClean="0"/>
              <a:t> </a:t>
            </a:r>
            <a:endParaRPr lang="es-MX" sz="1600" dirty="0" smtClean="0"/>
          </a:p>
          <a:p>
            <a:pPr lvl="0">
              <a:buNone/>
            </a:pPr>
            <a:r>
              <a:rPr lang="es-MX" sz="1600" dirty="0" smtClean="0"/>
              <a:t>Ejecute el siguiente comando (en la entidad certificadora) para generar el certificado público:</a:t>
            </a:r>
          </a:p>
          <a:p>
            <a:pPr>
              <a:buNone/>
            </a:pPr>
            <a:r>
              <a:rPr lang="en-US" sz="1600" b="1" noProof="1" smtClean="0"/>
              <a:t>certreq -submit &lt;#=NombreCertificado#&gt;.csr</a:t>
            </a:r>
          </a:p>
          <a:p>
            <a:pPr>
              <a:buNone/>
            </a:pPr>
            <a:r>
              <a:rPr lang="es-MX" sz="1600" dirty="0" smtClean="0"/>
              <a:t> </a:t>
            </a:r>
          </a:p>
          <a:p>
            <a:pPr lvl="0">
              <a:buNone/>
            </a:pPr>
            <a:r>
              <a:rPr lang="es-MX" sz="1600" dirty="0" smtClean="0"/>
              <a:t>Importe el certificado público en el host donde genero la petición, se generará automáticamente el certificado privado.</a:t>
            </a:r>
          </a:p>
          <a:p>
            <a:pPr>
              <a:buNone/>
            </a:pPr>
            <a:r>
              <a:rPr lang="es-MX" sz="1600" dirty="0" smtClean="0"/>
              <a:t> </a:t>
            </a:r>
          </a:p>
          <a:p>
            <a:pPr lvl="0">
              <a:buNone/>
            </a:pPr>
            <a:r>
              <a:rPr lang="es-MX" sz="1600" dirty="0" smtClean="0"/>
              <a:t>Respalde apropiadamente él .pfx (certificado con llave privada).</a:t>
            </a:r>
            <a:endParaRPr lang="es-MX" sz="16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ES" sz="2400" b="1" cap="all" dirty="0" smtClean="0"/>
              <a:t>Introducción</a:t>
            </a:r>
            <a:endParaRPr lang="es-MX" sz="2400" b="1" cap="all"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lvl="0"/>
            <a:r>
              <a:rPr lang="es-ES_tradnl" sz="2800" dirty="0" smtClean="0"/>
              <a:t>¿Qué es una información secreta?</a:t>
            </a:r>
            <a:endParaRPr lang="es-MX" sz="2800" dirty="0" smtClean="0"/>
          </a:p>
          <a:p>
            <a:pPr lvl="0"/>
            <a:r>
              <a:rPr lang="es-ES_tradnl" sz="2800" dirty="0" smtClean="0"/>
              <a:t>¿Qué es una información privada?</a:t>
            </a:r>
            <a:endParaRPr lang="es-MX" sz="28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Solicitud de certificado con iis</a:t>
            </a:r>
            <a:endParaRPr lang="es-MX" sz="2200" b="1" cap="all" dirty="0" smtClean="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endParaRPr lang="es-MX" sz="3600" dirty="0" smtClean="0"/>
          </a:p>
          <a:p>
            <a:endParaRPr lang="es-MX" sz="1800" dirty="0"/>
          </a:p>
        </p:txBody>
      </p:sp>
      <p:pic>
        <p:nvPicPr>
          <p:cNvPr id="12" name="11 Imagen" descr="Interfaz de usuario gráfica, Texto, Aplicación, Correo electrónico&#10;&#10;Descripción generada automáticamente"/>
          <p:cNvPicPr/>
          <p:nvPr/>
        </p:nvPicPr>
        <p:blipFill>
          <a:blip r:embed="rId4" cstate="print"/>
          <a:stretch>
            <a:fillRect/>
          </a:stretch>
        </p:blipFill>
        <p:spPr>
          <a:xfrm>
            <a:off x="2483768" y="2276872"/>
            <a:ext cx="4283242" cy="3256291"/>
          </a:xfrm>
          <a:prstGeom prst="rect">
            <a:avLst/>
          </a:prstGeom>
        </p:spPr>
      </p:pic>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Solicitud con OpenSSL</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31</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endParaRPr lang="es-MX" sz="3600" dirty="0" smtClean="0"/>
          </a:p>
          <a:p>
            <a:endParaRPr lang="es-MX" sz="1800" dirty="0"/>
          </a:p>
        </p:txBody>
      </p:sp>
      <p:sp>
        <p:nvSpPr>
          <p:cNvPr id="12" name="2 Marcador de contenido"/>
          <p:cNvSpPr txBox="1">
            <a:spLocks/>
          </p:cNvSpPr>
          <p:nvPr/>
        </p:nvSpPr>
        <p:spPr>
          <a:xfrm>
            <a:off x="609600" y="2357264"/>
            <a:ext cx="8229600" cy="3303984"/>
          </a:xfrm>
          <a:prstGeom prst="rect">
            <a:avLst/>
          </a:prstGeom>
        </p:spPr>
        <p:txBody>
          <a:bodyPr vert="horz" lIns="91440" tIns="45720" rIns="91440" bIns="45720" rtlCol="0" anchor="ctr">
            <a:normAutofit fontScale="70000" lnSpcReduction="20000"/>
          </a:bodyPr>
          <a:lstStyle/>
          <a:p>
            <a:pPr lvl="0"/>
            <a:r>
              <a:rPr lang="es-MX" sz="1600" dirty="0" smtClean="0"/>
              <a:t>Preparo el ambiente:</a:t>
            </a:r>
          </a:p>
          <a:p>
            <a:r>
              <a:rPr lang="en-US" sz="1600" b="1" noProof="1" smtClean="0"/>
              <a:t>cd c:\ca</a:t>
            </a:r>
          </a:p>
          <a:p>
            <a:r>
              <a:rPr lang="en-US" sz="1600" b="1" noProof="1" smtClean="0"/>
              <a:t>set hostcrt=ejemplohost</a:t>
            </a:r>
          </a:p>
          <a:p>
            <a:r>
              <a:rPr lang="es-MX" sz="1600" dirty="0" smtClean="0"/>
              <a:t> </a:t>
            </a:r>
          </a:p>
          <a:p>
            <a:pPr lvl="0"/>
            <a:r>
              <a:rPr lang="es-MX" sz="1600" dirty="0" smtClean="0"/>
              <a:t>Edito la plantilla:</a:t>
            </a:r>
          </a:p>
          <a:p>
            <a:r>
              <a:rPr lang="en-US" sz="1600" b="1" noProof="1" smtClean="0"/>
              <a:t>copy intermediate\template.cnf intermediate\csr\%hostcrt%.cnf</a:t>
            </a:r>
          </a:p>
          <a:p>
            <a:r>
              <a:rPr lang="en-US" sz="1600" b="1" noProof="1" smtClean="0"/>
              <a:t>"C:\Program Files (x86)\Notepad++\notepad++.exe" intermediate\csr\%hostcrt%.cnf</a:t>
            </a:r>
          </a:p>
          <a:p>
            <a:r>
              <a:rPr lang="en-US" sz="1600" dirty="0" smtClean="0"/>
              <a:t> </a:t>
            </a:r>
            <a:endParaRPr lang="es-MX" sz="1600" dirty="0" smtClean="0"/>
          </a:p>
          <a:p>
            <a:pPr lvl="0"/>
            <a:r>
              <a:rPr lang="es-MX" sz="1600" dirty="0" smtClean="0"/>
              <a:t>Genero la llave privada:</a:t>
            </a:r>
          </a:p>
          <a:p>
            <a:r>
              <a:rPr lang="en-US" sz="1600" b="1" noProof="1" smtClean="0"/>
              <a:t>OpenSSL genrsa -aes256 -out intermediate/private/%hostcrt%.key 2048</a:t>
            </a:r>
          </a:p>
          <a:p>
            <a:r>
              <a:rPr lang="en-US" sz="1600" dirty="0" smtClean="0"/>
              <a:t> </a:t>
            </a:r>
            <a:endParaRPr lang="es-MX" sz="1600" dirty="0" smtClean="0"/>
          </a:p>
          <a:p>
            <a:pPr lvl="0"/>
            <a:r>
              <a:rPr lang="es-MX" sz="1600" dirty="0" smtClean="0"/>
              <a:t>Genero la petición:</a:t>
            </a:r>
          </a:p>
          <a:p>
            <a:r>
              <a:rPr lang="en-US" sz="1600" b="1" noProof="1" smtClean="0"/>
              <a:t>OpenSSL req -config intermediate/csr/%hostcrt%.cnf -key intermediate/private/%hostcrt%.key -new -sha256 -out intermediate/csr/%hostcrt%.csr</a:t>
            </a:r>
          </a:p>
          <a:p>
            <a:r>
              <a:rPr lang="en-US" sz="1600" dirty="0" smtClean="0"/>
              <a:t> </a:t>
            </a:r>
            <a:endParaRPr lang="es-MX" sz="1600" dirty="0" smtClean="0"/>
          </a:p>
          <a:p>
            <a:pPr lvl="0"/>
            <a:r>
              <a:rPr lang="es-MX" sz="1600" dirty="0" smtClean="0"/>
              <a:t>Genero el certificado:</a:t>
            </a:r>
          </a:p>
          <a:p>
            <a:r>
              <a:rPr lang="en-US" sz="1600" b="1" noProof="1" smtClean="0"/>
              <a:t>OpenSSL ca -config intermediate/csr/%hostcrt%.cnf -extensions server_cert -days 3650 -notext -md sha256 -in intermediate/csr/%hostcrt%.csr -out intermediate/certs/%hostcrt%.cer</a:t>
            </a:r>
          </a:p>
          <a:p>
            <a:r>
              <a:rPr lang="en-US" sz="1600" dirty="0" smtClean="0"/>
              <a:t> </a:t>
            </a:r>
            <a:endParaRPr lang="es-MX" sz="1600" dirty="0" smtClean="0"/>
          </a:p>
          <a:p>
            <a:pPr lvl="0"/>
            <a:r>
              <a:rPr lang="es-MX" sz="1600" dirty="0" smtClean="0"/>
              <a:t>Uno la llave privada el certificado:</a:t>
            </a:r>
          </a:p>
          <a:p>
            <a:r>
              <a:rPr lang="en-US" sz="1600" b="1" noProof="1" smtClean="0"/>
              <a:t>OpenSSL pkcs12 -export -aes256 -CSP "Microsoft Enhanced RSA and AES Cryptographic Provider" -out intermediate/private/%hostcrt%.pfx -inkey intermediate/private/%hostcrt%.key -in intermediate\certs\%hostcrt%.cer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1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Extensiones de archivos criptográficos</a:t>
            </a:r>
            <a:endParaRPr lang="es-MX" sz="2200" b="1" cap="all" dirty="0" smtClean="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endParaRPr lang="es-MX" sz="3600" dirty="0" smtClean="0"/>
          </a:p>
          <a:p>
            <a:endParaRPr lang="es-MX" sz="1800" dirty="0"/>
          </a:p>
        </p:txBody>
      </p:sp>
      <p:sp>
        <p:nvSpPr>
          <p:cNvPr id="12" name="2 Marcador de contenido"/>
          <p:cNvSpPr txBox="1">
            <a:spLocks/>
          </p:cNvSpPr>
          <p:nvPr/>
        </p:nvSpPr>
        <p:spPr>
          <a:xfrm>
            <a:off x="609600" y="2357264"/>
            <a:ext cx="8229600" cy="3816424"/>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MX"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MX"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2 Marcador de contenido"/>
          <p:cNvSpPr txBox="1">
            <a:spLocks/>
          </p:cNvSpPr>
          <p:nvPr/>
        </p:nvSpPr>
        <p:spPr>
          <a:xfrm>
            <a:off x="762000" y="2509664"/>
            <a:ext cx="8229600" cy="3816424"/>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MX"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MX"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2 Marcador de contenido"/>
          <p:cNvSpPr txBox="1">
            <a:spLocks/>
          </p:cNvSpPr>
          <p:nvPr/>
        </p:nvSpPr>
        <p:spPr>
          <a:xfrm>
            <a:off x="395536" y="2060848"/>
            <a:ext cx="8229600" cy="3303984"/>
          </a:xfrm>
          <a:prstGeom prst="rect">
            <a:avLst/>
          </a:prstGeom>
        </p:spPr>
        <p:txBody>
          <a:bodyPr vert="horz" lIns="91440" tIns="45720" rIns="91440" bIns="45720" rtlCol="0" anchor="ctr">
            <a:normAutofit/>
          </a:bodyPr>
          <a:lstStyle/>
          <a:p>
            <a:pPr lvl="0" fontAlgn="base">
              <a:buFont typeface="Arial" pitchFamily="34" charset="0"/>
              <a:buChar char="•"/>
            </a:pPr>
            <a:r>
              <a:rPr lang="es-MX" b="1" dirty="0" smtClean="0"/>
              <a:t>.csr</a:t>
            </a:r>
            <a:r>
              <a:rPr lang="es-MX" dirty="0" smtClean="0"/>
              <a:t>: Solicitudes de certificados.</a:t>
            </a:r>
          </a:p>
          <a:p>
            <a:pPr lvl="0" fontAlgn="base">
              <a:buFont typeface="Arial" pitchFamily="34" charset="0"/>
              <a:buChar char="•"/>
            </a:pPr>
            <a:r>
              <a:rPr lang="es-MX" b="1" noProof="1" smtClean="0"/>
              <a:t>.pem</a:t>
            </a:r>
            <a:r>
              <a:rPr lang="es-MX" dirty="0" smtClean="0"/>
              <a:t>: Estándar usado por software libre.</a:t>
            </a:r>
          </a:p>
          <a:p>
            <a:pPr lvl="0" fontAlgn="base">
              <a:buFont typeface="Arial" pitchFamily="34" charset="0"/>
              <a:buChar char="•"/>
            </a:pPr>
            <a:r>
              <a:rPr lang="es-MX" b="1" dirty="0" smtClean="0"/>
              <a:t>.der: </a:t>
            </a:r>
            <a:r>
              <a:rPr lang="es-MX" dirty="0" smtClean="0"/>
              <a:t>Versión binaria del anterior.</a:t>
            </a:r>
          </a:p>
          <a:p>
            <a:pPr lvl="0" fontAlgn="base">
              <a:buFont typeface="Arial" pitchFamily="34" charset="0"/>
              <a:buChar char="•"/>
            </a:pPr>
            <a:r>
              <a:rPr lang="es-MX" b="1" dirty="0" smtClean="0"/>
              <a:t>.key</a:t>
            </a:r>
            <a:r>
              <a:rPr lang="es-MX" dirty="0" smtClean="0"/>
              <a:t>: Llave privada.</a:t>
            </a:r>
          </a:p>
          <a:p>
            <a:pPr lvl="0" fontAlgn="base">
              <a:buFont typeface="Arial" pitchFamily="34" charset="0"/>
              <a:buChar char="•"/>
            </a:pPr>
            <a:r>
              <a:rPr lang="es-MX" b="1" dirty="0" smtClean="0"/>
              <a:t>.pkcs12 .pfx .p12: </a:t>
            </a:r>
            <a:r>
              <a:rPr lang="es-MX" dirty="0" smtClean="0"/>
              <a:t>Certificado con llave privada.</a:t>
            </a:r>
          </a:p>
          <a:p>
            <a:pPr fontAlgn="base">
              <a:buFont typeface="Arial" pitchFamily="34" charset="0"/>
              <a:buChar char="•"/>
            </a:pPr>
            <a:r>
              <a:rPr lang="es-MX" b="1" dirty="0" smtClean="0"/>
              <a:t>.p7b .keystore .jks: </a:t>
            </a:r>
            <a:r>
              <a:rPr lang="es-MX" dirty="0" smtClean="0"/>
              <a:t>Almacén de certificado.</a:t>
            </a:r>
          </a:p>
          <a:p>
            <a:pPr fontAlgn="base">
              <a:buFont typeface="Arial" pitchFamily="34" charset="0"/>
              <a:buChar char="•"/>
            </a:pPr>
            <a:r>
              <a:rPr lang="es-MX" b="1" dirty="0" smtClean="0"/>
              <a:t>.cert .cer .crt</a:t>
            </a:r>
            <a:r>
              <a:rPr lang="es-MX" dirty="0" smtClean="0"/>
              <a:t>: Certificado con llave publica.</a:t>
            </a:r>
          </a:p>
          <a:p>
            <a:pPr fontAlgn="base">
              <a:buFont typeface="Arial" pitchFamily="34" charset="0"/>
              <a:buChar char="•"/>
            </a:pPr>
            <a:r>
              <a:rPr lang="es-MX" b="1" dirty="0" smtClean="0"/>
              <a:t>.crl: </a:t>
            </a:r>
            <a:r>
              <a:rPr lang="es-MX" dirty="0" smtClean="0"/>
              <a:t>Lista de revocación.</a:t>
            </a:r>
          </a:p>
          <a:p>
            <a:pPr lvl="0" fontAlgn="base"/>
            <a:r>
              <a:rPr lang="en-US" sz="1200" dirty="0" smtClean="0"/>
              <a:t> </a:t>
            </a:r>
            <a:endParaRPr lang="es-MX" sz="1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1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FIN</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12 Rectángulo"/>
          <p:cNvSpPr/>
          <p:nvPr/>
        </p:nvSpPr>
        <p:spPr>
          <a:xfrm>
            <a:off x="378810" y="2636912"/>
            <a:ext cx="8519269" cy="3108543"/>
          </a:xfrm>
          <a:prstGeom prst="rect">
            <a:avLst/>
          </a:prstGeom>
        </p:spPr>
        <p:txBody>
          <a:bodyPr wrap="square">
            <a:spAutoFit/>
          </a:bodyPr>
          <a:lstStyle/>
          <a:p>
            <a:pPr algn="ctr"/>
            <a:r>
              <a:rPr lang="es-MX" sz="3200" dirty="0" smtClean="0"/>
              <a:t>¡¡¡Muchas Gracias!!!</a:t>
            </a:r>
          </a:p>
          <a:p>
            <a:pPr algn="ctr"/>
            <a:endParaRPr lang="es-MX" sz="3200" dirty="0"/>
          </a:p>
          <a:p>
            <a:pPr algn="ctr"/>
            <a:r>
              <a:rPr lang="es-MX" sz="3200" dirty="0">
                <a:hlinkClick r:id="rId4"/>
              </a:rPr>
              <a:t>https://desdelashorasextras.blogspot.mx</a:t>
            </a:r>
            <a:r>
              <a:rPr lang="es-MX" sz="3200" dirty="0" smtClean="0">
                <a:hlinkClick r:id="rId4"/>
              </a:rPr>
              <a:t>/</a:t>
            </a:r>
            <a:endParaRPr lang="es-MX" sz="3200" dirty="0" smtClean="0"/>
          </a:p>
          <a:p>
            <a:pPr algn="ctr"/>
            <a:endParaRPr lang="es-ES_tradnl" sz="3200" dirty="0" smtClean="0"/>
          </a:p>
          <a:p>
            <a:pPr algn="ctr"/>
            <a:r>
              <a:rPr lang="es-MX" dirty="0" smtClean="0">
                <a:hlinkClick r:id="rId5"/>
              </a:rPr>
              <a:t>https://github.com/jbautistamartin/CapacitacionCriptografiaCertificadosPrivacidad</a:t>
            </a:r>
            <a:endParaRPr lang="es-MX" dirty="0" smtClean="0"/>
          </a:p>
          <a:p>
            <a:pPr algn="ctr"/>
            <a:endParaRPr lang="es-MX" sz="3200" dirty="0"/>
          </a:p>
          <a:p>
            <a:endParaRPr lang="es-MX" dirty="0"/>
          </a:p>
        </p:txBody>
      </p:sp>
    </p:spTree>
    <p:extLst>
      <p:ext uri="{BB962C8B-B14F-4D97-AF65-F5344CB8AC3E}">
        <p14:creationId xmlns:p14="http://schemas.microsoft.com/office/powerpoint/2010/main" xmlns="" val="290502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ES" sz="2400" b="1" cap="all" dirty="0" smtClean="0"/>
              <a:t>Introducción</a:t>
            </a:r>
            <a:endParaRPr lang="es-MX" sz="2400" b="1" cap="all" dirty="0"/>
          </a:p>
        </p:txBody>
      </p:sp>
      <p:sp>
        <p:nvSpPr>
          <p:cNvPr id="3" name="2 Marcador de contenido"/>
          <p:cNvSpPr>
            <a:spLocks noGrp="1"/>
          </p:cNvSpPr>
          <p:nvPr>
            <p:ph idx="1"/>
          </p:nvPr>
        </p:nvSpPr>
        <p:spPr>
          <a:xfrm>
            <a:off x="457200" y="2204864"/>
            <a:ext cx="8229600" cy="3816423"/>
          </a:xfrm>
        </p:spPr>
        <p:txBody>
          <a:bodyPr anchor="ctr">
            <a:normAutofit fontScale="85000" lnSpcReduction="10000"/>
          </a:bodyPr>
          <a:lstStyle/>
          <a:p>
            <a:pPr marL="0" indent="0">
              <a:buNone/>
            </a:pPr>
            <a:endParaRPr lang="es-ES_tradnl" sz="2600" dirty="0" smtClean="0"/>
          </a:p>
          <a:p>
            <a:pPr>
              <a:buNone/>
            </a:pPr>
            <a:r>
              <a:rPr lang="es-ES_tradnl" sz="2800" dirty="0" smtClean="0"/>
              <a:t>	</a:t>
            </a:r>
          </a:p>
          <a:p>
            <a:pPr>
              <a:buNone/>
            </a:pPr>
            <a:r>
              <a:rPr lang="es-ES_tradnl" sz="2800" dirty="0" smtClean="0"/>
              <a:t>	</a:t>
            </a:r>
          </a:p>
          <a:p>
            <a:pPr algn="just">
              <a:buNone/>
            </a:pPr>
            <a:r>
              <a:rPr lang="es-ES_tradnl" sz="2800" dirty="0" smtClean="0"/>
              <a:t>	Este curso persigue los siguientes objetivos:</a:t>
            </a:r>
          </a:p>
          <a:p>
            <a:pPr algn="just">
              <a:buNone/>
            </a:pPr>
            <a:endParaRPr lang="es-ES_tradnl" sz="2800" dirty="0" smtClean="0"/>
          </a:p>
          <a:p>
            <a:r>
              <a:rPr lang="es-ES_tradnl" sz="2800" dirty="0" smtClean="0"/>
              <a:t>Conocer los elementos básicos relacionados a la criptografía.</a:t>
            </a:r>
          </a:p>
          <a:p>
            <a:r>
              <a:rPr lang="es-ES_tradnl" sz="2800" dirty="0" smtClean="0"/>
              <a:t>Conocer los elementos básicos relacionados con los certificados digitales.</a:t>
            </a:r>
          </a:p>
          <a:p>
            <a:r>
              <a:rPr lang="es-ES_tradnl" sz="2800" dirty="0" smtClean="0"/>
              <a:t>Conocer herramientas para el uso de certificados digitales.</a:t>
            </a: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la criptografía</a:t>
            </a:r>
            <a:endParaRPr lang="es-MX" sz="2200" b="1" cap="all" dirty="0"/>
          </a:p>
        </p:txBody>
      </p:sp>
      <p:sp>
        <p:nvSpPr>
          <p:cNvPr id="3" name="2 Marcador de contenido"/>
          <p:cNvSpPr>
            <a:spLocks noGrp="1"/>
          </p:cNvSpPr>
          <p:nvPr>
            <p:ph idx="1"/>
          </p:nvPr>
        </p:nvSpPr>
        <p:spPr>
          <a:xfrm>
            <a:off x="457200" y="2204864"/>
            <a:ext cx="8229600" cy="3816423"/>
          </a:xfrm>
        </p:spPr>
        <p:txBody>
          <a:bodyPr anchor="ctr">
            <a:normAutofit fontScale="85000" lnSpcReduction="20000"/>
          </a:bodyPr>
          <a:lstStyle/>
          <a:p>
            <a:pPr marL="0" indent="0">
              <a:buNone/>
            </a:pPr>
            <a:endParaRPr lang="es-ES_tradnl" sz="2600" dirty="0" smtClean="0"/>
          </a:p>
          <a:p>
            <a:pPr>
              <a:buNone/>
            </a:pPr>
            <a:r>
              <a:rPr lang="es-ES_tradnl" sz="2800" dirty="0" smtClean="0"/>
              <a:t>	</a:t>
            </a:r>
          </a:p>
          <a:p>
            <a:endParaRPr lang="es-ES_tradnl" sz="2800" dirty="0" smtClean="0"/>
          </a:p>
          <a:p>
            <a:r>
              <a:rPr lang="es-ES_tradnl" sz="2800" dirty="0" smtClean="0"/>
              <a:t>La palabra "criptografía"  quiere decir “escritura oculta”.</a:t>
            </a:r>
          </a:p>
          <a:p>
            <a:endParaRPr lang="es-MX" sz="2800" dirty="0" smtClean="0"/>
          </a:p>
          <a:p>
            <a:r>
              <a:rPr lang="es-ES_tradnl" sz="2800" dirty="0" smtClean="0"/>
              <a:t> La criptográfica garantiza que un mensaje solo puede ser entendió por su destinatario, aunque otras personas puedan ver o conseguir dicho mensaje.</a:t>
            </a:r>
          </a:p>
          <a:p>
            <a:endParaRPr lang="es-MX" sz="2800" dirty="0" smtClean="0"/>
          </a:p>
          <a:p>
            <a:r>
              <a:rPr lang="es-ES_tradnl" sz="2800" dirty="0" smtClean="0"/>
              <a:t>El origen de la criptográfica se asocia frecuentemente con la política y con la guerra.</a:t>
            </a:r>
            <a:endParaRPr lang="es-MX" sz="2800" dirty="0" smtClean="0"/>
          </a:p>
          <a:p>
            <a:pPr marL="0" indent="0">
              <a:buNone/>
            </a:pPr>
            <a:endParaRPr lang="es-ES_tradnl" sz="28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Seguridad en internet</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1800" dirty="0" smtClean="0"/>
              <a:t>El diseño de internet y los protocolos que lo sustentan de origen, no están pensando para garantizar la privacidad.</a:t>
            </a:r>
          </a:p>
          <a:p>
            <a:endParaRPr lang="es-ES_tradnl" sz="1800" dirty="0" smtClean="0"/>
          </a:p>
          <a:p>
            <a:r>
              <a:rPr lang="es-ES_tradnl" sz="1800" dirty="0" smtClean="0"/>
              <a:t>Es un tanto curioso que en algún momento, se separen la necesidad de disponibilidad, de la necesidad de privacidad en la red, incluso más si consideramos el temprano uso de la criptografía de forma militar.</a:t>
            </a:r>
            <a:endParaRPr lang="es-MX" sz="1800" dirty="0" smtClean="0"/>
          </a:p>
          <a:p>
            <a:endParaRPr lang="es-MX"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Antecedentes internet</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363272" cy="3816424"/>
          </a:xfrm>
        </p:spPr>
        <p:txBody>
          <a:bodyPr anchor="ctr">
            <a:normAutofit fontScale="85000" lnSpcReduction="20000"/>
          </a:bodyPr>
          <a:lstStyle/>
          <a:p>
            <a:pPr lvl="0"/>
            <a:r>
              <a:rPr lang="es-ES_tradnl" sz="1800" b="1" dirty="0" smtClean="0"/>
              <a:t>1962:</a:t>
            </a:r>
            <a:r>
              <a:rPr lang="es-ES_tradnl" sz="1800" dirty="0" smtClean="0"/>
              <a:t> Crisis de los misiles.</a:t>
            </a:r>
            <a:endParaRPr lang="es-MX" sz="1800" dirty="0" smtClean="0"/>
          </a:p>
          <a:p>
            <a:pPr lvl="0"/>
            <a:r>
              <a:rPr lang="es-ES_tradnl" sz="1800" b="1" dirty="0" smtClean="0"/>
              <a:t>1966:</a:t>
            </a:r>
            <a:r>
              <a:rPr lang="es-ES_tradnl" sz="1800" dirty="0" smtClean="0"/>
              <a:t> Planeación de </a:t>
            </a:r>
            <a:r>
              <a:rPr lang="es-ES_tradnl" sz="1800" dirty="0" smtClean="0">
                <a:hlinkClick r:id="rId4" tooltip="ARPANET"/>
              </a:rPr>
              <a:t>ARPANET</a:t>
            </a:r>
            <a:r>
              <a:rPr lang="es-ES_tradnl" sz="1800" dirty="0" smtClean="0"/>
              <a:t>.</a:t>
            </a:r>
            <a:endParaRPr lang="es-MX" sz="1800" dirty="0" smtClean="0"/>
          </a:p>
          <a:p>
            <a:pPr lvl="0"/>
            <a:r>
              <a:rPr lang="es-ES_tradnl" sz="1800" b="1" dirty="0" smtClean="0"/>
              <a:t>1969: </a:t>
            </a:r>
            <a:r>
              <a:rPr lang="es-ES_tradnl" sz="1800" dirty="0" smtClean="0">
                <a:hlinkClick r:id="rId4" tooltip="ARPANET"/>
              </a:rPr>
              <a:t>ARPANET</a:t>
            </a:r>
            <a:r>
              <a:rPr lang="es-ES_tradnl" sz="1800" dirty="0" smtClean="0"/>
              <a:t> transporta sus primeros paquetes.</a:t>
            </a:r>
            <a:endParaRPr lang="es-MX" sz="1800" dirty="0" smtClean="0"/>
          </a:p>
          <a:p>
            <a:pPr lvl="0"/>
            <a:r>
              <a:rPr lang="es-ES_tradnl" sz="1800" b="1" dirty="0" smtClean="0"/>
              <a:t>1981: </a:t>
            </a:r>
            <a:r>
              <a:rPr lang="es-ES_tradnl" sz="1800" dirty="0" smtClean="0"/>
              <a:t>Implementación del protocolo TCP/IP.</a:t>
            </a:r>
            <a:endParaRPr lang="es-MX" sz="1800" dirty="0" smtClean="0"/>
          </a:p>
          <a:p>
            <a:pPr lvl="0"/>
            <a:r>
              <a:rPr lang="es-ES_tradnl" sz="1800" b="1" dirty="0" smtClean="0"/>
              <a:t>1989: </a:t>
            </a:r>
            <a:r>
              <a:rPr lang="es-ES_tradnl" sz="1800" dirty="0" smtClean="0"/>
              <a:t>Caída del muro de Berlín.</a:t>
            </a:r>
            <a:endParaRPr lang="es-MX" sz="1800" dirty="0" smtClean="0"/>
          </a:p>
          <a:p>
            <a:pPr lvl="0"/>
            <a:r>
              <a:rPr lang="es-ES_tradnl" sz="1800" b="1" dirty="0" smtClean="0"/>
              <a:t>1990: </a:t>
            </a:r>
            <a:r>
              <a:rPr lang="es-ES_tradnl" sz="1800" dirty="0" smtClean="0"/>
              <a:t>Internet (comercialmente hablando).</a:t>
            </a:r>
            <a:endParaRPr lang="es-MX" sz="1800" dirty="0" smtClean="0"/>
          </a:p>
          <a:p>
            <a:pPr lvl="0"/>
            <a:r>
              <a:rPr lang="es-ES_tradnl" sz="1800" b="1" dirty="0" smtClean="0"/>
              <a:t>1991: </a:t>
            </a:r>
            <a:r>
              <a:rPr lang="es-ES_tradnl" sz="1800" dirty="0" smtClean="0"/>
              <a:t>Fecha que se considera el fin guerra fría.</a:t>
            </a:r>
            <a:endParaRPr lang="es-MX" sz="1800" dirty="0" smtClean="0"/>
          </a:p>
          <a:p>
            <a:pPr lvl="0"/>
            <a:r>
              <a:rPr lang="es-ES_tradnl" sz="1800" b="1" dirty="0" smtClean="0"/>
              <a:t>1992 (aproximadamente): </a:t>
            </a:r>
            <a:r>
              <a:rPr lang="es-ES_tradnl" sz="1800" dirty="0" smtClean="0"/>
              <a:t>Se crea la WWW.</a:t>
            </a:r>
            <a:endParaRPr lang="es-MX" sz="1800" dirty="0" smtClean="0"/>
          </a:p>
          <a:p>
            <a:pPr lvl="0"/>
            <a:r>
              <a:rPr lang="es-ES_tradnl" sz="1800" b="1" dirty="0" smtClean="0"/>
              <a:t>1995:</a:t>
            </a:r>
            <a:r>
              <a:rPr lang="es-ES_tradnl" sz="1800" dirty="0" smtClean="0"/>
              <a:t> Difusión pública de internet a través de proveedores de internet.</a:t>
            </a:r>
            <a:endParaRPr lang="es-MX" sz="1800" dirty="0" smtClean="0"/>
          </a:p>
          <a:p>
            <a:pPr lvl="0"/>
            <a:r>
              <a:rPr lang="es-ES_tradnl" sz="1800" b="1" dirty="0" smtClean="0"/>
              <a:t>1998: </a:t>
            </a:r>
            <a:r>
              <a:rPr lang="es-ES_tradnl" sz="1800" dirty="0" smtClean="0"/>
              <a:t>Se crea Google.</a:t>
            </a:r>
            <a:endParaRPr lang="es-MX" sz="1800" dirty="0" smtClean="0"/>
          </a:p>
          <a:p>
            <a:pPr lvl="0"/>
            <a:r>
              <a:rPr lang="es-ES_tradnl" sz="1800" b="1" dirty="0" smtClean="0"/>
              <a:t>2001: </a:t>
            </a:r>
            <a:r>
              <a:rPr lang="es-ES_tradnl" sz="1800" dirty="0" smtClean="0"/>
              <a:t>Explosión de la burbuja .com</a:t>
            </a:r>
            <a:endParaRPr lang="es-MX" sz="1800" dirty="0" smtClean="0"/>
          </a:p>
          <a:p>
            <a:pPr lvl="0"/>
            <a:r>
              <a:rPr lang="es-ES_tradnl" sz="1800" b="1" dirty="0" smtClean="0"/>
              <a:t>2001: </a:t>
            </a:r>
            <a:r>
              <a:rPr lang="es-ES_tradnl" sz="1800" dirty="0" smtClean="0"/>
              <a:t>Wikipedia.</a:t>
            </a:r>
            <a:endParaRPr lang="es-MX" sz="1800" dirty="0" smtClean="0"/>
          </a:p>
          <a:p>
            <a:pPr lvl="0"/>
            <a:r>
              <a:rPr lang="es-ES_tradnl" sz="1800" b="1" dirty="0" smtClean="0"/>
              <a:t>2004: </a:t>
            </a:r>
            <a:r>
              <a:rPr lang="es-ES_tradnl" sz="1800" dirty="0" smtClean="0"/>
              <a:t>Se crea Facebook.</a:t>
            </a:r>
            <a:endParaRPr lang="es-MX" sz="1800" dirty="0" smtClean="0"/>
          </a:p>
          <a:p>
            <a:pPr lvl="0"/>
            <a:r>
              <a:rPr lang="es-ES_tradnl" sz="1800" b="1" dirty="0" smtClean="0"/>
              <a:t>2005: </a:t>
            </a:r>
            <a:r>
              <a:rPr lang="es-ES_tradnl" sz="1800" dirty="0" smtClean="0"/>
              <a:t>Web 2.0, el internet enfocado en servicios y comienza la época de la banca electrónica</a:t>
            </a:r>
            <a:endParaRPr lang="es-MX" sz="1800" dirty="0" smtClean="0"/>
          </a:p>
          <a:p>
            <a:pPr lvl="0"/>
            <a:r>
              <a:rPr lang="es-ES_tradnl" sz="1800" b="1" dirty="0" smtClean="0"/>
              <a:t>2007: </a:t>
            </a:r>
            <a:r>
              <a:rPr lang="es-ES_tradnl" sz="1800" dirty="0" smtClean="0"/>
              <a:t>Se presenta el iPhone y con el comienza la era de los smartphones.</a:t>
            </a:r>
            <a:endParaRPr lang="es-MX" sz="1800" dirty="0" smtClean="0"/>
          </a:p>
          <a:p>
            <a:endParaRPr lang="es-MX"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Seguridad en internet: Criptografía</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buNone/>
            </a:pPr>
            <a:r>
              <a:rPr lang="es-ES_tradnl" sz="2400" dirty="0" smtClean="0"/>
              <a:t>La criptografía nos ayuda en los siguientes aspectos:</a:t>
            </a:r>
          </a:p>
          <a:p>
            <a:endParaRPr lang="es-MX" sz="1800" dirty="0" smtClean="0"/>
          </a:p>
          <a:p>
            <a:r>
              <a:rPr lang="es-ES_tradnl" sz="2400" dirty="0" smtClean="0"/>
              <a:t>Integridad</a:t>
            </a:r>
            <a:endParaRPr lang="es-MX" sz="2400" dirty="0" smtClean="0"/>
          </a:p>
          <a:p>
            <a:r>
              <a:rPr lang="es-ES_tradnl" sz="2400" dirty="0" smtClean="0"/>
              <a:t>Confidencialidad</a:t>
            </a:r>
          </a:p>
          <a:p>
            <a:r>
              <a:rPr lang="es-ES_tradnl" sz="2400" dirty="0" smtClean="0"/>
              <a:t>Identidad</a:t>
            </a:r>
            <a:endParaRPr lang="es-MX" sz="2400" dirty="0" smtClean="0"/>
          </a:p>
          <a:p>
            <a:endParaRPr lang="es-MX"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Criptografía: Integridad</a:t>
            </a:r>
            <a:endParaRPr lang="es-MX" sz="2200" b="1" cap="all" dirty="0"/>
          </a:p>
        </p:txBody>
      </p:sp>
      <p:sp>
        <p:nvSpPr>
          <p:cNvPr id="4" name="3 Marcador de fecha"/>
          <p:cNvSpPr>
            <a:spLocks noGrp="1"/>
          </p:cNvSpPr>
          <p:nvPr>
            <p:ph type="dt" sz="half" idx="10"/>
          </p:nvPr>
        </p:nvSpPr>
        <p:spPr/>
        <p:txBody>
          <a:bodyPr/>
          <a:lstStyle/>
          <a:p>
            <a:r>
              <a:rPr lang="es-MX" dirty="0" smtClean="0"/>
              <a:t>24/04/2022</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MX" sz="2400" b="1" dirty="0" smtClean="0"/>
              <a:t>CRC, CRC32, MD5</a:t>
            </a:r>
            <a:r>
              <a:rPr lang="es-MX" sz="2400" dirty="0" smtClean="0"/>
              <a:t>: Algoritmos actualmente obsoletos que no debiera usarse actualmente.</a:t>
            </a:r>
          </a:p>
          <a:p>
            <a:pPr lvl="0"/>
            <a:r>
              <a:rPr lang="es-MX" sz="2400" b="1" dirty="0" smtClean="0"/>
              <a:t>Familia de algoritmos SHA</a:t>
            </a:r>
            <a:r>
              <a:rPr lang="es-MX" sz="2400" dirty="0" smtClean="0"/>
              <a:t>: Conjunto de algoritmos de hash, que poseen con subfamilias SHA1, SHA2, SHA3, con las siguientes características:</a:t>
            </a:r>
          </a:p>
          <a:p>
            <a:pPr lvl="1"/>
            <a:r>
              <a:rPr lang="es-MX" sz="2000" b="1" dirty="0" smtClean="0"/>
              <a:t>SHA1:</a:t>
            </a:r>
            <a:r>
              <a:rPr lang="es-MX" sz="2000" dirty="0" smtClean="0"/>
              <a:t> Genera un numero de 160 bits, actualmente considerado no seguro:</a:t>
            </a:r>
          </a:p>
          <a:p>
            <a:pPr lvl="1"/>
            <a:r>
              <a:rPr lang="es-MX" sz="2000" b="1" dirty="0" smtClean="0"/>
              <a:t>SHA256</a:t>
            </a:r>
            <a:r>
              <a:rPr lang="es-MX" sz="2000" dirty="0" smtClean="0"/>
              <a:t> y </a:t>
            </a:r>
            <a:r>
              <a:rPr lang="es-MX" sz="2000" b="1" dirty="0" smtClean="0"/>
              <a:t>SHA512</a:t>
            </a:r>
            <a:r>
              <a:rPr lang="es-MX" sz="2000" dirty="0" smtClean="0"/>
              <a:t>: Genera un número de 256 y 512 bits respectivamente, considerados seguros actualmente.</a:t>
            </a:r>
          </a:p>
          <a:p>
            <a:endParaRPr lang="es-MX"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1649</TotalTime>
  <Words>2637</Words>
  <Application>Microsoft Office PowerPoint</Application>
  <PresentationFormat>Presentación en pantalla (4:3)</PresentationFormat>
  <Paragraphs>543</Paragraphs>
  <Slides>33</Slides>
  <Notes>33</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Tema de Office</vt:lpstr>
      <vt:lpstr>Certificados Digitales</vt:lpstr>
      <vt:lpstr>PRESENTACIÓN PERSONAL</vt:lpstr>
      <vt:lpstr>Introducción</vt:lpstr>
      <vt:lpstr>Introducción</vt:lpstr>
      <vt:lpstr>Breve historia de la criptografía</vt:lpstr>
      <vt:lpstr>Seguridad en internet</vt:lpstr>
      <vt:lpstr>Antecedentes internet</vt:lpstr>
      <vt:lpstr>Seguridad en internet: Criptografía</vt:lpstr>
      <vt:lpstr>Criptografía: Integridad</vt:lpstr>
      <vt:lpstr>Criptografía: Confidencialidad</vt:lpstr>
      <vt:lpstr>Criptografía: IDENTIDAD</vt:lpstr>
      <vt:lpstr>Tipos de criptografía</vt:lpstr>
      <vt:lpstr>Tipos de criptografía: Simétrica</vt:lpstr>
      <vt:lpstr>Tipos de criptografía: Simétrica</vt:lpstr>
      <vt:lpstr>Tipos de criptografía: asimétrica</vt:lpstr>
      <vt:lpstr>Tipos de criptografía: asimétrica</vt:lpstr>
      <vt:lpstr>Tipos de criptografía: Asimétrica</vt:lpstr>
      <vt:lpstr>Certificados Digitales</vt:lpstr>
      <vt:lpstr>Elementos de un certificado</vt:lpstr>
      <vt:lpstr>Elementos de un certificado</vt:lpstr>
      <vt:lpstr>Elementos de un certificado</vt:lpstr>
      <vt:lpstr>Características de un certificado</vt:lpstr>
      <vt:lpstr>Proceso para generar un certificado</vt:lpstr>
      <vt:lpstr>USO de UN CERTIFICADO</vt:lpstr>
      <vt:lpstr>Autentificación de operaciones</vt:lpstr>
      <vt:lpstr>Almacén de certificado: Windows</vt:lpstr>
      <vt:lpstr>Almacén de certificado: JAVA</vt:lpstr>
      <vt:lpstr>Solicitud de certificado con Active Directory</vt:lpstr>
      <vt:lpstr>Solicitud de certificado con Active Directory</vt:lpstr>
      <vt:lpstr>Solicitud de certificado con iis</vt:lpstr>
      <vt:lpstr>Solicitud con OpenSSL</vt:lpstr>
      <vt:lpstr>Extensiones de archivos criptográficos</vt:lpstr>
      <vt:lpstr>FIN</vt:lpstr>
    </vt:vector>
  </TitlesOfParts>
  <Company>Desde las Horas Extras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Criptografía, Certificados y Privacidad en Internet</dc:title>
  <dc:subject>Apuntes del curso</dc:subject>
  <dc:creator>José Luis Bautista Martín</dc:creator>
  <cp:lastModifiedBy>José Luis Bautista Martín</cp:lastModifiedBy>
  <cp:revision>227</cp:revision>
  <dcterms:created xsi:type="dcterms:W3CDTF">2016-06-18T14:18:24Z</dcterms:created>
  <dcterms:modified xsi:type="dcterms:W3CDTF">2022-04-24T16:27:05Z</dcterms:modified>
</cp:coreProperties>
</file>