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32"/>
  </p:notes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10" r:id="rId27"/>
    <p:sldId id="311" r:id="rId28"/>
    <p:sldId id="312" r:id="rId29"/>
    <p:sldId id="313" r:id="rId30"/>
    <p:sldId id="314"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8" autoAdjust="0"/>
    <p:restoredTop sz="79225" autoAdjust="0"/>
  </p:normalViewPr>
  <p:slideViewPr>
    <p:cSldViewPr>
      <p:cViewPr>
        <p:scale>
          <a:sx n="66" d="100"/>
          <a:sy n="66" d="100"/>
        </p:scale>
        <p:origin x="-1368" y="384"/>
      </p:cViewPr>
      <p:guideLst>
        <p:guide orient="horz" pos="2160"/>
        <p:guide pos="2880"/>
      </p:guideLst>
    </p:cSldViewPr>
  </p:slideViewPr>
  <p:outlineViewPr>
    <p:cViewPr>
      <p:scale>
        <a:sx n="33" d="100"/>
        <a:sy n="33" d="100"/>
      </p:scale>
      <p:origin x="0" y="2203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A3BC1-C929-43F0-8E86-489494319F81}" type="datetimeFigureOut">
              <a:rPr lang="es-MX" smtClean="0"/>
              <a:pPr/>
              <a:t>13/06/2018</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91B3A-7EA8-4582-952E-8574C7514002}" type="slidenum">
              <a:rPr lang="es-MX" smtClean="0"/>
              <a:pPr/>
              <a:t>‹Nº›</a:t>
            </a:fld>
            <a:endParaRPr lang="es-MX" dirty="0"/>
          </a:p>
        </p:txBody>
      </p:sp>
    </p:spTree>
    <p:extLst>
      <p:ext uri="{BB962C8B-B14F-4D97-AF65-F5344CB8AC3E}">
        <p14:creationId xmlns="" xmlns:p14="http://schemas.microsoft.com/office/powerpoint/2010/main" val="2509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a:t>
            </a:fld>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10</a:t>
            </a:fld>
            <a:endParaRPr lang="es-MX"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11</a:t>
            </a:fld>
            <a:endParaRPr lang="es-MX"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Es muy posible que el miedo inicial a un ataque nuclear definiera él como debiera ser la arquitectura de una red de comunicaciones descentralizada que siempre estuviera disponible aun incluso cuando se atacaran nodos de la red.</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12</a:t>
            </a:fld>
            <a:endParaRPr lang="es-MX"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Los paquetes TCP/IP (el protocolo base de internet), eran recibidos por todos los nodos de una red. Cada equipo decidía si el paquete era para él o lo desechaba. Esto implica que cualquier nodo pudiera analizar los envíos de una red (a esto se llama “modo promiscuo”).</a:t>
            </a:r>
          </a:p>
          <a:p>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De origen, protocolos como la recepción de emails, ftp, incluso páginas web, no contemplaban seguridad exponiendo todo el flujo de información a cualquier persona que estuviera conectada a la red.</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13</a:t>
            </a:fld>
            <a:endParaRPr lang="es-MX"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14</a:t>
            </a:fld>
            <a:endParaRPr lang="es-MX"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15</a:t>
            </a:fld>
            <a:endParaRPr lang="es-MX"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16</a:t>
            </a:fld>
            <a:endParaRPr lang="es-MX"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MX" sz="120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17</a:t>
            </a:fld>
            <a:endParaRPr lang="es-MX"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18</a:t>
            </a:fld>
            <a:endParaRPr lang="es-MX"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19</a:t>
            </a:fld>
            <a:endParaRPr lang="es-MX"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a:t>
            </a:r>
            <a:r>
              <a:rPr lang="es-ES_tradnl" b="1" dirty="0" smtClean="0"/>
              <a:t>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MX" dirty="0" smtClean="0"/>
              <a:t> Hablar de mi un poco y de los motivos para concebir el curso</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a:t>
            </a:fld>
            <a:endParaRPr lang="es-MX"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20</a:t>
            </a:fld>
            <a:endParaRPr lang="es-MX"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21</a:t>
            </a:fld>
            <a:endParaRPr lang="es-MX"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22</a:t>
            </a:fld>
            <a:endParaRPr lang="es-MX"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b="1" u="sng" kern="1200" dirty="0" smtClean="0">
                <a:solidFill>
                  <a:schemeClr val="tx1"/>
                </a:solidFill>
                <a:effectLst/>
                <a:latin typeface="+mn-lt"/>
                <a:ea typeface="+mn-ea"/>
                <a:cs typeface="+mn-cs"/>
              </a:rPr>
              <a:t>Genero las llaves privada</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genrsa</a:t>
            </a:r>
            <a:r>
              <a:rPr lang="en-US" sz="1200" kern="1200" dirty="0" smtClean="0">
                <a:solidFill>
                  <a:schemeClr val="tx1"/>
                </a:solidFill>
                <a:effectLst/>
                <a:latin typeface="+mn-lt"/>
                <a:ea typeface="+mn-ea"/>
                <a:cs typeface="+mn-cs"/>
              </a:rPr>
              <a:t> -aes256 -out private/</a:t>
            </a:r>
            <a:r>
              <a:rPr lang="en-US" sz="1200" kern="1200" dirty="0" err="1" smtClean="0">
                <a:solidFill>
                  <a:schemeClr val="tx1"/>
                </a:solidFill>
                <a:effectLst/>
                <a:latin typeface="+mn-lt"/>
                <a:ea typeface="+mn-ea"/>
                <a:cs typeface="+mn-cs"/>
              </a:rPr>
              <a:t>ca.key</a:t>
            </a:r>
            <a:r>
              <a:rPr lang="en-US" sz="1200" kern="1200" dirty="0" smtClean="0">
                <a:solidFill>
                  <a:schemeClr val="tx1"/>
                </a:solidFill>
                <a:effectLst/>
                <a:latin typeface="+mn-lt"/>
                <a:ea typeface="+mn-ea"/>
                <a:cs typeface="+mn-cs"/>
              </a:rPr>
              <a:t> 4096</a:t>
            </a:r>
            <a:r>
              <a:rPr lang="es-MX" dirty="0" smtClean="0">
                <a:effectLst/>
              </a:rPr>
              <a:t> </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s-MX" sz="1200" kern="1200" dirty="0" smtClean="0">
              <a:solidFill>
                <a:schemeClr val="tx1"/>
              </a:solidFill>
              <a:effectLst/>
              <a:latin typeface="+mn-lt"/>
              <a:ea typeface="+mn-ea"/>
              <a:cs typeface="+mn-cs"/>
            </a:endParaRPr>
          </a:p>
          <a:p>
            <a:pPr lvl="0"/>
            <a:r>
              <a:rPr lang="es-ES_tradnl" sz="1200" b="1" u="sng" kern="1200" dirty="0" smtClean="0">
                <a:solidFill>
                  <a:schemeClr val="tx1"/>
                </a:solidFill>
                <a:effectLst/>
                <a:latin typeface="+mn-lt"/>
                <a:ea typeface="+mn-ea"/>
                <a:cs typeface="+mn-cs"/>
              </a:rPr>
              <a:t>Genero el certificado autofirmado</a:t>
            </a:r>
            <a:endParaRPr lang="es-MX"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openssl.cnf -key private/</a:t>
            </a:r>
            <a:r>
              <a:rPr lang="en-US" sz="1200" kern="1200" dirty="0" err="1" smtClean="0">
                <a:solidFill>
                  <a:schemeClr val="tx1"/>
                </a:solidFill>
                <a:effectLst/>
                <a:latin typeface="+mn-lt"/>
                <a:ea typeface="+mn-ea"/>
                <a:cs typeface="+mn-cs"/>
              </a:rPr>
              <a:t>ca.key</a:t>
            </a:r>
            <a:r>
              <a:rPr lang="en-US" sz="1200" kern="1200" dirty="0" smtClean="0">
                <a:solidFill>
                  <a:schemeClr val="tx1"/>
                </a:solidFill>
                <a:effectLst/>
                <a:latin typeface="+mn-lt"/>
                <a:ea typeface="+mn-ea"/>
                <a:cs typeface="+mn-cs"/>
              </a:rPr>
              <a:t> -new -x509 -days 7300 -sha256 -extensions v3_ca -out certs/ca.cer</a:t>
            </a:r>
            <a:r>
              <a:rPr lang="en-US" dirty="0" smtClean="0">
                <a:effectLst/>
              </a:rPr>
              <a:t> </a:t>
            </a:r>
            <a:endParaRPr lang="en-US" dirty="0" smtClean="0">
              <a:effectLst/>
            </a:endParaRPr>
          </a:p>
          <a:p>
            <a:pPr lvl="0"/>
            <a:endParaRPr lang="en-US" dirty="0" smtClean="0">
              <a:effectLst/>
            </a:endParaRPr>
          </a:p>
          <a:p>
            <a:pPr lvl="0"/>
            <a:r>
              <a:rPr lang="es-MX" dirty="0" smtClean="0">
                <a:effectLst/>
              </a:rPr>
              <a:t> </a:t>
            </a:r>
            <a:r>
              <a:rPr lang="es-ES_tradnl" sz="1200" b="1" u="sng" kern="1200" dirty="0" smtClean="0">
                <a:solidFill>
                  <a:schemeClr val="tx1"/>
                </a:solidFill>
                <a:effectLst/>
                <a:latin typeface="+mn-lt"/>
                <a:ea typeface="+mn-ea"/>
                <a:cs typeface="+mn-cs"/>
              </a:rPr>
              <a:t>Verifico el certificado</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x509 -</a:t>
            </a:r>
            <a:r>
              <a:rPr lang="en-US" sz="1200" kern="1200" dirty="0" err="1" smtClean="0">
                <a:solidFill>
                  <a:schemeClr val="tx1"/>
                </a:solidFill>
                <a:effectLst/>
                <a:latin typeface="+mn-lt"/>
                <a:ea typeface="+mn-ea"/>
                <a:cs typeface="+mn-cs"/>
              </a:rPr>
              <a:t>noout</a:t>
            </a:r>
            <a:r>
              <a:rPr lang="en-US" sz="1200" kern="1200" dirty="0" smtClean="0">
                <a:solidFill>
                  <a:schemeClr val="tx1"/>
                </a:solidFill>
                <a:effectLst/>
                <a:latin typeface="+mn-lt"/>
                <a:ea typeface="+mn-ea"/>
                <a:cs typeface="+mn-cs"/>
              </a:rPr>
              <a:t> -text -in certs/ca.cer</a:t>
            </a:r>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23</a:t>
            </a:fld>
            <a:endParaRPr lang="es-MX"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24</a:t>
            </a:fld>
            <a:endParaRPr lang="es-MX"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b="1" u="sng" kern="1200" dirty="0" smtClean="0">
                <a:solidFill>
                  <a:schemeClr val="tx1"/>
                </a:solidFill>
                <a:effectLst/>
                <a:latin typeface="+mn-lt"/>
                <a:ea typeface="+mn-ea"/>
                <a:cs typeface="+mn-cs"/>
              </a:rPr>
              <a:t>Creo las llaves </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genrsa</a:t>
            </a:r>
            <a:r>
              <a:rPr lang="en-US" sz="1200" kern="1200" dirty="0" smtClean="0">
                <a:solidFill>
                  <a:schemeClr val="tx1"/>
                </a:solidFill>
                <a:effectLst/>
                <a:latin typeface="+mn-lt"/>
                <a:ea typeface="+mn-ea"/>
                <a:cs typeface="+mn-cs"/>
              </a:rPr>
              <a:t> -aes256 -out intermediate/private/</a:t>
            </a:r>
            <a:r>
              <a:rPr lang="en-US" sz="1200" kern="1200" dirty="0" err="1" smtClean="0">
                <a:solidFill>
                  <a:schemeClr val="tx1"/>
                </a:solidFill>
                <a:effectLst/>
                <a:latin typeface="+mn-lt"/>
                <a:ea typeface="+mn-ea"/>
                <a:cs typeface="+mn-cs"/>
              </a:rPr>
              <a:t>intermediate.key</a:t>
            </a:r>
            <a:r>
              <a:rPr lang="en-US" sz="1200" kern="1200" dirty="0" smtClean="0">
                <a:solidFill>
                  <a:schemeClr val="tx1"/>
                </a:solidFill>
                <a:effectLst/>
                <a:latin typeface="+mn-lt"/>
                <a:ea typeface="+mn-ea"/>
                <a:cs typeface="+mn-cs"/>
              </a:rPr>
              <a:t> 4096</a:t>
            </a:r>
            <a:r>
              <a:rPr lang="es-MX" dirty="0" smtClean="0">
                <a:effectLst/>
              </a:rPr>
              <a:t> </a:t>
            </a:r>
            <a:r>
              <a:rPr lang="en-US" sz="1200" b="1" u="none" strike="noStrike" kern="1200" dirty="0" smtClean="0">
                <a:solidFill>
                  <a:schemeClr val="tx1"/>
                </a:solidFill>
                <a:effectLst/>
                <a:latin typeface="+mn-lt"/>
                <a:ea typeface="+mn-ea"/>
                <a:cs typeface="+mn-cs"/>
              </a:rPr>
              <a:t> </a:t>
            </a:r>
            <a:endParaRPr lang="en-US" sz="1200" b="1" u="none" strike="noStrike" kern="1200" dirty="0" smtClean="0">
              <a:solidFill>
                <a:schemeClr val="tx1"/>
              </a:solidFill>
              <a:effectLst/>
              <a:latin typeface="+mn-lt"/>
              <a:ea typeface="+mn-ea"/>
              <a:cs typeface="+mn-cs"/>
            </a:endParaRPr>
          </a:p>
          <a:p>
            <a:endParaRPr lang="es-MX" sz="1200" kern="1200" dirty="0" smtClean="0">
              <a:solidFill>
                <a:schemeClr val="tx1"/>
              </a:solidFill>
              <a:effectLst/>
              <a:latin typeface="+mn-lt"/>
              <a:ea typeface="+mn-ea"/>
              <a:cs typeface="+mn-cs"/>
            </a:endParaRPr>
          </a:p>
          <a:p>
            <a:pPr lvl="0"/>
            <a:r>
              <a:rPr lang="es-ES_tradnl" sz="1200" b="1" u="sng" kern="1200" dirty="0" smtClean="0">
                <a:solidFill>
                  <a:schemeClr val="tx1"/>
                </a:solidFill>
                <a:effectLst/>
                <a:latin typeface="+mn-lt"/>
                <a:ea typeface="+mn-ea"/>
                <a:cs typeface="+mn-cs"/>
              </a:rPr>
              <a:t>Creo la petición de generación del certificados</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intermediate/openssl.cnf -new -sha256 -key intermediate/private/</a:t>
            </a:r>
            <a:r>
              <a:rPr lang="en-US" sz="1200" kern="1200" dirty="0" err="1" smtClean="0">
                <a:solidFill>
                  <a:schemeClr val="tx1"/>
                </a:solidFill>
                <a:effectLst/>
                <a:latin typeface="+mn-lt"/>
                <a:ea typeface="+mn-ea"/>
                <a:cs typeface="+mn-cs"/>
              </a:rPr>
              <a:t>intermediate.key</a:t>
            </a:r>
            <a:r>
              <a:rPr lang="en-US" sz="1200" kern="1200" dirty="0" smtClean="0">
                <a:solidFill>
                  <a:schemeClr val="tx1"/>
                </a:solidFill>
                <a:effectLst/>
                <a:latin typeface="+mn-lt"/>
                <a:ea typeface="+mn-ea"/>
                <a:cs typeface="+mn-cs"/>
              </a:rPr>
              <a:t> -out </a:t>
            </a:r>
            <a:r>
              <a:rPr lang="en-US" sz="1200" kern="1200" dirty="0" smtClean="0">
                <a:solidFill>
                  <a:schemeClr val="tx1"/>
                </a:solidFill>
                <a:effectLst/>
                <a:latin typeface="+mn-lt"/>
                <a:ea typeface="+mn-ea"/>
                <a:cs typeface="+mn-cs"/>
              </a:rPr>
              <a:t>intermediate/</a:t>
            </a:r>
            <a:r>
              <a:rPr lang="en-US" sz="1200" kern="1200" dirty="0" err="1" smtClean="0">
                <a:solidFill>
                  <a:schemeClr val="tx1"/>
                </a:solidFill>
                <a:effectLst/>
                <a:latin typeface="+mn-lt"/>
                <a:ea typeface="+mn-ea"/>
                <a:cs typeface="+mn-cs"/>
              </a:rPr>
              <a:t>csr</a:t>
            </a:r>
            <a:r>
              <a:rPr lang="en-US" sz="1200" kern="1200" dirty="0" smtClean="0">
                <a:solidFill>
                  <a:schemeClr val="tx1"/>
                </a:solidFill>
                <a:effectLst/>
                <a:latin typeface="+mn-lt"/>
                <a:ea typeface="+mn-ea"/>
                <a:cs typeface="+mn-cs"/>
              </a:rPr>
              <a:t>/intermediate.csr</a:t>
            </a:r>
          </a:p>
          <a:p>
            <a:r>
              <a:rPr lang="es-MX" dirty="0" smtClean="0">
                <a:effectLst/>
              </a:rPr>
              <a:t> </a:t>
            </a:r>
            <a:r>
              <a:rPr lang="en-US" sz="1200" b="1" u="none" strike="noStrike" kern="1200" dirty="0" smtClean="0">
                <a:solidFill>
                  <a:schemeClr val="tx1"/>
                </a:solidFill>
                <a:effectLst/>
                <a:latin typeface="+mn-lt"/>
                <a:ea typeface="+mn-ea"/>
                <a:cs typeface="+mn-cs"/>
              </a:rPr>
              <a:t> </a:t>
            </a:r>
            <a:endParaRPr lang="es-MX" sz="1200" kern="1200" dirty="0" smtClean="0">
              <a:solidFill>
                <a:schemeClr val="tx1"/>
              </a:solidFill>
              <a:effectLst/>
              <a:latin typeface="+mn-lt"/>
              <a:ea typeface="+mn-ea"/>
              <a:cs typeface="+mn-cs"/>
            </a:endParaRPr>
          </a:p>
          <a:p>
            <a:pPr lvl="0"/>
            <a:r>
              <a:rPr lang="es-MX" sz="1200" b="1" u="sng" kern="1200" dirty="0" smtClean="0">
                <a:solidFill>
                  <a:schemeClr val="tx1"/>
                </a:solidFill>
                <a:effectLst/>
                <a:latin typeface="+mn-lt"/>
                <a:ea typeface="+mn-ea"/>
                <a:cs typeface="+mn-cs"/>
              </a:rPr>
              <a:t>Firmo el certificado</a:t>
            </a:r>
            <a:endParaRPr lang="es-MX"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openssl.cnf</a:t>
            </a:r>
            <a:r>
              <a:rPr lang="en-US" sz="1200" kern="1200" dirty="0" smtClean="0">
                <a:solidFill>
                  <a:schemeClr val="tx1"/>
                </a:solidFill>
                <a:effectLst/>
                <a:latin typeface="+mn-lt"/>
                <a:ea typeface="+mn-ea"/>
                <a:cs typeface="+mn-cs"/>
              </a:rPr>
              <a:t> -extensions v3_intermediate_ca -days 3650 -</a:t>
            </a:r>
            <a:r>
              <a:rPr lang="en-US" sz="1200" kern="1200" dirty="0" err="1" smtClean="0">
                <a:solidFill>
                  <a:schemeClr val="tx1"/>
                </a:solidFill>
                <a:effectLst/>
                <a:latin typeface="+mn-lt"/>
                <a:ea typeface="+mn-ea"/>
                <a:cs typeface="+mn-cs"/>
              </a:rPr>
              <a:t>notext</a:t>
            </a:r>
            <a:r>
              <a:rPr lang="en-US" sz="1200" kern="1200" dirty="0" smtClean="0">
                <a:solidFill>
                  <a:schemeClr val="tx1"/>
                </a:solidFill>
                <a:effectLst/>
                <a:latin typeface="+mn-lt"/>
                <a:ea typeface="+mn-ea"/>
                <a:cs typeface="+mn-cs"/>
              </a:rPr>
              <a:t> -md sha256 -in intermediate/csr/</a:t>
            </a:r>
            <a:r>
              <a:rPr lang="en-US" sz="1200" kern="1200" dirty="0" err="1" smtClean="0">
                <a:solidFill>
                  <a:schemeClr val="tx1"/>
                </a:solidFill>
                <a:effectLst/>
                <a:latin typeface="+mn-lt"/>
                <a:ea typeface="+mn-ea"/>
                <a:cs typeface="+mn-cs"/>
              </a:rPr>
              <a:t>intermediate.csr</a:t>
            </a:r>
            <a:r>
              <a:rPr lang="en-US" sz="1200" kern="1200" dirty="0" smtClean="0">
                <a:solidFill>
                  <a:schemeClr val="tx1"/>
                </a:solidFill>
                <a:effectLst/>
                <a:latin typeface="+mn-lt"/>
                <a:ea typeface="+mn-ea"/>
                <a:cs typeface="+mn-cs"/>
              </a:rPr>
              <a:t> -out intermediate/certs/intermediate.cer</a:t>
            </a:r>
            <a:r>
              <a:rPr lang="en-US" b="1" u="none" strike="noStrike" dirty="0" smtClean="0">
                <a:effectLst/>
              </a:rPr>
              <a:t> </a:t>
            </a:r>
            <a:r>
              <a:rPr lang="es-MX" dirty="0" smtClean="0">
                <a:effectLst/>
              </a:rPr>
              <a:t> </a:t>
            </a:r>
            <a:endParaRPr lang="es-MX" dirty="0" smtClean="0">
              <a:effectLst/>
            </a:endParaRPr>
          </a:p>
          <a:p>
            <a:pPr lvl="0"/>
            <a:endParaRPr lang="es-MX" dirty="0" smtClean="0">
              <a:effectLst/>
            </a:endParaRPr>
          </a:p>
          <a:p>
            <a:pPr lvl="0"/>
            <a:r>
              <a:rPr lang="es-MX" sz="1200" b="1" u="sng" kern="1200" dirty="0" smtClean="0">
                <a:solidFill>
                  <a:schemeClr val="tx1"/>
                </a:solidFill>
                <a:effectLst/>
                <a:latin typeface="+mn-lt"/>
                <a:ea typeface="+mn-ea"/>
                <a:cs typeface="+mn-cs"/>
              </a:rPr>
              <a:t>Verifico el resultado</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x509 -</a:t>
            </a:r>
            <a:r>
              <a:rPr lang="en-US" sz="1200" kern="1200" dirty="0" err="1" smtClean="0">
                <a:solidFill>
                  <a:schemeClr val="tx1"/>
                </a:solidFill>
                <a:effectLst/>
                <a:latin typeface="+mn-lt"/>
                <a:ea typeface="+mn-ea"/>
                <a:cs typeface="+mn-cs"/>
              </a:rPr>
              <a:t>noout</a:t>
            </a:r>
            <a:r>
              <a:rPr lang="en-US" sz="1200" kern="1200" dirty="0" smtClean="0">
                <a:solidFill>
                  <a:schemeClr val="tx1"/>
                </a:solidFill>
                <a:effectLst/>
                <a:latin typeface="+mn-lt"/>
                <a:ea typeface="+mn-ea"/>
                <a:cs typeface="+mn-cs"/>
              </a:rPr>
              <a:t> -text -in intermediate/certs/intermediate.cer</a:t>
            </a: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verify -</a:t>
            </a:r>
            <a:r>
              <a:rPr lang="en-US" sz="1200" kern="1200" dirty="0" err="1" smtClean="0">
                <a:solidFill>
                  <a:schemeClr val="tx1"/>
                </a:solidFill>
                <a:effectLst/>
                <a:latin typeface="+mn-lt"/>
                <a:ea typeface="+mn-ea"/>
                <a:cs typeface="+mn-cs"/>
              </a:rPr>
              <a:t>CAfile</a:t>
            </a:r>
            <a:r>
              <a:rPr lang="en-US" sz="1200" kern="1200" dirty="0" smtClean="0">
                <a:solidFill>
                  <a:schemeClr val="tx1"/>
                </a:solidFill>
                <a:effectLst/>
                <a:latin typeface="+mn-lt"/>
                <a:ea typeface="+mn-ea"/>
                <a:cs typeface="+mn-cs"/>
              </a:rPr>
              <a:t> certs/ca.cer  intermediate/certs/intermediate.cer</a:t>
            </a:r>
            <a:r>
              <a:rPr lang="es-MX" dirty="0" smtClean="0">
                <a:effectLst/>
              </a:rPr>
              <a:t> </a:t>
            </a:r>
            <a:r>
              <a:rPr lang="en-US" sz="1200" b="1" u="none" strike="noStrike" kern="1200" dirty="0" smtClean="0">
                <a:solidFill>
                  <a:schemeClr val="tx1"/>
                </a:solidFill>
                <a:effectLst/>
                <a:latin typeface="+mn-lt"/>
                <a:ea typeface="+mn-ea"/>
                <a:cs typeface="+mn-cs"/>
              </a:rPr>
              <a:t> </a:t>
            </a:r>
            <a:endParaRPr lang="en-US" sz="1200" b="1" u="none" strike="noStrike" kern="1200" dirty="0" smtClean="0">
              <a:solidFill>
                <a:schemeClr val="tx1"/>
              </a:solidFill>
              <a:effectLst/>
              <a:latin typeface="+mn-lt"/>
              <a:ea typeface="+mn-ea"/>
              <a:cs typeface="+mn-cs"/>
            </a:endParaRPr>
          </a:p>
          <a:p>
            <a:endParaRPr lang="es-MX" sz="1200" kern="1200" dirty="0" smtClean="0">
              <a:solidFill>
                <a:schemeClr val="tx1"/>
              </a:solidFill>
              <a:effectLst/>
              <a:latin typeface="+mn-lt"/>
              <a:ea typeface="+mn-ea"/>
              <a:cs typeface="+mn-cs"/>
            </a:endParaRPr>
          </a:p>
          <a:p>
            <a:pPr lvl="0"/>
            <a:r>
              <a:rPr lang="es-MX" sz="1200" b="1" u="sng" kern="1200" dirty="0" smtClean="0">
                <a:solidFill>
                  <a:schemeClr val="tx1"/>
                </a:solidFill>
                <a:effectLst/>
                <a:latin typeface="+mn-lt"/>
                <a:ea typeface="+mn-ea"/>
                <a:cs typeface="+mn-cs"/>
              </a:rPr>
              <a:t>Creo la cadena de certificación</a:t>
            </a:r>
            <a:endParaRPr lang="es-MX"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cat</a:t>
            </a:r>
            <a:r>
              <a:rPr lang="en-US" sz="1200" kern="1200" dirty="0" smtClean="0">
                <a:solidFill>
                  <a:schemeClr val="tx1"/>
                </a:solidFill>
                <a:effectLst/>
                <a:latin typeface="+mn-lt"/>
                <a:ea typeface="+mn-ea"/>
                <a:cs typeface="+mn-cs"/>
              </a:rPr>
              <a:t> intermediate/certs/intermediate.cer  certs/ca.cer </a:t>
            </a:r>
            <a:r>
              <a:rPr lang="en-US" sz="1200" b="1" kern="1200" dirty="0" smtClean="0">
                <a:solidFill>
                  <a:schemeClr val="tx1"/>
                </a:solidFill>
                <a:effectLst/>
                <a:latin typeface="+mn-lt"/>
                <a:ea typeface="+mn-ea"/>
                <a:cs typeface="+mn-cs"/>
              </a:rPr>
              <a:t>&gt;</a:t>
            </a:r>
            <a:r>
              <a:rPr lang="en-US" sz="1200" kern="1200" dirty="0" smtClean="0">
                <a:solidFill>
                  <a:schemeClr val="tx1"/>
                </a:solidFill>
                <a:effectLst/>
                <a:latin typeface="+mn-lt"/>
                <a:ea typeface="+mn-ea"/>
                <a:cs typeface="+mn-cs"/>
              </a:rPr>
              <a:t> intermediate/certs/ca-chain.cer</a:t>
            </a:r>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25</a:t>
            </a:fld>
            <a:endParaRPr lang="es-MX"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26</a:t>
            </a:fld>
            <a:endParaRPr lang="es-MX"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u="sng" kern="1200" dirty="0" smtClean="0">
                <a:solidFill>
                  <a:schemeClr val="tx1"/>
                </a:solidFill>
                <a:latin typeface="+mn-lt"/>
                <a:ea typeface="+mn-ea"/>
                <a:cs typeface="+mn-cs"/>
              </a:rPr>
              <a:t>Establezco el nombre del host</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hostcrt</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ejemplohost</a:t>
            </a:r>
            <a:endParaRPr lang="es-MX" sz="1200" kern="1200" dirty="0" smtClean="0">
              <a:solidFill>
                <a:schemeClr val="tx1"/>
              </a:solidFill>
              <a:latin typeface="+mn-lt"/>
              <a:ea typeface="+mn-ea"/>
              <a:cs typeface="+mn-cs"/>
            </a:endParaRPr>
          </a:p>
          <a:p>
            <a:r>
              <a:rPr lang="es-ES_tradnl"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ES_tradnl" sz="1200" b="1" u="sng" kern="1200" dirty="0" smtClean="0">
                <a:solidFill>
                  <a:schemeClr val="tx1"/>
                </a:solidFill>
                <a:latin typeface="+mn-lt"/>
                <a:ea typeface="+mn-ea"/>
                <a:cs typeface="+mn-cs"/>
              </a:rPr>
              <a:t>Copio y edito la plantilla</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copy intermediate\template.cnf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hostcrt%.cnf</a:t>
            </a:r>
            <a:endParaRPr lang="es-MX" sz="1200" kern="1200" dirty="0" smtClean="0">
              <a:solidFill>
                <a:schemeClr val="tx1"/>
              </a:solidFill>
              <a:latin typeface="+mn-lt"/>
              <a:ea typeface="+mn-ea"/>
              <a:cs typeface="+mn-cs"/>
            </a:endParaRPr>
          </a:p>
          <a:p>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MX" sz="1200" kern="1200" dirty="0" smtClean="0">
                <a:solidFill>
                  <a:schemeClr val="tx1"/>
                </a:solidFill>
                <a:latin typeface="+mn-lt"/>
                <a:ea typeface="+mn-ea"/>
                <a:cs typeface="+mn-cs"/>
              </a:rPr>
              <a:t>En el archivo </a:t>
            </a:r>
            <a:r>
              <a:rPr lang="es-MX" sz="1200" kern="1200" dirty="0" err="1" smtClean="0">
                <a:solidFill>
                  <a:schemeClr val="tx1"/>
                </a:solidFill>
                <a:latin typeface="+mn-lt"/>
                <a:ea typeface="+mn-ea"/>
                <a:cs typeface="+mn-cs"/>
              </a:rPr>
              <a:t>csr</a:t>
            </a:r>
            <a:r>
              <a:rPr lang="es-MX" sz="1200" kern="1200" dirty="0" smtClean="0">
                <a:solidFill>
                  <a:schemeClr val="tx1"/>
                </a:solidFill>
                <a:latin typeface="+mn-lt"/>
                <a:ea typeface="+mn-ea"/>
                <a:cs typeface="+mn-cs"/>
              </a:rPr>
              <a:t>\ejemplohost.cnf, tengo que agregar una configuración alternativa para el nombre del DSN, con poner el mismo nombre que el host, es suficiente</a:t>
            </a:r>
          </a:p>
          <a:p>
            <a:r>
              <a:rPr lang="es-MX"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alt_names</a:t>
            </a:r>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DNS.1 = </a:t>
            </a:r>
            <a:r>
              <a:rPr lang="en-US" sz="1200" kern="1200" dirty="0" err="1" smtClean="0">
                <a:solidFill>
                  <a:schemeClr val="tx1"/>
                </a:solidFill>
                <a:latin typeface="+mn-lt"/>
                <a:ea typeface="+mn-ea"/>
                <a:cs typeface="+mn-cs"/>
              </a:rPr>
              <a:t>ejemplohost</a:t>
            </a:r>
            <a:endParaRPr lang="es-MX" sz="1200" kern="1200" dirty="0" smtClean="0">
              <a:solidFill>
                <a:schemeClr val="tx1"/>
              </a:solidFill>
              <a:latin typeface="+mn-lt"/>
              <a:ea typeface="+mn-ea"/>
              <a:cs typeface="+mn-cs"/>
            </a:endParaRPr>
          </a:p>
          <a:p>
            <a:r>
              <a:rPr lang="es-MX"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ES_tradnl" sz="1200" b="1" u="sng" kern="1200" dirty="0" smtClean="0">
                <a:solidFill>
                  <a:schemeClr val="tx1"/>
                </a:solidFill>
                <a:latin typeface="+mn-lt"/>
                <a:ea typeface="+mn-ea"/>
                <a:cs typeface="+mn-cs"/>
              </a:rPr>
              <a:t>Genero las llaves para el servidor </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genrsa</a:t>
            </a:r>
            <a:r>
              <a:rPr lang="en-US" sz="1200" kern="1200" dirty="0" smtClean="0">
                <a:solidFill>
                  <a:schemeClr val="tx1"/>
                </a:solidFill>
                <a:latin typeface="+mn-lt"/>
                <a:ea typeface="+mn-ea"/>
                <a:cs typeface="+mn-cs"/>
              </a:rPr>
              <a:t> -aes256 -out intermediate/private/%</a:t>
            </a:r>
            <a:r>
              <a:rPr lang="en-US" sz="1200" kern="1200" dirty="0" err="1" smtClean="0">
                <a:solidFill>
                  <a:schemeClr val="tx1"/>
                </a:solidFill>
                <a:latin typeface="+mn-lt"/>
                <a:ea typeface="+mn-ea"/>
                <a:cs typeface="+mn-cs"/>
              </a:rPr>
              <a:t>hostcrt%.key</a:t>
            </a:r>
            <a:r>
              <a:rPr lang="en-US" sz="1200" kern="1200" dirty="0" smtClean="0">
                <a:solidFill>
                  <a:schemeClr val="tx1"/>
                </a:solidFill>
                <a:latin typeface="+mn-lt"/>
                <a:ea typeface="+mn-ea"/>
                <a:cs typeface="+mn-cs"/>
              </a:rPr>
              <a:t> 2048</a:t>
            </a:r>
            <a:endParaRPr lang="es-MX" sz="1200" kern="1200" dirty="0" smtClean="0">
              <a:solidFill>
                <a:schemeClr val="tx1"/>
              </a:solidFill>
              <a:latin typeface="+mn-lt"/>
              <a:ea typeface="+mn-ea"/>
              <a:cs typeface="+mn-cs"/>
            </a:endParaRPr>
          </a:p>
          <a:p>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Creo la petición del certificado</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hostcrt%.cnf</a:t>
            </a:r>
            <a:r>
              <a:rPr lang="en-US" sz="1200" kern="1200" dirty="0" smtClean="0">
                <a:solidFill>
                  <a:schemeClr val="tx1"/>
                </a:solidFill>
                <a:latin typeface="+mn-lt"/>
                <a:ea typeface="+mn-ea"/>
                <a:cs typeface="+mn-cs"/>
              </a:rPr>
              <a:t> -key intermediate/private/%</a:t>
            </a:r>
            <a:r>
              <a:rPr lang="en-US" sz="1200" kern="1200" dirty="0" err="1" smtClean="0">
                <a:solidFill>
                  <a:schemeClr val="tx1"/>
                </a:solidFill>
                <a:latin typeface="+mn-lt"/>
                <a:ea typeface="+mn-ea"/>
                <a:cs typeface="+mn-cs"/>
              </a:rPr>
              <a:t>hostcrt%.key</a:t>
            </a:r>
            <a:r>
              <a:rPr lang="en-US" sz="1200" kern="1200" dirty="0" smtClean="0">
                <a:solidFill>
                  <a:schemeClr val="tx1"/>
                </a:solidFill>
                <a:latin typeface="+mn-lt"/>
                <a:ea typeface="+mn-ea"/>
                <a:cs typeface="+mn-cs"/>
              </a:rPr>
              <a:t> -new -sha256 -out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hostcrt%.csr</a:t>
            </a:r>
            <a:r>
              <a:rPr lang="es-MX" dirty="0" smtClean="0"/>
              <a:t> </a:t>
            </a:r>
            <a:r>
              <a:rPr lang="en-US" sz="1200" b="1" u="none" strike="noStrike" kern="1200" dirty="0" smtClean="0">
                <a:solidFill>
                  <a:schemeClr val="tx1"/>
                </a:solidFill>
                <a:latin typeface="+mn-lt"/>
                <a:ea typeface="+mn-ea"/>
                <a:cs typeface="+mn-cs"/>
              </a:rPr>
              <a:t> </a:t>
            </a:r>
          </a:p>
          <a:p>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Firmo el certificado</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ca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hostcrt%.cnf</a:t>
            </a:r>
            <a:r>
              <a:rPr lang="en-US" sz="1200" kern="1200" dirty="0" smtClean="0">
                <a:solidFill>
                  <a:schemeClr val="tx1"/>
                </a:solidFill>
                <a:latin typeface="+mn-lt"/>
                <a:ea typeface="+mn-ea"/>
                <a:cs typeface="+mn-cs"/>
              </a:rPr>
              <a:t> -extensions </a:t>
            </a:r>
            <a:r>
              <a:rPr lang="en-US" sz="1200" kern="1200" dirty="0" err="1" smtClean="0">
                <a:solidFill>
                  <a:schemeClr val="tx1"/>
                </a:solidFill>
                <a:latin typeface="+mn-lt"/>
                <a:ea typeface="+mn-ea"/>
                <a:cs typeface="+mn-cs"/>
              </a:rPr>
              <a:t>server_cert</a:t>
            </a:r>
            <a:r>
              <a:rPr lang="en-US" sz="1200" kern="1200" dirty="0" smtClean="0">
                <a:solidFill>
                  <a:schemeClr val="tx1"/>
                </a:solidFill>
                <a:latin typeface="+mn-lt"/>
                <a:ea typeface="+mn-ea"/>
                <a:cs typeface="+mn-cs"/>
              </a:rPr>
              <a:t> -days 375 -</a:t>
            </a:r>
            <a:r>
              <a:rPr lang="en-US" sz="1200" kern="1200" dirty="0" err="1" smtClean="0">
                <a:solidFill>
                  <a:schemeClr val="tx1"/>
                </a:solidFill>
                <a:latin typeface="+mn-lt"/>
                <a:ea typeface="+mn-ea"/>
                <a:cs typeface="+mn-cs"/>
              </a:rPr>
              <a:t>notext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md</a:t>
            </a:r>
            <a:r>
              <a:rPr lang="en-US" sz="1200" kern="1200" dirty="0" smtClean="0">
                <a:solidFill>
                  <a:schemeClr val="tx1"/>
                </a:solidFill>
                <a:latin typeface="+mn-lt"/>
                <a:ea typeface="+mn-ea"/>
                <a:cs typeface="+mn-cs"/>
              </a:rPr>
              <a:t> sha256 -in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hostcrt%.csr</a:t>
            </a:r>
            <a:r>
              <a:rPr lang="en-US" sz="1200" kern="1200" dirty="0" smtClean="0">
                <a:solidFill>
                  <a:schemeClr val="tx1"/>
                </a:solidFill>
                <a:latin typeface="+mn-lt"/>
                <a:ea typeface="+mn-ea"/>
                <a:cs typeface="+mn-cs"/>
              </a:rPr>
              <a:t> -out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s-MX" dirty="0" smtClean="0"/>
              <a:t> </a:t>
            </a:r>
            <a:r>
              <a:rPr lang="en-US" sz="1200" b="1" u="none" strike="noStrike" kern="1200" dirty="0" smtClean="0">
                <a:solidFill>
                  <a:schemeClr val="tx1"/>
                </a:solidFill>
                <a:latin typeface="+mn-lt"/>
                <a:ea typeface="+mn-ea"/>
                <a:cs typeface="+mn-cs"/>
              </a:rPr>
              <a:t> </a:t>
            </a:r>
          </a:p>
          <a:p>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Verifico que se hayan creado adecuadamente</a:t>
            </a:r>
            <a:endParaRPr lang="es-MX" sz="1200" kern="1200" dirty="0" smtClean="0">
              <a:solidFill>
                <a:schemeClr val="tx1"/>
              </a:solidFill>
              <a:latin typeface="+mn-lt"/>
              <a:ea typeface="+mn-ea"/>
              <a:cs typeface="+mn-cs"/>
            </a:endParaRPr>
          </a:p>
          <a:p>
            <a:pPr lvl="0"/>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x509 -</a:t>
            </a:r>
            <a:r>
              <a:rPr lang="en-US" sz="1200" kern="1200" dirty="0" err="1" smtClean="0">
                <a:solidFill>
                  <a:schemeClr val="tx1"/>
                </a:solidFill>
                <a:latin typeface="+mn-lt"/>
                <a:ea typeface="+mn-ea"/>
                <a:cs typeface="+mn-cs"/>
              </a:rPr>
              <a:t>noout</a:t>
            </a:r>
            <a:r>
              <a:rPr lang="en-US" sz="1200" kern="1200" dirty="0" smtClean="0">
                <a:solidFill>
                  <a:schemeClr val="tx1"/>
                </a:solidFill>
                <a:latin typeface="+mn-lt"/>
                <a:ea typeface="+mn-ea"/>
                <a:cs typeface="+mn-cs"/>
              </a:rPr>
              <a:t> -text  -in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verify -</a:t>
            </a:r>
            <a:r>
              <a:rPr lang="en-US" sz="1200" kern="1200" dirty="0" err="1" smtClean="0">
                <a:solidFill>
                  <a:schemeClr val="tx1"/>
                </a:solidFill>
                <a:latin typeface="+mn-lt"/>
                <a:ea typeface="+mn-ea"/>
                <a:cs typeface="+mn-cs"/>
              </a:rPr>
              <a:t>CAfile</a:t>
            </a:r>
            <a:r>
              <a:rPr lang="en-US" sz="1200" kern="1200" dirty="0" smtClean="0">
                <a:solidFill>
                  <a:schemeClr val="tx1"/>
                </a:solidFill>
                <a:latin typeface="+mn-lt"/>
                <a:ea typeface="+mn-ea"/>
                <a:cs typeface="+mn-cs"/>
              </a:rPr>
              <a:t>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/ca-chain.cer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n-US" sz="1200" kern="1200" dirty="0" smtClean="0">
                <a:solidFill>
                  <a:schemeClr val="tx1"/>
                </a:solidFill>
                <a:latin typeface="+mn-lt"/>
                <a:ea typeface="+mn-ea"/>
                <a:cs typeface="+mn-cs"/>
              </a:rPr>
              <a:t> </a:t>
            </a:r>
          </a:p>
          <a:p>
            <a:pPr lvl="0"/>
            <a:endParaRPr lang="en-US"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Creo el certificado que incluya la llave privada</a:t>
            </a:r>
            <a:endParaRPr lang="es-MX" sz="1200" kern="1200" dirty="0" smtClean="0">
              <a:solidFill>
                <a:schemeClr val="tx1"/>
              </a:solidFill>
              <a:latin typeface="+mn-lt"/>
              <a:ea typeface="+mn-ea"/>
              <a:cs typeface="+mn-cs"/>
            </a:endParaRPr>
          </a:p>
          <a:p>
            <a:r>
              <a:rPr lang="es-MX"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pkcs12 -export -out intermediate/private/%</a:t>
            </a:r>
            <a:r>
              <a:rPr lang="en-US" sz="1200" kern="1200" dirty="0" err="1" smtClean="0">
                <a:solidFill>
                  <a:schemeClr val="tx1"/>
                </a:solidFill>
                <a:latin typeface="+mn-lt"/>
                <a:ea typeface="+mn-ea"/>
                <a:cs typeface="+mn-cs"/>
              </a:rPr>
              <a:t>hostcrt%.pfx</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inkey</a:t>
            </a:r>
            <a:r>
              <a:rPr lang="en-US" sz="1200" kern="1200" dirty="0" smtClean="0">
                <a:solidFill>
                  <a:schemeClr val="tx1"/>
                </a:solidFill>
                <a:latin typeface="+mn-lt"/>
                <a:ea typeface="+mn-ea"/>
                <a:cs typeface="+mn-cs"/>
              </a:rPr>
              <a:t> intermediate/private/%</a:t>
            </a:r>
            <a:r>
              <a:rPr lang="en-US" sz="1200" kern="1200" dirty="0" err="1" smtClean="0">
                <a:solidFill>
                  <a:schemeClr val="tx1"/>
                </a:solidFill>
                <a:latin typeface="+mn-lt"/>
                <a:ea typeface="+mn-ea"/>
                <a:cs typeface="+mn-cs"/>
              </a:rPr>
              <a:t>hostcrt%.key</a:t>
            </a:r>
            <a:r>
              <a:rPr lang="en-US" sz="1200" kern="1200" dirty="0" smtClean="0">
                <a:solidFill>
                  <a:schemeClr val="tx1"/>
                </a:solidFill>
                <a:latin typeface="+mn-lt"/>
                <a:ea typeface="+mn-ea"/>
                <a:cs typeface="+mn-cs"/>
              </a:rPr>
              <a:t> -in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s-MX" dirty="0" smtClean="0"/>
              <a:t> </a:t>
            </a:r>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27</a:t>
            </a:fld>
            <a:endParaRPr lang="es-MX"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28</a:t>
            </a:fld>
            <a:endParaRPr lang="es-MX"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u="sng" kern="1200" dirty="0" smtClean="0">
                <a:solidFill>
                  <a:schemeClr val="tx1"/>
                </a:solidFill>
                <a:latin typeface="+mn-lt"/>
                <a:ea typeface="+mn-ea"/>
                <a:cs typeface="+mn-cs"/>
              </a:rPr>
              <a:t>Establezco el nombre del host</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hostcrt</a:t>
            </a:r>
            <a:r>
              <a:rPr lang="en-US" sz="1200" kern="1200" dirty="0" smtClean="0">
                <a:solidFill>
                  <a:schemeClr val="tx1"/>
                </a:solidFill>
                <a:latin typeface="+mn-lt"/>
                <a:ea typeface="+mn-ea"/>
                <a:cs typeface="+mn-cs"/>
              </a:rPr>
              <a:t>=certificadogpg001</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Convierto el p10 a </a:t>
            </a:r>
            <a:r>
              <a:rPr lang="es-MX" sz="1200" b="1" u="sng" kern="1200" dirty="0" err="1" smtClean="0">
                <a:solidFill>
                  <a:schemeClr val="tx1"/>
                </a:solidFill>
                <a:latin typeface="+mn-lt"/>
                <a:ea typeface="+mn-ea"/>
                <a:cs typeface="+mn-cs"/>
              </a:rPr>
              <a:t>csr</a:t>
            </a:r>
            <a:r>
              <a:rPr lang="es-MX"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req</a:t>
            </a:r>
            <a:r>
              <a:rPr lang="en-US" sz="1200" kern="1200" dirty="0" smtClean="0">
                <a:solidFill>
                  <a:schemeClr val="tx1"/>
                </a:solidFill>
                <a:latin typeface="+mn-lt"/>
                <a:ea typeface="+mn-ea"/>
                <a:cs typeface="+mn-cs"/>
              </a:rPr>
              <a:t> -in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\%hostcrt%.p10 -inform </a:t>
            </a:r>
            <a:r>
              <a:rPr lang="en-US" sz="1200"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-out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hostcrt%.csr</a:t>
            </a:r>
            <a:endParaRPr lang="es-MX" sz="1200" kern="1200" dirty="0" smtClean="0">
              <a:solidFill>
                <a:schemeClr val="tx1"/>
              </a:solidFill>
              <a:latin typeface="+mn-lt"/>
              <a:ea typeface="+mn-ea"/>
              <a:cs typeface="+mn-cs"/>
            </a:endParaRPr>
          </a:p>
          <a:p>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Firmo el certificado</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ca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intermediate/openssl.cnf -extensions </a:t>
            </a:r>
            <a:r>
              <a:rPr lang="en-US" sz="1200" kern="1200" dirty="0" err="1" smtClean="0">
                <a:solidFill>
                  <a:schemeClr val="tx1"/>
                </a:solidFill>
                <a:latin typeface="+mn-lt"/>
                <a:ea typeface="+mn-ea"/>
                <a:cs typeface="+mn-cs"/>
              </a:rPr>
              <a:t>usr_cert</a:t>
            </a:r>
            <a:r>
              <a:rPr lang="en-US" sz="1200" kern="1200" dirty="0" smtClean="0">
                <a:solidFill>
                  <a:schemeClr val="tx1"/>
                </a:solidFill>
                <a:latin typeface="+mn-lt"/>
                <a:ea typeface="+mn-ea"/>
                <a:cs typeface="+mn-cs"/>
              </a:rPr>
              <a:t> -days 375 -</a:t>
            </a:r>
            <a:r>
              <a:rPr lang="en-US" sz="1200" kern="1200" dirty="0" err="1" smtClean="0">
                <a:solidFill>
                  <a:schemeClr val="tx1"/>
                </a:solidFill>
                <a:latin typeface="+mn-lt"/>
                <a:ea typeface="+mn-ea"/>
                <a:cs typeface="+mn-cs"/>
              </a:rPr>
              <a:t>notext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md</a:t>
            </a:r>
            <a:r>
              <a:rPr lang="en-US" sz="1200" kern="1200" dirty="0" smtClean="0">
                <a:solidFill>
                  <a:schemeClr val="tx1"/>
                </a:solidFill>
                <a:latin typeface="+mn-lt"/>
                <a:ea typeface="+mn-ea"/>
                <a:cs typeface="+mn-cs"/>
              </a:rPr>
              <a:t> sha256 -in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dirty="0" smtClean="0"/>
              <a:t>%</a:t>
            </a:r>
            <a:r>
              <a:rPr lang="en-US" sz="1200" kern="1200" dirty="0" err="1" smtClean="0">
                <a:solidFill>
                  <a:schemeClr val="tx1"/>
                </a:solidFill>
                <a:latin typeface="+mn-lt"/>
                <a:ea typeface="+mn-ea"/>
                <a:cs typeface="+mn-cs"/>
              </a:rPr>
              <a:t>hostcrt%</a:t>
            </a:r>
            <a:r>
              <a:rPr lang="en-US" dirty="0" err="1" smtClean="0"/>
              <a:t>.</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 -out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dirty="0" err="1" smtClean="0"/>
              <a:t>gpg</a:t>
            </a:r>
            <a:r>
              <a:rPr lang="en-US" dirty="0" smtClean="0"/>
              <a:t>-%</a:t>
            </a:r>
            <a:r>
              <a:rPr lang="en-US" sz="1200" kern="1200" dirty="0" err="1" smtClean="0">
                <a:solidFill>
                  <a:schemeClr val="tx1"/>
                </a:solidFill>
                <a:latin typeface="+mn-lt"/>
                <a:ea typeface="+mn-ea"/>
                <a:cs typeface="+mn-cs"/>
              </a:rPr>
              <a:t>hostcrt%</a:t>
            </a:r>
            <a:r>
              <a:rPr lang="en-US" dirty="0" err="1" smtClean="0"/>
              <a:t>.</a:t>
            </a:r>
            <a:r>
              <a:rPr lang="en-US" sz="1200" kern="1200" dirty="0" err="1" smtClean="0">
                <a:solidFill>
                  <a:schemeClr val="tx1"/>
                </a:solidFill>
                <a:latin typeface="+mn-lt"/>
                <a:ea typeface="+mn-ea"/>
                <a:cs typeface="+mn-cs"/>
              </a:rPr>
              <a:t>cer</a:t>
            </a:r>
            <a:r>
              <a:rPr lang="es-MX" dirty="0" smtClean="0"/>
              <a:t> </a:t>
            </a:r>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29</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a:t>
            </a:fld>
            <a:endParaRPr lang="es-MX"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30</a:t>
            </a:fld>
            <a:endParaRPr lang="es-MX"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a:t>
            </a:fld>
            <a:endParaRPr lang="es-MX"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a:t>
            </a:fld>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a:t>
            </a:fld>
            <a:endParaRPr lang="es-MX"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7</a:t>
            </a:fld>
            <a:endParaRPr lang="es-MX"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8</a:t>
            </a:fld>
            <a:endParaRPr 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9</a:t>
            </a:fld>
            <a:endParaRPr lang="es-MX"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MX" dirty="0" smtClean="0"/>
              <a:t>18/06/2016</a:t>
            </a:r>
            <a:endParaRPr lang="es-ES" dirty="0"/>
          </a:p>
        </p:txBody>
      </p:sp>
      <p:sp>
        <p:nvSpPr>
          <p:cNvPr id="8" name="7 Marcador de pie de página"/>
          <p:cNvSpPr>
            <a:spLocks noGrp="1"/>
          </p:cNvSpPr>
          <p:nvPr>
            <p:ph type="ftr" sz="quarter" idx="11"/>
          </p:nvPr>
        </p:nvSpPr>
        <p:spPr/>
        <p:txBody>
          <a:bodyPr/>
          <a:lstStyle/>
          <a:p>
            <a:r>
              <a:rPr lang="es-ES" dirty="0" smtClean="0"/>
              <a:t>José Luis Bautista Martín</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MX" dirty="0" smtClean="0"/>
              <a:t>18/06/2016</a:t>
            </a:r>
            <a:endParaRPr lang="es-ES" dirty="0"/>
          </a:p>
        </p:txBody>
      </p:sp>
      <p:sp>
        <p:nvSpPr>
          <p:cNvPr id="4" name="3 Marcador de pie de página"/>
          <p:cNvSpPr>
            <a:spLocks noGrp="1"/>
          </p:cNvSpPr>
          <p:nvPr>
            <p:ph type="ftr" sz="quarter" idx="11"/>
          </p:nvPr>
        </p:nvSpPr>
        <p:spPr/>
        <p:txBody>
          <a:bodyPr/>
          <a:lstStyle/>
          <a:p>
            <a:r>
              <a:rPr lang="es-ES" dirty="0" smtClean="0"/>
              <a:t>José Luis Bautista Martín</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MX" dirty="0" smtClean="0"/>
              <a:t>18/06/2016</a:t>
            </a:r>
            <a:endParaRPr lang="es-ES" dirty="0"/>
          </a:p>
        </p:txBody>
      </p:sp>
      <p:sp>
        <p:nvSpPr>
          <p:cNvPr id="3" name="2 Marcador de pie de página"/>
          <p:cNvSpPr>
            <a:spLocks noGrp="1"/>
          </p:cNvSpPr>
          <p:nvPr>
            <p:ph type="ftr" sz="quarter" idx="11"/>
          </p:nvPr>
        </p:nvSpPr>
        <p:spPr/>
        <p:txBody>
          <a:bodyPr/>
          <a:lstStyle/>
          <a:p>
            <a:r>
              <a:rPr lang="es-ES" dirty="0" smtClean="0"/>
              <a:t>José Luis Bautista Martín</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dirty="0" smtClean="0"/>
              <a:t>18/06/2016</a:t>
            </a: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José Luis Bautista Martín</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sdelashorasextra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s.wikipedia.org/wiki/ARPANE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enigmaco.de/enigma/enigma.html" TargetMode="Externa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s.wikipedia.org/wiki/ARPA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CRIPTOGRAFÍA, CERTIFICADOS Y PRIVACIDAD EN INTERNET</a:t>
            </a:r>
            <a:endParaRPr lang="es-MX" dirty="0"/>
          </a:p>
        </p:txBody>
      </p:sp>
      <p:sp>
        <p:nvSpPr>
          <p:cNvPr id="3" name="2 Subtítulo"/>
          <p:cNvSpPr>
            <a:spLocks noGrp="1"/>
          </p:cNvSpPr>
          <p:nvPr>
            <p:ph type="subTitle" idx="1"/>
          </p:nvPr>
        </p:nvSpPr>
        <p:spPr/>
        <p:txBody>
          <a:bodyPr>
            <a:normAutofit/>
          </a:bodyPr>
          <a:lstStyle/>
          <a:p>
            <a:r>
              <a:rPr lang="es-MX" dirty="0" smtClean="0"/>
              <a:t> </a:t>
            </a:r>
            <a:r>
              <a:rPr lang="es-MX" b="1" dirty="0" smtClean="0"/>
              <a:t>José Luis Bautista Martín</a:t>
            </a:r>
          </a:p>
          <a:p>
            <a:endParaRPr lang="es-MX" b="1" dirty="0" smtClean="0"/>
          </a:p>
          <a:p>
            <a:r>
              <a:rPr lang="es-MX" sz="2800" dirty="0" smtClean="0">
                <a:hlinkClick r:id="rId3"/>
              </a:rPr>
              <a:t>http://desdelashorasextras.blogspot.com/</a:t>
            </a:r>
            <a:endParaRPr lang="es-MX" sz="2800" dirty="0" smtClean="0"/>
          </a:p>
          <a:p>
            <a:endParaRPr lang="es-MX" dirty="0"/>
          </a:p>
        </p:txBody>
      </p:sp>
      <p:pic>
        <p:nvPicPr>
          <p:cNvPr id="5"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5"/>
            <a:ext cx="8229600" cy="1080120"/>
          </a:xfrm>
        </p:spPr>
        <p:txBody>
          <a:bodyPr anchor="ctr">
            <a:normAutofit/>
          </a:bodyPr>
          <a:lstStyle/>
          <a:p>
            <a:pPr lvl="0"/>
            <a:r>
              <a:rPr lang="es-ES_tradnl" sz="2000" b="1" dirty="0" smtClean="0"/>
              <a:t>1969: </a:t>
            </a:r>
            <a:r>
              <a:rPr lang="es-ES_tradnl" sz="2000" dirty="0" smtClean="0">
                <a:hlinkClick r:id="rId4" tooltip="ARPANET"/>
              </a:rPr>
              <a:t>ARPANET</a:t>
            </a:r>
            <a:r>
              <a:rPr lang="es-ES_tradnl" sz="2000" dirty="0" smtClean="0"/>
              <a:t> transporta sus primeros paquetes</a:t>
            </a:r>
            <a:endParaRPr lang="es-MX" sz="2000" dirty="0" smtClean="0"/>
          </a:p>
          <a:p>
            <a:pPr lvl="0"/>
            <a:r>
              <a:rPr lang="es-ES_tradnl" sz="2000" b="1" dirty="0" smtClean="0"/>
              <a:t>1977: </a:t>
            </a:r>
            <a:r>
              <a:rPr lang="es-ES_tradnl" sz="2000" dirty="0" smtClean="0"/>
              <a:t>Ejemplo de mapa (completo de Internet):</a:t>
            </a:r>
            <a:endParaRPr lang="es-MX" sz="2000" dirty="0" smtClean="0"/>
          </a:p>
          <a:p>
            <a:pPr marL="800100" lvl="2" indent="0">
              <a:buNone/>
            </a:pPr>
            <a:endParaRPr lang="es-MX"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12 Imagen" descr="https://upload.wikimedia.org/wikipedia/commons/b/bf/Arpanet_logical_map%2C_march_1977.png"/>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31640" y="1772816"/>
            <a:ext cx="6624736" cy="439248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fontScale="77500" lnSpcReduction="20000"/>
          </a:bodyPr>
          <a:lstStyle/>
          <a:p>
            <a:pPr lvl="0"/>
            <a:r>
              <a:rPr lang="es-ES_tradnl" sz="2000" b="1" dirty="0" smtClean="0"/>
              <a:t>1981: </a:t>
            </a:r>
            <a:r>
              <a:rPr lang="es-ES_tradnl" sz="2000" dirty="0" smtClean="0"/>
              <a:t>Implementación del protocolo TCP/IP</a:t>
            </a:r>
            <a:endParaRPr lang="es-MX" sz="2000" dirty="0" smtClean="0"/>
          </a:p>
          <a:p>
            <a:pPr lvl="0"/>
            <a:r>
              <a:rPr lang="es-ES_tradnl" sz="2000" b="1" dirty="0" smtClean="0"/>
              <a:t>1989: </a:t>
            </a:r>
            <a:r>
              <a:rPr lang="es-ES_tradnl" sz="2000" dirty="0" smtClean="0"/>
              <a:t>Caída del muro de Berlín.</a:t>
            </a:r>
            <a:endParaRPr lang="es-MX" sz="2000" dirty="0" smtClean="0"/>
          </a:p>
          <a:p>
            <a:pPr lvl="0"/>
            <a:r>
              <a:rPr lang="es-ES_tradnl" sz="2000" b="1" dirty="0" smtClean="0"/>
              <a:t>1990: </a:t>
            </a:r>
            <a:r>
              <a:rPr lang="es-ES_tradnl" sz="2000" dirty="0" smtClean="0"/>
              <a:t>Desaparece ARPANET y comienza el giro a lo que conocemos actualmente como Internet (comercialmente hablando), en la misma época se considera el fin de la guerra fría.</a:t>
            </a:r>
            <a:endParaRPr lang="es-MX" sz="2000" dirty="0" smtClean="0"/>
          </a:p>
          <a:p>
            <a:pPr lvl="0"/>
            <a:r>
              <a:rPr lang="es-ES_tradnl" sz="2000" b="1" dirty="0" smtClean="0"/>
              <a:t>1991: </a:t>
            </a:r>
            <a:r>
              <a:rPr lang="es-ES_tradnl" sz="2000" dirty="0" smtClean="0"/>
              <a:t>Fecha que se considera el fin guerra fría.</a:t>
            </a:r>
            <a:endParaRPr lang="es-MX" sz="2000" dirty="0" smtClean="0"/>
          </a:p>
          <a:p>
            <a:pPr lvl="0"/>
            <a:r>
              <a:rPr lang="es-ES_tradnl" sz="2000" b="1" dirty="0" smtClean="0"/>
              <a:t>1992 (aproximadamente): </a:t>
            </a:r>
            <a:r>
              <a:rPr lang="es-ES_tradnl" sz="2000" dirty="0" smtClean="0"/>
              <a:t>Se crea la WWW.</a:t>
            </a:r>
            <a:endParaRPr lang="es-MX" sz="2000" dirty="0" smtClean="0"/>
          </a:p>
          <a:p>
            <a:pPr lvl="0"/>
            <a:r>
              <a:rPr lang="es-ES_tradnl" sz="2000" b="1" dirty="0" smtClean="0"/>
              <a:t>1995:</a:t>
            </a:r>
            <a:r>
              <a:rPr lang="es-ES_tradnl" sz="2000" dirty="0" smtClean="0"/>
              <a:t> Difusión pública de internet a través de proveedores de internet.</a:t>
            </a:r>
            <a:endParaRPr lang="es-MX" sz="2000" dirty="0" smtClean="0"/>
          </a:p>
          <a:p>
            <a:pPr lvl="0"/>
            <a:r>
              <a:rPr lang="es-ES_tradnl" sz="2000" b="1" dirty="0" smtClean="0"/>
              <a:t>1998: </a:t>
            </a:r>
            <a:r>
              <a:rPr lang="es-ES_tradnl" sz="2000" dirty="0" smtClean="0"/>
              <a:t>Se crea Google.</a:t>
            </a:r>
            <a:endParaRPr lang="es-MX" sz="2000" dirty="0" smtClean="0"/>
          </a:p>
          <a:p>
            <a:pPr lvl="0"/>
            <a:r>
              <a:rPr lang="es-ES_tradnl" sz="2000" b="1" dirty="0" smtClean="0"/>
              <a:t>2001: </a:t>
            </a:r>
            <a:r>
              <a:rPr lang="es-ES_tradnl" sz="2000" dirty="0" smtClean="0"/>
              <a:t>Explosión de la burbuja .com</a:t>
            </a:r>
            <a:endParaRPr lang="es-MX" sz="2000" dirty="0" smtClean="0"/>
          </a:p>
          <a:p>
            <a:pPr lvl="0"/>
            <a:r>
              <a:rPr lang="es-ES_tradnl" sz="2000" b="1" dirty="0" smtClean="0"/>
              <a:t>2001: </a:t>
            </a:r>
            <a:r>
              <a:rPr lang="es-ES_tradnl" sz="2000" dirty="0" smtClean="0"/>
              <a:t>Wikipedia.</a:t>
            </a:r>
            <a:endParaRPr lang="es-MX" sz="2000" dirty="0" smtClean="0"/>
          </a:p>
          <a:p>
            <a:pPr lvl="0"/>
            <a:r>
              <a:rPr lang="es-ES_tradnl" sz="2000" b="1" dirty="0" smtClean="0"/>
              <a:t>2004: </a:t>
            </a:r>
            <a:r>
              <a:rPr lang="es-ES_tradnl" sz="2000" dirty="0" smtClean="0"/>
              <a:t>Se crea Facebook.</a:t>
            </a:r>
            <a:endParaRPr lang="es-MX" sz="2000" dirty="0" smtClean="0"/>
          </a:p>
          <a:p>
            <a:pPr lvl="0"/>
            <a:r>
              <a:rPr lang="es-ES_tradnl" sz="2000" b="1" dirty="0" smtClean="0"/>
              <a:t>2005: </a:t>
            </a:r>
            <a:r>
              <a:rPr lang="es-ES_tradnl" sz="2000" dirty="0" smtClean="0"/>
              <a:t>Creación del (concepto) de la web 2.0, el  internet enfocado en servicios y comienza la época de la banca electrónica</a:t>
            </a:r>
            <a:endParaRPr lang="es-MX" sz="2000" dirty="0" smtClean="0"/>
          </a:p>
          <a:p>
            <a:pPr lvl="0"/>
            <a:r>
              <a:rPr lang="es-ES_tradnl" sz="2000" b="1" dirty="0" smtClean="0"/>
              <a:t>2007: </a:t>
            </a:r>
            <a:r>
              <a:rPr lang="es-ES_tradnl" sz="2000" dirty="0" smtClean="0"/>
              <a:t>Se presenta el iPhone y con el comienza la era de los smartphones  entre los usuarios comunes (no empresariales).</a:t>
            </a:r>
            <a:endParaRPr lang="es-MX"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1800" dirty="0" smtClean="0"/>
              <a:t>El diseño de internet y los protocolos que lo sustentan de origen, no están pensando para garantizar la privacidad.</a:t>
            </a:r>
          </a:p>
          <a:p>
            <a:endParaRPr lang="es-ES_tradnl" sz="1800" dirty="0" smtClean="0"/>
          </a:p>
          <a:p>
            <a:r>
              <a:rPr lang="es-ES_tradnl" sz="1800" dirty="0" smtClean="0"/>
              <a:t>Es un tanto curioso que en algún momento, se separen la necesidad de disponibilidad, de la necesidad de privacidad en la red, incluso más si consideramos el temprano uso de la criptografía de forma militar.</a:t>
            </a:r>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r>
              <a:rPr lang="es-ES_tradnl" sz="2400" dirty="0" smtClean="0"/>
              <a:t>La criptografía nos ayuda en los siguientes aspectos:</a:t>
            </a:r>
          </a:p>
          <a:p>
            <a:endParaRPr lang="es-MX" sz="1800" dirty="0" smtClean="0"/>
          </a:p>
          <a:p>
            <a:pPr lvl="0"/>
            <a:r>
              <a:rPr lang="es-ES_tradnl" sz="2400" dirty="0" smtClean="0"/>
              <a:t>Asegurar la identidad</a:t>
            </a:r>
            <a:endParaRPr lang="es-MX" sz="2400" dirty="0" smtClean="0"/>
          </a:p>
          <a:p>
            <a:pPr lvl="0"/>
            <a:r>
              <a:rPr lang="es-ES_tradnl" sz="2400" dirty="0" smtClean="0"/>
              <a:t>Proteger la privacidad</a:t>
            </a:r>
            <a:endParaRPr lang="es-MX" sz="2400" dirty="0" smtClean="0"/>
          </a:p>
          <a:p>
            <a:pPr lvl="0"/>
            <a:r>
              <a:rPr lang="es-ES_tradnl" sz="2400" dirty="0" smtClean="0"/>
              <a:t>Asegurara la integridad de la información.</a:t>
            </a:r>
            <a:endParaRPr lang="es-MX" sz="2400" dirty="0" smtClean="0"/>
          </a:p>
          <a:p>
            <a:pPr lvl="0"/>
            <a:r>
              <a:rPr lang="es-MX" sz="2400" dirty="0" smtClean="0"/>
              <a:t>Impedir la repudiación de un mensaje</a:t>
            </a:r>
          </a:p>
          <a:p>
            <a:endParaRPr lang="es-MX"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Privacidad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marL="457200" indent="-457200">
              <a:buNone/>
            </a:pPr>
            <a:r>
              <a:rPr lang="es-ES_tradnl" sz="2400" dirty="0" smtClean="0"/>
              <a:t>En la actualizar es prioritario garantizar nuestra privacidad en internet. El mal uso de nuestra información personal nos pone en situaciones de riesgo  económico y de otra índole, como físico.</a:t>
            </a:r>
            <a:endParaRPr lang="es-MX" sz="2400" dirty="0" smtClean="0"/>
          </a:p>
          <a:p>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Privacidad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lnSpc>
                <a:spcPct val="150000"/>
              </a:lnSpc>
            </a:pPr>
            <a:r>
              <a:rPr lang="es-ES_tradnl" sz="2800" dirty="0" smtClean="0"/>
              <a:t>Caso espionaje NSA.</a:t>
            </a:r>
            <a:endParaRPr lang="es-MX" sz="2800" dirty="0" smtClean="0"/>
          </a:p>
          <a:p>
            <a:pPr>
              <a:lnSpc>
                <a:spcPct val="150000"/>
              </a:lnSpc>
            </a:pPr>
            <a:r>
              <a:rPr lang="es-ES_tradnl" sz="2800" dirty="0" smtClean="0"/>
              <a:t>Caso del teléfono el terrorista de San Bernardino.</a:t>
            </a:r>
            <a:endParaRPr lang="es-MX" sz="2800" dirty="0" smtClean="0"/>
          </a:p>
          <a:p>
            <a:pPr>
              <a:lnSpc>
                <a:spcPct val="150000"/>
              </a:lnSpc>
            </a:pPr>
            <a:r>
              <a:rPr lang="es-ES_tradnl" sz="2800" dirty="0" smtClean="0"/>
              <a:t>Caso Cambridge Analítica.</a:t>
            </a:r>
            <a:endParaRPr lang="es-MX" sz="2800" dirty="0" smtClean="0"/>
          </a:p>
          <a:p>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3600" dirty="0" smtClean="0"/>
              <a:t>Criptografía simétrica</a:t>
            </a:r>
            <a:endParaRPr lang="es-MX" sz="3600" dirty="0" smtClean="0"/>
          </a:p>
          <a:p>
            <a:r>
              <a:rPr lang="es-ES_tradnl" sz="3600" dirty="0" smtClean="0"/>
              <a:t>Criptografía asimétrica</a:t>
            </a:r>
            <a:endParaRPr lang="es-MX" sz="3600" dirty="0" smtClean="0"/>
          </a:p>
          <a:p>
            <a:endParaRPr lang="es-MX" sz="3600" dirty="0" smtClean="0"/>
          </a:p>
          <a:p>
            <a:endParaRPr lang="es-MX"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14 Imagen"/>
          <p:cNvPicPr/>
          <p:nvPr/>
        </p:nvPicPr>
        <p:blipFill>
          <a:blip r:embed="rId4" cstate="print"/>
          <a:srcRect/>
          <a:stretch>
            <a:fillRect/>
          </a:stretch>
        </p:blipFill>
        <p:spPr bwMode="auto">
          <a:xfrm>
            <a:off x="1115616" y="1916832"/>
            <a:ext cx="7056784"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12 Imagen" descr="http://www.rinconastur.com/php/images/asimetrica1.jpg"/>
          <p:cNvPicPr/>
          <p:nvPr/>
        </p:nvPicPr>
        <p:blipFill>
          <a:blip r:embed="rId4" cstate="print"/>
          <a:srcRect b="37760"/>
          <a:stretch>
            <a:fillRect/>
          </a:stretch>
        </p:blipFill>
        <p:spPr bwMode="auto">
          <a:xfrm>
            <a:off x="1259632" y="1916832"/>
            <a:ext cx="6552728"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b="1" dirty="0" smtClean="0"/>
              <a:t>Acerca de mí</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12 Imagen" descr="http://www.rinconastur.com/php/images/asimetrica1.jpg"/>
          <p:cNvPicPr/>
          <p:nvPr/>
        </p:nvPicPr>
        <p:blipFill>
          <a:blip r:embed="rId4" cstate="print"/>
          <a:srcRect t="62240"/>
          <a:stretch>
            <a:fillRect/>
          </a:stretch>
        </p:blipFill>
        <p:spPr bwMode="auto">
          <a:xfrm>
            <a:off x="971600" y="2348880"/>
            <a:ext cx="7344816"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2000" dirty="0"/>
              <a:t>Un certificado digital es un documento electrónico, expedido por una entidad competente para tal efecto, que básicamente garantiza la identidad de una persona o un servidor, ligándolo a una clave publica</a:t>
            </a:r>
            <a:r>
              <a:rPr lang="es-ES_tradnl" sz="2000" dirty="0" smtClean="0"/>
              <a:t>.</a:t>
            </a:r>
          </a:p>
          <a:p>
            <a:endParaRPr lang="es-MX" sz="2000" dirty="0"/>
          </a:p>
          <a:p>
            <a:r>
              <a:rPr lang="es-ES_tradnl" sz="2000" dirty="0"/>
              <a:t>Se basa en la confianza que se tenga en la entidad certificadora, si confiamos en la entidad, también confiamos en la identidad de los certificados que expida.</a:t>
            </a:r>
            <a:endParaRPr lang="es-MX" sz="2000" dirty="0"/>
          </a:p>
          <a:p>
            <a:endParaRPr lang="es-MX" sz="3600" dirty="0" smtClean="0"/>
          </a:p>
          <a:p>
            <a:endParaRPr lang="es-MX" sz="1800" dirty="0"/>
          </a:p>
        </p:txBody>
      </p:sp>
    </p:spTree>
    <p:extLst>
      <p:ext uri="{BB962C8B-B14F-4D97-AF65-F5344CB8AC3E}">
        <p14:creationId xmlns="" xmlns:p14="http://schemas.microsoft.com/office/powerpoint/2010/main" val="2540120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Entidad certificadora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2000" dirty="0"/>
              <a:t>Las entidades certificadoras son las encargadas de asociar una llave pública, con una identidad, además de  garantizar mediante su confiabilidad dicha </a:t>
            </a:r>
            <a:r>
              <a:rPr lang="es-ES_tradnl" sz="2000" dirty="0" smtClean="0"/>
              <a:t>identidad.</a:t>
            </a:r>
          </a:p>
          <a:p>
            <a:endParaRPr lang="es-MX" sz="2000" dirty="0"/>
          </a:p>
          <a:p>
            <a:r>
              <a:rPr lang="es-ES_tradnl" sz="2000" dirty="0"/>
              <a:t>Los certificados de las entidades certificadores están firmados a sí mismos, se llaman certificados autofirmados.</a:t>
            </a:r>
            <a:endParaRPr lang="es-MX" sz="2000" dirty="0"/>
          </a:p>
          <a:p>
            <a:pPr marL="0" indent="0">
              <a:buNone/>
            </a:pPr>
            <a:endParaRPr lang="es-MX" sz="3600" dirty="0" smtClean="0"/>
          </a:p>
          <a:p>
            <a:endParaRPr lang="es-MX" sz="1800" dirty="0"/>
          </a:p>
        </p:txBody>
      </p:sp>
    </p:spTree>
    <p:extLst>
      <p:ext uri="{BB962C8B-B14F-4D97-AF65-F5344CB8AC3E}">
        <p14:creationId xmlns="" xmlns:p14="http://schemas.microsoft.com/office/powerpoint/2010/main" val="3520853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Entidad certificadora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ES_tradnl" dirty="0"/>
              <a:t>Genero las llaves privada</a:t>
            </a:r>
            <a:endParaRPr lang="es-MX" dirty="0"/>
          </a:p>
          <a:p>
            <a:pPr lvl="0"/>
            <a:r>
              <a:rPr lang="es-ES_tradnl" dirty="0" smtClean="0"/>
              <a:t>Genero </a:t>
            </a:r>
            <a:r>
              <a:rPr lang="es-ES_tradnl" dirty="0"/>
              <a:t>el certificado autofirmado</a:t>
            </a:r>
            <a:endParaRPr lang="es-MX" dirty="0"/>
          </a:p>
          <a:p>
            <a:pPr lvl="0"/>
            <a:r>
              <a:rPr lang="es-ES_tradnl" dirty="0" smtClean="0"/>
              <a:t>Verifico </a:t>
            </a:r>
            <a:r>
              <a:rPr lang="es-ES_tradnl" dirty="0"/>
              <a:t>el certificado</a:t>
            </a:r>
            <a:endParaRPr lang="es-MX" dirty="0"/>
          </a:p>
          <a:p>
            <a:endParaRPr lang="es-MX" sz="1800" dirty="0"/>
          </a:p>
        </p:txBody>
      </p:sp>
    </p:spTree>
    <p:extLst>
      <p:ext uri="{BB962C8B-B14F-4D97-AF65-F5344CB8AC3E}">
        <p14:creationId xmlns="" xmlns:p14="http://schemas.microsoft.com/office/powerpoint/2010/main" val="2598219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a:t>Certificados: Entidades intermediarias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dirty="0"/>
              <a:t>Las entidades intermediarias son certificadores en las que la certificadora raíz confía para realizar su trabajo.</a:t>
            </a:r>
            <a:endParaRPr lang="es-MX" dirty="0"/>
          </a:p>
          <a:p>
            <a:endParaRPr lang="es-MX" sz="1800" dirty="0"/>
          </a:p>
        </p:txBody>
      </p:sp>
    </p:spTree>
    <p:extLst>
      <p:ext uri="{BB962C8B-B14F-4D97-AF65-F5344CB8AC3E}">
        <p14:creationId xmlns="" xmlns:p14="http://schemas.microsoft.com/office/powerpoint/2010/main" val="3108165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a:t>Certificados: Entidades intermediarias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ES_tradnl" dirty="0"/>
              <a:t>Creo las llaves </a:t>
            </a:r>
            <a:endParaRPr lang="es-MX" dirty="0"/>
          </a:p>
          <a:p>
            <a:pPr lvl="0"/>
            <a:r>
              <a:rPr lang="es-ES_tradnl" dirty="0"/>
              <a:t>Creo la petición de generación del certificados</a:t>
            </a:r>
            <a:endParaRPr lang="es-MX" dirty="0"/>
          </a:p>
          <a:p>
            <a:pPr lvl="0"/>
            <a:r>
              <a:rPr lang="es-MX" dirty="0"/>
              <a:t>Firmo el certificado</a:t>
            </a:r>
          </a:p>
          <a:p>
            <a:pPr lvl="0"/>
            <a:r>
              <a:rPr lang="es-MX" dirty="0"/>
              <a:t>Verifico el resultado</a:t>
            </a:r>
          </a:p>
          <a:p>
            <a:pPr lvl="0"/>
            <a:r>
              <a:rPr lang="es-MX" dirty="0"/>
              <a:t>Creo la cadena de certificación</a:t>
            </a:r>
          </a:p>
          <a:p>
            <a:endParaRPr lang="es-MX" sz="1800" dirty="0"/>
          </a:p>
        </p:txBody>
      </p:sp>
    </p:spTree>
    <p:extLst>
      <p:ext uri="{BB962C8B-B14F-4D97-AF65-F5344CB8AC3E}">
        <p14:creationId xmlns="" xmlns:p14="http://schemas.microsoft.com/office/powerpoint/2010/main" val="831762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CERTIFICADOS PERSONALES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dirty="0"/>
              <a:t>Son los que encargan de identificar de una maquina o una persona.</a:t>
            </a:r>
            <a:endParaRPr lang="es-MX" dirty="0"/>
          </a:p>
          <a:p>
            <a:endParaRPr lang="es-MX" sz="1800" dirty="0"/>
          </a:p>
        </p:txBody>
      </p:sp>
    </p:spTree>
    <p:extLst>
      <p:ext uri="{BB962C8B-B14F-4D97-AF65-F5344CB8AC3E}">
        <p14:creationId xmlns="" xmlns:p14="http://schemas.microsoft.com/office/powerpoint/2010/main" val="3835315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CERTIFICADOS PERSONALES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ES_tradnl" dirty="0"/>
              <a:t>Copio y edito la plantilla</a:t>
            </a:r>
            <a:endParaRPr lang="es-MX" dirty="0"/>
          </a:p>
          <a:p>
            <a:r>
              <a:rPr lang="en-US" dirty="0"/>
              <a:t> </a:t>
            </a:r>
            <a:r>
              <a:rPr lang="es-ES_tradnl" dirty="0" smtClean="0"/>
              <a:t>Genero </a:t>
            </a:r>
            <a:r>
              <a:rPr lang="es-ES_tradnl" dirty="0"/>
              <a:t>las llaves para el servidor </a:t>
            </a:r>
            <a:endParaRPr lang="es-MX" dirty="0"/>
          </a:p>
          <a:p>
            <a:pPr lvl="0"/>
            <a:r>
              <a:rPr lang="es-MX" dirty="0" smtClean="0"/>
              <a:t>Creo </a:t>
            </a:r>
            <a:r>
              <a:rPr lang="es-MX" dirty="0"/>
              <a:t>la petición del certificado</a:t>
            </a:r>
          </a:p>
          <a:p>
            <a:pPr lvl="0"/>
            <a:r>
              <a:rPr lang="es-MX" dirty="0" smtClean="0"/>
              <a:t>Firmo </a:t>
            </a:r>
            <a:r>
              <a:rPr lang="es-MX" dirty="0"/>
              <a:t>el certificado</a:t>
            </a:r>
          </a:p>
          <a:p>
            <a:pPr lvl="0"/>
            <a:r>
              <a:rPr lang="es-MX" dirty="0" smtClean="0"/>
              <a:t>Verifico </a:t>
            </a:r>
            <a:r>
              <a:rPr lang="es-MX" dirty="0"/>
              <a:t>que se hayan creado adecuadamente</a:t>
            </a:r>
          </a:p>
          <a:p>
            <a:pPr lvl="0"/>
            <a:r>
              <a:rPr lang="es-MX" dirty="0" smtClean="0"/>
              <a:t>Creo </a:t>
            </a:r>
            <a:r>
              <a:rPr lang="es-MX" dirty="0"/>
              <a:t>el certificado que incluya la llave privada</a:t>
            </a:r>
          </a:p>
          <a:p>
            <a:endParaRPr lang="es-MX" sz="1800"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GNUGPG</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dirty="0" smtClean="0"/>
              <a:t>GnuPGP, es una herramienta de software libre para la  encriptación y firmado de documentos.</a:t>
            </a:r>
            <a:endParaRPr lang="es-MX" dirty="0" smtClean="0"/>
          </a:p>
          <a:p>
            <a:r>
              <a:rPr lang="es-ES_tradnl" dirty="0" smtClean="0"/>
              <a:t>Se basa en la combinación de criptográfica asimétrica y simétrica para cifrar y firmar los mansajes.</a:t>
            </a:r>
            <a:endParaRPr lang="es-MX" dirty="0" smtClean="0"/>
          </a:p>
          <a:p>
            <a:endParaRPr lang="es-MX" sz="1800"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GNUGPG: Creación de certificados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lnSpc>
                <a:spcPct val="150000"/>
              </a:lnSpc>
            </a:pPr>
            <a:r>
              <a:rPr lang="es-MX" dirty="0" smtClean="0"/>
              <a:t>Generar un certificado con el asistente.</a:t>
            </a:r>
          </a:p>
          <a:p>
            <a:pPr>
              <a:lnSpc>
                <a:spcPct val="150000"/>
              </a:lnSpc>
            </a:pPr>
            <a:r>
              <a:rPr lang="es-MX" dirty="0" smtClean="0"/>
              <a:t>Firmado de los solicitudes de certificados con </a:t>
            </a:r>
            <a:r>
              <a:rPr lang="es-MX" dirty="0" err="1" smtClean="0"/>
              <a:t>OpenSSL</a:t>
            </a:r>
            <a:r>
              <a:rPr lang="es-MX" dirty="0" smtClean="0"/>
              <a:t>.</a:t>
            </a:r>
          </a:p>
          <a:p>
            <a:pPr>
              <a:lnSpc>
                <a:spcPct val="150000"/>
              </a:lnSpc>
            </a:pPr>
            <a:r>
              <a:rPr lang="es-MX" dirty="0" smtClean="0"/>
              <a:t>Importación de los certificados</a:t>
            </a:r>
          </a:p>
          <a:p>
            <a:endParaRPr lang="es-MX" sz="1800"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lvl="0"/>
            <a:r>
              <a:rPr lang="es-ES_tradnl" sz="2800" dirty="0" smtClean="0"/>
              <a:t>¿Qué es una información secreta?</a:t>
            </a:r>
            <a:endParaRPr lang="es-MX" sz="2800" dirty="0" smtClean="0"/>
          </a:p>
          <a:p>
            <a:pPr lvl="0"/>
            <a:r>
              <a:rPr lang="es-ES_tradnl" sz="2800" dirty="0" smtClean="0"/>
              <a:t>¿Qué es una información privada?</a:t>
            </a:r>
            <a:endParaRPr lang="es-MX" sz="28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GNUGPG: USO de LOS certificados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lnSpc>
                <a:spcPct val="150000"/>
              </a:lnSpc>
            </a:pPr>
            <a:r>
              <a:rPr lang="es-MX" dirty="0" smtClean="0"/>
              <a:t>Encripción y firma</a:t>
            </a:r>
          </a:p>
          <a:p>
            <a:pPr>
              <a:lnSpc>
                <a:spcPct val="150000"/>
              </a:lnSpc>
            </a:pPr>
            <a:r>
              <a:rPr lang="es-MX" dirty="0" smtClean="0"/>
              <a:t>Desencripción y validación</a:t>
            </a:r>
            <a:endParaRPr lang="es-MX"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lnSpcReduction="10000"/>
          </a:bodyPr>
          <a:lstStyle/>
          <a:p>
            <a:pPr marL="0" indent="0">
              <a:buNone/>
            </a:pPr>
            <a:endParaRPr lang="es-ES_tradnl" sz="2600" dirty="0" smtClean="0"/>
          </a:p>
          <a:p>
            <a:pPr>
              <a:buNone/>
            </a:pPr>
            <a:r>
              <a:rPr lang="es-ES_tradnl" sz="2800" dirty="0" smtClean="0"/>
              <a:t>	</a:t>
            </a:r>
          </a:p>
          <a:p>
            <a:pPr>
              <a:buNone/>
            </a:pPr>
            <a:r>
              <a:rPr lang="es-ES_tradnl" sz="2800" dirty="0" smtClean="0"/>
              <a:t>	</a:t>
            </a:r>
          </a:p>
          <a:p>
            <a:pPr algn="just">
              <a:buNone/>
            </a:pPr>
            <a:r>
              <a:rPr lang="es-ES_tradnl" sz="2800" dirty="0" smtClean="0"/>
              <a:t>	Este curso tiene como objetivo ser una introducción acerca de la realidad de la privacidad y seguridad en Internet, revisando los  motivos y circunstancia (actuales) en la que esta es violada, para posteriormente presentar herramientas de criptografía, y manejo de certificados.</a:t>
            </a:r>
            <a:endParaRPr lang="es-MX" sz="28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las criptografía</a:t>
            </a:r>
            <a:endParaRPr lang="es-MX" sz="2200" b="1" cap="all" dirty="0"/>
          </a:p>
        </p:txBody>
      </p:sp>
      <p:sp>
        <p:nvSpPr>
          <p:cNvPr id="3" name="2 Marcador de contenido"/>
          <p:cNvSpPr>
            <a:spLocks noGrp="1"/>
          </p:cNvSpPr>
          <p:nvPr>
            <p:ph idx="1"/>
          </p:nvPr>
        </p:nvSpPr>
        <p:spPr>
          <a:xfrm>
            <a:off x="457200" y="2204864"/>
            <a:ext cx="8229600" cy="3816423"/>
          </a:xfrm>
        </p:spPr>
        <p:txBody>
          <a:bodyPr anchor="ctr">
            <a:normAutofit fontScale="85000" lnSpcReduction="20000"/>
          </a:bodyPr>
          <a:lstStyle/>
          <a:p>
            <a:pPr marL="0" indent="0">
              <a:buNone/>
            </a:pPr>
            <a:endParaRPr lang="es-ES_tradnl" sz="2600" dirty="0" smtClean="0"/>
          </a:p>
          <a:p>
            <a:pPr>
              <a:buNone/>
            </a:pPr>
            <a:r>
              <a:rPr lang="es-ES_tradnl" sz="2800" dirty="0" smtClean="0"/>
              <a:t>	</a:t>
            </a:r>
          </a:p>
          <a:p>
            <a:endParaRPr lang="es-ES_tradnl" sz="2800" dirty="0" smtClean="0"/>
          </a:p>
          <a:p>
            <a:r>
              <a:rPr lang="es-ES_tradnl" sz="2800" dirty="0" smtClean="0"/>
              <a:t>La palabra "criptografía"  quiere decir “escritura oculta”.</a:t>
            </a:r>
          </a:p>
          <a:p>
            <a:endParaRPr lang="es-MX" sz="2800" dirty="0" smtClean="0"/>
          </a:p>
          <a:p>
            <a:r>
              <a:rPr lang="es-ES_tradnl" sz="2800" dirty="0" smtClean="0"/>
              <a:t> La criptográfica garantiza que un mensaje solo puede ser entendió por su destinatario, aunque otras personas puedan ver o conseguir dicho mensaje.</a:t>
            </a:r>
          </a:p>
          <a:p>
            <a:endParaRPr lang="es-MX" sz="2800" dirty="0" smtClean="0"/>
          </a:p>
          <a:p>
            <a:r>
              <a:rPr lang="es-ES_tradnl" sz="2800" dirty="0" smtClean="0"/>
              <a:t>El origen de la criptográfica se asocia frecuentemente con la política y con la guerra.</a:t>
            </a:r>
            <a:endParaRPr lang="es-MX" sz="2800" dirty="0" smtClean="0"/>
          </a:p>
          <a:p>
            <a:pPr marL="0" indent="0">
              <a:buNone/>
            </a:pP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las criptografía: Enigma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11 Imagen" descr="https://upload.wikimedia.org/wikipedia/commons/thumb/a/ae/Enigma.jpg/220px-Enigma.jpg"/>
          <p:cNvPicPr/>
          <p:nvPr/>
        </p:nvPicPr>
        <p:blipFill>
          <a:blip r:embed="rId4" cstate="print"/>
          <a:srcRect/>
          <a:stretch>
            <a:fillRect/>
          </a:stretch>
        </p:blipFill>
        <p:spPr bwMode="auto">
          <a:xfrm>
            <a:off x="2411760" y="2204864"/>
            <a:ext cx="3816424" cy="3168352"/>
          </a:xfrm>
          <a:prstGeom prst="rect">
            <a:avLst/>
          </a:prstGeom>
          <a:noFill/>
          <a:ln w="9525">
            <a:noFill/>
            <a:miter lim="800000"/>
            <a:headEnd/>
            <a:tailEnd/>
          </a:ln>
        </p:spPr>
      </p:pic>
      <p:sp>
        <p:nvSpPr>
          <p:cNvPr id="40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Garamond" pitchFamily="18" charset="0"/>
                <a:ea typeface="Calibri" pitchFamily="34" charset="0"/>
                <a:cs typeface="Times New Roman" pitchFamily="18" charset="0"/>
                <a:hlinkClick r:id="rId5"/>
              </a:rPr>
              <a:t>http://enigmaco.de/enigma/enigma.html</a:t>
            </a:r>
            <a:endParaRPr kumimoji="0" lang="es-ES_trad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Garamond" pitchFamily="18" charset="0"/>
                <a:ea typeface="Calibri" pitchFamily="34" charset="0"/>
                <a:cs typeface="Times New Roman" pitchFamily="18" charset="0"/>
                <a:hlinkClick r:id="rId5"/>
              </a:rPr>
              <a:t>http://enigmaco.de/enigma/enigma.html</a:t>
            </a:r>
            <a:endParaRPr kumimoji="0" lang="es-ES_trad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Garamond" pitchFamily="18" charset="0"/>
                <a:ea typeface="Calibri" pitchFamily="34" charset="0"/>
                <a:cs typeface="Times New Roman" pitchFamily="18" charset="0"/>
                <a:hlinkClick r:id="rId5"/>
              </a:rPr>
              <a:t>http://enigmaco.de/enigma/enigma.html</a:t>
            </a:r>
            <a:endParaRPr kumimoji="0" lang="es-ES_trad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16 CuadroTexto"/>
          <p:cNvSpPr txBox="1"/>
          <p:nvPr/>
        </p:nvSpPr>
        <p:spPr>
          <a:xfrm>
            <a:off x="2195736" y="5805264"/>
            <a:ext cx="4536504" cy="646331"/>
          </a:xfrm>
          <a:prstGeom prst="rect">
            <a:avLst/>
          </a:prstGeom>
          <a:noFill/>
        </p:spPr>
        <p:txBody>
          <a:bodyPr wrap="square" rtlCol="0">
            <a:spAutoFit/>
          </a:bodyPr>
          <a:lstStyle/>
          <a:p>
            <a:r>
              <a:rPr lang="es-ES_tradnl" u="sng" dirty="0" smtClean="0">
                <a:hlinkClick r:id="rId5"/>
              </a:rPr>
              <a:t>http://enigmaco.de/enigma/enigma.html</a:t>
            </a:r>
            <a:endParaRPr lang="es-MX" dirty="0" smtClean="0"/>
          </a:p>
          <a:p>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las criptografía: Enigma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3"/>
          </a:xfrm>
        </p:spPr>
        <p:txBody>
          <a:bodyPr anchor="ctr">
            <a:normAutofit fontScale="77500" lnSpcReduction="20000"/>
          </a:bodyPr>
          <a:lstStyle/>
          <a:p>
            <a:pPr marL="0" indent="0">
              <a:buNone/>
            </a:pPr>
            <a:endParaRPr lang="es-ES_tradnl" sz="2600" dirty="0" smtClean="0"/>
          </a:p>
          <a:p>
            <a:pPr>
              <a:buNone/>
            </a:pPr>
            <a:r>
              <a:rPr lang="es-ES_tradnl" sz="2800" dirty="0" smtClean="0"/>
              <a:t>	</a:t>
            </a:r>
          </a:p>
          <a:p>
            <a:endParaRPr lang="es-ES_tradnl" sz="2800" dirty="0" smtClean="0"/>
          </a:p>
          <a:p>
            <a:r>
              <a:rPr lang="es-ES_tradnl" sz="2400" dirty="0" smtClean="0"/>
              <a:t>Es una maquina electromecánica de cifrado.</a:t>
            </a:r>
          </a:p>
          <a:p>
            <a:endParaRPr lang="es-MX" sz="2400" dirty="0" smtClean="0"/>
          </a:p>
          <a:p>
            <a:r>
              <a:rPr lang="es-ES_tradnl" sz="2400" dirty="0" smtClean="0"/>
              <a:t>Tiene unos rotores en la maquina superior con el abecedario y un cableado que los conectaba.</a:t>
            </a:r>
          </a:p>
          <a:p>
            <a:endParaRPr lang="es-MX" sz="2400" dirty="0" smtClean="0"/>
          </a:p>
          <a:p>
            <a:r>
              <a:rPr lang="es-ES_tradnl" sz="2400" dirty="0" smtClean="0"/>
              <a:t>Cada vez que pulso una tecla, gira un  rotor (de forma parecida a un tacómetro), cambiando la configuración.</a:t>
            </a:r>
          </a:p>
          <a:p>
            <a:endParaRPr lang="es-MX" sz="2400" dirty="0" smtClean="0"/>
          </a:p>
          <a:p>
            <a:r>
              <a:rPr lang="es-ES_tradnl" sz="2400" dirty="0" smtClean="0"/>
              <a:t>Pudiera generar unos 159 trillones combinaciones de encriptación para un texto.</a:t>
            </a:r>
            <a:endParaRPr lang="es-MX" sz="2400" dirty="0" smtClean="0"/>
          </a:p>
          <a:p>
            <a:pPr marL="0" indent="0">
              <a:buNone/>
            </a:pP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a:buNone/>
            </a:pPr>
            <a:r>
              <a:rPr lang="es-ES_tradnl" sz="2800" dirty="0" smtClean="0"/>
              <a:t>	</a:t>
            </a:r>
          </a:p>
          <a:p>
            <a:r>
              <a:rPr lang="es-ES_tradnl" sz="2400" dirty="0" smtClean="0"/>
              <a:t>La semilla de lo hoy conocemos por internet, tiene su origen en plena guerra fría.</a:t>
            </a: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3"/>
          </a:xfrm>
        </p:spPr>
        <p:txBody>
          <a:bodyPr anchor="ctr">
            <a:normAutofit fontScale="92500" lnSpcReduction="20000"/>
          </a:bodyPr>
          <a:lstStyle/>
          <a:p>
            <a:pPr marL="0" indent="0">
              <a:buNone/>
            </a:pPr>
            <a:endParaRPr lang="es-ES_tradnl" sz="2600" dirty="0" smtClean="0"/>
          </a:p>
          <a:p>
            <a:pPr lvl="0"/>
            <a:r>
              <a:rPr lang="es-ES_tradnl" sz="2600" b="1" dirty="0" smtClean="0"/>
              <a:t>1962:</a:t>
            </a:r>
            <a:r>
              <a:rPr lang="es-ES_tradnl" sz="2600" dirty="0" smtClean="0"/>
              <a:t> Crisis de los misiles.</a:t>
            </a:r>
          </a:p>
          <a:p>
            <a:pPr lvl="0"/>
            <a:endParaRPr lang="es-MX" sz="2600" dirty="0" smtClean="0"/>
          </a:p>
          <a:p>
            <a:pPr lvl="0"/>
            <a:r>
              <a:rPr lang="es-ES_tradnl" sz="2600" b="1" dirty="0" smtClean="0"/>
              <a:t>1966:</a:t>
            </a:r>
            <a:r>
              <a:rPr lang="es-ES_tradnl" sz="2600" dirty="0" smtClean="0"/>
              <a:t> Planeación de </a:t>
            </a:r>
            <a:r>
              <a:rPr lang="es-ES_tradnl" sz="2600" dirty="0" smtClean="0">
                <a:hlinkClick r:id="rId4" tooltip="ARPANET"/>
              </a:rPr>
              <a:t>ARPANET</a:t>
            </a:r>
            <a:r>
              <a:rPr lang="es-ES_tradnl" sz="2600" dirty="0" smtClean="0"/>
              <a:t>  (</a:t>
            </a:r>
            <a:r>
              <a:rPr lang="es-MX" sz="2600" dirty="0" smtClean="0"/>
              <a:t>Advanced Research Projects Agency Network</a:t>
            </a:r>
            <a:r>
              <a:rPr lang="es-ES_tradnl" sz="2600" dirty="0" smtClean="0"/>
              <a:t>, es decir, la Red de la Agencia de Proyectos de Investigación Avanzada), los objetivos son:</a:t>
            </a:r>
          </a:p>
          <a:p>
            <a:pPr lvl="0"/>
            <a:endParaRPr lang="es-MX" sz="2600" dirty="0" smtClean="0"/>
          </a:p>
          <a:p>
            <a:pPr lvl="2"/>
            <a:r>
              <a:rPr lang="es-MX" sz="2000" dirty="0" smtClean="0"/>
              <a:t>El</a:t>
            </a:r>
            <a:r>
              <a:rPr lang="es-ES_tradnl" sz="2000" dirty="0" smtClean="0"/>
              <a:t> uso de una red descentralizada con múltiples caminos entre dos </a:t>
            </a:r>
            <a:r>
              <a:rPr lang="es-ES_tradnl" sz="2000" dirty="0" err="1" smtClean="0"/>
              <a:t>pu</a:t>
            </a:r>
            <a:r>
              <a:rPr lang="es-MX" sz="2000" dirty="0" smtClean="0"/>
              <a:t>ntos.</a:t>
            </a:r>
          </a:p>
          <a:p>
            <a:pPr lvl="2"/>
            <a:r>
              <a:rPr lang="es-MX" sz="2000" dirty="0" smtClean="0"/>
              <a:t>La división de mensajes completos en fragmentos que seguirían caminos distintos.</a:t>
            </a:r>
          </a:p>
          <a:p>
            <a:pPr marL="800100" lvl="2" indent="0">
              <a:buNone/>
            </a:pPr>
            <a:endParaRPr lang="es-MX"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1292</Words>
  <Application>Microsoft Office PowerPoint</Application>
  <PresentationFormat>Presentación en pantalla (4:3)</PresentationFormat>
  <Paragraphs>400</Paragraphs>
  <Slides>30</Slides>
  <Notes>30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de Office</vt:lpstr>
      <vt:lpstr>CRIPTOGRAFÍA, CERTIFICADOS Y PRIVACIDAD EN INTERNET</vt:lpstr>
      <vt:lpstr>PRESENTACIÓN PERSONAL</vt:lpstr>
      <vt:lpstr>Introducción</vt:lpstr>
      <vt:lpstr>Introducción</vt:lpstr>
      <vt:lpstr>Breve historia de las criptografía</vt:lpstr>
      <vt:lpstr>Breve historia de las criptografía: Enigma</vt:lpstr>
      <vt:lpstr>Breve historia de las criptografía: Enigma</vt:lpstr>
      <vt:lpstr>Breve historia de Internet</vt:lpstr>
      <vt:lpstr>Breve historia de Internet</vt:lpstr>
      <vt:lpstr>Breve historia de Internet</vt:lpstr>
      <vt:lpstr>Breve historia de Internet</vt:lpstr>
      <vt:lpstr>Breve historia de Internet</vt:lpstr>
      <vt:lpstr>Seguridad en internet</vt:lpstr>
      <vt:lpstr>Seguridad en internet: Criptografía</vt:lpstr>
      <vt:lpstr>Privacidad en internet</vt:lpstr>
      <vt:lpstr>Privacidad en internet</vt:lpstr>
      <vt:lpstr>Tipos de criptografía</vt:lpstr>
      <vt:lpstr>Tipos de criptografía: Simétrica</vt:lpstr>
      <vt:lpstr>Tipos de criptografía: asimétrica</vt:lpstr>
      <vt:lpstr>Tipos de criptografía: asimétrica</vt:lpstr>
      <vt:lpstr>Certificados</vt:lpstr>
      <vt:lpstr>Certificados: Entidad certificadora</vt:lpstr>
      <vt:lpstr>Certificados: Entidad certificadora</vt:lpstr>
      <vt:lpstr>Certificados: Entidades intermediarias</vt:lpstr>
      <vt:lpstr>Certificados: Entidades intermediarias</vt:lpstr>
      <vt:lpstr>Certificados: CERTIFICADOS PERSONALES</vt:lpstr>
      <vt:lpstr>Certificados: CERTIFICADOS PERSONALES</vt:lpstr>
      <vt:lpstr>GNUGPG</vt:lpstr>
      <vt:lpstr>GNUGPG: Creación de certificados</vt:lpstr>
      <vt:lpstr>GNUGPG: USO de LOS certificados</vt:lpstr>
    </vt:vector>
  </TitlesOfParts>
  <Company>Desde las Horas Extras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Criptografía, Certificados y Privacidad en Internet</dc:title>
  <dc:subject>Apuntes del curso</dc:subject>
  <dc:creator>José Luis Bautista Martín</dc:creator>
  <cp:lastModifiedBy>JBAUTISTA</cp:lastModifiedBy>
  <cp:revision>183</cp:revision>
  <dcterms:created xsi:type="dcterms:W3CDTF">2016-06-18T14:18:24Z</dcterms:created>
  <dcterms:modified xsi:type="dcterms:W3CDTF">2018-06-14T03:20:03Z</dcterms:modified>
</cp:coreProperties>
</file>