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Default Extension="gif" ContentType="image/gif"/>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3">
  <p:sldMasterIdLst>
    <p:sldMasterId id="2147483648" r:id="rId1"/>
  </p:sldMasterIdLst>
  <p:notesMasterIdLst>
    <p:notesMasterId r:id="rId62"/>
  </p:notesMasterIdLst>
  <p:sldIdLst>
    <p:sldId id="256" r:id="rId2"/>
    <p:sldId id="285" r:id="rId3"/>
    <p:sldId id="303" r:id="rId4"/>
    <p:sldId id="286" r:id="rId5"/>
    <p:sldId id="288" r:id="rId6"/>
    <p:sldId id="291" r:id="rId7"/>
    <p:sldId id="305" r:id="rId8"/>
    <p:sldId id="292" r:id="rId9"/>
    <p:sldId id="293" r:id="rId10"/>
    <p:sldId id="294" r:id="rId11"/>
    <p:sldId id="295" r:id="rId12"/>
    <p:sldId id="296" r:id="rId13"/>
    <p:sldId id="297" r:id="rId14"/>
    <p:sldId id="312" r:id="rId15"/>
    <p:sldId id="302" r:id="rId16"/>
    <p:sldId id="306" r:id="rId17"/>
    <p:sldId id="307" r:id="rId18"/>
    <p:sldId id="282" r:id="rId19"/>
    <p:sldId id="261" r:id="rId20"/>
    <p:sldId id="262" r:id="rId21"/>
    <p:sldId id="271" r:id="rId22"/>
    <p:sldId id="263" r:id="rId23"/>
    <p:sldId id="264" r:id="rId24"/>
    <p:sldId id="272" r:id="rId25"/>
    <p:sldId id="265" r:id="rId26"/>
    <p:sldId id="273" r:id="rId27"/>
    <p:sldId id="266" r:id="rId28"/>
    <p:sldId id="274" r:id="rId29"/>
    <p:sldId id="268" r:id="rId30"/>
    <p:sldId id="269" r:id="rId31"/>
    <p:sldId id="270" r:id="rId32"/>
    <p:sldId id="275" r:id="rId33"/>
    <p:sldId id="276" r:id="rId34"/>
    <p:sldId id="277" r:id="rId35"/>
    <p:sldId id="278" r:id="rId36"/>
    <p:sldId id="310" r:id="rId37"/>
    <p:sldId id="309" r:id="rId38"/>
    <p:sldId id="311" r:id="rId39"/>
    <p:sldId id="313" r:id="rId40"/>
    <p:sldId id="314" r:id="rId41"/>
    <p:sldId id="315" r:id="rId42"/>
    <p:sldId id="316" r:id="rId43"/>
    <p:sldId id="317" r:id="rId44"/>
    <p:sldId id="318" r:id="rId45"/>
    <p:sldId id="319" r:id="rId46"/>
    <p:sldId id="320" r:id="rId47"/>
    <p:sldId id="321" r:id="rId48"/>
    <p:sldId id="322" r:id="rId49"/>
    <p:sldId id="323" r:id="rId50"/>
    <p:sldId id="324" r:id="rId51"/>
    <p:sldId id="325" r:id="rId52"/>
    <p:sldId id="326" r:id="rId53"/>
    <p:sldId id="327" r:id="rId54"/>
    <p:sldId id="328" r:id="rId55"/>
    <p:sldId id="329" r:id="rId56"/>
    <p:sldId id="331" r:id="rId57"/>
    <p:sldId id="332" r:id="rId58"/>
    <p:sldId id="333" r:id="rId59"/>
    <p:sldId id="334" r:id="rId60"/>
    <p:sldId id="335" r:id="rId61"/>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12" autoAdjust="0"/>
    <p:restoredTop sz="79225" autoAdjust="0"/>
  </p:normalViewPr>
  <p:slideViewPr>
    <p:cSldViewPr>
      <p:cViewPr>
        <p:scale>
          <a:sx n="66" d="100"/>
          <a:sy n="66" d="100"/>
        </p:scale>
        <p:origin x="-1368"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AA3BC1-C929-43F0-8E86-489494319F81}" type="datetimeFigureOut">
              <a:rPr lang="es-MX" smtClean="0"/>
              <a:pPr/>
              <a:t>22/07/2018</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F91B3A-7EA8-4582-952E-8574C7514002}" type="slidenum">
              <a:rPr lang="es-MX" smtClean="0"/>
              <a:pPr/>
              <a:t>‹Nº›</a:t>
            </a:fld>
            <a:endParaRPr lang="es-MX" dirty="0"/>
          </a:p>
        </p:txBody>
      </p:sp>
    </p:spTree>
    <p:extLst>
      <p:ext uri="{BB962C8B-B14F-4D97-AF65-F5344CB8AC3E}">
        <p14:creationId xmlns:p14="http://schemas.microsoft.com/office/powerpoint/2010/main" xmlns="" val="250994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r>
              <a:rPr lang="es-ES_tradnl" b="1" dirty="0" smtClean="0">
                <a:solidFill>
                  <a:srgbClr val="002060"/>
                </a:solidFill>
              </a:rPr>
              <a:t>Tiempo</a:t>
            </a:r>
            <a:r>
              <a:rPr lang="es-ES_tradnl" b="1" baseline="0" dirty="0" smtClean="0">
                <a:solidFill>
                  <a:srgbClr val="002060"/>
                </a:solidFill>
              </a:rPr>
              <a:t> Estimado:	</a:t>
            </a:r>
            <a:r>
              <a:rPr lang="es-ES_tradnl" b="0" baseline="0" dirty="0" smtClean="0">
                <a:solidFill>
                  <a:srgbClr val="002060"/>
                </a:solidFill>
              </a:rPr>
              <a:t>3h</a:t>
            </a:r>
            <a:endParaRPr lang="es-ES_tradnl" b="0" dirty="0" smtClean="0">
              <a:solidFill>
                <a:srgbClr val="002060"/>
              </a:solidFill>
            </a:endParaRPr>
          </a:p>
          <a:p>
            <a:pPr>
              <a:buFont typeface="Arial" pitchFamily="34" charset="0"/>
              <a:buChar char="•"/>
            </a:pPr>
            <a:endParaRPr lang="es-ES_tradnl" dirty="0" smtClean="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1</a:t>
            </a:fld>
            <a:endParaRPr lang="es-MX"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10</a:t>
            </a:fld>
            <a:endParaRPr lang="es-MX"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ES_tradnl" b="1" dirty="0" smtClean="0"/>
          </a:p>
          <a:p>
            <a:pPr>
              <a:buFont typeface="Arial" pitchFamily="34" charset="0"/>
              <a:buNone/>
            </a:pPr>
            <a:r>
              <a:rPr lang="es-ES_tradnl" b="1" dirty="0" smtClean="0"/>
              <a:t>Acciones para</a:t>
            </a:r>
            <a:r>
              <a:rPr lang="es-ES_tradnl" b="1" baseline="0" dirty="0" smtClean="0"/>
              <a:t> la presentación:</a:t>
            </a:r>
          </a:p>
          <a:p>
            <a:pPr>
              <a:buFont typeface="Arial" pitchFamily="34" charset="0"/>
              <a:buNone/>
            </a:pPr>
            <a:endParaRPr lang="es-ES_tradnl" b="1" baseline="0" dirty="0" smtClean="0"/>
          </a:p>
          <a:p>
            <a:pPr>
              <a:buFont typeface="Arial" pitchFamily="34" charset="0"/>
              <a:buNone/>
            </a:pPr>
            <a:r>
              <a:rPr lang="es-ES_tradnl" b="0" baseline="0" dirty="0" smtClean="0"/>
              <a:t>Explicar la frase referente al libro “La gran historia de los videojuegos”</a:t>
            </a: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11</a:t>
            </a:fld>
            <a:endParaRPr lang="es-MX"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r>
              <a:rPr lang="es-ES_tradnl" b="1" dirty="0" smtClean="0"/>
              <a:t>Tiempo Inicio:	</a:t>
            </a:r>
            <a:r>
              <a:rPr lang="es-ES_tradnl" b="0" dirty="0" smtClean="0"/>
              <a:t>16:35</a:t>
            </a:r>
          </a:p>
          <a:p>
            <a:pPr>
              <a:buFont typeface="Arial" pitchFamily="34" charset="0"/>
              <a:buNone/>
            </a:pPr>
            <a:r>
              <a:rPr lang="es-ES_tradnl" b="1" dirty="0" smtClean="0"/>
              <a:t>Duración:		</a:t>
            </a:r>
            <a:r>
              <a:rPr lang="es-MX" sz="1200" b="0" i="0" u="none" strike="noStrike" kern="1200" dirty="0" smtClean="0">
                <a:solidFill>
                  <a:schemeClr val="tx1"/>
                </a:solidFill>
                <a:latin typeface="+mn-lt"/>
                <a:ea typeface="+mn-ea"/>
                <a:cs typeface="+mn-cs"/>
              </a:rPr>
              <a:t>00:05</a:t>
            </a:r>
            <a:r>
              <a:rPr lang="es-MX" dirty="0" smtClean="0"/>
              <a:t> </a:t>
            </a:r>
            <a:endParaRPr lang="es-ES_tradnl" b="1" dirty="0" smtClean="0"/>
          </a:p>
          <a:p>
            <a:pPr>
              <a:buFont typeface="Arial" pitchFamily="34" charset="0"/>
              <a:buNone/>
            </a:pPr>
            <a:endParaRPr lang="es-ES_tradnl" b="1" dirty="0" smtClean="0"/>
          </a:p>
          <a:p>
            <a:pPr>
              <a:buFont typeface="Arial" pitchFamily="34" charset="0"/>
              <a:buNone/>
            </a:pPr>
            <a:endParaRPr lang="es-ES_tradnl" b="1" dirty="0" smtClean="0"/>
          </a:p>
          <a:p>
            <a:pPr>
              <a:buFont typeface="Arial" pitchFamily="34" charset="0"/>
              <a:buNone/>
            </a:pPr>
            <a:r>
              <a:rPr lang="es-ES_tradnl" b="1" dirty="0" smtClean="0"/>
              <a:t>Acciones para</a:t>
            </a:r>
            <a:r>
              <a:rPr lang="es-ES_tradnl" b="1" baseline="0" dirty="0" smtClean="0"/>
              <a:t> la presentación:</a:t>
            </a:r>
            <a:endParaRPr lang="es-ES_tradnl" b="1" dirty="0" smtClean="0"/>
          </a:p>
          <a:p>
            <a:pPr>
              <a:buFont typeface="Arial" pitchFamily="34" charset="0"/>
              <a:buNone/>
            </a:pPr>
            <a:r>
              <a:rPr lang="es-ES_tradnl" b="0" dirty="0" smtClean="0"/>
              <a:t>Explicar los problemas académicos de</a:t>
            </a:r>
            <a:r>
              <a:rPr lang="es-ES_tradnl" b="0" baseline="0" dirty="0" smtClean="0"/>
              <a:t> la enseñanza sobre la programación orientada a objetos.</a:t>
            </a:r>
            <a:endParaRPr lang="es-ES_tradnl" b="0" dirty="0" smtClean="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12</a:t>
            </a:fld>
            <a:endParaRPr lang="es-MX"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r>
              <a:rPr lang="es-ES_tradnl" b="1" dirty="0" smtClean="0"/>
              <a:t>Tiempo Inicio:	</a:t>
            </a:r>
            <a:r>
              <a:rPr lang="es-ES_tradnl" b="0" dirty="0" smtClean="0"/>
              <a:t>16:40</a:t>
            </a:r>
          </a:p>
          <a:p>
            <a:pPr>
              <a:buFont typeface="Arial" pitchFamily="34" charset="0"/>
              <a:buNone/>
            </a:pPr>
            <a:r>
              <a:rPr lang="es-ES_tradnl" b="1" dirty="0" smtClean="0"/>
              <a:t>Duración:		</a:t>
            </a:r>
            <a:r>
              <a:rPr lang="es-MX" sz="1200" b="0" i="0" u="none" strike="noStrike" kern="1200" dirty="0" smtClean="0">
                <a:solidFill>
                  <a:schemeClr val="tx1"/>
                </a:solidFill>
                <a:latin typeface="+mn-lt"/>
                <a:ea typeface="+mn-ea"/>
                <a:cs typeface="+mn-cs"/>
              </a:rPr>
              <a:t>00:05</a:t>
            </a: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13</a:t>
            </a:fld>
            <a:endParaRPr lang="es-MX"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r>
              <a:rPr lang="es-ES_tradnl" b="1" dirty="0" smtClean="0"/>
              <a:t>Tiempo Inicio:	</a:t>
            </a:r>
            <a:r>
              <a:rPr lang="es-ES_tradnl" b="0" dirty="0" smtClean="0"/>
              <a:t>16:45</a:t>
            </a:r>
          </a:p>
          <a:p>
            <a:pPr>
              <a:buFont typeface="Arial" pitchFamily="34" charset="0"/>
              <a:buNone/>
            </a:pPr>
            <a:r>
              <a:rPr lang="es-ES_tradnl" b="1" dirty="0" smtClean="0"/>
              <a:t>Duración:		</a:t>
            </a:r>
            <a:r>
              <a:rPr lang="es-MX" sz="1200" b="0" i="0" u="none" strike="noStrike" kern="1200" dirty="0" smtClean="0">
                <a:solidFill>
                  <a:schemeClr val="tx1"/>
                </a:solidFill>
                <a:latin typeface="+mn-lt"/>
                <a:ea typeface="+mn-ea"/>
                <a:cs typeface="+mn-cs"/>
              </a:rPr>
              <a:t>00:10</a:t>
            </a: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14</a:t>
            </a:fld>
            <a:endParaRPr lang="es-MX"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r>
              <a:rPr lang="es-ES_tradnl" b="1" dirty="0" smtClean="0"/>
              <a:t>Tiempo Inicio:	</a:t>
            </a:r>
            <a:r>
              <a:rPr lang="es-ES_tradnl" b="0" dirty="0" smtClean="0"/>
              <a:t>16:55</a:t>
            </a:r>
          </a:p>
          <a:p>
            <a:pPr>
              <a:buFont typeface="Arial" pitchFamily="34" charset="0"/>
              <a:buNone/>
            </a:pPr>
            <a:r>
              <a:rPr lang="es-ES_tradnl" b="1" dirty="0" smtClean="0"/>
              <a:t>Duración:		</a:t>
            </a:r>
            <a:r>
              <a:rPr lang="es-MX" sz="1200" b="0" i="0" u="none" strike="noStrike" kern="1200" dirty="0" smtClean="0">
                <a:solidFill>
                  <a:schemeClr val="tx1"/>
                </a:solidFill>
                <a:latin typeface="+mn-lt"/>
                <a:ea typeface="+mn-ea"/>
                <a:cs typeface="+mn-cs"/>
              </a:rPr>
              <a:t>00:05</a:t>
            </a:r>
          </a:p>
          <a:p>
            <a:pPr>
              <a:buFont typeface="Arial" pitchFamily="34" charset="0"/>
              <a:buNone/>
            </a:pPr>
            <a:endParaRPr lang="es-ES_tradnl" dirty="0" smtClean="0"/>
          </a:p>
          <a:p>
            <a:pPr>
              <a:buFont typeface="Arial" pitchFamily="34" charset="0"/>
              <a:buNone/>
            </a:pPr>
            <a:endParaRPr lang="es-ES_tradnl" b="1" dirty="0" smtClean="0"/>
          </a:p>
          <a:p>
            <a:pPr>
              <a:buFont typeface="Arial" pitchFamily="34" charset="0"/>
              <a:buNone/>
            </a:pPr>
            <a:r>
              <a:rPr lang="es-ES_tradnl" b="1" dirty="0" smtClean="0"/>
              <a:t>Acciones para</a:t>
            </a:r>
            <a:r>
              <a:rPr lang="es-ES_tradnl" b="1" baseline="0" dirty="0" smtClean="0"/>
              <a:t> la presentación:</a:t>
            </a:r>
            <a:endParaRPr lang="es-ES_tradnl" dirty="0" smtClean="0"/>
          </a:p>
          <a:p>
            <a:pPr>
              <a:buFont typeface="Arial" pitchFamily="34" charset="0"/>
              <a:buNone/>
            </a:pPr>
            <a:r>
              <a:rPr lang="es-ES_tradnl" dirty="0" smtClean="0"/>
              <a:t>Hablar acerca</a:t>
            </a:r>
            <a:r>
              <a:rPr lang="es-ES_tradnl" baseline="0" dirty="0" smtClean="0"/>
              <a:t> de los paradigmas.</a:t>
            </a: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15</a:t>
            </a:fld>
            <a:endParaRPr lang="es-MX"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r>
              <a:rPr lang="es-ES_tradnl" b="1" dirty="0" smtClean="0"/>
              <a:t>Tiempo Inicio:	</a:t>
            </a:r>
            <a:r>
              <a:rPr lang="es-ES_tradnl" b="0" dirty="0" smtClean="0"/>
              <a:t>18:00</a:t>
            </a:r>
          </a:p>
          <a:p>
            <a:pPr>
              <a:buFont typeface="Arial" pitchFamily="34" charset="0"/>
              <a:buNone/>
            </a:pPr>
            <a:r>
              <a:rPr lang="es-ES_tradnl" b="1" dirty="0" smtClean="0"/>
              <a:t>Duración:		</a:t>
            </a:r>
            <a:r>
              <a:rPr lang="es-MX" sz="1200" b="0" i="0" u="none" strike="noStrike" kern="1200" dirty="0" smtClean="0">
                <a:solidFill>
                  <a:schemeClr val="tx1"/>
                </a:solidFill>
                <a:latin typeface="+mn-lt"/>
                <a:ea typeface="+mn-ea"/>
                <a:cs typeface="+mn-cs"/>
              </a:rPr>
              <a:t>00:05</a:t>
            </a:r>
            <a:endParaRPr lang="es-ES_tradnl" b="1" dirty="0" smtClean="0"/>
          </a:p>
          <a:p>
            <a:pPr>
              <a:buFont typeface="Arial" pitchFamily="34" charset="0"/>
              <a:buNone/>
            </a:pPr>
            <a:endParaRPr lang="es-ES_tradnl" b="1" dirty="0" smtClean="0"/>
          </a:p>
          <a:p>
            <a:pPr>
              <a:buFont typeface="Arial" pitchFamily="34" charset="0"/>
              <a:buNone/>
            </a:pPr>
            <a:r>
              <a:rPr lang="es-ES_tradnl" b="1" dirty="0" smtClean="0"/>
              <a:t>Acciones para</a:t>
            </a:r>
            <a:r>
              <a:rPr lang="es-ES_tradnl" b="1" baseline="0" dirty="0" smtClean="0"/>
              <a:t> la presentación:</a:t>
            </a:r>
          </a:p>
          <a:p>
            <a:pPr>
              <a:buFont typeface="Arial" pitchFamily="34" charset="0"/>
              <a:buNone/>
            </a:pPr>
            <a:endParaRPr lang="es-ES_tradnl" dirty="0" smtClean="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16</a:t>
            </a:fld>
            <a:endParaRPr lang="es-MX"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r>
              <a:rPr lang="es-ES_tradnl" b="1" dirty="0" smtClean="0"/>
              <a:t>Tiempo Inicio:	</a:t>
            </a:r>
            <a:r>
              <a:rPr lang="es-ES_tradnl" b="0" dirty="0" smtClean="0"/>
              <a:t>17:05</a:t>
            </a:r>
          </a:p>
          <a:p>
            <a:pPr>
              <a:buFont typeface="Arial" pitchFamily="34" charset="0"/>
              <a:buNone/>
            </a:pPr>
            <a:r>
              <a:rPr lang="es-ES_tradnl" b="1" dirty="0" smtClean="0"/>
              <a:t>Duración:		</a:t>
            </a:r>
            <a:r>
              <a:rPr lang="es-MX" sz="1200" b="0" i="0" u="none" strike="noStrike" kern="1200" dirty="0" smtClean="0">
                <a:solidFill>
                  <a:schemeClr val="tx1"/>
                </a:solidFill>
                <a:latin typeface="+mn-lt"/>
                <a:ea typeface="+mn-ea"/>
                <a:cs typeface="+mn-cs"/>
              </a:rPr>
              <a:t>00:05</a:t>
            </a:r>
            <a:r>
              <a:rPr lang="es-MX" dirty="0" smtClean="0"/>
              <a:t> </a:t>
            </a:r>
            <a:endParaRPr lang="es-ES_tradnl" b="1" dirty="0" smtClean="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17</a:t>
            </a:fld>
            <a:endParaRPr lang="es-MX"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r>
              <a:rPr lang="es-ES_tradnl" b="1" dirty="0" smtClean="0"/>
              <a:t>Tiempo Inicio:	</a:t>
            </a:r>
            <a:r>
              <a:rPr lang="es-ES_tradnl" b="0" dirty="0" smtClean="0"/>
              <a:t>16:10</a:t>
            </a:r>
          </a:p>
          <a:p>
            <a:pPr>
              <a:buFont typeface="Arial" pitchFamily="34" charset="0"/>
              <a:buNone/>
            </a:pPr>
            <a:r>
              <a:rPr lang="es-ES_tradnl" b="1" dirty="0" smtClean="0"/>
              <a:t>Duración:		</a:t>
            </a:r>
            <a:r>
              <a:rPr lang="es-MX" sz="1200" b="0" i="0" u="none" strike="noStrike" kern="1200" dirty="0" smtClean="0">
                <a:solidFill>
                  <a:schemeClr val="tx1"/>
                </a:solidFill>
                <a:latin typeface="+mn-lt"/>
                <a:ea typeface="+mn-ea"/>
                <a:cs typeface="+mn-cs"/>
              </a:rPr>
              <a:t>00:20</a:t>
            </a:r>
            <a:endParaRPr lang="es-ES_tradnl" b="1" dirty="0" smtClean="0"/>
          </a:p>
          <a:p>
            <a:pPr>
              <a:buFont typeface="Arial" pitchFamily="34" charset="0"/>
              <a:buNone/>
            </a:pPr>
            <a:endParaRPr lang="es-ES_tradnl" b="1" dirty="0" smtClean="0"/>
          </a:p>
          <a:p>
            <a:pPr>
              <a:buFont typeface="Arial" pitchFamily="34" charset="0"/>
              <a:buNone/>
            </a:pPr>
            <a:r>
              <a:rPr lang="es-ES_tradnl" b="1" dirty="0" smtClean="0"/>
              <a:t>Acciones para</a:t>
            </a:r>
            <a:r>
              <a:rPr lang="es-ES_tradnl" b="1" baseline="0" dirty="0" smtClean="0"/>
              <a:t> la presentación:</a:t>
            </a: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18</a:t>
            </a:fld>
            <a:endParaRPr lang="es-MX"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19</a:t>
            </a:fld>
            <a:endParaRPr lang="es-MX"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r>
              <a:rPr lang="es-ES_tradnl" b="1" dirty="0" smtClean="0"/>
              <a:t>Tiempo Inicio:	</a:t>
            </a:r>
            <a:r>
              <a:rPr lang="es-ES_tradnl" b="0" dirty="0" smtClean="0"/>
              <a:t>16:05</a:t>
            </a:r>
          </a:p>
          <a:p>
            <a:pPr>
              <a:buFont typeface="Arial" pitchFamily="34" charset="0"/>
              <a:buNone/>
            </a:pPr>
            <a:r>
              <a:rPr lang="es-ES_tradnl" b="1" dirty="0" smtClean="0"/>
              <a:t>Duración:		</a:t>
            </a:r>
            <a:r>
              <a:rPr lang="es-MX" sz="1200" b="0" i="0" u="none" strike="noStrike" kern="1200" dirty="0" smtClean="0">
                <a:solidFill>
                  <a:schemeClr val="tx1"/>
                </a:solidFill>
                <a:latin typeface="+mn-lt"/>
                <a:ea typeface="+mn-ea"/>
                <a:cs typeface="+mn-cs"/>
              </a:rPr>
              <a:t>00:10</a:t>
            </a:r>
            <a:endParaRPr lang="es-ES_tradnl" b="1" dirty="0" smtClean="0"/>
          </a:p>
          <a:p>
            <a:pPr>
              <a:buFont typeface="Arial" pitchFamily="34" charset="0"/>
              <a:buNone/>
            </a:pPr>
            <a:endParaRPr lang="es-ES_tradnl" b="1" dirty="0" smtClean="0"/>
          </a:p>
          <a:p>
            <a:pPr>
              <a:buFont typeface="Arial" pitchFamily="34" charset="0"/>
              <a:buNone/>
            </a:pPr>
            <a:r>
              <a:rPr lang="es-ES_tradnl" b="1" dirty="0" smtClean="0"/>
              <a:t>Acciones para</a:t>
            </a:r>
            <a:r>
              <a:rPr lang="es-ES_tradnl" b="1" baseline="0" dirty="0" smtClean="0"/>
              <a:t> la presentación:</a:t>
            </a:r>
          </a:p>
          <a:p>
            <a:pPr>
              <a:buFont typeface="Arial" pitchFamily="34" charset="0"/>
              <a:buNone/>
            </a:pPr>
            <a:endParaRPr lang="es-ES_tradnl" dirty="0" smtClean="0"/>
          </a:p>
          <a:p>
            <a:pPr>
              <a:buFont typeface="Arial" pitchFamily="34" charset="0"/>
              <a:buChar char="•"/>
            </a:pPr>
            <a:r>
              <a:rPr lang="es-MX" dirty="0" smtClean="0"/>
              <a:t> Hablar de mi un poco y de los motivos para concebir el curso</a:t>
            </a: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2</a:t>
            </a:fld>
            <a:endParaRPr lang="es-MX"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20</a:t>
            </a:fld>
            <a:endParaRPr lang="es-MX"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ES_tradnl" dirty="0" smtClean="0"/>
          </a:p>
          <a:p>
            <a:pPr>
              <a:buFont typeface="Arial" pitchFamily="34" charset="0"/>
              <a:buChar char="•"/>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21</a:t>
            </a:fld>
            <a:endParaRPr lang="es-MX"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r>
              <a:rPr lang="es-ES_tradnl" b="1" dirty="0" smtClean="0"/>
              <a:t>Tiempo Inicio:	</a:t>
            </a:r>
            <a:r>
              <a:rPr lang="es-ES_tradnl" b="0" dirty="0" smtClean="0"/>
              <a:t>17:30</a:t>
            </a:r>
          </a:p>
          <a:p>
            <a:pPr>
              <a:buFont typeface="Arial" pitchFamily="34" charset="0"/>
              <a:buNone/>
            </a:pPr>
            <a:r>
              <a:rPr lang="es-ES_tradnl" b="1" dirty="0" smtClean="0"/>
              <a:t>Duración:		</a:t>
            </a:r>
            <a:r>
              <a:rPr lang="es-MX" sz="1200" b="0" i="0" u="none" strike="noStrike" kern="1200" dirty="0" smtClean="0">
                <a:solidFill>
                  <a:schemeClr val="tx1"/>
                </a:solidFill>
                <a:latin typeface="+mn-lt"/>
                <a:ea typeface="+mn-ea"/>
                <a:cs typeface="+mn-cs"/>
              </a:rPr>
              <a:t>00:20</a:t>
            </a:r>
            <a:endParaRPr lang="es-ES_tradnl" b="1" dirty="0" smtClean="0"/>
          </a:p>
          <a:p>
            <a:pPr>
              <a:buFont typeface="Arial" pitchFamily="34" charset="0"/>
              <a:buNone/>
            </a:pPr>
            <a:endParaRPr lang="es-ES_tradnl" b="1" dirty="0" smtClean="0"/>
          </a:p>
          <a:p>
            <a:pPr>
              <a:buFont typeface="Arial" pitchFamily="34" charset="0"/>
              <a:buNone/>
            </a:pPr>
            <a:r>
              <a:rPr lang="es-ES_tradnl" b="1" dirty="0" smtClean="0"/>
              <a:t>Acciones para</a:t>
            </a:r>
            <a:r>
              <a:rPr lang="es-ES_tradnl" b="1" baseline="0" dirty="0" smtClean="0"/>
              <a:t> la presentación:</a:t>
            </a:r>
          </a:p>
          <a:p>
            <a:pPr>
              <a:buFont typeface="Arial" pitchFamily="34" charset="0"/>
              <a:buNone/>
            </a:pPr>
            <a:endParaRPr lang="es-ES_tradnl" dirty="0" smtClean="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22</a:t>
            </a:fld>
            <a:endParaRPr lang="es-MX"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23</a:t>
            </a:fld>
            <a:endParaRPr lang="es-MX"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24</a:t>
            </a:fld>
            <a:endParaRPr lang="es-MX"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r>
              <a:rPr lang="es-ES_tradnl" b="1" dirty="0" smtClean="0"/>
              <a:t>Tiempo Inicio:	</a:t>
            </a:r>
            <a:r>
              <a:rPr lang="es-ES_tradnl" b="0" dirty="0" smtClean="0"/>
              <a:t>17:50</a:t>
            </a: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25</a:t>
            </a:fld>
            <a:endParaRPr lang="es-MX"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26</a:t>
            </a:fld>
            <a:endParaRPr lang="es-MX"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r>
              <a:rPr lang="es-ES_tradnl" b="1" dirty="0" smtClean="0"/>
              <a:t>Tiempo Inicio:	</a:t>
            </a:r>
            <a:r>
              <a:rPr lang="es-ES_tradnl" b="0" dirty="0" smtClean="0"/>
              <a:t>00:17</a:t>
            </a:r>
          </a:p>
          <a:p>
            <a:pPr>
              <a:buFont typeface="Arial" pitchFamily="34" charset="0"/>
              <a:buNone/>
            </a:pPr>
            <a:r>
              <a:rPr lang="es-ES_tradnl" b="1" dirty="0" smtClean="0"/>
              <a:t>Duración:		</a:t>
            </a:r>
            <a:r>
              <a:rPr lang="es-MX" sz="1200" b="0" i="0" u="none" strike="noStrike" kern="1200" dirty="0" smtClean="0">
                <a:solidFill>
                  <a:schemeClr val="tx1"/>
                </a:solidFill>
                <a:latin typeface="+mn-lt"/>
                <a:ea typeface="+mn-ea"/>
                <a:cs typeface="+mn-cs"/>
              </a:rPr>
              <a:t>00:44</a:t>
            </a:r>
            <a:r>
              <a:rPr lang="es-MX" dirty="0" smtClean="0"/>
              <a:t> </a:t>
            </a:r>
            <a:endParaRPr lang="es-ES_tradnl" b="1" dirty="0" smtClean="0"/>
          </a:p>
          <a:p>
            <a:pPr>
              <a:buFont typeface="Arial" pitchFamily="34" charset="0"/>
              <a:buNone/>
            </a:pPr>
            <a:endParaRPr lang="es-ES_tradnl" b="1" dirty="0" smtClean="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27</a:t>
            </a:fld>
            <a:endParaRPr lang="es-MX"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28</a:t>
            </a:fld>
            <a:endParaRPr lang="es-MX"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r>
              <a:rPr lang="es-ES_tradnl" b="1" dirty="0" smtClean="0"/>
              <a:t>Tiempo Inicio:	</a:t>
            </a:r>
            <a:r>
              <a:rPr lang="es-ES_tradnl" b="0" dirty="0" smtClean="0"/>
              <a:t>18:10</a:t>
            </a:r>
          </a:p>
          <a:p>
            <a:pPr>
              <a:buFont typeface="Arial" pitchFamily="34" charset="0"/>
              <a:buNone/>
            </a:pPr>
            <a:r>
              <a:rPr lang="es-ES_tradnl" b="1" dirty="0" smtClean="0"/>
              <a:t>Duración:		</a:t>
            </a:r>
            <a:r>
              <a:rPr lang="es-MX" sz="1200" b="0" i="0" u="none" strike="noStrike" kern="1200" dirty="0" smtClean="0">
                <a:solidFill>
                  <a:schemeClr val="tx1"/>
                </a:solidFill>
                <a:latin typeface="+mn-lt"/>
                <a:ea typeface="+mn-ea"/>
                <a:cs typeface="+mn-cs"/>
              </a:rPr>
              <a:t>00:10</a:t>
            </a:r>
            <a:r>
              <a:rPr lang="es-MX" dirty="0" smtClean="0"/>
              <a:t> </a:t>
            </a:r>
            <a:endParaRPr lang="es-ES_tradnl" b="1" dirty="0" smtClean="0"/>
          </a:p>
          <a:p>
            <a:pPr>
              <a:buFont typeface="Arial" pitchFamily="34" charset="0"/>
              <a:buNone/>
            </a:pPr>
            <a:endParaRPr lang="es-ES_tradnl" b="1" dirty="0" smtClean="0"/>
          </a:p>
          <a:p>
            <a:pPr>
              <a:buFont typeface="Arial" pitchFamily="34" charset="0"/>
              <a:buNone/>
            </a:pPr>
            <a:r>
              <a:rPr lang="es-ES_tradnl" b="1" dirty="0" smtClean="0"/>
              <a:t>Acciones para</a:t>
            </a:r>
            <a:r>
              <a:rPr lang="es-ES_tradnl" b="1" baseline="0" dirty="0" smtClean="0"/>
              <a:t> la presentación:</a:t>
            </a: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29</a:t>
            </a:fld>
            <a:endParaRPr lang="es-MX"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r>
              <a:rPr lang="es-ES_tradnl" b="1" dirty="0" smtClean="0"/>
              <a:t>Acciones para</a:t>
            </a:r>
            <a:r>
              <a:rPr lang="es-ES_tradnl" b="1" baseline="0" dirty="0" smtClean="0"/>
              <a:t> la presentación:</a:t>
            </a:r>
          </a:p>
          <a:p>
            <a:pPr>
              <a:buFont typeface="Arial" pitchFamily="34" charset="0"/>
              <a:buNone/>
            </a:pPr>
            <a:endParaRPr lang="es-ES_tradnl" dirty="0" smtClean="0"/>
          </a:p>
          <a:p>
            <a:pPr>
              <a:buFont typeface="Arial" pitchFamily="34" charset="0"/>
              <a:buNone/>
            </a:pPr>
            <a:r>
              <a:rPr lang="es-ES_tradnl" dirty="0" smtClean="0"/>
              <a:t>Agregar información</a:t>
            </a:r>
            <a:r>
              <a:rPr lang="es-ES_tradnl" baseline="0" dirty="0" smtClean="0"/>
              <a:t> sobre las metodologías agiles</a:t>
            </a: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3</a:t>
            </a:fld>
            <a:endParaRPr lang="es-MX"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r>
              <a:rPr lang="es-ES_tradnl" b="1" dirty="0" smtClean="0"/>
              <a:t>Tiempo Inicio:	</a:t>
            </a:r>
            <a:r>
              <a:rPr lang="es-ES_tradnl" b="0" dirty="0" smtClean="0"/>
              <a:t>00:17</a:t>
            </a:r>
          </a:p>
          <a:p>
            <a:pPr>
              <a:buFont typeface="Arial" pitchFamily="34" charset="0"/>
              <a:buNone/>
            </a:pPr>
            <a:r>
              <a:rPr lang="es-ES_tradnl" b="1" dirty="0" smtClean="0"/>
              <a:t>Duración:		</a:t>
            </a:r>
            <a:r>
              <a:rPr lang="es-MX" sz="1200" b="0" i="0" u="none" strike="noStrike" kern="1200" dirty="0" smtClean="0">
                <a:solidFill>
                  <a:schemeClr val="tx1"/>
                </a:solidFill>
                <a:latin typeface="+mn-lt"/>
                <a:ea typeface="+mn-ea"/>
                <a:cs typeface="+mn-cs"/>
              </a:rPr>
              <a:t>00:44</a:t>
            </a:r>
            <a:r>
              <a:rPr lang="es-MX" dirty="0" smtClean="0"/>
              <a:t> </a:t>
            </a:r>
            <a:endParaRPr lang="es-ES_tradnl" b="1" dirty="0" smtClean="0"/>
          </a:p>
          <a:p>
            <a:pPr>
              <a:buFont typeface="Arial" pitchFamily="34" charset="0"/>
              <a:buNone/>
            </a:pPr>
            <a:endParaRPr lang="es-ES_tradnl" b="1" dirty="0" smtClean="0"/>
          </a:p>
          <a:p>
            <a:pPr>
              <a:buFont typeface="Arial" pitchFamily="34" charset="0"/>
              <a:buNone/>
            </a:pPr>
            <a:r>
              <a:rPr lang="es-ES_tradnl" b="1" dirty="0" smtClean="0"/>
              <a:t>Acciones para</a:t>
            </a:r>
            <a:r>
              <a:rPr lang="es-ES_tradnl" b="1" baseline="0" dirty="0" smtClean="0"/>
              <a:t> la presentación:</a:t>
            </a: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30</a:t>
            </a:fld>
            <a:endParaRPr lang="es-MX"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31</a:t>
            </a:fld>
            <a:endParaRPr lang="es-MX"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32</a:t>
            </a:fld>
            <a:endParaRPr lang="es-MX"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r>
              <a:rPr lang="es-ES_tradnl" b="1" dirty="0" smtClean="0"/>
              <a:t>Tiempo Inicio:	</a:t>
            </a:r>
            <a:r>
              <a:rPr lang="es-ES_tradnl" b="0" dirty="0" smtClean="0"/>
              <a:t>18:20</a:t>
            </a:r>
          </a:p>
          <a:p>
            <a:pPr>
              <a:buFont typeface="Arial" pitchFamily="34" charset="0"/>
              <a:buNone/>
            </a:pPr>
            <a:r>
              <a:rPr lang="es-ES_tradnl" b="1" dirty="0" smtClean="0"/>
              <a:t>Duración:		</a:t>
            </a:r>
            <a:r>
              <a:rPr lang="es-MX" sz="1200" b="0" i="0" u="none" strike="noStrike" kern="1200" dirty="0" smtClean="0">
                <a:solidFill>
                  <a:schemeClr val="tx1"/>
                </a:solidFill>
                <a:latin typeface="+mn-lt"/>
                <a:ea typeface="+mn-ea"/>
                <a:cs typeface="+mn-cs"/>
              </a:rPr>
              <a:t>00:10</a:t>
            </a:r>
            <a:r>
              <a:rPr lang="es-MX" dirty="0" smtClean="0"/>
              <a:t> </a:t>
            </a:r>
            <a:endParaRPr lang="es-ES_tradnl" b="1" dirty="0" smtClean="0"/>
          </a:p>
          <a:p>
            <a:pPr>
              <a:buFont typeface="Arial" pitchFamily="34" charset="0"/>
              <a:buNone/>
            </a:pPr>
            <a:endParaRPr lang="es-ES_tradnl" b="1" dirty="0" smtClean="0"/>
          </a:p>
          <a:p>
            <a:pPr>
              <a:buFont typeface="Arial" pitchFamily="34" charset="0"/>
              <a:buNone/>
            </a:pPr>
            <a:r>
              <a:rPr lang="es-ES_tradnl" b="1" dirty="0" smtClean="0"/>
              <a:t>Acciones para</a:t>
            </a:r>
            <a:r>
              <a:rPr lang="es-ES_tradnl" b="1" baseline="0" dirty="0" smtClean="0"/>
              <a:t> la presentación:</a:t>
            </a: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33</a:t>
            </a:fld>
            <a:endParaRPr lang="es-MX"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ES_tradnl" b="1" baseline="0" dirty="0" smtClean="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34</a:t>
            </a:fld>
            <a:endParaRPr lang="es-MX"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ES_tradnl" b="1" baseline="0" dirty="0" smtClean="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35</a:t>
            </a:fld>
            <a:endParaRPr lang="es-MX"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r>
              <a:rPr lang="es-ES_tradnl" b="1" dirty="0" smtClean="0"/>
              <a:t>Tiempo Inicio:	</a:t>
            </a:r>
            <a:r>
              <a:rPr lang="es-ES_tradnl" b="0" dirty="0" smtClean="0"/>
              <a:t>18:40</a:t>
            </a:r>
          </a:p>
          <a:p>
            <a:pPr>
              <a:buFont typeface="Arial" pitchFamily="34" charset="0"/>
              <a:buNone/>
            </a:pPr>
            <a:r>
              <a:rPr lang="es-ES_tradnl" b="1" dirty="0" smtClean="0"/>
              <a:t>Duración:		</a:t>
            </a:r>
            <a:r>
              <a:rPr lang="es-MX" sz="1200" b="0" i="0" u="none" strike="noStrike" kern="1200" dirty="0" smtClean="0">
                <a:solidFill>
                  <a:schemeClr val="tx1"/>
                </a:solidFill>
                <a:latin typeface="+mn-lt"/>
                <a:ea typeface="+mn-ea"/>
                <a:cs typeface="+mn-cs"/>
              </a:rPr>
              <a:t>00:03</a:t>
            </a:r>
            <a:r>
              <a:rPr lang="es-MX" dirty="0" smtClean="0"/>
              <a:t> </a:t>
            </a:r>
            <a:endParaRPr lang="es-ES_tradnl" b="1" dirty="0" smtClean="0"/>
          </a:p>
          <a:p>
            <a:pPr>
              <a:buFont typeface="Arial" pitchFamily="34" charset="0"/>
              <a:buNone/>
            </a:pPr>
            <a:endParaRPr lang="es-ES_tradnl" b="1" dirty="0" smtClean="0"/>
          </a:p>
          <a:p>
            <a:pPr>
              <a:buFont typeface="Arial" pitchFamily="34" charset="0"/>
              <a:buNone/>
            </a:pPr>
            <a:r>
              <a:rPr lang="es-ES_tradnl" b="1" dirty="0" smtClean="0"/>
              <a:t>Acciones para</a:t>
            </a:r>
            <a:r>
              <a:rPr lang="es-ES_tradnl" b="1" baseline="0" dirty="0" smtClean="0"/>
              <a:t> la presentación:</a:t>
            </a:r>
          </a:p>
          <a:p>
            <a:pPr>
              <a:buFont typeface="Arial" pitchFamily="34" charset="0"/>
              <a:buNone/>
            </a:pPr>
            <a:endParaRPr lang="es-ES_tradnl" dirty="0" smtClean="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36</a:t>
            </a:fld>
            <a:endParaRPr lang="es-MX"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r>
              <a:rPr lang="es-ES_tradnl" b="1" dirty="0" smtClean="0"/>
              <a:t>Tiempo Inicio:	</a:t>
            </a:r>
            <a:r>
              <a:rPr lang="es-ES_tradnl" b="0" dirty="0" smtClean="0"/>
              <a:t>00:17</a:t>
            </a:r>
          </a:p>
          <a:p>
            <a:pPr>
              <a:buFont typeface="Arial" pitchFamily="34" charset="0"/>
              <a:buNone/>
            </a:pPr>
            <a:r>
              <a:rPr lang="es-ES_tradnl" b="1" dirty="0" smtClean="0"/>
              <a:t>Duración:		</a:t>
            </a:r>
            <a:r>
              <a:rPr lang="es-MX" sz="1200" b="0" i="0" u="none" strike="noStrike" kern="1200" dirty="0" smtClean="0">
                <a:solidFill>
                  <a:schemeClr val="tx1"/>
                </a:solidFill>
                <a:latin typeface="+mn-lt"/>
                <a:ea typeface="+mn-ea"/>
                <a:cs typeface="+mn-cs"/>
              </a:rPr>
              <a:t>00:44</a:t>
            </a:r>
            <a:r>
              <a:rPr lang="es-MX" dirty="0" smtClean="0"/>
              <a:t> </a:t>
            </a:r>
            <a:endParaRPr lang="es-ES_tradnl" b="1" dirty="0" smtClean="0"/>
          </a:p>
          <a:p>
            <a:pPr>
              <a:buFont typeface="Arial" pitchFamily="34" charset="0"/>
              <a:buNone/>
            </a:pPr>
            <a:endParaRPr lang="es-ES_tradnl" b="1" dirty="0" smtClean="0"/>
          </a:p>
          <a:p>
            <a:pPr>
              <a:buFont typeface="Arial" pitchFamily="34" charset="0"/>
              <a:buNone/>
            </a:pPr>
            <a:r>
              <a:rPr lang="es-ES_tradnl" b="1" dirty="0" smtClean="0"/>
              <a:t>Acciones para</a:t>
            </a:r>
            <a:r>
              <a:rPr lang="es-ES_tradnl" b="1" baseline="0" dirty="0" smtClean="0"/>
              <a:t> la presentación:</a:t>
            </a:r>
          </a:p>
          <a:p>
            <a:pPr>
              <a:buFont typeface="Arial" pitchFamily="34" charset="0"/>
              <a:buNone/>
            </a:pPr>
            <a:endParaRPr lang="es-ES_tradnl" dirty="0" smtClean="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37</a:t>
            </a:fld>
            <a:endParaRPr lang="es-MX"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r>
              <a:rPr lang="es-ES_tradnl" b="1" dirty="0" smtClean="0"/>
              <a:t>Tiempo Inicio:	</a:t>
            </a:r>
            <a:r>
              <a:rPr lang="es-ES_tradnl" b="0" dirty="0" smtClean="0"/>
              <a:t>18:43</a:t>
            </a:r>
          </a:p>
          <a:p>
            <a:pPr>
              <a:buFont typeface="Arial" pitchFamily="34" charset="0"/>
              <a:buNone/>
            </a:pPr>
            <a:r>
              <a:rPr lang="es-ES_tradnl" b="1" dirty="0" smtClean="0"/>
              <a:t>Duración:		</a:t>
            </a:r>
            <a:r>
              <a:rPr lang="es-MX" sz="1200" b="0" i="0" u="none" strike="noStrike" kern="1200" dirty="0" smtClean="0">
                <a:solidFill>
                  <a:schemeClr val="tx1"/>
                </a:solidFill>
                <a:latin typeface="+mn-lt"/>
                <a:ea typeface="+mn-ea"/>
                <a:cs typeface="+mn-cs"/>
              </a:rPr>
              <a:t>00:18</a:t>
            </a:r>
            <a:r>
              <a:rPr lang="es-MX" dirty="0" smtClean="0"/>
              <a:t> </a:t>
            </a:r>
            <a:endParaRPr lang="es-ES_tradnl" b="1" dirty="0" smtClean="0"/>
          </a:p>
          <a:p>
            <a:pPr>
              <a:buFont typeface="Arial" pitchFamily="34" charset="0"/>
              <a:buNone/>
            </a:pPr>
            <a:endParaRPr lang="es-ES_tradnl" b="1" dirty="0" smtClean="0"/>
          </a:p>
          <a:p>
            <a:pPr>
              <a:buFont typeface="Arial" pitchFamily="34" charset="0"/>
              <a:buNone/>
            </a:pPr>
            <a:r>
              <a:rPr lang="es-ES_tradnl" b="1" dirty="0" smtClean="0"/>
              <a:t>Acciones para</a:t>
            </a:r>
            <a:r>
              <a:rPr lang="es-ES_tradnl" b="1" baseline="0" dirty="0" smtClean="0"/>
              <a:t> la presentación:</a:t>
            </a: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38</a:t>
            </a:fld>
            <a:endParaRPr lang="es-MX"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r>
              <a:rPr lang="es-ES_tradnl" b="1" dirty="0" smtClean="0">
                <a:solidFill>
                  <a:srgbClr val="002060"/>
                </a:solidFill>
              </a:rPr>
              <a:t>Tiempo</a:t>
            </a:r>
            <a:r>
              <a:rPr lang="es-ES_tradnl" b="1" baseline="0" dirty="0" smtClean="0">
                <a:solidFill>
                  <a:srgbClr val="002060"/>
                </a:solidFill>
              </a:rPr>
              <a:t> Estimado:	3h</a:t>
            </a:r>
            <a:endParaRPr lang="es-ES_tradnl" b="0" dirty="0" smtClean="0">
              <a:solidFill>
                <a:srgbClr val="002060"/>
              </a:solidFill>
            </a:endParaRPr>
          </a:p>
          <a:p>
            <a:pPr>
              <a:buFont typeface="Arial" pitchFamily="34" charset="0"/>
              <a:buChar char="•"/>
            </a:pPr>
            <a:endParaRPr lang="es-ES_tradnl" dirty="0" smtClean="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39</a:t>
            </a:fld>
            <a:endParaRPr lang="es-MX"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r>
              <a:rPr lang="es-ES_tradnl" b="1" dirty="0" smtClean="0"/>
              <a:t>Tiempo Inicio:	</a:t>
            </a:r>
            <a:r>
              <a:rPr lang="es-ES_tradnl" b="0" dirty="0" smtClean="0"/>
              <a:t>16:15</a:t>
            </a:r>
          </a:p>
          <a:p>
            <a:pPr>
              <a:buFont typeface="Arial" pitchFamily="34" charset="0"/>
              <a:buNone/>
            </a:pPr>
            <a:r>
              <a:rPr lang="es-ES_tradnl" b="1" dirty="0" smtClean="0"/>
              <a:t>Duración:		</a:t>
            </a:r>
            <a:r>
              <a:rPr lang="es-MX" sz="1200" b="0" i="0" u="none" strike="noStrike" kern="1200" dirty="0" smtClean="0">
                <a:solidFill>
                  <a:schemeClr val="tx1"/>
                </a:solidFill>
                <a:latin typeface="+mn-lt"/>
                <a:ea typeface="+mn-ea"/>
                <a:cs typeface="+mn-cs"/>
              </a:rPr>
              <a:t>00:10</a:t>
            </a:r>
            <a:r>
              <a:rPr lang="es-MX" dirty="0" smtClean="0"/>
              <a:t> </a:t>
            </a:r>
            <a:endParaRPr lang="es-ES_tradnl" b="1" dirty="0" smtClean="0"/>
          </a:p>
          <a:p>
            <a:pPr>
              <a:buFont typeface="Arial" pitchFamily="34" charset="0"/>
              <a:buNone/>
            </a:pPr>
            <a:endParaRPr lang="es-ES_tradnl" b="1" dirty="0" smtClean="0"/>
          </a:p>
          <a:p>
            <a:pPr>
              <a:buFont typeface="Arial" pitchFamily="34" charset="0"/>
              <a:buNone/>
            </a:pPr>
            <a:endParaRPr lang="es-ES_tradnl" b="1" dirty="0" smtClean="0"/>
          </a:p>
          <a:p>
            <a:pPr>
              <a:buFont typeface="Arial" pitchFamily="34" charset="0"/>
              <a:buNone/>
            </a:pPr>
            <a:r>
              <a:rPr lang="es-ES_tradnl" b="1" dirty="0" smtClean="0"/>
              <a:t>Acciones para</a:t>
            </a:r>
            <a:r>
              <a:rPr lang="es-ES_tradnl" b="1" baseline="0" dirty="0" smtClean="0"/>
              <a:t> la presentación:</a:t>
            </a:r>
          </a:p>
          <a:p>
            <a:pPr>
              <a:buFont typeface="Arial" pitchFamily="34" charset="0"/>
              <a:buNone/>
            </a:pPr>
            <a:endParaRPr lang="es-ES_tradnl" b="1" dirty="0" smtClean="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4</a:t>
            </a:fld>
            <a:endParaRPr lang="es-MX"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r>
              <a:rPr lang="es-ES_tradnl" b="1" dirty="0" smtClean="0"/>
              <a:t>Tiempo Inicio:	</a:t>
            </a:r>
            <a:r>
              <a:rPr lang="es-ES_tradnl" b="0" dirty="0" smtClean="0"/>
              <a:t>16:00</a:t>
            </a:r>
          </a:p>
          <a:p>
            <a:pPr>
              <a:buFont typeface="Arial" pitchFamily="34" charset="0"/>
              <a:buNone/>
            </a:pPr>
            <a:r>
              <a:rPr lang="es-ES_tradnl" b="1" dirty="0" smtClean="0"/>
              <a:t>Duración:		</a:t>
            </a:r>
            <a:r>
              <a:rPr lang="es-MX" sz="1200" b="0" i="0" u="none" strike="noStrike" kern="1200" dirty="0" smtClean="0">
                <a:solidFill>
                  <a:schemeClr val="tx1"/>
                </a:solidFill>
                <a:latin typeface="+mn-lt"/>
                <a:ea typeface="+mn-ea"/>
                <a:cs typeface="+mn-cs"/>
              </a:rPr>
              <a:t>00:20</a:t>
            </a:r>
            <a:endParaRPr lang="es-ES_tradnl" b="1" dirty="0" smtClean="0"/>
          </a:p>
          <a:p>
            <a:endParaRPr lang="es-MX" sz="1200" b="1" i="0" kern="1200" dirty="0" smtClean="0">
              <a:solidFill>
                <a:schemeClr val="tx1"/>
              </a:solidFill>
              <a:latin typeface="+mn-lt"/>
              <a:ea typeface="+mn-ea"/>
              <a:cs typeface="+mn-cs"/>
            </a:endParaRPr>
          </a:p>
          <a:p>
            <a:endParaRPr lang="es-MX" sz="1200" b="1" i="0" kern="1200" dirty="0" smtClean="0">
              <a:solidFill>
                <a:schemeClr val="tx1"/>
              </a:solidFill>
              <a:latin typeface="+mn-lt"/>
              <a:ea typeface="+mn-ea"/>
              <a:cs typeface="+mn-cs"/>
            </a:endParaRPr>
          </a:p>
          <a:p>
            <a:r>
              <a:rPr lang="es-MX" sz="1200" b="1" i="0" kern="1200" dirty="0" smtClean="0">
                <a:solidFill>
                  <a:schemeClr val="tx1"/>
                </a:solidFill>
                <a:latin typeface="+mn-lt"/>
                <a:ea typeface="+mn-ea"/>
                <a:cs typeface="+mn-cs"/>
              </a:rPr>
              <a:t>Empresas con un departamento de desarrollo de software:</a:t>
            </a:r>
            <a:r>
              <a:rPr lang="es-MX" sz="1200" b="0" i="0" kern="1200" dirty="0" smtClean="0">
                <a:solidFill>
                  <a:schemeClr val="tx1"/>
                </a:solidFill>
                <a:latin typeface="+mn-lt"/>
                <a:ea typeface="+mn-ea"/>
                <a:cs typeface="+mn-cs"/>
              </a:rPr>
              <a:t> En este escenario la empresa considero que es más factible para ella, tener un equipo que se dedique a construir el software que necesita en lugar de adquirirlo por medio de un ente externo. Este equipo puede tener más o menos madurez, además tener un tamaño variable.</a:t>
            </a:r>
          </a:p>
          <a:p>
            <a:r>
              <a:rPr lang="es-MX" dirty="0" smtClean="0"/>
              <a:t/>
            </a:r>
            <a:br>
              <a:rPr lang="es-MX" dirty="0" smtClean="0"/>
            </a:br>
            <a:r>
              <a:rPr lang="es-MX" sz="1200" b="0" i="0" kern="1200" dirty="0" smtClean="0">
                <a:solidFill>
                  <a:schemeClr val="tx1"/>
                </a:solidFill>
                <a:latin typeface="+mn-lt"/>
                <a:ea typeface="+mn-ea"/>
                <a:cs typeface="+mn-cs"/>
              </a:rPr>
              <a:t>Las ventajas de este enfoque, es que el equipo de desarrollo, tiene un solo “cliente” (la misma empresa) y debido a la cercanía, entre empresa y desarrollo, el conocimiento y las necesidades son más cercanas entre los unos y los otros, generalmente tiene un costo fijo al basarse principalmente en nóminas.</a:t>
            </a:r>
          </a:p>
          <a:p>
            <a:r>
              <a:rPr lang="es-MX" dirty="0" smtClean="0"/>
              <a:t/>
            </a:r>
            <a:br>
              <a:rPr lang="es-MX" dirty="0" smtClean="0"/>
            </a:br>
            <a:r>
              <a:rPr lang="es-MX" sz="1200" b="0" i="0" kern="1200" dirty="0" smtClean="0">
                <a:solidFill>
                  <a:schemeClr val="tx1"/>
                </a:solidFill>
                <a:latin typeface="+mn-lt"/>
                <a:ea typeface="+mn-ea"/>
                <a:cs typeface="+mn-cs"/>
              </a:rPr>
              <a:t>La desventaja es que no siempre se consigue la madurez necesaria para construir software lo suficientemente escalable para permitir al negocio crecer de manera adecuada. Frecuentemente se mantiene un mismo software durante años, haciéndole los mínimos cambios posibles, porque cada cambio tiene un gran impacto, haciendo sus sistemas difíciles de mantener. Al pasar del tiempo, es necesaria una restructuración completa del sistema software de la empresa, que muchas veces viene impulsara por cambios en el personal del mismo equipo de desarrollo.</a:t>
            </a:r>
          </a:p>
          <a:p>
            <a:r>
              <a:rPr lang="es-MX" dirty="0" smtClean="0"/>
              <a:t/>
            </a:r>
            <a:br>
              <a:rPr lang="es-MX" dirty="0" smtClean="0"/>
            </a:br>
            <a:r>
              <a:rPr lang="es-MX" sz="1200" b="1" i="0" kern="1200" dirty="0" smtClean="0">
                <a:solidFill>
                  <a:schemeClr val="tx1"/>
                </a:solidFill>
                <a:latin typeface="+mn-lt"/>
                <a:ea typeface="+mn-ea"/>
                <a:cs typeface="+mn-cs"/>
              </a:rPr>
              <a:t>Fábricas de software que son contratadas para tal efecto:</a:t>
            </a:r>
            <a:r>
              <a:rPr lang="es-MX" sz="1200" b="0" i="0" kern="1200" dirty="0" smtClean="0">
                <a:solidFill>
                  <a:schemeClr val="tx1"/>
                </a:solidFill>
                <a:latin typeface="+mn-lt"/>
                <a:ea typeface="+mn-ea"/>
                <a:cs typeface="+mn-cs"/>
              </a:rPr>
              <a:t> En este enfoque la empresa contrata recursos externos para construir el software que necesite para para su negocio, puede ser para la creación de un producto, o otros eventos desarrollo y construcción en particular.</a:t>
            </a:r>
          </a:p>
          <a:p>
            <a:r>
              <a:rPr lang="es-MX" dirty="0" smtClean="0"/>
              <a:t/>
            </a:r>
            <a:br>
              <a:rPr lang="es-MX" dirty="0" smtClean="0"/>
            </a:br>
            <a:r>
              <a:rPr lang="es-MX" sz="1200" b="0" i="0" kern="1200" dirty="0" smtClean="0">
                <a:solidFill>
                  <a:schemeClr val="tx1"/>
                </a:solidFill>
                <a:latin typeface="+mn-lt"/>
                <a:ea typeface="+mn-ea"/>
                <a:cs typeface="+mn-cs"/>
              </a:rPr>
              <a:t>Las ventajas de este enfoque es no se debe invertir en recursos de construcción de una forma constante, solo cuando es necesario un desarrollo.</a:t>
            </a:r>
          </a:p>
          <a:p>
            <a:r>
              <a:rPr lang="es-MX" dirty="0" smtClean="0"/>
              <a:t/>
            </a:r>
            <a:br>
              <a:rPr lang="es-MX" dirty="0" smtClean="0"/>
            </a:br>
            <a:r>
              <a:rPr lang="es-MX" sz="1200" b="0" i="0" kern="1200" dirty="0" smtClean="0">
                <a:solidFill>
                  <a:schemeClr val="tx1"/>
                </a:solidFill>
                <a:latin typeface="+mn-lt"/>
                <a:ea typeface="+mn-ea"/>
                <a:cs typeface="+mn-cs"/>
              </a:rPr>
              <a:t>El problema es que posiblemente la fábrica tendrá más de un cliente, con lo que su atención hacia la empresa puede no ser la más adecuada, fases de análisis y diseño se pueden alargar en lo que la fábrica conoce las necesidades de la empresa y por ultimo cualquier cambio en los requisitos (que sin duda se darán en las revisiones de los productos) generada un costo adicional para la empresa.</a:t>
            </a:r>
          </a:p>
          <a:p>
            <a:r>
              <a:rPr lang="es-MX" dirty="0" smtClean="0"/>
              <a:t/>
            </a:r>
            <a:br>
              <a:rPr lang="es-MX" dirty="0" smtClean="0"/>
            </a:br>
            <a:r>
              <a:rPr lang="es-MX" sz="1200" b="1" i="0" kern="1200" dirty="0" smtClean="0">
                <a:solidFill>
                  <a:schemeClr val="tx1"/>
                </a:solidFill>
                <a:latin typeface="+mn-lt"/>
                <a:ea typeface="+mn-ea"/>
                <a:cs typeface="+mn-cs"/>
              </a:rPr>
              <a:t>Empresas de software que vende uno o varios productos:</a:t>
            </a:r>
            <a:r>
              <a:rPr lang="es-MX" sz="1200" b="0" i="0" kern="1200" dirty="0" smtClean="0">
                <a:solidFill>
                  <a:schemeClr val="tx1"/>
                </a:solidFill>
                <a:latin typeface="+mn-lt"/>
                <a:ea typeface="+mn-ea"/>
                <a:cs typeface="+mn-cs"/>
              </a:rPr>
              <a:t> En este caso la empresa busca a otra empresa que venda o proporcione un producto adecuado a sus necesidades.</a:t>
            </a:r>
          </a:p>
          <a:p>
            <a:r>
              <a:rPr lang="es-MX" dirty="0" smtClean="0"/>
              <a:t/>
            </a:r>
            <a:br>
              <a:rPr lang="es-MX" dirty="0" smtClean="0"/>
            </a:br>
            <a:r>
              <a:rPr lang="es-MX" sz="1200" b="0" i="0" kern="1200" dirty="0" smtClean="0">
                <a:solidFill>
                  <a:schemeClr val="tx1"/>
                </a:solidFill>
                <a:latin typeface="+mn-lt"/>
                <a:ea typeface="+mn-ea"/>
                <a:cs typeface="+mn-cs"/>
              </a:rPr>
              <a:t>La ventaja de este enfoque es que generalmente se busca un producto que ya está realizado y construido, con lo que podría decirse que el problema se reduce a la puesta en producción de este.</a:t>
            </a:r>
          </a:p>
          <a:p>
            <a:r>
              <a:rPr lang="es-MX" dirty="0" smtClean="0"/>
              <a:t/>
            </a:r>
            <a:br>
              <a:rPr lang="es-MX" dirty="0" smtClean="0"/>
            </a:br>
            <a:r>
              <a:rPr lang="es-MX" sz="1200" b="0" i="0" kern="1200" dirty="0" smtClean="0">
                <a:solidFill>
                  <a:schemeClr val="tx1"/>
                </a:solidFill>
                <a:latin typeface="+mn-lt"/>
                <a:ea typeface="+mn-ea"/>
                <a:cs typeface="+mn-cs"/>
              </a:rPr>
              <a:t>La desventaja de este acercamiento, es que la empresa debe adaptarse al producto, y no lo deseable, que es que el producto se adapte a las necesidades de la empresa. En cualquier caso es muy posible que el software deba comunicarse con otros sistemas de la empresa, con lo que habrá que desarrollar una serie de interfaces para permitir la comunicación, perdiendo la ventaja de obtener un software completo y funcional desde el primer momento.</a:t>
            </a:r>
            <a:endParaRPr lang="es-MX" sz="1200" b="0" i="0" kern="1200" dirty="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40</a:t>
            </a:fld>
            <a:endParaRPr lang="es-MX"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sz="1200" b="0" i="0" kern="1200" dirty="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41</a:t>
            </a:fld>
            <a:endParaRPr lang="es-MX"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sz="1200" b="0" i="0" kern="1200" dirty="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42</a:t>
            </a:fld>
            <a:endParaRPr lang="es-MX"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sz="1200" b="0" i="0" kern="1200" dirty="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43</a:t>
            </a:fld>
            <a:endParaRPr lang="es-MX"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r>
              <a:rPr lang="es-ES_tradnl" b="1" dirty="0" smtClean="0"/>
              <a:t>Tiempo Inicio:	</a:t>
            </a:r>
            <a:r>
              <a:rPr lang="es-ES_tradnl" b="0" dirty="0" smtClean="0"/>
              <a:t>16:20</a:t>
            </a:r>
          </a:p>
          <a:p>
            <a:pPr>
              <a:buFont typeface="Arial" pitchFamily="34" charset="0"/>
              <a:buNone/>
            </a:pPr>
            <a:r>
              <a:rPr lang="es-ES_tradnl" b="1" dirty="0" smtClean="0"/>
              <a:t>Duración:		</a:t>
            </a:r>
            <a:r>
              <a:rPr lang="es-MX" sz="1200" b="0" i="0" u="none" strike="noStrike" kern="1200" dirty="0" smtClean="0">
                <a:solidFill>
                  <a:schemeClr val="tx1"/>
                </a:solidFill>
                <a:latin typeface="+mn-lt"/>
                <a:ea typeface="+mn-ea"/>
                <a:cs typeface="+mn-cs"/>
              </a:rPr>
              <a:t>00:20</a:t>
            </a:r>
            <a:endParaRPr lang="es-ES_tradnl" b="1" dirty="0" smtClean="0"/>
          </a:p>
          <a:p>
            <a:endParaRPr lang="es-MX" sz="1200" b="1" i="0" kern="1200" dirty="0" smtClean="0">
              <a:solidFill>
                <a:schemeClr val="tx1"/>
              </a:solidFill>
              <a:latin typeface="+mn-lt"/>
              <a:ea typeface="+mn-ea"/>
              <a:cs typeface="+mn-cs"/>
            </a:endParaRPr>
          </a:p>
          <a:p>
            <a:endParaRPr lang="es-MX" sz="1200" b="1" i="0" kern="1200" dirty="0" smtClean="0">
              <a:solidFill>
                <a:schemeClr val="tx1"/>
              </a:solidFill>
              <a:latin typeface="+mn-lt"/>
              <a:ea typeface="+mn-ea"/>
              <a:cs typeface="+mn-cs"/>
            </a:endParaRPr>
          </a:p>
          <a:p>
            <a:r>
              <a:rPr lang="es-MX" sz="1200" b="1" i="0" kern="1200" dirty="0" smtClean="0">
                <a:solidFill>
                  <a:schemeClr val="tx1"/>
                </a:solidFill>
                <a:latin typeface="+mn-lt"/>
                <a:ea typeface="+mn-ea"/>
                <a:cs typeface="+mn-cs"/>
              </a:rPr>
              <a:t>Estándares de programación:</a:t>
            </a:r>
            <a:r>
              <a:rPr lang="es-MX" sz="1200" b="0" i="0" kern="1200" dirty="0" smtClean="0">
                <a:solidFill>
                  <a:schemeClr val="tx1"/>
                </a:solidFill>
                <a:latin typeface="+mn-lt"/>
                <a:ea typeface="+mn-ea"/>
                <a:cs typeface="+mn-cs"/>
              </a:rPr>
              <a:t> Es una colección de reglas de programación que define como debe crearse el software de nuestra empresa , es importante que todos los programadores los conozcan y respecten. De esta forma cualquier codificador del equipo podría asumir cualquier tarea de programación o mantenimiento con una curva mínima de aprendizaje. Deben de existir herramientas que validen de forma automática que los estándares se cumplan.</a:t>
            </a:r>
          </a:p>
          <a:p>
            <a:r>
              <a:rPr lang="es-MX" dirty="0" smtClean="0"/>
              <a:t/>
            </a:r>
            <a:br>
              <a:rPr lang="es-MX" dirty="0" smtClean="0"/>
            </a:br>
            <a:r>
              <a:rPr lang="es-MX" sz="1200" b="1" i="0" kern="1200" dirty="0" smtClean="0">
                <a:solidFill>
                  <a:schemeClr val="tx1"/>
                </a:solidFill>
                <a:latin typeface="+mn-lt"/>
                <a:ea typeface="+mn-ea"/>
                <a:cs typeface="+mn-cs"/>
              </a:rPr>
              <a:t>Metodologías adecuadas:</a:t>
            </a:r>
            <a:r>
              <a:rPr lang="es-MX" sz="1200" b="0" i="0" kern="1200" dirty="0" smtClean="0">
                <a:solidFill>
                  <a:schemeClr val="tx1"/>
                </a:solidFill>
                <a:latin typeface="+mn-lt"/>
                <a:ea typeface="+mn-ea"/>
                <a:cs typeface="+mn-cs"/>
              </a:rPr>
              <a:t> Debemos trabajar de la forma correcta y que dicha forma sea conocida y cumplida por todos los integrantes del equipo. Debido a las características de nuestra línea de producción, en que muchos elementos serán generados automáticamente, puede utilizarse un enfoque </a:t>
            </a:r>
            <a:r>
              <a:rPr lang="es-MX" sz="1200" b="1" i="0" kern="1200" dirty="0" smtClean="0">
                <a:solidFill>
                  <a:schemeClr val="tx1"/>
                </a:solidFill>
                <a:latin typeface="+mn-lt"/>
                <a:ea typeface="+mn-ea"/>
                <a:cs typeface="+mn-cs"/>
              </a:rPr>
              <a:t>ágil</a:t>
            </a:r>
            <a:r>
              <a:rPr lang="es-MX" sz="1200" b="0" i="0" kern="1200" dirty="0" smtClean="0">
                <a:solidFill>
                  <a:schemeClr val="tx1"/>
                </a:solidFill>
                <a:latin typeface="+mn-lt"/>
                <a:ea typeface="+mn-ea"/>
                <a:cs typeface="+mn-cs"/>
              </a:rPr>
              <a:t> (como XP, o Scrum), en el que se presenten cada poco tiempo un prototipo que a la vez sirva para definir y acércanos más a la necesidad final del cliente (En las metodologías agiles se asume que el software va a cambiar y eso se valora como algo positivo).</a:t>
            </a:r>
          </a:p>
          <a:p>
            <a:r>
              <a:rPr lang="es-MX" dirty="0" smtClean="0"/>
              <a:t/>
            </a:r>
            <a:br>
              <a:rPr lang="es-MX" dirty="0" smtClean="0"/>
            </a:br>
            <a:r>
              <a:rPr lang="es-MX" sz="1200" b="1" i="0" kern="1200" dirty="0" smtClean="0">
                <a:solidFill>
                  <a:schemeClr val="tx1"/>
                </a:solidFill>
                <a:latin typeface="+mn-lt"/>
                <a:ea typeface="+mn-ea"/>
                <a:cs typeface="+mn-cs"/>
              </a:rPr>
              <a:t>Patrones de software</a:t>
            </a:r>
            <a:r>
              <a:rPr lang="es-MX" sz="1200" b="0" i="0" kern="1200" dirty="0" smtClean="0">
                <a:solidFill>
                  <a:schemeClr val="tx1"/>
                </a:solidFill>
                <a:latin typeface="+mn-lt"/>
                <a:ea typeface="+mn-ea"/>
                <a:cs typeface="+mn-cs"/>
              </a:rPr>
              <a:t> </a:t>
            </a:r>
            <a:r>
              <a:rPr lang="es-MX" sz="1200" b="1" i="0" kern="1200" dirty="0" smtClean="0">
                <a:solidFill>
                  <a:schemeClr val="tx1"/>
                </a:solidFill>
                <a:latin typeface="+mn-lt"/>
                <a:ea typeface="+mn-ea"/>
                <a:cs typeface="+mn-cs"/>
              </a:rPr>
              <a:t>:</a:t>
            </a:r>
            <a:r>
              <a:rPr lang="es-MX" sz="1200" b="0" i="0" kern="1200" dirty="0" smtClean="0">
                <a:solidFill>
                  <a:schemeClr val="tx1"/>
                </a:solidFill>
                <a:latin typeface="+mn-lt"/>
                <a:ea typeface="+mn-ea"/>
                <a:cs typeface="+mn-cs"/>
              </a:rPr>
              <a:t> Es necesario que el equipo de desarrollo conozca los patrones de software y los sepa aplicar de forma adecuada, igualmente nuestro generador puede implementar automáticamente los patrones de software, para garantizar que se usen correctamente.</a:t>
            </a:r>
          </a:p>
          <a:p>
            <a:r>
              <a:rPr lang="es-MX" dirty="0" smtClean="0"/>
              <a:t/>
            </a:r>
            <a:br>
              <a:rPr lang="es-MX" dirty="0" smtClean="0"/>
            </a:br>
            <a:r>
              <a:rPr lang="es-MX" sz="1200" b="1" i="0" kern="1200" dirty="0" smtClean="0">
                <a:solidFill>
                  <a:schemeClr val="tx1"/>
                </a:solidFill>
                <a:latin typeface="+mn-lt"/>
                <a:ea typeface="+mn-ea"/>
                <a:cs typeface="+mn-cs"/>
              </a:rPr>
              <a:t>Consumo de framework de terceros:</a:t>
            </a:r>
            <a:r>
              <a:rPr lang="es-MX" sz="1200" b="0" i="0" kern="1200" dirty="0" smtClean="0">
                <a:solidFill>
                  <a:schemeClr val="tx1"/>
                </a:solidFill>
                <a:latin typeface="+mn-lt"/>
                <a:ea typeface="+mn-ea"/>
                <a:cs typeface="+mn-cs"/>
              </a:rPr>
              <a:t> Es necesario identificar los componentes existentes en el mercado que nos pueden ayudar en nuestro desarrollo . Muchos de estos componentes resuelven problemas que a nosotros nos pueden resultar complejos o los más probable que estén fuera del ámbito del problema de negocio que queremos resolver (por ejemplo cuando creamos un portal web , no queremos crear un Framework MVC, por que ese no es nuestro objetivo real, por eso usamos alguno previamente existe como ASP.NET MVC o Apache Struts). Es importante encapsular los framework elegidos apropiadamente para no generar dependencias externas excesivas, para ello, nos será muy útil nuestro generador de código que puede crear las interfaces adecuadas hacia dichos frameworks (y cambiarlas si es necesario).</a:t>
            </a:r>
          </a:p>
          <a:p>
            <a:r>
              <a:rPr lang="es-MX" dirty="0" smtClean="0"/>
              <a:t/>
            </a:r>
            <a:br>
              <a:rPr lang="es-MX" dirty="0" smtClean="0"/>
            </a:br>
            <a:r>
              <a:rPr lang="es-MX" sz="1200" b="1" i="0" kern="1200" dirty="0" smtClean="0">
                <a:solidFill>
                  <a:schemeClr val="tx1"/>
                </a:solidFill>
                <a:latin typeface="+mn-lt"/>
                <a:ea typeface="+mn-ea"/>
                <a:cs typeface="+mn-cs"/>
              </a:rPr>
              <a:t>Desarrollo de framework empresariales propios:</a:t>
            </a:r>
            <a:r>
              <a:rPr lang="es-MX" sz="1200" b="0" i="0" kern="1200" dirty="0" smtClean="0">
                <a:solidFill>
                  <a:schemeClr val="tx1"/>
                </a:solidFill>
                <a:latin typeface="+mn-lt"/>
                <a:ea typeface="+mn-ea"/>
                <a:cs typeface="+mn-cs"/>
              </a:rPr>
              <a:t> Se encapsularan los componentes y funcionalidades comunes que se hayan sido desarrollados dentro la empresa . Cualquier funcionalidad que pueda ser global, se convierte en una herramienta que podrá ser usada en cualquier futuro desarrollo . Nuestro generador puede administrar dichos componentes.</a:t>
            </a:r>
          </a:p>
          <a:p>
            <a:r>
              <a:rPr lang="es-MX" dirty="0" smtClean="0"/>
              <a:t/>
            </a:r>
            <a:br>
              <a:rPr lang="es-MX" dirty="0" smtClean="0"/>
            </a:br>
            <a:r>
              <a:rPr lang="es-MX" sz="1200" b="1" i="0" kern="1200" dirty="0" smtClean="0">
                <a:solidFill>
                  <a:schemeClr val="tx1"/>
                </a:solidFill>
                <a:latin typeface="+mn-lt"/>
                <a:ea typeface="+mn-ea"/>
                <a:cs typeface="+mn-cs"/>
              </a:rPr>
              <a:t>Control de versiones:</a:t>
            </a:r>
            <a:r>
              <a:rPr lang="es-MX" sz="1200" b="0" i="0" kern="1200" dirty="0" smtClean="0">
                <a:solidFill>
                  <a:schemeClr val="tx1"/>
                </a:solidFill>
                <a:latin typeface="+mn-lt"/>
                <a:ea typeface="+mn-ea"/>
                <a:cs typeface="+mn-cs"/>
              </a:rPr>
              <a:t> En toda fábrica es necesario tener controlado el software generado, permitir "viajar" sobre distintas revisiones y sobre distintas ramas de un mismo producto , para ello podemos usar herramientas como </a:t>
            </a:r>
            <a:r>
              <a:rPr lang="es-MX" sz="1200" b="1" i="0" kern="1200" dirty="0" smtClean="0">
                <a:solidFill>
                  <a:schemeClr val="tx1"/>
                </a:solidFill>
                <a:latin typeface="+mn-lt"/>
                <a:ea typeface="+mn-ea"/>
                <a:cs typeface="+mn-cs"/>
              </a:rPr>
              <a:t>SVN</a:t>
            </a:r>
            <a:r>
              <a:rPr lang="es-MX" sz="1200" b="0" i="0" kern="1200" dirty="0" smtClean="0">
                <a:solidFill>
                  <a:schemeClr val="tx1"/>
                </a:solidFill>
                <a:latin typeface="+mn-lt"/>
                <a:ea typeface="+mn-ea"/>
                <a:cs typeface="+mn-cs"/>
              </a:rPr>
              <a:t> o </a:t>
            </a:r>
            <a:r>
              <a:rPr lang="es-MX" sz="1200" b="1" i="0" kern="1200" dirty="0" smtClean="0">
                <a:solidFill>
                  <a:schemeClr val="tx1"/>
                </a:solidFill>
                <a:latin typeface="+mn-lt"/>
                <a:ea typeface="+mn-ea"/>
                <a:cs typeface="+mn-cs"/>
              </a:rPr>
              <a:t>GIT</a:t>
            </a:r>
            <a:r>
              <a:rPr lang="es-MX" sz="1200" b="0" i="0" kern="1200" dirty="0" smtClean="0">
                <a:solidFill>
                  <a:schemeClr val="tx1"/>
                </a:solidFill>
                <a:latin typeface="+mn-lt"/>
                <a:ea typeface="+mn-ea"/>
                <a:cs typeface="+mn-cs"/>
              </a:rPr>
              <a:t>.</a:t>
            </a:r>
          </a:p>
          <a:p>
            <a:r>
              <a:rPr lang="es-MX" dirty="0" smtClean="0"/>
              <a:t/>
            </a:r>
            <a:br>
              <a:rPr lang="es-MX" dirty="0" smtClean="0"/>
            </a:br>
            <a:r>
              <a:rPr lang="es-MX" sz="1200" b="1" i="0" kern="1200" dirty="0" smtClean="0">
                <a:solidFill>
                  <a:schemeClr val="tx1"/>
                </a:solidFill>
                <a:latin typeface="+mn-lt"/>
                <a:ea typeface="+mn-ea"/>
                <a:cs typeface="+mn-cs"/>
              </a:rPr>
              <a:t>Generador de código:</a:t>
            </a:r>
            <a:r>
              <a:rPr lang="es-MX" sz="1200" b="0" i="0" kern="1200" dirty="0" smtClean="0">
                <a:solidFill>
                  <a:schemeClr val="tx1"/>
                </a:solidFill>
                <a:latin typeface="+mn-lt"/>
                <a:ea typeface="+mn-ea"/>
                <a:cs typeface="+mn-cs"/>
              </a:rPr>
              <a:t> Es el encargado de generar la gran parte de nuestro sistema . Todo característica repetible, que se propague en dirección vertical u horizontal en nuestra aplicación, se convertirá en una parte de este generador , una característica a incluir en un catálogo común.</a:t>
            </a:r>
          </a:p>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44</a:t>
            </a:fld>
            <a:endParaRPr lang="es-MX"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r>
              <a:rPr lang="es-ES_tradnl" b="1" dirty="0" smtClean="0"/>
              <a:t>Tiempo Inicio:	</a:t>
            </a:r>
            <a:r>
              <a:rPr lang="es-ES_tradnl" b="0" dirty="0" smtClean="0"/>
              <a:t>16:40</a:t>
            </a:r>
          </a:p>
          <a:p>
            <a:pPr>
              <a:buFont typeface="Arial" pitchFamily="34" charset="0"/>
              <a:buNone/>
            </a:pPr>
            <a:r>
              <a:rPr lang="es-ES_tradnl" b="1" dirty="0" smtClean="0"/>
              <a:t>Duración:		</a:t>
            </a:r>
            <a:r>
              <a:rPr lang="es-MX" sz="1200" b="0" i="0" u="none" strike="noStrike" kern="1200" dirty="0" smtClean="0">
                <a:solidFill>
                  <a:schemeClr val="tx1"/>
                </a:solidFill>
                <a:latin typeface="+mn-lt"/>
                <a:ea typeface="+mn-ea"/>
                <a:cs typeface="+mn-cs"/>
              </a:rPr>
              <a:t>00:15</a:t>
            </a:r>
            <a:endParaRPr lang="es-ES_tradnl" b="1" dirty="0" smtClean="0"/>
          </a:p>
          <a:p>
            <a:endParaRPr lang="es-MX" sz="1200" b="1" i="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45</a:t>
            </a:fld>
            <a:endParaRPr lang="es-MX"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46</a:t>
            </a:fld>
            <a:endParaRPr lang="es-MX"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47</a:t>
            </a:fld>
            <a:endParaRPr lang="es-MX"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48</a:t>
            </a:fld>
            <a:endParaRPr lang="es-MX"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r>
              <a:rPr lang="es-ES_tradnl" b="1" dirty="0" smtClean="0"/>
              <a:t>Tiempo Inicio:	</a:t>
            </a:r>
            <a:r>
              <a:rPr lang="es-MX" sz="1200" b="0" i="0" u="none" strike="noStrike" kern="1200" dirty="0" smtClean="0">
                <a:solidFill>
                  <a:schemeClr val="tx1"/>
                </a:solidFill>
                <a:effectLst/>
                <a:latin typeface="+mn-lt"/>
                <a:ea typeface="+mn-ea"/>
                <a:cs typeface="+mn-cs"/>
              </a:rPr>
              <a:t>17:05</a:t>
            </a:r>
            <a:r>
              <a:rPr lang="es-MX" dirty="0" smtClean="0"/>
              <a:t> </a:t>
            </a:r>
          </a:p>
          <a:p>
            <a:pPr>
              <a:buFont typeface="Arial" pitchFamily="34" charset="0"/>
              <a:buNone/>
            </a:pPr>
            <a:r>
              <a:rPr lang="es-ES_tradnl" b="1" dirty="0" smtClean="0"/>
              <a:t>Duración:		</a:t>
            </a:r>
            <a:r>
              <a:rPr lang="es-MX" sz="1200" b="0" i="0" u="none" strike="noStrike" kern="1200" dirty="0" smtClean="0">
                <a:solidFill>
                  <a:schemeClr val="tx1"/>
                </a:solidFill>
                <a:latin typeface="+mn-lt"/>
                <a:ea typeface="+mn-ea"/>
                <a:cs typeface="+mn-cs"/>
              </a:rPr>
              <a:t>00:10</a:t>
            </a:r>
            <a:endParaRPr lang="es-ES_tradnl" b="1" dirty="0" smtClean="0"/>
          </a:p>
          <a:p>
            <a:pPr>
              <a:buFont typeface="Arial" pitchFamily="34" charset="0"/>
              <a:buNone/>
            </a:pPr>
            <a:endParaRPr lang="es-ES_tradnl" b="1" dirty="0" smtClean="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49</a:t>
            </a:fld>
            <a:endParaRPr lang="es-MX"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r>
              <a:rPr lang="es-ES_tradnl" b="1" dirty="0" smtClean="0"/>
              <a:t>Acciones para</a:t>
            </a:r>
            <a:r>
              <a:rPr lang="es-ES_tradnl" b="1" baseline="0" dirty="0" smtClean="0"/>
              <a:t> la presentación:</a:t>
            </a: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5</a:t>
            </a:fld>
            <a:endParaRPr lang="es-MX"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r>
              <a:rPr lang="es-ES_tradnl" b="1" dirty="0" smtClean="0"/>
              <a:t>Tiempo Inicio:	</a:t>
            </a:r>
            <a:r>
              <a:rPr lang="es-MX" sz="1200" b="0" i="0" u="none" strike="noStrike" kern="1200" dirty="0" smtClean="0">
                <a:solidFill>
                  <a:schemeClr val="tx1"/>
                </a:solidFill>
                <a:effectLst/>
                <a:latin typeface="+mn-lt"/>
                <a:ea typeface="+mn-ea"/>
                <a:cs typeface="+mn-cs"/>
              </a:rPr>
              <a:t>17:05</a:t>
            </a:r>
            <a:r>
              <a:rPr lang="es-MX" dirty="0" smtClean="0"/>
              <a:t> </a:t>
            </a:r>
          </a:p>
          <a:p>
            <a:pPr>
              <a:buFont typeface="Arial" pitchFamily="34" charset="0"/>
              <a:buNone/>
            </a:pPr>
            <a:r>
              <a:rPr lang="es-ES_tradnl" b="1" dirty="0" smtClean="0"/>
              <a:t>Duración:		</a:t>
            </a:r>
            <a:r>
              <a:rPr lang="es-MX" sz="1200" b="0" i="0" u="none" strike="noStrike" kern="1200" dirty="0" smtClean="0">
                <a:solidFill>
                  <a:schemeClr val="tx1"/>
                </a:solidFill>
                <a:latin typeface="+mn-lt"/>
                <a:ea typeface="+mn-ea"/>
                <a:cs typeface="+mn-cs"/>
              </a:rPr>
              <a:t>00:10</a:t>
            </a:r>
            <a:endParaRPr lang="es-ES_tradnl" b="1" dirty="0" smtClean="0"/>
          </a:p>
          <a:p>
            <a:pPr>
              <a:buFont typeface="Arial" pitchFamily="34" charset="0"/>
              <a:buNone/>
            </a:pPr>
            <a:endParaRPr lang="es-ES_tradnl" b="1" dirty="0" smtClean="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50</a:t>
            </a:fld>
            <a:endParaRPr lang="es-MX"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51</a:t>
            </a:fld>
            <a:endParaRPr lang="es-MX"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r>
              <a:rPr lang="es-ES_tradnl" b="1" dirty="0" smtClean="0"/>
              <a:t>Tiempo Inicio:	</a:t>
            </a:r>
            <a:r>
              <a:rPr lang="es-MX" sz="1200" b="0" i="0" u="none" strike="noStrike" kern="1200" dirty="0" smtClean="0">
                <a:solidFill>
                  <a:schemeClr val="tx1"/>
                </a:solidFill>
                <a:effectLst/>
                <a:latin typeface="+mn-lt"/>
                <a:ea typeface="+mn-ea"/>
                <a:cs typeface="+mn-cs"/>
              </a:rPr>
              <a:t>17:05</a:t>
            </a:r>
            <a:r>
              <a:rPr lang="es-MX" dirty="0" smtClean="0"/>
              <a:t> </a:t>
            </a:r>
          </a:p>
          <a:p>
            <a:pPr>
              <a:buFont typeface="Arial" pitchFamily="34" charset="0"/>
              <a:buNone/>
            </a:pPr>
            <a:r>
              <a:rPr lang="es-ES_tradnl" b="1" dirty="0" smtClean="0"/>
              <a:t>Duración:		</a:t>
            </a:r>
            <a:r>
              <a:rPr lang="es-MX" sz="1200" b="0" i="0" u="none" strike="noStrike" kern="1200" dirty="0" smtClean="0">
                <a:solidFill>
                  <a:schemeClr val="tx1"/>
                </a:solidFill>
                <a:latin typeface="+mn-lt"/>
                <a:ea typeface="+mn-ea"/>
                <a:cs typeface="+mn-cs"/>
              </a:rPr>
              <a:t>00:10</a:t>
            </a:r>
            <a:endParaRPr lang="es-ES_tradnl" b="1" dirty="0" smtClean="0"/>
          </a:p>
          <a:p>
            <a:pPr>
              <a:buFont typeface="Arial" pitchFamily="34" charset="0"/>
              <a:buNone/>
            </a:pPr>
            <a:endParaRPr lang="es-ES_tradnl" b="1" dirty="0" smtClean="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52</a:t>
            </a:fld>
            <a:endParaRPr lang="es-MX"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r>
              <a:rPr lang="es-ES_tradnl" b="1" dirty="0" smtClean="0"/>
              <a:t>Tiempo Inicio:	</a:t>
            </a:r>
            <a:r>
              <a:rPr lang="es-MX" sz="1200" b="0" i="0" u="none" strike="noStrike" kern="1200" dirty="0" smtClean="0">
                <a:solidFill>
                  <a:schemeClr val="tx1"/>
                </a:solidFill>
                <a:effectLst/>
                <a:latin typeface="+mn-lt"/>
                <a:ea typeface="+mn-ea"/>
                <a:cs typeface="+mn-cs"/>
              </a:rPr>
              <a:t>17:05</a:t>
            </a:r>
            <a:r>
              <a:rPr lang="es-MX" dirty="0" smtClean="0"/>
              <a:t> </a:t>
            </a:r>
          </a:p>
          <a:p>
            <a:pPr>
              <a:buFont typeface="Arial" pitchFamily="34" charset="0"/>
              <a:buNone/>
            </a:pPr>
            <a:r>
              <a:rPr lang="es-ES_tradnl" b="1" dirty="0" smtClean="0"/>
              <a:t>Duración:		</a:t>
            </a:r>
            <a:r>
              <a:rPr lang="es-MX" sz="1200" b="0" i="0" u="none" strike="noStrike" kern="1200" dirty="0" smtClean="0">
                <a:solidFill>
                  <a:schemeClr val="tx1"/>
                </a:solidFill>
                <a:latin typeface="+mn-lt"/>
                <a:ea typeface="+mn-ea"/>
                <a:cs typeface="+mn-cs"/>
              </a:rPr>
              <a:t>00:10</a:t>
            </a:r>
            <a:endParaRPr lang="es-ES_tradnl" b="1" dirty="0" smtClean="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53</a:t>
            </a:fld>
            <a:endParaRPr lang="es-MX"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54</a:t>
            </a:fld>
            <a:endParaRPr lang="es-MX"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55</a:t>
            </a:fld>
            <a:endParaRPr lang="es-MX"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56</a:t>
            </a:fld>
            <a:endParaRPr lang="es-MX"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57</a:t>
            </a:fld>
            <a:endParaRPr lang="es-MX"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58</a:t>
            </a:fld>
            <a:endParaRPr lang="es-MX"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59</a:t>
            </a:fld>
            <a:endParaRPr lang="es-MX"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ES_tradnl" b="1" dirty="0" smtClean="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6</a:t>
            </a:fld>
            <a:endParaRPr lang="es-MX"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60</a:t>
            </a:fld>
            <a:endParaRPr lang="es-MX"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r>
              <a:rPr lang="es-ES_tradnl" b="1" dirty="0" smtClean="0"/>
              <a:t>Tiempo Inicio:	</a:t>
            </a:r>
            <a:r>
              <a:rPr lang="es-ES_tradnl" b="0" dirty="0" smtClean="0"/>
              <a:t>16:25</a:t>
            </a:r>
          </a:p>
          <a:p>
            <a:pPr>
              <a:buFont typeface="Arial" pitchFamily="34" charset="0"/>
              <a:buNone/>
            </a:pPr>
            <a:r>
              <a:rPr lang="es-ES_tradnl" b="1" dirty="0" smtClean="0"/>
              <a:t>Duración:		</a:t>
            </a:r>
            <a:r>
              <a:rPr lang="es-MX" sz="1200" b="0" i="0" u="none" strike="noStrike" kern="1200" dirty="0" smtClean="0">
                <a:solidFill>
                  <a:schemeClr val="tx1"/>
                </a:solidFill>
                <a:latin typeface="+mn-lt"/>
                <a:ea typeface="+mn-ea"/>
                <a:cs typeface="+mn-cs"/>
              </a:rPr>
              <a:t>00:10</a:t>
            </a:r>
          </a:p>
          <a:p>
            <a:pPr>
              <a:buFont typeface="Arial" pitchFamily="34" charset="0"/>
              <a:buNone/>
            </a:pPr>
            <a:endParaRPr lang="es-ES_tradnl" sz="1200" b="0" i="0" u="none" strike="noStrike" kern="1200" dirty="0" smtClean="0">
              <a:solidFill>
                <a:schemeClr val="tx1"/>
              </a:solidFill>
              <a:latin typeface="+mn-lt"/>
              <a:ea typeface="+mn-ea"/>
              <a:cs typeface="+mn-cs"/>
            </a:endParaRPr>
          </a:p>
          <a:p>
            <a:pPr>
              <a:buFont typeface="Arial" pitchFamily="34" charset="0"/>
              <a:buNone/>
            </a:pPr>
            <a:endParaRPr lang="es-ES_tradnl" b="1" dirty="0" smtClean="0"/>
          </a:p>
          <a:p>
            <a:pPr>
              <a:buFont typeface="Arial" pitchFamily="34" charset="0"/>
              <a:buNone/>
            </a:pPr>
            <a:r>
              <a:rPr lang="es-ES_tradnl" b="1" dirty="0" smtClean="0"/>
              <a:t>Acciones para</a:t>
            </a:r>
            <a:r>
              <a:rPr lang="es-ES_tradnl" b="1" baseline="0" dirty="0" smtClean="0"/>
              <a:t> la presentación:</a:t>
            </a:r>
          </a:p>
          <a:p>
            <a:pPr>
              <a:buFont typeface="Arial" pitchFamily="34" charset="0"/>
              <a:buNone/>
            </a:pPr>
            <a:endParaRPr lang="es-ES_tradnl" b="1" dirty="0" smtClean="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7</a:t>
            </a:fld>
            <a:endParaRPr lang="es-MX"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8</a:t>
            </a:fld>
            <a:endParaRPr lang="es-MX"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9</a:t>
            </a:fld>
            <a:endParaRPr lang="es-MX"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r>
              <a:rPr lang="es-MX" dirty="0" smtClean="0"/>
              <a:t>18/06/2016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r>
              <a:rPr lang="es-MX" dirty="0" smtClean="0"/>
              <a:t>18/06/2016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r>
              <a:rPr lang="es-MX" dirty="0" smtClean="0"/>
              <a:t>18/06/2016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r>
              <a:rPr lang="es-MX" dirty="0" smtClean="0"/>
              <a:t>18/06/2016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r>
              <a:rPr lang="es-MX" dirty="0" smtClean="0"/>
              <a:t>18/06/2016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r>
              <a:rPr lang="es-MX" dirty="0" smtClean="0"/>
              <a:t>18/06/2016</a:t>
            </a:r>
            <a:endParaRPr lang="es-ES" dirty="0"/>
          </a:p>
        </p:txBody>
      </p:sp>
      <p:sp>
        <p:nvSpPr>
          <p:cNvPr id="6" name="5 Marcador de pie de página"/>
          <p:cNvSpPr>
            <a:spLocks noGrp="1"/>
          </p:cNvSpPr>
          <p:nvPr>
            <p:ph type="ftr" sz="quarter" idx="11"/>
          </p:nvPr>
        </p:nvSpPr>
        <p:spPr/>
        <p:txBody>
          <a:bodyPr/>
          <a:lstStyle/>
          <a:p>
            <a:r>
              <a:rPr lang="es-ES" dirty="0" smtClean="0"/>
              <a:t>José Luis Bautista Martín</a:t>
            </a:r>
            <a:endParaRPr lang="es-ES" dirty="0"/>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r>
              <a:rPr lang="es-MX" dirty="0" smtClean="0"/>
              <a:t>18/06/2016</a:t>
            </a:r>
            <a:endParaRPr lang="es-ES" dirty="0"/>
          </a:p>
        </p:txBody>
      </p:sp>
      <p:sp>
        <p:nvSpPr>
          <p:cNvPr id="8" name="7 Marcador de pie de página"/>
          <p:cNvSpPr>
            <a:spLocks noGrp="1"/>
          </p:cNvSpPr>
          <p:nvPr>
            <p:ph type="ftr" sz="quarter" idx="11"/>
          </p:nvPr>
        </p:nvSpPr>
        <p:spPr/>
        <p:txBody>
          <a:bodyPr/>
          <a:lstStyle/>
          <a:p>
            <a:r>
              <a:rPr lang="es-ES" dirty="0" smtClean="0"/>
              <a:t>José Luis Bautista Martín</a:t>
            </a:r>
            <a:endParaRPr lang="es-ES" dirty="0"/>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r>
              <a:rPr lang="es-MX" dirty="0" smtClean="0"/>
              <a:t>18/06/2016</a:t>
            </a:r>
            <a:endParaRPr lang="es-ES" dirty="0"/>
          </a:p>
        </p:txBody>
      </p:sp>
      <p:sp>
        <p:nvSpPr>
          <p:cNvPr id="4" name="3 Marcador de pie de página"/>
          <p:cNvSpPr>
            <a:spLocks noGrp="1"/>
          </p:cNvSpPr>
          <p:nvPr>
            <p:ph type="ftr" sz="quarter" idx="11"/>
          </p:nvPr>
        </p:nvSpPr>
        <p:spPr/>
        <p:txBody>
          <a:bodyPr/>
          <a:lstStyle/>
          <a:p>
            <a:r>
              <a:rPr lang="es-ES" dirty="0" smtClean="0"/>
              <a:t>José Luis Bautista Martín</a:t>
            </a:r>
            <a:endParaRPr lang="es-ES" dirty="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r>
              <a:rPr lang="es-MX" dirty="0" smtClean="0"/>
              <a:t>18/06/2016</a:t>
            </a:r>
            <a:endParaRPr lang="es-ES" dirty="0"/>
          </a:p>
        </p:txBody>
      </p:sp>
      <p:sp>
        <p:nvSpPr>
          <p:cNvPr id="3" name="2 Marcador de pie de página"/>
          <p:cNvSpPr>
            <a:spLocks noGrp="1"/>
          </p:cNvSpPr>
          <p:nvPr>
            <p:ph type="ftr" sz="quarter" idx="11"/>
          </p:nvPr>
        </p:nvSpPr>
        <p:spPr/>
        <p:txBody>
          <a:bodyPr/>
          <a:lstStyle/>
          <a:p>
            <a:r>
              <a:rPr lang="es-ES" dirty="0" smtClean="0"/>
              <a:t>José Luis Bautista Martín</a:t>
            </a:r>
            <a:endParaRPr lang="es-ES" dirty="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r>
              <a:rPr lang="es-MX" dirty="0" smtClean="0"/>
              <a:t>18/06/2016</a:t>
            </a:r>
            <a:endParaRPr lang="es-ES" dirty="0"/>
          </a:p>
        </p:txBody>
      </p:sp>
      <p:sp>
        <p:nvSpPr>
          <p:cNvPr id="6" name="5 Marcador de pie de página"/>
          <p:cNvSpPr>
            <a:spLocks noGrp="1"/>
          </p:cNvSpPr>
          <p:nvPr>
            <p:ph type="ftr" sz="quarter" idx="11"/>
          </p:nvPr>
        </p:nvSpPr>
        <p:spPr/>
        <p:txBody>
          <a:bodyPr/>
          <a:lstStyle/>
          <a:p>
            <a:r>
              <a:rPr lang="es-ES" dirty="0" smtClean="0"/>
              <a:t>José Luis Bautista Martín</a:t>
            </a:r>
            <a:endParaRPr lang="es-ES" dirty="0"/>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r>
              <a:rPr lang="es-MX" dirty="0" smtClean="0"/>
              <a:t>18/06/2016</a:t>
            </a:r>
            <a:endParaRPr lang="es-ES" dirty="0"/>
          </a:p>
        </p:txBody>
      </p:sp>
      <p:sp>
        <p:nvSpPr>
          <p:cNvPr id="6" name="5 Marcador de pie de página"/>
          <p:cNvSpPr>
            <a:spLocks noGrp="1"/>
          </p:cNvSpPr>
          <p:nvPr>
            <p:ph type="ftr" sz="quarter" idx="11"/>
          </p:nvPr>
        </p:nvSpPr>
        <p:spPr/>
        <p:txBody>
          <a:bodyPr/>
          <a:lstStyle/>
          <a:p>
            <a:r>
              <a:rPr lang="es-ES" dirty="0" smtClean="0"/>
              <a:t>José Luis Bautista Martín</a:t>
            </a:r>
            <a:endParaRPr lang="es-ES" dirty="0"/>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s-MX" dirty="0" smtClean="0"/>
              <a:t>18/06/2016</a:t>
            </a:r>
            <a:endParaRPr lang="es-ES"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ES" dirty="0" smtClean="0"/>
              <a:t>José Luis Bautista Martín</a:t>
            </a:r>
            <a:endParaRPr lang="es-ES"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pPr/>
              <a:t>‹Nº›</a:t>
            </a:fld>
            <a:endParaRPr lang="es-E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esdelashorasextras.blogspot.mx/"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es.wikipedia.org/wiki/Programaci%C3%B3n_orientada_a_objeto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s.wikipedia.org/wiki/Patr%C3%B3n_de_dise%C3%B1o"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es.wikipedia.org/wiki/Antipatr%C3%B3n_de_dise%C3%B1o"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es.wikipedia.org/wiki/Patr%C3%B3n_de_dise%C3%B1o"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esdelashorasextras.blogspot.mx/2016/08/capicuagen-desarrollo-de-software-en-la_28.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es.wikipedia.org/wiki/Hediondez_del_c%C3%B3digo"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desdelashorasextras.blogspot.mx/" TargetMode="External"/><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desdelashorasextras.blogspot.mx/2016/08/capicuagen-desarrollo-de-software-en-la.html"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1.xml.rels><?xml version="1.0" encoding="UTF-8" standalone="yes"?>
<Relationships xmlns="http://schemas.openxmlformats.org/package/2006/relationships"><Relationship Id="rId3" Type="http://schemas.openxmlformats.org/officeDocument/2006/relationships/hyperlink" Target="https://desdelashorasextras.blogspot.mx/2016/08/capicuagen-desarrollo-de-software-en-la_28.html"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es.wikipedia.org/wiki/SOLID"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desdelashorasextras.blogspot.mx/2014/09/el-problema-del-martillo-de-oro.html" TargetMode="External"/><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hyperlink" Target="https://desdelashorasextras.blogspot.mx/2017/04/diferencias-entre-ciencias-la.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0.xml.rels><?xml version="1.0" encoding="UTF-8" standalone="yes"?>
<Relationships xmlns="http://schemas.openxmlformats.org/package/2006/relationships"><Relationship Id="rId3" Type="http://schemas.openxmlformats.org/officeDocument/2006/relationships/hyperlink" Target="https://desdelashorasextras.blogspot.mx/" TargetMode="External"/><Relationship Id="rId2" Type="http://schemas.openxmlformats.org/officeDocument/2006/relationships/notesSlide" Target="../notesSlides/notesSlide60.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github.com/jbautistamartin/CursoPatronesSoftware"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a:bodyPr>
          <a:lstStyle/>
          <a:p>
            <a:r>
              <a:rPr lang="es-MX" dirty="0" smtClean="0"/>
              <a:t>PATRONES DE SOFTWARE</a:t>
            </a:r>
            <a:endParaRPr lang="es-MX" dirty="0"/>
          </a:p>
        </p:txBody>
      </p:sp>
      <p:sp>
        <p:nvSpPr>
          <p:cNvPr id="3" name="2 Subtítulo"/>
          <p:cNvSpPr>
            <a:spLocks noGrp="1"/>
          </p:cNvSpPr>
          <p:nvPr>
            <p:ph type="subTitle" idx="1"/>
          </p:nvPr>
        </p:nvSpPr>
        <p:spPr>
          <a:xfrm>
            <a:off x="378811" y="3886200"/>
            <a:ext cx="8441661" cy="1752600"/>
          </a:xfrm>
        </p:spPr>
        <p:txBody>
          <a:bodyPr>
            <a:normAutofit/>
          </a:bodyPr>
          <a:lstStyle/>
          <a:p>
            <a:r>
              <a:rPr lang="es-MX" dirty="0" smtClean="0"/>
              <a:t> </a:t>
            </a:r>
            <a:r>
              <a:rPr lang="es-MX" b="1" dirty="0" smtClean="0"/>
              <a:t>José Luis Bautista Martín</a:t>
            </a:r>
          </a:p>
          <a:p>
            <a:r>
              <a:rPr lang="es-MX" b="1" dirty="0" smtClean="0">
                <a:hlinkClick r:id="rId3"/>
              </a:rPr>
              <a:t>https</a:t>
            </a:r>
            <a:r>
              <a:rPr lang="es-MX" b="1" dirty="0">
                <a:hlinkClick r:id="rId3"/>
              </a:rPr>
              <a:t>://desdelashorasextras.blogspot.mx</a:t>
            </a:r>
            <a:r>
              <a:rPr lang="es-MX" b="1" dirty="0" smtClean="0">
                <a:hlinkClick r:id="rId3"/>
              </a:rPr>
              <a:t>/</a:t>
            </a:r>
            <a:endParaRPr lang="es-MX" b="1" dirty="0" smtClean="0"/>
          </a:p>
          <a:p>
            <a:endParaRPr lang="es-MX" dirty="0"/>
          </a:p>
        </p:txBody>
      </p:sp>
      <p:pic>
        <p:nvPicPr>
          <p:cNvPr id="28678" name="Picture 6"/>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cap="all" dirty="0" smtClean="0"/>
              <a:t>Ciencias de la computación</a:t>
            </a:r>
            <a:endParaRPr lang="es-MX" sz="2800" b="1" cap="all" dirty="0"/>
          </a:p>
        </p:txBody>
      </p:sp>
      <p:sp>
        <p:nvSpPr>
          <p:cNvPr id="3" name="2 Marcador de contenido"/>
          <p:cNvSpPr>
            <a:spLocks noGrp="1"/>
          </p:cNvSpPr>
          <p:nvPr>
            <p:ph idx="1"/>
          </p:nvPr>
        </p:nvSpPr>
        <p:spPr>
          <a:xfrm>
            <a:off x="457200" y="2204864"/>
            <a:ext cx="8229600" cy="3816423"/>
          </a:xfrm>
        </p:spPr>
        <p:txBody>
          <a:bodyPr>
            <a:normAutofit/>
          </a:bodyPr>
          <a:lstStyle/>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10</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6" name="2 Marcador de contenido"/>
          <p:cNvSpPr txBox="1">
            <a:spLocks/>
          </p:cNvSpPr>
          <p:nvPr/>
        </p:nvSpPr>
        <p:spPr>
          <a:xfrm>
            <a:off x="609600" y="2357264"/>
            <a:ext cx="8229600" cy="3816423"/>
          </a:xfrm>
          <a:prstGeom prst="rect">
            <a:avLst/>
          </a:prstGeom>
        </p:spPr>
        <p:txBody>
          <a:bodyPr vert="horz" lIns="91440" tIns="45720" rIns="91440" bIns="45720" rtlCol="0">
            <a:normAutofit/>
          </a:bodyPr>
          <a:lstStyle/>
          <a:p>
            <a:r>
              <a:rPr lang="es-MX" sz="2000" dirty="0" smtClean="0"/>
              <a:t/>
            </a:r>
            <a:br>
              <a:rPr lang="es-MX" sz="2000" dirty="0" smtClean="0"/>
            </a:br>
            <a:r>
              <a:rPr lang="es-MX" sz="2000" dirty="0" smtClean="0"/>
              <a:t/>
            </a:r>
            <a:br>
              <a:rPr lang="es-MX" sz="2000" dirty="0" smtClean="0"/>
            </a:br>
            <a:endParaRPr lang="es-MX" sz="2000" dirty="0" smtClean="0"/>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2050" name="Picture 2" descr="https://1.bp.blogspot.com/-WjwwMKdZPLY/WOMWV4bC3cI/AAAAAAAAInA/cIxxpUAXnq4PjdwbNPH8t4WrlIhoX5mugCLcB/s1600/ciencia_ingenieria_arquitectura.png"/>
          <p:cNvPicPr>
            <a:picLocks noChangeAspect="1" noChangeArrowheads="1"/>
          </p:cNvPicPr>
          <p:nvPr/>
        </p:nvPicPr>
        <p:blipFill>
          <a:blip r:embed="rId3" cstate="print"/>
          <a:srcRect/>
          <a:stretch>
            <a:fillRect/>
          </a:stretch>
        </p:blipFill>
        <p:spPr bwMode="auto">
          <a:xfrm>
            <a:off x="2915816" y="1772816"/>
            <a:ext cx="3096344" cy="3976043"/>
          </a:xfrm>
          <a:prstGeom prst="rect">
            <a:avLst/>
          </a:prstGeom>
          <a:noFill/>
        </p:spPr>
      </p:pic>
      <p:pic>
        <p:nvPicPr>
          <p:cNvPr id="17" name="Picture 6"/>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INGENIERIA DE SOFTWARE</a:t>
            </a:r>
            <a:endParaRPr lang="es-MX" sz="2800" b="1" dirty="0"/>
          </a:p>
        </p:txBody>
      </p:sp>
      <p:sp>
        <p:nvSpPr>
          <p:cNvPr id="3" name="2 Marcador de contenido"/>
          <p:cNvSpPr>
            <a:spLocks noGrp="1"/>
          </p:cNvSpPr>
          <p:nvPr>
            <p:ph idx="1"/>
          </p:nvPr>
        </p:nvSpPr>
        <p:spPr>
          <a:xfrm>
            <a:off x="457200" y="2204864"/>
            <a:ext cx="8229600" cy="3816423"/>
          </a:xfrm>
        </p:spPr>
        <p:txBody>
          <a:bodyPr>
            <a:normAutofit/>
          </a:bodyPr>
          <a:lstStyle/>
          <a:p>
            <a:pPr marL="0" indent="0">
              <a:buNone/>
            </a:pPr>
            <a:endParaRPr lang="es-ES_tradnl" sz="2600" dirty="0" smtClean="0"/>
          </a:p>
          <a:p>
            <a:pPr marL="0" indent="0">
              <a:buNone/>
            </a:pPr>
            <a:endParaRPr lang="es-ES_tradnl" sz="2600" dirty="0" smtClean="0"/>
          </a:p>
          <a:p>
            <a:pPr marL="0" indent="0">
              <a:buNone/>
            </a:pPr>
            <a:r>
              <a:rPr lang="es-MX" sz="2600" dirty="0" smtClean="0"/>
              <a:t>“Nunca quise aprender como funcionan las cosas, lo que quería aprender era a hacer que funcionaran mejor.”</a:t>
            </a:r>
          </a:p>
          <a:p>
            <a:pPr marL="0" indent="0">
              <a:buNone/>
            </a:pPr>
            <a:endParaRPr lang="es-ES_tradnl" sz="2600" dirty="0" smtClean="0"/>
          </a:p>
          <a:p>
            <a:pPr marL="0" indent="0">
              <a:buNone/>
            </a:pPr>
            <a:r>
              <a:rPr lang="es-ES_tradnl" sz="2600" dirty="0" smtClean="0"/>
              <a:t>Joel Hochberg </a:t>
            </a:r>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11</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6" name="2 Marcador de contenido"/>
          <p:cNvSpPr txBox="1">
            <a:spLocks/>
          </p:cNvSpPr>
          <p:nvPr/>
        </p:nvSpPr>
        <p:spPr>
          <a:xfrm>
            <a:off x="539552" y="2060848"/>
            <a:ext cx="8229600" cy="3816423"/>
          </a:xfrm>
          <a:prstGeom prst="rect">
            <a:avLst/>
          </a:prstGeom>
        </p:spPr>
        <p:txBody>
          <a:bodyPr vert="horz" lIns="91440" tIns="45720" rIns="91440" bIns="45720" rtlCol="0">
            <a:normAutofit/>
          </a:bodyPr>
          <a:lstStyle/>
          <a:p>
            <a:endParaRPr lang="es-MX" sz="2800" dirty="0" smtClean="0"/>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7"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8932747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cap="all" dirty="0" smtClean="0"/>
              <a:t>Acerca de los programación orientada a objetos</a:t>
            </a:r>
            <a:endParaRPr lang="es-MX" sz="2800" b="1" cap="all" dirty="0"/>
          </a:p>
        </p:txBody>
      </p:sp>
      <p:sp>
        <p:nvSpPr>
          <p:cNvPr id="3" name="2 Marcador de contenido"/>
          <p:cNvSpPr>
            <a:spLocks noGrp="1"/>
          </p:cNvSpPr>
          <p:nvPr>
            <p:ph idx="1"/>
          </p:nvPr>
        </p:nvSpPr>
        <p:spPr>
          <a:xfrm>
            <a:off x="457200" y="2204864"/>
            <a:ext cx="8229600" cy="3816423"/>
          </a:xfrm>
        </p:spPr>
        <p:txBody>
          <a:bodyPr>
            <a:normAutofit/>
          </a:bodyPr>
          <a:lstStyle/>
          <a:p>
            <a:pPr marL="0" indent="0">
              <a:buNone/>
            </a:pPr>
            <a:endParaRPr lang="es-ES_tradnl" sz="2600" dirty="0" smtClean="0"/>
          </a:p>
          <a:p>
            <a:pPr marL="0" indent="0">
              <a:buNone/>
            </a:pPr>
            <a:endParaRPr lang="es-ES_tradnl" sz="2600" dirty="0" smtClean="0"/>
          </a:p>
          <a:p>
            <a:pPr marL="0" indent="0" algn="ctr">
              <a:buNone/>
            </a:pPr>
            <a:r>
              <a:rPr lang="es-ES_tradnl" sz="2600" dirty="0" smtClean="0"/>
              <a:t>Introducción</a:t>
            </a: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12</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3" name="Rectangle 5"/>
          <p:cNvSpPr>
            <a:spLocks noChangeArrowheads="1"/>
          </p:cNvSpPr>
          <p:nvPr/>
        </p:nvSpPr>
        <p:spPr bwMode="auto">
          <a:xfrm>
            <a:off x="331841" y="879057"/>
            <a:ext cx="731838" cy="27441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s-MX" altLang="es-MX"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6" name="2 Marcador de contenido"/>
          <p:cNvSpPr txBox="1">
            <a:spLocks/>
          </p:cNvSpPr>
          <p:nvPr/>
        </p:nvSpPr>
        <p:spPr>
          <a:xfrm>
            <a:off x="609600" y="2357264"/>
            <a:ext cx="8229600" cy="3816423"/>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8"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8932747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pPr marL="0" indent="449263"/>
            <a:r>
              <a:rPr lang="es-ES_tradnl" sz="2400" b="1" cap="all" dirty="0" smtClean="0">
                <a:hlinkClick r:id="rId3"/>
              </a:rPr>
              <a:t>Principios de la programación a objetos</a:t>
            </a:r>
            <a:endParaRPr lang="es-ES_tradnl" sz="2400" b="1" cap="all" dirty="0" smtClean="0"/>
          </a:p>
        </p:txBody>
      </p:sp>
      <p:sp>
        <p:nvSpPr>
          <p:cNvPr id="3" name="2 Marcador de contenido"/>
          <p:cNvSpPr>
            <a:spLocks noGrp="1"/>
          </p:cNvSpPr>
          <p:nvPr>
            <p:ph idx="1"/>
          </p:nvPr>
        </p:nvSpPr>
        <p:spPr>
          <a:xfrm>
            <a:off x="457200" y="2204864"/>
            <a:ext cx="8229600" cy="3816423"/>
          </a:xfrm>
        </p:spPr>
        <p:txBody>
          <a:bodyPr>
            <a:normAutofit/>
          </a:bodyPr>
          <a:lstStyle/>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13</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6" name="2 Marcador de contenido"/>
          <p:cNvSpPr txBox="1">
            <a:spLocks/>
          </p:cNvSpPr>
          <p:nvPr/>
        </p:nvSpPr>
        <p:spPr>
          <a:xfrm>
            <a:off x="609600" y="2357264"/>
            <a:ext cx="8229600" cy="3816423"/>
          </a:xfrm>
          <a:prstGeom prst="rect">
            <a:avLst/>
          </a:prstGeom>
        </p:spPr>
        <p:txBody>
          <a:bodyPr vert="horz" lIns="91440" tIns="45720" rIns="91440" bIns="45720" rtlCol="0">
            <a:normAutofit fontScale="92500" lnSpcReduction="20000"/>
          </a:bodyPr>
          <a:lstStyle/>
          <a:p>
            <a:pPr indent="363538">
              <a:lnSpc>
                <a:spcPct val="150000"/>
              </a:lnSpc>
              <a:buFont typeface="Arial" pitchFamily="34" charset="0"/>
              <a:buChar char="•"/>
            </a:pPr>
            <a:r>
              <a:rPr lang="es-ES_tradnl" sz="2800" dirty="0" smtClean="0"/>
              <a:t>Abstracción</a:t>
            </a:r>
          </a:p>
          <a:p>
            <a:pPr indent="363538">
              <a:lnSpc>
                <a:spcPct val="150000"/>
              </a:lnSpc>
              <a:buFont typeface="Arial" pitchFamily="34" charset="0"/>
              <a:buChar char="•"/>
            </a:pPr>
            <a:r>
              <a:rPr lang="es-ES_tradnl" sz="2800" dirty="0" smtClean="0"/>
              <a:t>Encapsulamiento</a:t>
            </a:r>
          </a:p>
          <a:p>
            <a:pPr indent="363538">
              <a:lnSpc>
                <a:spcPct val="150000"/>
              </a:lnSpc>
              <a:buFont typeface="Arial" pitchFamily="34" charset="0"/>
              <a:buChar char="•"/>
            </a:pPr>
            <a:r>
              <a:rPr lang="es-ES_tradnl" sz="2800" dirty="0" smtClean="0"/>
              <a:t>Polimorfismo</a:t>
            </a:r>
          </a:p>
          <a:p>
            <a:pPr indent="363538">
              <a:lnSpc>
                <a:spcPct val="150000"/>
              </a:lnSpc>
              <a:buFont typeface="Arial" pitchFamily="34" charset="0"/>
              <a:buChar char="•"/>
            </a:pPr>
            <a:r>
              <a:rPr lang="es-ES_tradnl" sz="2800" dirty="0" smtClean="0"/>
              <a:t>Herencia</a:t>
            </a:r>
          </a:p>
          <a:p>
            <a:pPr indent="363538">
              <a:lnSpc>
                <a:spcPct val="150000"/>
              </a:lnSpc>
              <a:buFont typeface="Arial" pitchFamily="34" charset="0"/>
              <a:buChar char="•"/>
            </a:pPr>
            <a:r>
              <a:rPr lang="es-ES_tradnl" sz="2800" dirty="0" smtClean="0"/>
              <a:t>Alta Cohesión</a:t>
            </a:r>
          </a:p>
          <a:p>
            <a:pPr indent="363538">
              <a:lnSpc>
                <a:spcPct val="150000"/>
              </a:lnSpc>
              <a:buFont typeface="Arial" pitchFamily="34" charset="0"/>
              <a:buChar char="•"/>
            </a:pPr>
            <a:r>
              <a:rPr lang="es-ES_tradnl" sz="2800" dirty="0" smtClean="0"/>
              <a:t>Bajo Acoplamiento</a:t>
            </a:r>
          </a:p>
          <a:p>
            <a:pPr indent="363538">
              <a:lnSpc>
                <a:spcPct val="150000"/>
              </a:lnSpc>
              <a:buFont typeface="Arial" pitchFamily="34" charset="0"/>
              <a:buChar char="•"/>
            </a:pPr>
            <a:r>
              <a:rPr lang="es-ES_tradnl" sz="2800" dirty="0" smtClean="0"/>
              <a:t>Ocultación</a:t>
            </a:r>
            <a:endParaRPr lang="es-MX" sz="2800" dirty="0" smtClean="0"/>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7" name="Picture 6"/>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8932747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pPr marL="0" indent="449263"/>
            <a:r>
              <a:rPr lang="es-ES_tradnl" sz="2400" b="1" dirty="0" smtClean="0"/>
              <a:t>DESCANSO</a:t>
            </a:r>
          </a:p>
        </p:txBody>
      </p:sp>
      <p:sp>
        <p:nvSpPr>
          <p:cNvPr id="3" name="2 Marcador de contenido"/>
          <p:cNvSpPr>
            <a:spLocks noGrp="1"/>
          </p:cNvSpPr>
          <p:nvPr>
            <p:ph idx="1"/>
          </p:nvPr>
        </p:nvSpPr>
        <p:spPr>
          <a:xfrm>
            <a:off x="457200" y="2204864"/>
            <a:ext cx="8229600" cy="3816423"/>
          </a:xfrm>
        </p:spPr>
        <p:txBody>
          <a:bodyPr>
            <a:normAutofit/>
          </a:bodyPr>
          <a:lstStyle/>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14</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6" name="2 Marcador de contenido"/>
          <p:cNvSpPr txBox="1">
            <a:spLocks/>
          </p:cNvSpPr>
          <p:nvPr/>
        </p:nvSpPr>
        <p:spPr>
          <a:xfrm>
            <a:off x="609600" y="2357264"/>
            <a:ext cx="8229600" cy="3816423"/>
          </a:xfrm>
          <a:prstGeom prst="rect">
            <a:avLst/>
          </a:prstGeom>
        </p:spPr>
        <p:txBody>
          <a:bodyPr vert="horz" lIns="91440" tIns="45720" rIns="91440" bIns="45720" rtlCol="0">
            <a:normAutofit/>
          </a:bodyPr>
          <a:lstStyle/>
          <a:p>
            <a:pPr indent="363538" algn="ctr">
              <a:lnSpc>
                <a:spcPct val="150000"/>
              </a:lnSpc>
            </a:pPr>
            <a:r>
              <a:rPr lang="es-ES_tradnl" sz="2800" dirty="0" smtClean="0"/>
              <a:t>10 Minutos de descanso</a:t>
            </a:r>
            <a:endParaRPr lang="es-MX" sz="2800" dirty="0" smtClean="0"/>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7"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8932747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cap="all" dirty="0" smtClean="0">
                <a:hlinkClick r:id="rId3"/>
              </a:rPr>
              <a:t>Breve historia de los patrones de software</a:t>
            </a:r>
            <a:endParaRPr lang="es-MX" sz="2800" b="1" cap="all" dirty="0" smtClean="0"/>
          </a:p>
        </p:txBody>
      </p:sp>
      <p:sp>
        <p:nvSpPr>
          <p:cNvPr id="3" name="2 Marcador de contenido"/>
          <p:cNvSpPr>
            <a:spLocks noGrp="1"/>
          </p:cNvSpPr>
          <p:nvPr>
            <p:ph idx="1"/>
          </p:nvPr>
        </p:nvSpPr>
        <p:spPr>
          <a:xfrm>
            <a:off x="457200" y="1844824"/>
            <a:ext cx="8686800" cy="4176463"/>
          </a:xfrm>
        </p:spPr>
        <p:txBody>
          <a:bodyPr>
            <a:normAutofit/>
          </a:bodyPr>
          <a:lstStyle/>
          <a:p>
            <a:pPr marL="0" indent="0">
              <a:buNone/>
            </a:pPr>
            <a:endParaRPr lang="es-ES_tradnl" dirty="0" smtClean="0"/>
          </a:p>
          <a:p>
            <a:pPr marL="0" indent="0">
              <a:buNone/>
            </a:pPr>
            <a:endParaRPr lang="es-ES_tradnl" dirty="0"/>
          </a:p>
          <a:p>
            <a:pPr marL="0" indent="0">
              <a:buNone/>
            </a:pPr>
            <a:r>
              <a:rPr lang="es-ES_tradnl" dirty="0" smtClean="0"/>
              <a:t>Los patrones de software son soluciones, validadas como optimas, para problemas comunes de software.</a:t>
            </a:r>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15</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6" name="2 Marcador de contenido"/>
          <p:cNvSpPr txBox="1">
            <a:spLocks/>
          </p:cNvSpPr>
          <p:nvPr/>
        </p:nvSpPr>
        <p:spPr>
          <a:xfrm>
            <a:off x="395536" y="1844824"/>
            <a:ext cx="8443664" cy="4328863"/>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7" name="Picture 6"/>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8932747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cap="all" dirty="0"/>
              <a:t> Tipos de patrones de software</a:t>
            </a:r>
          </a:p>
        </p:txBody>
      </p:sp>
      <p:sp>
        <p:nvSpPr>
          <p:cNvPr id="3" name="2 Marcador de contenido"/>
          <p:cNvSpPr>
            <a:spLocks noGrp="1"/>
          </p:cNvSpPr>
          <p:nvPr>
            <p:ph idx="1"/>
          </p:nvPr>
        </p:nvSpPr>
        <p:spPr>
          <a:xfrm>
            <a:off x="457200" y="2204864"/>
            <a:ext cx="8229600" cy="3816423"/>
          </a:xfrm>
        </p:spPr>
        <p:txBody>
          <a:bodyPr>
            <a:normAutofit/>
          </a:bodyPr>
          <a:lstStyle/>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16</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6" name="2 Marcador de contenido"/>
          <p:cNvSpPr txBox="1">
            <a:spLocks/>
          </p:cNvSpPr>
          <p:nvPr/>
        </p:nvSpPr>
        <p:spPr>
          <a:xfrm>
            <a:off x="331840" y="1772816"/>
            <a:ext cx="8566239" cy="4464496"/>
          </a:xfrm>
          <a:prstGeom prst="rect">
            <a:avLst/>
          </a:prstGeom>
        </p:spPr>
        <p:txBody>
          <a:bodyPr vert="horz" lIns="91440" tIns="45720" rIns="91440" bIns="45720" rtlCol="0">
            <a:normAutofit/>
          </a:bodyPr>
          <a:lstStyle/>
          <a:p>
            <a:pPr marL="457200" indent="-457200">
              <a:spcBef>
                <a:spcPct val="20000"/>
              </a:spcBef>
              <a:buFont typeface="Arial" panose="020B0604020202020204" pitchFamily="34" charset="0"/>
              <a:buChar char="•"/>
              <a:defRPr/>
            </a:pPr>
            <a:endParaRPr lang="es-MX" sz="2800" b="1" dirty="0" smtClean="0"/>
          </a:p>
          <a:p>
            <a:pPr marL="457200" indent="-457200">
              <a:spcBef>
                <a:spcPct val="20000"/>
              </a:spcBef>
              <a:buFont typeface="Arial" panose="020B0604020202020204" pitchFamily="34" charset="0"/>
              <a:buChar char="•"/>
              <a:defRPr/>
            </a:pPr>
            <a:r>
              <a:rPr lang="es-MX" sz="2800" b="1" dirty="0" smtClean="0"/>
              <a:t>Patrones creacionales</a:t>
            </a: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457200" indent="-457200">
              <a:spcBef>
                <a:spcPct val="20000"/>
              </a:spcBef>
              <a:buFont typeface="Arial" panose="020B0604020202020204" pitchFamily="34" charset="0"/>
              <a:buChar char="•"/>
              <a:defRPr/>
            </a:pPr>
            <a:r>
              <a:rPr lang="es-MX" sz="2800" b="1" dirty="0"/>
              <a:t>Patrones </a:t>
            </a:r>
            <a:r>
              <a:rPr lang="es-MX" sz="2800" b="1" dirty="0" smtClean="0"/>
              <a:t>estructurales</a:t>
            </a: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457200" indent="-457200">
              <a:spcBef>
                <a:spcPct val="20000"/>
              </a:spcBef>
              <a:buFont typeface="Arial" panose="020B0604020202020204" pitchFamily="34" charset="0"/>
              <a:buChar char="•"/>
              <a:defRPr/>
            </a:pPr>
            <a:r>
              <a:rPr lang="es-MX" sz="2800" b="1" dirty="0"/>
              <a:t>Patrones de comportamiento</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3200" b="0" i="0" u="none" strike="noStrike" kern="1200" cap="none" spc="0" normalizeH="0" baseline="0" noProof="0" dirty="0" smtClean="0">
              <a:ln>
                <a:noFill/>
              </a:ln>
              <a:solidFill>
                <a:schemeClr val="tx1"/>
              </a:solidFill>
              <a:effectLst/>
              <a:uLnTx/>
              <a:uFillTx/>
              <a:latin typeface="+mn-lt"/>
              <a:ea typeface="+mn-ea"/>
              <a:cs typeface="+mn-cs"/>
            </a:endParaRPr>
          </a:p>
        </p:txBody>
      </p:sp>
      <p:graphicFrame>
        <p:nvGraphicFramePr>
          <p:cNvPr id="12" name="11 Tabla"/>
          <p:cNvGraphicFramePr>
            <a:graphicFrameLocks noGrp="1"/>
          </p:cNvGraphicFramePr>
          <p:nvPr>
            <p:extLst>
              <p:ext uri="{D42A27DB-BD31-4B8C-83A1-F6EECF244321}">
                <p14:modId xmlns:p14="http://schemas.microsoft.com/office/powerpoint/2010/main" xmlns="" val="2522995921"/>
              </p:ext>
            </p:extLst>
          </p:nvPr>
        </p:nvGraphicFramePr>
        <p:xfrm>
          <a:off x="2281810" y="3991361"/>
          <a:ext cx="5098502" cy="2135114"/>
        </p:xfrm>
        <a:graphic>
          <a:graphicData uri="http://schemas.openxmlformats.org/drawingml/2006/table">
            <a:tbl>
              <a:tblPr>
                <a:tableStyleId>{7DF18680-E054-41AD-8BC1-D1AEF772440D}</a:tableStyleId>
              </a:tblPr>
              <a:tblGrid>
                <a:gridCol w="1304778"/>
                <a:gridCol w="1831075"/>
                <a:gridCol w="1962649"/>
              </a:tblGrid>
              <a:tr h="302853">
                <a:tc>
                  <a:txBody>
                    <a:bodyPr/>
                    <a:lstStyle/>
                    <a:p>
                      <a:pPr algn="l" fontAlgn="b"/>
                      <a:r>
                        <a:rPr lang="es-MX" sz="1100" b="1" u="none" strike="noStrike" dirty="0">
                          <a:effectLst/>
                        </a:rPr>
                        <a:t>Creaciones</a:t>
                      </a:r>
                      <a:endParaRPr lang="es-MX" sz="1100" b="1" i="0" u="none" strike="noStrike" dirty="0">
                        <a:solidFill>
                          <a:srgbClr val="FFFFFF"/>
                        </a:solidFill>
                        <a:effectLst/>
                        <a:latin typeface="Calibri"/>
                      </a:endParaRPr>
                    </a:p>
                  </a:txBody>
                  <a:tcPr marL="9525" marR="9525" marT="9525" marB="0" anchor="b">
                    <a:solidFill>
                      <a:schemeClr val="tx2">
                        <a:lumMod val="40000"/>
                        <a:lumOff val="60000"/>
                      </a:schemeClr>
                    </a:solidFill>
                  </a:tcPr>
                </a:tc>
                <a:tc>
                  <a:txBody>
                    <a:bodyPr/>
                    <a:lstStyle/>
                    <a:p>
                      <a:pPr algn="l" fontAlgn="b"/>
                      <a:r>
                        <a:rPr lang="es-MX" sz="1100" b="1" u="none" strike="noStrike" dirty="0">
                          <a:effectLst/>
                        </a:rPr>
                        <a:t>Estructurales</a:t>
                      </a:r>
                      <a:endParaRPr lang="es-MX" sz="1100" b="1" i="0" u="none" strike="noStrike" dirty="0">
                        <a:solidFill>
                          <a:srgbClr val="FFFFFF"/>
                        </a:solidFill>
                        <a:effectLst/>
                        <a:latin typeface="Calibri"/>
                      </a:endParaRPr>
                    </a:p>
                  </a:txBody>
                  <a:tcPr marL="9525" marR="9525" marT="9525" marB="0" anchor="b">
                    <a:solidFill>
                      <a:schemeClr val="tx2">
                        <a:lumMod val="40000"/>
                        <a:lumOff val="60000"/>
                      </a:schemeClr>
                    </a:solidFill>
                  </a:tcPr>
                </a:tc>
                <a:tc>
                  <a:txBody>
                    <a:bodyPr/>
                    <a:lstStyle/>
                    <a:p>
                      <a:pPr algn="l" fontAlgn="b"/>
                      <a:r>
                        <a:rPr lang="es-MX" sz="1100" b="1" u="none" strike="noStrike" dirty="0">
                          <a:effectLst/>
                        </a:rPr>
                        <a:t>Comportamiento</a:t>
                      </a:r>
                      <a:endParaRPr lang="es-MX" sz="1100" b="1" i="0" u="none" strike="noStrike" dirty="0">
                        <a:solidFill>
                          <a:srgbClr val="FFFFFF"/>
                        </a:solidFill>
                        <a:effectLst/>
                        <a:latin typeface="Calibri"/>
                      </a:endParaRPr>
                    </a:p>
                  </a:txBody>
                  <a:tcPr marL="9525" marR="9525" marT="9525" marB="0" anchor="b">
                    <a:solidFill>
                      <a:schemeClr val="tx2">
                        <a:lumMod val="40000"/>
                        <a:lumOff val="60000"/>
                      </a:schemeClr>
                    </a:solidFill>
                  </a:tcPr>
                </a:tc>
              </a:tr>
              <a:tr h="302853">
                <a:tc>
                  <a:txBody>
                    <a:bodyPr/>
                    <a:lstStyle/>
                    <a:p>
                      <a:pPr algn="l" fontAlgn="b"/>
                      <a:r>
                        <a:rPr lang="es-MX" sz="1100" u="none" strike="noStrike" dirty="0">
                          <a:effectLst/>
                        </a:rPr>
                        <a:t>Singleton</a:t>
                      </a:r>
                      <a:endParaRPr lang="es-MX" sz="1100" b="0" i="0" u="none" strike="noStrike" dirty="0">
                        <a:solidFill>
                          <a:srgbClr val="000000"/>
                        </a:solidFill>
                        <a:effectLst/>
                        <a:latin typeface="Calibri"/>
                      </a:endParaRPr>
                    </a:p>
                  </a:txBody>
                  <a:tcPr marL="9525" marR="9525" marT="9525" marB="0" anchor="b"/>
                </a:tc>
                <a:tc>
                  <a:txBody>
                    <a:bodyPr/>
                    <a:lstStyle/>
                    <a:p>
                      <a:pPr algn="l" fontAlgn="b"/>
                      <a:r>
                        <a:rPr lang="es-MX" sz="1100" u="none" strike="noStrike" dirty="0">
                          <a:effectLst/>
                        </a:rPr>
                        <a:t>Adapter</a:t>
                      </a:r>
                      <a:endParaRPr lang="es-MX" sz="1100" b="0" i="0" u="none" strike="noStrike" dirty="0">
                        <a:solidFill>
                          <a:srgbClr val="000000"/>
                        </a:solidFill>
                        <a:effectLst/>
                        <a:latin typeface="Calibri"/>
                      </a:endParaRPr>
                    </a:p>
                  </a:txBody>
                  <a:tcPr marL="9525" marR="9525" marT="9525" marB="0" anchor="b"/>
                </a:tc>
                <a:tc>
                  <a:txBody>
                    <a:bodyPr/>
                    <a:lstStyle/>
                    <a:p>
                      <a:pPr algn="l" fontAlgn="b"/>
                      <a:r>
                        <a:rPr lang="es-MX" sz="1100" u="none" strike="noStrike" dirty="0">
                          <a:effectLst/>
                        </a:rPr>
                        <a:t>Command</a:t>
                      </a:r>
                      <a:endParaRPr lang="es-MX" sz="1100" b="0" i="0" u="none" strike="noStrike" dirty="0">
                        <a:solidFill>
                          <a:srgbClr val="000000"/>
                        </a:solidFill>
                        <a:effectLst/>
                        <a:latin typeface="Calibri"/>
                      </a:endParaRPr>
                    </a:p>
                  </a:txBody>
                  <a:tcPr marL="9525" marR="9525" marT="9525" marB="0" anchor="b"/>
                </a:tc>
              </a:tr>
              <a:tr h="302853">
                <a:tc>
                  <a:txBody>
                    <a:bodyPr/>
                    <a:lstStyle/>
                    <a:p>
                      <a:pPr algn="l" fontAlgn="b"/>
                      <a:r>
                        <a:rPr lang="es-MX" sz="1100" u="none" strike="noStrike" dirty="0">
                          <a:effectLst/>
                        </a:rPr>
                        <a:t>Factory</a:t>
                      </a:r>
                      <a:endParaRPr lang="es-MX" sz="1100" b="0" i="0" u="none" strike="noStrike" dirty="0">
                        <a:solidFill>
                          <a:srgbClr val="000000"/>
                        </a:solidFill>
                        <a:effectLst/>
                        <a:latin typeface="Calibri"/>
                      </a:endParaRPr>
                    </a:p>
                  </a:txBody>
                  <a:tcPr marL="9525" marR="9525" marT="9525" marB="0" anchor="b"/>
                </a:tc>
                <a:tc>
                  <a:txBody>
                    <a:bodyPr/>
                    <a:lstStyle/>
                    <a:p>
                      <a:pPr algn="l" fontAlgn="b"/>
                      <a:r>
                        <a:rPr lang="es-MX" sz="1100" u="none" strike="noStrike" dirty="0">
                          <a:effectLst/>
                        </a:rPr>
                        <a:t>Proxy</a:t>
                      </a:r>
                      <a:endParaRPr lang="es-MX" sz="1100" b="0" i="0" u="none" strike="noStrike" dirty="0">
                        <a:solidFill>
                          <a:srgbClr val="000000"/>
                        </a:solidFill>
                        <a:effectLst/>
                        <a:latin typeface="Calibri"/>
                      </a:endParaRPr>
                    </a:p>
                  </a:txBody>
                  <a:tcPr marL="9525" marR="9525" marT="9525" marB="0" anchor="b"/>
                </a:tc>
                <a:tc>
                  <a:txBody>
                    <a:bodyPr/>
                    <a:lstStyle/>
                    <a:p>
                      <a:pPr algn="l" fontAlgn="b"/>
                      <a:r>
                        <a:rPr lang="es-MX" sz="1100" u="none" strike="noStrike" dirty="0">
                          <a:effectLst/>
                        </a:rPr>
                        <a:t>Chain of Resposibility</a:t>
                      </a:r>
                      <a:endParaRPr lang="es-MX" sz="1100" b="0" i="0" u="none" strike="noStrike" dirty="0">
                        <a:solidFill>
                          <a:srgbClr val="000000"/>
                        </a:solidFill>
                        <a:effectLst/>
                        <a:latin typeface="Calibri"/>
                      </a:endParaRPr>
                    </a:p>
                  </a:txBody>
                  <a:tcPr marL="9525" marR="9525" marT="9525" marB="0" anchor="b"/>
                </a:tc>
              </a:tr>
              <a:tr h="302853">
                <a:tc>
                  <a:txBody>
                    <a:bodyPr/>
                    <a:lstStyle/>
                    <a:p>
                      <a:pPr algn="l" fontAlgn="b"/>
                      <a:r>
                        <a:rPr lang="es-MX" sz="1100" u="none" strike="noStrike" dirty="0">
                          <a:effectLst/>
                        </a:rPr>
                        <a:t>Abstract Factory</a:t>
                      </a:r>
                      <a:endParaRPr lang="es-MX" sz="1100" b="0" i="0" u="none" strike="noStrike" dirty="0">
                        <a:solidFill>
                          <a:srgbClr val="000000"/>
                        </a:solidFill>
                        <a:effectLst/>
                        <a:latin typeface="Calibri"/>
                      </a:endParaRPr>
                    </a:p>
                  </a:txBody>
                  <a:tcPr marL="9525" marR="9525" marT="9525" marB="0" anchor="b"/>
                </a:tc>
                <a:tc>
                  <a:txBody>
                    <a:bodyPr/>
                    <a:lstStyle/>
                    <a:p>
                      <a:pPr algn="l" fontAlgn="b"/>
                      <a:r>
                        <a:rPr lang="es-MX" sz="1100" u="none" strike="noStrike" dirty="0">
                          <a:effectLst/>
                        </a:rPr>
                        <a:t>Fascade</a:t>
                      </a:r>
                      <a:endParaRPr lang="es-MX" sz="1100" b="0" i="0" u="none" strike="noStrike" dirty="0">
                        <a:solidFill>
                          <a:srgbClr val="000000"/>
                        </a:solidFill>
                        <a:effectLst/>
                        <a:latin typeface="Calibri"/>
                      </a:endParaRPr>
                    </a:p>
                  </a:txBody>
                  <a:tcPr marL="9525" marR="9525" marT="9525" marB="0" anchor="b"/>
                </a:tc>
                <a:tc>
                  <a:txBody>
                    <a:bodyPr/>
                    <a:lstStyle/>
                    <a:p>
                      <a:pPr algn="l" fontAlgn="b"/>
                      <a:r>
                        <a:rPr lang="es-MX" sz="1100" u="none" strike="noStrike" dirty="0">
                          <a:effectLst/>
                        </a:rPr>
                        <a:t>Observer</a:t>
                      </a:r>
                      <a:endParaRPr lang="es-MX" sz="1100" b="0" i="0" u="none" strike="noStrike" dirty="0">
                        <a:solidFill>
                          <a:srgbClr val="000000"/>
                        </a:solidFill>
                        <a:effectLst/>
                        <a:latin typeface="Calibri"/>
                      </a:endParaRPr>
                    </a:p>
                  </a:txBody>
                  <a:tcPr marL="9525" marR="9525" marT="9525" marB="0" anchor="b"/>
                </a:tc>
              </a:tr>
              <a:tr h="302853">
                <a:tc>
                  <a:txBody>
                    <a:bodyPr/>
                    <a:lstStyle/>
                    <a:p>
                      <a:pPr algn="l" fontAlgn="b"/>
                      <a:r>
                        <a:rPr lang="es-MX" sz="1100" u="none" strike="noStrike" dirty="0">
                          <a:effectLst/>
                        </a:rPr>
                        <a:t>Builder</a:t>
                      </a:r>
                      <a:endParaRPr lang="es-MX" sz="1100" b="0" i="0" u="none" strike="noStrike" dirty="0">
                        <a:solidFill>
                          <a:srgbClr val="000000"/>
                        </a:solidFill>
                        <a:effectLst/>
                        <a:latin typeface="Calibri"/>
                      </a:endParaRPr>
                    </a:p>
                  </a:txBody>
                  <a:tcPr marL="9525" marR="9525" marT="9525" marB="0" anchor="b"/>
                </a:tc>
                <a:tc>
                  <a:txBody>
                    <a:bodyPr/>
                    <a:lstStyle/>
                    <a:p>
                      <a:pPr algn="l" fontAlgn="b"/>
                      <a:r>
                        <a:rPr lang="es-MX" sz="1100" u="none" strike="noStrike" dirty="0">
                          <a:effectLst/>
                        </a:rPr>
                        <a:t>Composite</a:t>
                      </a:r>
                      <a:endParaRPr lang="es-MX" sz="1100" b="0" i="0" u="none" strike="noStrike" dirty="0">
                        <a:solidFill>
                          <a:srgbClr val="000000"/>
                        </a:solidFill>
                        <a:effectLst/>
                        <a:latin typeface="Calibri"/>
                      </a:endParaRPr>
                    </a:p>
                  </a:txBody>
                  <a:tcPr marL="9525" marR="9525" marT="9525" marB="0" anchor="b"/>
                </a:tc>
                <a:tc>
                  <a:txBody>
                    <a:bodyPr/>
                    <a:lstStyle/>
                    <a:p>
                      <a:pPr algn="l" fontAlgn="b"/>
                      <a:r>
                        <a:rPr lang="es-MX" sz="1100" u="none" strike="noStrike" dirty="0">
                          <a:effectLst/>
                        </a:rPr>
                        <a:t>Strategy</a:t>
                      </a:r>
                      <a:endParaRPr lang="es-MX" sz="1100" b="0" i="0" u="none" strike="noStrike" dirty="0">
                        <a:solidFill>
                          <a:srgbClr val="000000"/>
                        </a:solidFill>
                        <a:effectLst/>
                        <a:latin typeface="Calibri"/>
                      </a:endParaRPr>
                    </a:p>
                  </a:txBody>
                  <a:tcPr marL="9525" marR="9525" marT="9525" marB="0" anchor="b"/>
                </a:tc>
              </a:tr>
              <a:tr h="302853">
                <a:tc>
                  <a:txBody>
                    <a:bodyPr/>
                    <a:lstStyle/>
                    <a:p>
                      <a:pPr algn="l" fontAlgn="b"/>
                      <a:endParaRPr lang="es-MX" sz="1100" b="0" i="0" u="none" strike="noStrike" dirty="0">
                        <a:solidFill>
                          <a:srgbClr val="000000"/>
                        </a:solidFill>
                        <a:effectLst/>
                        <a:latin typeface="Calibri"/>
                      </a:endParaRPr>
                    </a:p>
                  </a:txBody>
                  <a:tcPr marL="9525" marR="9525" marT="9525" marB="0" anchor="b"/>
                </a:tc>
                <a:tc>
                  <a:txBody>
                    <a:bodyPr/>
                    <a:lstStyle/>
                    <a:p>
                      <a:pPr algn="l" fontAlgn="b"/>
                      <a:r>
                        <a:rPr lang="es-MX" sz="1100" u="none" strike="noStrike" dirty="0">
                          <a:effectLst/>
                        </a:rPr>
                        <a:t>Decorator</a:t>
                      </a:r>
                      <a:endParaRPr lang="es-MX" sz="1100" b="0" i="0" u="none" strike="noStrike" dirty="0">
                        <a:solidFill>
                          <a:srgbClr val="000000"/>
                        </a:solidFill>
                        <a:effectLst/>
                        <a:latin typeface="Calibri"/>
                      </a:endParaRPr>
                    </a:p>
                  </a:txBody>
                  <a:tcPr marL="9525" marR="9525" marT="9525" marB="0" anchor="b"/>
                </a:tc>
                <a:tc>
                  <a:txBody>
                    <a:bodyPr/>
                    <a:lstStyle/>
                    <a:p>
                      <a:pPr algn="l" fontAlgn="b"/>
                      <a:r>
                        <a:rPr lang="es-MX" sz="1100" u="none" strike="noStrike" dirty="0">
                          <a:effectLst/>
                        </a:rPr>
                        <a:t>Visitor</a:t>
                      </a:r>
                      <a:endParaRPr lang="es-MX" sz="1100" b="0" i="0" u="none" strike="noStrike" dirty="0">
                        <a:solidFill>
                          <a:srgbClr val="000000"/>
                        </a:solidFill>
                        <a:effectLst/>
                        <a:latin typeface="Calibri"/>
                      </a:endParaRPr>
                    </a:p>
                  </a:txBody>
                  <a:tcPr marL="9525" marR="9525" marT="9525" marB="0" anchor="b"/>
                </a:tc>
              </a:tr>
              <a:tr h="317996">
                <a:tc>
                  <a:txBody>
                    <a:bodyPr/>
                    <a:lstStyle/>
                    <a:p>
                      <a:pPr algn="l" fontAlgn="b"/>
                      <a:endParaRPr lang="es-MX" sz="1100" b="0" i="0" u="none" strike="noStrike" dirty="0">
                        <a:solidFill>
                          <a:srgbClr val="000000"/>
                        </a:solidFill>
                        <a:effectLst/>
                        <a:latin typeface="Calibri"/>
                      </a:endParaRPr>
                    </a:p>
                  </a:txBody>
                  <a:tcPr marL="9525" marR="9525" marT="9525" marB="0" anchor="b"/>
                </a:tc>
                <a:tc>
                  <a:txBody>
                    <a:bodyPr/>
                    <a:lstStyle/>
                    <a:p>
                      <a:pPr algn="l" fontAlgn="b"/>
                      <a:r>
                        <a:rPr lang="es-MX" sz="700" u="none" strike="noStrike" dirty="0">
                          <a:effectLst/>
                        </a:rPr>
                        <a:t> </a:t>
                      </a:r>
                      <a:r>
                        <a:rPr lang="es-MX" sz="1200" u="none" strike="noStrike" dirty="0">
                          <a:effectLst/>
                        </a:rPr>
                        <a:t>Model View Controller</a:t>
                      </a:r>
                      <a:endParaRPr lang="es-MX" sz="1100" b="0" i="0" u="none" strike="noStrike" dirty="0">
                        <a:solidFill>
                          <a:srgbClr val="000000"/>
                        </a:solidFill>
                        <a:effectLst/>
                        <a:latin typeface="Calibri"/>
                      </a:endParaRPr>
                    </a:p>
                  </a:txBody>
                  <a:tcPr marL="9525" marR="9525" marT="9525" marB="0" anchor="b"/>
                </a:tc>
                <a:tc>
                  <a:txBody>
                    <a:bodyPr/>
                    <a:lstStyle/>
                    <a:p>
                      <a:pPr algn="l" fontAlgn="b"/>
                      <a:endParaRPr lang="es-MX" sz="1100" b="0" i="0" u="none" strike="noStrike" dirty="0">
                        <a:solidFill>
                          <a:srgbClr val="000000"/>
                        </a:solidFill>
                        <a:effectLst/>
                        <a:latin typeface="Calibri"/>
                      </a:endParaRPr>
                    </a:p>
                  </a:txBody>
                  <a:tcPr marL="9525" marR="9525" marT="9525" marB="0" anchor="b"/>
                </a:tc>
              </a:tr>
            </a:tbl>
          </a:graphicData>
        </a:graphic>
      </p:graphicFrame>
      <p:pic>
        <p:nvPicPr>
          <p:cNvPr id="17"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8932747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cap="all" dirty="0">
                <a:hlinkClick r:id="rId3"/>
              </a:rPr>
              <a:t>Anti patrones de software</a:t>
            </a:r>
            <a:endParaRPr lang="es-MX" sz="2800" b="1" cap="all" dirty="0"/>
          </a:p>
        </p:txBody>
      </p:sp>
      <p:sp>
        <p:nvSpPr>
          <p:cNvPr id="3" name="2 Marcador de contenido"/>
          <p:cNvSpPr>
            <a:spLocks noGrp="1"/>
          </p:cNvSpPr>
          <p:nvPr>
            <p:ph idx="1"/>
          </p:nvPr>
        </p:nvSpPr>
        <p:spPr>
          <a:xfrm>
            <a:off x="457200" y="2204864"/>
            <a:ext cx="8229600" cy="3816423"/>
          </a:xfrm>
        </p:spPr>
        <p:txBody>
          <a:bodyPr>
            <a:normAutofit/>
          </a:bodyPr>
          <a:lstStyle/>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17</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6" name="2 Marcador de contenido"/>
          <p:cNvSpPr txBox="1">
            <a:spLocks/>
          </p:cNvSpPr>
          <p:nvPr/>
        </p:nvSpPr>
        <p:spPr>
          <a:xfrm>
            <a:off x="609600" y="2357264"/>
            <a:ext cx="8229600" cy="3816423"/>
          </a:xfrm>
          <a:prstGeom prst="rect">
            <a:avLst/>
          </a:prstGeom>
        </p:spPr>
        <p:txBody>
          <a:bodyPr vert="horz" lIns="91440" tIns="45720" rIns="91440" bIns="45720" rtlCol="0">
            <a:normAutofit/>
          </a:bodyPr>
          <a:lstStyle/>
          <a:p>
            <a:r>
              <a:rPr lang="es-MX" sz="2000" i="1" dirty="0"/>
              <a:t>Un </a:t>
            </a:r>
            <a:r>
              <a:rPr lang="es-MX" sz="2000" b="1" i="1" dirty="0" smtClean="0"/>
              <a:t>anti patrón </a:t>
            </a:r>
            <a:r>
              <a:rPr lang="es-MX" sz="2000" b="1" i="1" dirty="0"/>
              <a:t>de diseño</a:t>
            </a:r>
            <a:r>
              <a:rPr lang="es-MX" sz="2000" i="1" dirty="0"/>
              <a:t> es un </a:t>
            </a:r>
            <a:r>
              <a:rPr lang="es-MX" sz="2000" i="1" dirty="0">
                <a:hlinkClick r:id="rId4" tooltip="Patrón de diseño"/>
              </a:rPr>
              <a:t>patrón de diseño</a:t>
            </a:r>
            <a:r>
              <a:rPr lang="es-MX" sz="2000" i="1" dirty="0"/>
              <a:t> que invariablemente conduce a una mala solución para un problema.</a:t>
            </a:r>
            <a:endParaRPr kumimoji="0" lang="es-ES_tradnl" sz="2600" b="0" i="1" u="none" strike="noStrike" kern="1200" cap="none" spc="0" normalizeH="0" baseline="0" noProof="0" dirty="0" smtClean="0">
              <a:ln>
                <a:noFill/>
              </a:ln>
              <a:solidFill>
                <a:schemeClr val="tx1"/>
              </a:solidFill>
              <a:effectLst/>
              <a:uLnTx/>
              <a:uFillTx/>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s-ES_tradnl" sz="2600" dirty="0" smtClean="0"/>
              <a:t>Es la mejor manera de hacer algo mal</a:t>
            </a: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7" name="Picture 6"/>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8932747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SINGLETON</a:t>
            </a:r>
            <a:endParaRPr lang="es-MX" sz="2800" b="1" dirty="0"/>
          </a:p>
        </p:txBody>
      </p:sp>
      <p:sp>
        <p:nvSpPr>
          <p:cNvPr id="3" name="2 Marcador de contenido"/>
          <p:cNvSpPr>
            <a:spLocks noGrp="1"/>
          </p:cNvSpPr>
          <p:nvPr>
            <p:ph idx="1"/>
          </p:nvPr>
        </p:nvSpPr>
        <p:spPr>
          <a:xfrm>
            <a:off x="457200" y="2204864"/>
            <a:ext cx="8229600" cy="3816423"/>
          </a:xfrm>
        </p:spPr>
        <p:txBody>
          <a:bodyPr>
            <a:normAutofit/>
          </a:bodyPr>
          <a:lstStyle/>
          <a:p>
            <a:pPr marL="0" indent="0">
              <a:buNone/>
            </a:pPr>
            <a:r>
              <a:rPr lang="es-MX" sz="2600" b="1" dirty="0" smtClean="0"/>
              <a:t>Necesidad: </a:t>
            </a:r>
            <a:r>
              <a:rPr lang="es-MX" sz="2600" dirty="0" smtClean="0"/>
              <a:t>Que exista solo una instancia de la clase por programa.</a:t>
            </a:r>
            <a:br>
              <a:rPr lang="es-MX" sz="2600" dirty="0" smtClean="0"/>
            </a:br>
            <a:endParaRPr lang="es-MX" sz="2600" dirty="0" smtClean="0"/>
          </a:p>
          <a:p>
            <a:pPr marL="0" indent="0">
              <a:buNone/>
            </a:pPr>
            <a:r>
              <a:rPr lang="es-MX" sz="2600" b="1" dirty="0" smtClean="0"/>
              <a:t>Tipo de patrón: </a:t>
            </a:r>
            <a:r>
              <a:rPr lang="es-MX" sz="2600" dirty="0" smtClean="0"/>
              <a:t>Creacional.</a:t>
            </a:r>
            <a:br>
              <a:rPr lang="es-MX" sz="2600" dirty="0" smtClean="0"/>
            </a:br>
            <a:endParaRPr lang="es-MX" sz="2600" dirty="0" smtClean="0"/>
          </a:p>
          <a:p>
            <a:pPr marL="0" indent="0">
              <a:buNone/>
            </a:pPr>
            <a:r>
              <a:rPr lang="es-ES_tradnl" sz="2600" b="1" dirty="0" smtClean="0"/>
              <a:t>Solución: </a:t>
            </a:r>
            <a:r>
              <a:rPr lang="es-ES_tradnl" sz="2600" dirty="0" smtClean="0"/>
              <a:t>Ocultar el constructor de la clase deseada, y proporcionar un método estático que cual instanciar por única vez la clase</a:t>
            </a: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18</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6"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SINGLETON</a:t>
            </a:r>
            <a:endParaRPr lang="es-MX" sz="2800" b="1"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19</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3" name="Rectangle 5"/>
          <p:cNvSpPr>
            <a:spLocks noChangeArrowheads="1"/>
          </p:cNvSpPr>
          <p:nvPr/>
        </p:nvSpPr>
        <p:spPr bwMode="auto">
          <a:xfrm>
            <a:off x="331841" y="879057"/>
            <a:ext cx="731838" cy="27441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s-MX" altLang="es-MX"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 name="Picture 2"/>
          <p:cNvPicPr>
            <a:picLocks noChangeAspect="1" noChangeArrowheads="1"/>
          </p:cNvPicPr>
          <p:nvPr/>
        </p:nvPicPr>
        <p:blipFill>
          <a:blip r:embed="rId3" cstate="print"/>
          <a:srcRect/>
          <a:stretch>
            <a:fillRect/>
          </a:stretch>
        </p:blipFill>
        <p:spPr bwMode="auto">
          <a:xfrm>
            <a:off x="2771800" y="2276872"/>
            <a:ext cx="3672408" cy="2991808"/>
          </a:xfrm>
          <a:prstGeom prst="rect">
            <a:avLst/>
          </a:prstGeom>
          <a:noFill/>
          <a:ln w="9525">
            <a:noFill/>
            <a:miter lim="800000"/>
            <a:headEnd/>
            <a:tailEnd/>
          </a:ln>
        </p:spPr>
      </p:pic>
      <p:pic>
        <p:nvPicPr>
          <p:cNvPr id="17" name="Picture 6"/>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PRESENTACIÓN PERSONAL</a:t>
            </a:r>
            <a:endParaRPr lang="es-MX" sz="2800" b="1" dirty="0"/>
          </a:p>
        </p:txBody>
      </p:sp>
      <p:sp>
        <p:nvSpPr>
          <p:cNvPr id="3" name="2 Marcador de contenido"/>
          <p:cNvSpPr>
            <a:spLocks noGrp="1"/>
          </p:cNvSpPr>
          <p:nvPr>
            <p:ph idx="1"/>
          </p:nvPr>
        </p:nvSpPr>
        <p:spPr>
          <a:xfrm>
            <a:off x="457200" y="2204864"/>
            <a:ext cx="8229600" cy="3816423"/>
          </a:xfrm>
        </p:spPr>
        <p:txBody>
          <a:bodyPr anchor="ctr">
            <a:normAutofit/>
          </a:bodyPr>
          <a:lstStyle/>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6" name="2 Marcador de contenido"/>
          <p:cNvSpPr txBox="1">
            <a:spLocks/>
          </p:cNvSpPr>
          <p:nvPr/>
        </p:nvSpPr>
        <p:spPr>
          <a:xfrm>
            <a:off x="395536" y="1844824"/>
            <a:ext cx="8229600" cy="381642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s-ES_tradnl" sz="2600" b="1" dirty="0" smtClean="0"/>
              <a:t>Acerca de mí</a:t>
            </a: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8"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SINGLETON</a:t>
            </a:r>
            <a:endParaRPr lang="es-MX" sz="2800" b="1"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20</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8" name="17 Rectángulo"/>
          <p:cNvSpPr/>
          <p:nvPr/>
        </p:nvSpPr>
        <p:spPr>
          <a:xfrm>
            <a:off x="0" y="1916832"/>
            <a:ext cx="9144000" cy="3877985"/>
          </a:xfrm>
          <a:prstGeom prst="rect">
            <a:avLst/>
          </a:prstGeom>
        </p:spPr>
        <p:txBody>
          <a:bodyPr wrap="square">
            <a:spAutoFit/>
          </a:bodyPr>
          <a:lstStyle/>
          <a:p>
            <a:r>
              <a:rPr lang="en-US" noProof="1" smtClean="0">
                <a:solidFill>
                  <a:srgbClr val="000000"/>
                </a:solidFill>
                <a:latin typeface="Consolas"/>
              </a:rPr>
              <a:t> </a:t>
            </a:r>
            <a:r>
              <a:rPr lang="en-US" sz="1200" noProof="1" smtClean="0">
                <a:solidFill>
                  <a:srgbClr val="0000FF"/>
                </a:solidFill>
                <a:latin typeface="Consolas"/>
              </a:rPr>
              <a:t>public</a:t>
            </a:r>
            <a:r>
              <a:rPr lang="en-US" sz="1200" noProof="1" smtClean="0">
                <a:solidFill>
                  <a:srgbClr val="000000"/>
                </a:solidFill>
                <a:latin typeface="Consolas"/>
              </a:rPr>
              <a:t> </a:t>
            </a:r>
            <a:r>
              <a:rPr lang="en-US" sz="1200" noProof="1" smtClean="0">
                <a:solidFill>
                  <a:srgbClr val="0000FF"/>
                </a:solidFill>
                <a:latin typeface="Consolas"/>
              </a:rPr>
              <a:t>class</a:t>
            </a:r>
            <a:r>
              <a:rPr lang="en-US" sz="1200" noProof="1" smtClean="0">
                <a:solidFill>
                  <a:srgbClr val="000000"/>
                </a:solidFill>
                <a:latin typeface="Consolas"/>
              </a:rPr>
              <a:t> </a:t>
            </a:r>
            <a:r>
              <a:rPr lang="en-US" sz="1200" noProof="1" smtClean="0">
                <a:solidFill>
                  <a:srgbClr val="2B91AF"/>
                </a:solidFill>
                <a:latin typeface="Consolas"/>
              </a:rPr>
              <a:t>Singleton</a:t>
            </a:r>
            <a:endParaRPr lang="en-US" sz="1200" noProof="1" smtClean="0">
              <a:solidFill>
                <a:srgbClr val="000000"/>
              </a:solidFill>
              <a:latin typeface="Consolas"/>
            </a:endParaRPr>
          </a:p>
          <a:p>
            <a:r>
              <a:rPr lang="en-US" sz="1200" noProof="1" smtClean="0">
                <a:solidFill>
                  <a:srgbClr val="000000"/>
                </a:solidFill>
                <a:latin typeface="Consolas"/>
              </a:rPr>
              <a:t>    {</a:t>
            </a:r>
          </a:p>
          <a:p>
            <a:r>
              <a:rPr lang="en-US" sz="1200" noProof="1" smtClean="0">
                <a:solidFill>
                  <a:srgbClr val="000000"/>
                </a:solidFill>
                <a:latin typeface="Consolas"/>
              </a:rPr>
              <a:t>        </a:t>
            </a:r>
            <a:r>
              <a:rPr lang="en-US" sz="1200" noProof="1" smtClean="0">
                <a:solidFill>
                  <a:srgbClr val="008000"/>
                </a:solidFill>
                <a:latin typeface="Consolas"/>
              </a:rPr>
              <a:t>// Variable estática para la instancia, se necesita utilizar una función lambda ya que el constructor es privado</a:t>
            </a:r>
            <a:endParaRPr lang="en-US" sz="1200" noProof="1" smtClean="0">
              <a:solidFill>
                <a:srgbClr val="000000"/>
              </a:solidFill>
              <a:latin typeface="Consolas"/>
            </a:endParaRPr>
          </a:p>
          <a:p>
            <a:r>
              <a:rPr lang="en-US" sz="1200" noProof="1" smtClean="0">
                <a:solidFill>
                  <a:srgbClr val="000000"/>
                </a:solidFill>
                <a:latin typeface="Consolas"/>
              </a:rPr>
              <a:t>        </a:t>
            </a:r>
            <a:r>
              <a:rPr lang="en-US" sz="1200" noProof="1" smtClean="0">
                <a:solidFill>
                  <a:srgbClr val="0000FF"/>
                </a:solidFill>
                <a:latin typeface="Consolas"/>
              </a:rPr>
              <a:t>private</a:t>
            </a:r>
            <a:r>
              <a:rPr lang="en-US" sz="1200" noProof="1" smtClean="0">
                <a:solidFill>
                  <a:srgbClr val="000000"/>
                </a:solidFill>
                <a:latin typeface="Consolas"/>
              </a:rPr>
              <a:t> </a:t>
            </a:r>
            <a:r>
              <a:rPr lang="en-US" sz="1200" noProof="1" smtClean="0">
                <a:solidFill>
                  <a:srgbClr val="0000FF"/>
                </a:solidFill>
                <a:latin typeface="Consolas"/>
              </a:rPr>
              <a:t>static</a:t>
            </a:r>
            <a:r>
              <a:rPr lang="en-US" sz="1200" noProof="1" smtClean="0">
                <a:solidFill>
                  <a:srgbClr val="000000"/>
                </a:solidFill>
                <a:latin typeface="Consolas"/>
              </a:rPr>
              <a:t> </a:t>
            </a:r>
            <a:r>
              <a:rPr lang="en-US" sz="1200" noProof="1" smtClean="0">
                <a:solidFill>
                  <a:srgbClr val="0000FF"/>
                </a:solidFill>
                <a:latin typeface="Consolas"/>
              </a:rPr>
              <a:t>readonly</a:t>
            </a:r>
            <a:r>
              <a:rPr lang="en-US" sz="1200" noProof="1" smtClean="0">
                <a:solidFill>
                  <a:srgbClr val="000000"/>
                </a:solidFill>
                <a:latin typeface="Consolas"/>
              </a:rPr>
              <a:t> </a:t>
            </a:r>
            <a:r>
              <a:rPr lang="en-US" sz="1200" noProof="1" smtClean="0">
                <a:solidFill>
                  <a:srgbClr val="2B91AF"/>
                </a:solidFill>
                <a:latin typeface="Consolas"/>
              </a:rPr>
              <a:t>Lazy</a:t>
            </a:r>
            <a:r>
              <a:rPr lang="en-US" sz="1200" noProof="1" smtClean="0">
                <a:solidFill>
                  <a:srgbClr val="000000"/>
                </a:solidFill>
                <a:latin typeface="Consolas"/>
              </a:rPr>
              <a:t>&lt;</a:t>
            </a:r>
            <a:r>
              <a:rPr lang="en-US" sz="1200" noProof="1" smtClean="0">
                <a:solidFill>
                  <a:srgbClr val="2B91AF"/>
                </a:solidFill>
                <a:latin typeface="Consolas"/>
              </a:rPr>
              <a:t>Singleton</a:t>
            </a:r>
            <a:r>
              <a:rPr lang="en-US" sz="1200" noProof="1" smtClean="0">
                <a:solidFill>
                  <a:srgbClr val="000000"/>
                </a:solidFill>
                <a:latin typeface="Consolas"/>
              </a:rPr>
              <a:t>&gt; instance = </a:t>
            </a:r>
            <a:r>
              <a:rPr lang="en-US" sz="1200" noProof="1" smtClean="0">
                <a:solidFill>
                  <a:srgbClr val="0000FF"/>
                </a:solidFill>
                <a:latin typeface="Consolas"/>
              </a:rPr>
              <a:t>new</a:t>
            </a:r>
            <a:r>
              <a:rPr lang="en-US" sz="1200" noProof="1" smtClean="0">
                <a:solidFill>
                  <a:srgbClr val="000000"/>
                </a:solidFill>
                <a:latin typeface="Consolas"/>
              </a:rPr>
              <a:t> </a:t>
            </a:r>
            <a:r>
              <a:rPr lang="en-US" sz="1200" noProof="1" smtClean="0">
                <a:solidFill>
                  <a:srgbClr val="2B91AF"/>
                </a:solidFill>
                <a:latin typeface="Consolas"/>
              </a:rPr>
              <a:t>Lazy</a:t>
            </a:r>
            <a:r>
              <a:rPr lang="en-US" sz="1200" noProof="1" smtClean="0">
                <a:solidFill>
                  <a:srgbClr val="000000"/>
                </a:solidFill>
                <a:latin typeface="Consolas"/>
              </a:rPr>
              <a:t>&lt;</a:t>
            </a:r>
            <a:r>
              <a:rPr lang="en-US" sz="1200" noProof="1" smtClean="0">
                <a:solidFill>
                  <a:srgbClr val="2B91AF"/>
                </a:solidFill>
                <a:latin typeface="Consolas"/>
              </a:rPr>
              <a:t>Singleton</a:t>
            </a:r>
            <a:r>
              <a:rPr lang="en-US" sz="1200" noProof="1" smtClean="0">
                <a:solidFill>
                  <a:srgbClr val="000000"/>
                </a:solidFill>
                <a:latin typeface="Consolas"/>
              </a:rPr>
              <a:t>&gt;(() =&gt; </a:t>
            </a:r>
            <a:r>
              <a:rPr lang="en-US" sz="1200" noProof="1" smtClean="0">
                <a:solidFill>
                  <a:srgbClr val="0000FF"/>
                </a:solidFill>
                <a:latin typeface="Consolas"/>
              </a:rPr>
              <a:t>new</a:t>
            </a:r>
            <a:r>
              <a:rPr lang="en-US" sz="1200" noProof="1" smtClean="0">
                <a:solidFill>
                  <a:srgbClr val="000000"/>
                </a:solidFill>
                <a:latin typeface="Consolas"/>
              </a:rPr>
              <a:t> </a:t>
            </a:r>
            <a:r>
              <a:rPr lang="en-US" sz="1200" noProof="1" smtClean="0">
                <a:solidFill>
                  <a:srgbClr val="2B91AF"/>
                </a:solidFill>
                <a:latin typeface="Consolas"/>
              </a:rPr>
              <a:t>Singleton</a:t>
            </a:r>
            <a:r>
              <a:rPr lang="en-US" sz="1200" noProof="1" smtClean="0">
                <a:solidFill>
                  <a:srgbClr val="000000"/>
                </a:solidFill>
                <a:latin typeface="Consolas"/>
              </a:rPr>
              <a:t>());</a:t>
            </a:r>
          </a:p>
          <a:p>
            <a:endParaRPr lang="en-US" sz="1200" noProof="1" smtClean="0">
              <a:solidFill>
                <a:srgbClr val="000000"/>
              </a:solidFill>
              <a:latin typeface="Consolas"/>
            </a:endParaRPr>
          </a:p>
          <a:p>
            <a:r>
              <a:rPr lang="en-US" sz="1200" noProof="1" smtClean="0">
                <a:solidFill>
                  <a:srgbClr val="000000"/>
                </a:solidFill>
                <a:latin typeface="Consolas"/>
              </a:rPr>
              <a:t>        </a:t>
            </a:r>
            <a:r>
              <a:rPr lang="en-US" sz="1200" noProof="1" smtClean="0">
                <a:solidFill>
                  <a:srgbClr val="008000"/>
                </a:solidFill>
                <a:latin typeface="Consolas"/>
              </a:rPr>
              <a:t>// Constructor privado para evitar la instanciación directa</a:t>
            </a:r>
            <a:endParaRPr lang="en-US" sz="1200" noProof="1" smtClean="0">
              <a:solidFill>
                <a:srgbClr val="000000"/>
              </a:solidFill>
              <a:latin typeface="Consolas"/>
            </a:endParaRPr>
          </a:p>
          <a:p>
            <a:r>
              <a:rPr lang="en-US" sz="1200" noProof="1" smtClean="0">
                <a:solidFill>
                  <a:srgbClr val="000000"/>
                </a:solidFill>
                <a:latin typeface="Consolas"/>
              </a:rPr>
              <a:t>        </a:t>
            </a:r>
            <a:r>
              <a:rPr lang="en-US" sz="1200" noProof="1" smtClean="0">
                <a:solidFill>
                  <a:srgbClr val="0000FF"/>
                </a:solidFill>
                <a:latin typeface="Consolas"/>
              </a:rPr>
              <a:t>private</a:t>
            </a:r>
            <a:r>
              <a:rPr lang="en-US" sz="1200" noProof="1" smtClean="0">
                <a:solidFill>
                  <a:srgbClr val="000000"/>
                </a:solidFill>
                <a:latin typeface="Consolas"/>
              </a:rPr>
              <a:t> Singleton()</a:t>
            </a:r>
          </a:p>
          <a:p>
            <a:r>
              <a:rPr lang="en-US" sz="1200" noProof="1" smtClean="0">
                <a:solidFill>
                  <a:srgbClr val="000000"/>
                </a:solidFill>
                <a:latin typeface="Consolas"/>
              </a:rPr>
              <a:t>        {</a:t>
            </a:r>
          </a:p>
          <a:p>
            <a:r>
              <a:rPr lang="en-US" sz="1200" noProof="1" smtClean="0">
                <a:solidFill>
                  <a:srgbClr val="000000"/>
                </a:solidFill>
                <a:latin typeface="Consolas"/>
              </a:rPr>
              <a:t>        }</a:t>
            </a:r>
          </a:p>
          <a:p>
            <a:endParaRPr lang="en-US" sz="1200" noProof="1" smtClean="0">
              <a:solidFill>
                <a:srgbClr val="000000"/>
              </a:solidFill>
              <a:latin typeface="Consolas"/>
            </a:endParaRPr>
          </a:p>
          <a:p>
            <a:r>
              <a:rPr lang="en-US" sz="1200" noProof="1" smtClean="0">
                <a:solidFill>
                  <a:srgbClr val="000000"/>
                </a:solidFill>
                <a:latin typeface="Consolas"/>
              </a:rPr>
              <a:t>        </a:t>
            </a:r>
            <a:r>
              <a:rPr lang="en-US" sz="1200" noProof="1" smtClean="0">
                <a:solidFill>
                  <a:srgbClr val="008000"/>
                </a:solidFill>
                <a:latin typeface="Consolas"/>
              </a:rPr>
              <a:t>// Propiedad para acceder a la instancia</a:t>
            </a:r>
            <a:endParaRPr lang="en-US" sz="1200" noProof="1" smtClean="0">
              <a:solidFill>
                <a:srgbClr val="000000"/>
              </a:solidFill>
              <a:latin typeface="Consolas"/>
            </a:endParaRPr>
          </a:p>
          <a:p>
            <a:r>
              <a:rPr lang="en-US" sz="1200" noProof="1" smtClean="0">
                <a:solidFill>
                  <a:srgbClr val="000000"/>
                </a:solidFill>
                <a:latin typeface="Consolas"/>
              </a:rPr>
              <a:t>        </a:t>
            </a:r>
            <a:r>
              <a:rPr lang="en-US" sz="1200" noProof="1" smtClean="0">
                <a:solidFill>
                  <a:srgbClr val="0000FF"/>
                </a:solidFill>
                <a:latin typeface="Consolas"/>
              </a:rPr>
              <a:t>public</a:t>
            </a:r>
            <a:r>
              <a:rPr lang="en-US" sz="1200" noProof="1" smtClean="0">
                <a:solidFill>
                  <a:srgbClr val="000000"/>
                </a:solidFill>
                <a:latin typeface="Consolas"/>
              </a:rPr>
              <a:t> </a:t>
            </a:r>
            <a:r>
              <a:rPr lang="en-US" sz="1200" noProof="1" smtClean="0">
                <a:solidFill>
                  <a:srgbClr val="0000FF"/>
                </a:solidFill>
                <a:latin typeface="Consolas"/>
              </a:rPr>
              <a:t>static</a:t>
            </a:r>
            <a:r>
              <a:rPr lang="en-US" sz="1200" noProof="1" smtClean="0">
                <a:solidFill>
                  <a:srgbClr val="000000"/>
                </a:solidFill>
                <a:latin typeface="Consolas"/>
              </a:rPr>
              <a:t> </a:t>
            </a:r>
            <a:r>
              <a:rPr lang="en-US" sz="1200" noProof="1" smtClean="0">
                <a:solidFill>
                  <a:srgbClr val="2B91AF"/>
                </a:solidFill>
                <a:latin typeface="Consolas"/>
              </a:rPr>
              <a:t>Singleton</a:t>
            </a:r>
            <a:r>
              <a:rPr lang="en-US" sz="1200" noProof="1" smtClean="0">
                <a:solidFill>
                  <a:srgbClr val="000000"/>
                </a:solidFill>
                <a:latin typeface="Consolas"/>
              </a:rPr>
              <a:t> Instance</a:t>
            </a:r>
          </a:p>
          <a:p>
            <a:r>
              <a:rPr lang="en-US" sz="1200" noProof="1" smtClean="0">
                <a:solidFill>
                  <a:srgbClr val="000000"/>
                </a:solidFill>
                <a:latin typeface="Consolas"/>
              </a:rPr>
              <a:t>        {</a:t>
            </a:r>
          </a:p>
          <a:p>
            <a:r>
              <a:rPr lang="en-US" sz="1200" noProof="1" smtClean="0">
                <a:solidFill>
                  <a:srgbClr val="000000"/>
                </a:solidFill>
                <a:latin typeface="Consolas"/>
              </a:rPr>
              <a:t>            </a:t>
            </a:r>
            <a:r>
              <a:rPr lang="en-US" sz="1200" noProof="1" smtClean="0">
                <a:solidFill>
                  <a:srgbClr val="0000FF"/>
                </a:solidFill>
                <a:latin typeface="Consolas"/>
              </a:rPr>
              <a:t>get</a:t>
            </a:r>
            <a:endParaRPr lang="en-US" sz="1200" noProof="1" smtClean="0">
              <a:solidFill>
                <a:srgbClr val="000000"/>
              </a:solidFill>
              <a:latin typeface="Consolas"/>
            </a:endParaRPr>
          </a:p>
          <a:p>
            <a:r>
              <a:rPr lang="en-US" sz="1200" noProof="1" smtClean="0">
                <a:solidFill>
                  <a:srgbClr val="000000"/>
                </a:solidFill>
                <a:latin typeface="Consolas"/>
              </a:rPr>
              <a:t>            {</a:t>
            </a:r>
          </a:p>
          <a:p>
            <a:r>
              <a:rPr lang="en-US" sz="1200" noProof="1" smtClean="0">
                <a:solidFill>
                  <a:srgbClr val="000000"/>
                </a:solidFill>
                <a:latin typeface="Consolas"/>
              </a:rPr>
              <a:t>                </a:t>
            </a:r>
            <a:r>
              <a:rPr lang="en-US" sz="1200" noProof="1" smtClean="0">
                <a:solidFill>
                  <a:srgbClr val="0000FF"/>
                </a:solidFill>
                <a:latin typeface="Consolas"/>
              </a:rPr>
              <a:t>return</a:t>
            </a:r>
            <a:r>
              <a:rPr lang="en-US" sz="1200" noProof="1" smtClean="0">
                <a:solidFill>
                  <a:srgbClr val="000000"/>
                </a:solidFill>
                <a:latin typeface="Consolas"/>
              </a:rPr>
              <a:t> instance.Value;</a:t>
            </a:r>
          </a:p>
          <a:p>
            <a:r>
              <a:rPr lang="en-US" sz="1200" noProof="1" smtClean="0">
                <a:solidFill>
                  <a:srgbClr val="000000"/>
                </a:solidFill>
                <a:latin typeface="Consolas"/>
              </a:rPr>
              <a:t>            }</a:t>
            </a:r>
          </a:p>
          <a:p>
            <a:r>
              <a:rPr lang="en-US" sz="1200" noProof="1" smtClean="0">
                <a:solidFill>
                  <a:srgbClr val="000000"/>
                </a:solidFill>
                <a:latin typeface="Consolas"/>
              </a:rPr>
              <a:t>        }</a:t>
            </a:r>
          </a:p>
          <a:p>
            <a:r>
              <a:rPr lang="en-US" sz="1200" noProof="1" smtClean="0">
                <a:solidFill>
                  <a:srgbClr val="000000"/>
                </a:solidFill>
                <a:latin typeface="Consolas"/>
              </a:rPr>
              <a:t>    }</a:t>
            </a:r>
            <a:endParaRPr lang="en-US" sz="1200" noProof="1"/>
          </a:p>
        </p:txBody>
      </p:sp>
      <p:pic>
        <p:nvPicPr>
          <p:cNvPr id="16"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SINGLETON</a:t>
            </a:r>
            <a:endParaRPr lang="es-MX" sz="2800" b="1"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21</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6" name="1 Título"/>
          <p:cNvSpPr txBox="1">
            <a:spLocks/>
          </p:cNvSpPr>
          <p:nvPr/>
        </p:nvSpPr>
        <p:spPr>
          <a:xfrm>
            <a:off x="395536" y="1772816"/>
            <a:ext cx="8229600" cy="360040"/>
          </a:xfrm>
          <a:prstGeom prst="rect">
            <a:avLst/>
          </a:prstGeom>
        </p:spPr>
        <p:txBody>
          <a:bodyPr vert="horz" lIns="91440" tIns="45720" rIns="91440" bIns="45720" rtlCol="0" anchor="ctr">
            <a:normAutofit fontScale="7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MX" sz="2800" b="1" i="0" u="none" strike="noStrike" kern="1200" cap="none" spc="0" normalizeH="0" baseline="0" noProof="0" dirty="0" smtClean="0">
                <a:ln>
                  <a:noFill/>
                </a:ln>
                <a:solidFill>
                  <a:schemeClr val="tx1"/>
                </a:solidFill>
                <a:effectLst/>
                <a:uLnTx/>
                <a:uFillTx/>
                <a:latin typeface="+mj-lt"/>
                <a:ea typeface="+mj-ea"/>
                <a:cs typeface="+mj-cs"/>
              </a:rPr>
              <a:t>Ejemplo</a:t>
            </a:r>
            <a:endParaRPr kumimoji="0" lang="es-MX" sz="2800" b="1" i="0" u="none" strike="noStrike" kern="1200" cap="none" spc="0" normalizeH="0" baseline="0" noProof="0" dirty="0">
              <a:ln>
                <a:noFill/>
              </a:ln>
              <a:solidFill>
                <a:schemeClr val="tx1"/>
              </a:solidFill>
              <a:effectLst/>
              <a:uLnTx/>
              <a:uFillTx/>
              <a:latin typeface="+mj-lt"/>
              <a:ea typeface="+mj-ea"/>
              <a:cs typeface="+mj-cs"/>
            </a:endParaRPr>
          </a:p>
        </p:txBody>
      </p:sp>
      <p:sp>
        <p:nvSpPr>
          <p:cNvPr id="17" name="16 Rectángulo"/>
          <p:cNvSpPr/>
          <p:nvPr/>
        </p:nvSpPr>
        <p:spPr>
          <a:xfrm>
            <a:off x="2675391" y="3244334"/>
            <a:ext cx="3793218" cy="369332"/>
          </a:xfrm>
          <a:prstGeom prst="rect">
            <a:avLst/>
          </a:prstGeom>
        </p:spPr>
        <p:txBody>
          <a:bodyPr wrap="none">
            <a:spAutoFit/>
          </a:bodyPr>
          <a:lstStyle/>
          <a:p>
            <a:r>
              <a:rPr lang="es-MX" dirty="0" smtClean="0"/>
              <a:t>Capicua.Patrones.Ejemplo.Singleton01</a:t>
            </a:r>
            <a:endParaRPr lang="es-MX" dirty="0"/>
          </a:p>
        </p:txBody>
      </p:sp>
      <p:pic>
        <p:nvPicPr>
          <p:cNvPr id="18"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FACTORY</a:t>
            </a:r>
            <a:endParaRPr lang="es-MX" sz="2800" b="1" dirty="0"/>
          </a:p>
        </p:txBody>
      </p:sp>
      <p:sp>
        <p:nvSpPr>
          <p:cNvPr id="3" name="2 Marcador de contenido"/>
          <p:cNvSpPr>
            <a:spLocks noGrp="1"/>
          </p:cNvSpPr>
          <p:nvPr>
            <p:ph idx="1"/>
          </p:nvPr>
        </p:nvSpPr>
        <p:spPr>
          <a:xfrm>
            <a:off x="457200" y="2204864"/>
            <a:ext cx="8229600" cy="3816423"/>
          </a:xfrm>
        </p:spPr>
        <p:txBody>
          <a:bodyPr>
            <a:normAutofit/>
          </a:bodyPr>
          <a:lstStyle/>
          <a:p>
            <a:pPr marL="0" indent="0">
              <a:buNone/>
            </a:pPr>
            <a:r>
              <a:rPr lang="es-MX" sz="2600" b="1" dirty="0" smtClean="0"/>
              <a:t>Necesidad:  </a:t>
            </a:r>
            <a:r>
              <a:rPr lang="es-MX" sz="2600" dirty="0" smtClean="0"/>
              <a:t>Tengo una serie de objetos que cumplen con una misma funcionalidad, debo poder crearlos de forma simple, y poder reemplazarlos de forma sencilla.</a:t>
            </a:r>
            <a:br>
              <a:rPr lang="es-MX" sz="2600" dirty="0" smtClean="0"/>
            </a:br>
            <a:endParaRPr lang="es-MX" sz="2600" dirty="0" smtClean="0"/>
          </a:p>
          <a:p>
            <a:pPr marL="0" indent="0">
              <a:buNone/>
            </a:pPr>
            <a:r>
              <a:rPr lang="es-MX" sz="2600" b="1" dirty="0" smtClean="0"/>
              <a:t>Tipo de patrón: </a:t>
            </a:r>
            <a:r>
              <a:rPr lang="es-MX" sz="2600" dirty="0" smtClean="0"/>
              <a:t>Creacional.</a:t>
            </a:r>
            <a:br>
              <a:rPr lang="es-MX" sz="2600" dirty="0" smtClean="0"/>
            </a:br>
            <a:endParaRPr lang="es-MX" sz="2600" dirty="0" smtClean="0"/>
          </a:p>
          <a:p>
            <a:pPr marL="0" indent="0">
              <a:buNone/>
            </a:pPr>
            <a:r>
              <a:rPr lang="es-ES_tradnl" sz="2600" b="1" dirty="0" smtClean="0"/>
              <a:t>Solución: </a:t>
            </a:r>
            <a:r>
              <a:rPr lang="es-ES_tradnl" sz="2600" dirty="0" smtClean="0"/>
              <a:t>Delegar la construcción de los objetos a una “factoría”, que se encarga de devolver el objeto que necesito.</a:t>
            </a: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22</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6"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FACTORY</a:t>
            </a:r>
            <a:endParaRPr lang="es-MX" sz="2800" b="1"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23</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026" name="Picture 2"/>
          <p:cNvPicPr>
            <a:picLocks noChangeAspect="1" noChangeArrowheads="1"/>
          </p:cNvPicPr>
          <p:nvPr/>
        </p:nvPicPr>
        <p:blipFill>
          <a:blip r:embed="rId3" cstate="print"/>
          <a:srcRect/>
          <a:stretch>
            <a:fillRect/>
          </a:stretch>
        </p:blipFill>
        <p:spPr bwMode="auto">
          <a:xfrm>
            <a:off x="467544" y="2204864"/>
            <a:ext cx="8181975" cy="3324225"/>
          </a:xfrm>
          <a:prstGeom prst="rect">
            <a:avLst/>
          </a:prstGeom>
          <a:noFill/>
          <a:ln w="9525">
            <a:noFill/>
            <a:miter lim="800000"/>
            <a:headEnd/>
            <a:tailEnd/>
          </a:ln>
        </p:spPr>
      </p:pic>
      <p:pic>
        <p:nvPicPr>
          <p:cNvPr id="16" name="Picture 6"/>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FACTORY</a:t>
            </a:r>
            <a:endParaRPr lang="es-MX" sz="2800" b="1"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24</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6" name="1 Título"/>
          <p:cNvSpPr txBox="1">
            <a:spLocks/>
          </p:cNvSpPr>
          <p:nvPr/>
        </p:nvSpPr>
        <p:spPr>
          <a:xfrm>
            <a:off x="395536" y="1844824"/>
            <a:ext cx="8229600" cy="360040"/>
          </a:xfrm>
          <a:prstGeom prst="rect">
            <a:avLst/>
          </a:prstGeom>
        </p:spPr>
        <p:txBody>
          <a:bodyPr vert="horz" lIns="91440" tIns="45720" rIns="91440" bIns="45720" rtlCol="0" anchor="ctr">
            <a:normAutofit fontScale="7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MX" sz="2800" b="1" i="0" u="none" strike="noStrike" kern="1200" cap="none" spc="0" normalizeH="0" baseline="0" noProof="0" dirty="0" smtClean="0">
                <a:ln>
                  <a:noFill/>
                </a:ln>
                <a:solidFill>
                  <a:schemeClr val="tx1"/>
                </a:solidFill>
                <a:effectLst/>
                <a:uLnTx/>
                <a:uFillTx/>
                <a:latin typeface="+mj-lt"/>
                <a:ea typeface="+mj-ea"/>
                <a:cs typeface="+mj-cs"/>
              </a:rPr>
              <a:t>Ejemplo</a:t>
            </a:r>
            <a:endParaRPr kumimoji="0" lang="es-MX" sz="2800" b="1" i="0" u="none" strike="noStrike" kern="1200" cap="none" spc="0" normalizeH="0" baseline="0" noProof="0" dirty="0">
              <a:ln>
                <a:noFill/>
              </a:ln>
              <a:solidFill>
                <a:schemeClr val="tx1"/>
              </a:solidFill>
              <a:effectLst/>
              <a:uLnTx/>
              <a:uFillTx/>
              <a:latin typeface="+mj-lt"/>
              <a:ea typeface="+mj-ea"/>
              <a:cs typeface="+mj-cs"/>
            </a:endParaRPr>
          </a:p>
        </p:txBody>
      </p:sp>
      <p:sp>
        <p:nvSpPr>
          <p:cNvPr id="17" name="16 Rectángulo"/>
          <p:cNvSpPr/>
          <p:nvPr/>
        </p:nvSpPr>
        <p:spPr>
          <a:xfrm>
            <a:off x="2771800" y="3068960"/>
            <a:ext cx="3608232" cy="369332"/>
          </a:xfrm>
          <a:prstGeom prst="rect">
            <a:avLst/>
          </a:prstGeom>
        </p:spPr>
        <p:txBody>
          <a:bodyPr wrap="none">
            <a:spAutoFit/>
          </a:bodyPr>
          <a:lstStyle/>
          <a:p>
            <a:r>
              <a:rPr lang="es-MX" dirty="0" smtClean="0"/>
              <a:t>Capicua.Patrones.Ejemplo.Factory01</a:t>
            </a:r>
            <a:endParaRPr lang="es-MX" dirty="0"/>
          </a:p>
        </p:txBody>
      </p:sp>
      <p:pic>
        <p:nvPicPr>
          <p:cNvPr id="18"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ADAPTER</a:t>
            </a:r>
            <a:endParaRPr lang="es-MX" sz="2800" b="1" dirty="0"/>
          </a:p>
        </p:txBody>
      </p:sp>
      <p:sp>
        <p:nvSpPr>
          <p:cNvPr id="3" name="2 Marcador de contenido"/>
          <p:cNvSpPr>
            <a:spLocks noGrp="1"/>
          </p:cNvSpPr>
          <p:nvPr>
            <p:ph idx="1"/>
          </p:nvPr>
        </p:nvSpPr>
        <p:spPr>
          <a:xfrm>
            <a:off x="457200" y="2204864"/>
            <a:ext cx="8229600" cy="3816423"/>
          </a:xfrm>
        </p:spPr>
        <p:txBody>
          <a:bodyPr>
            <a:normAutofit/>
          </a:bodyPr>
          <a:lstStyle/>
          <a:p>
            <a:pPr marL="0" indent="0">
              <a:buNone/>
            </a:pPr>
            <a:r>
              <a:rPr lang="es-MX" sz="2600" b="1" dirty="0" smtClean="0"/>
              <a:t>Necesidad:  </a:t>
            </a:r>
            <a:r>
              <a:rPr lang="es-MX" sz="2600" dirty="0" smtClean="0"/>
              <a:t>Tengo un objeto que me expone la funcionalidad que necesito, pero no puedo consumirlo por que no esta en la estructura jerárquica que requiero.</a:t>
            </a:r>
            <a:br>
              <a:rPr lang="es-MX" sz="2600" dirty="0" smtClean="0"/>
            </a:br>
            <a:endParaRPr lang="es-MX" sz="2600" dirty="0" smtClean="0"/>
          </a:p>
          <a:p>
            <a:pPr marL="0" indent="0">
              <a:buNone/>
            </a:pPr>
            <a:r>
              <a:rPr lang="es-MX" sz="2600" b="1" dirty="0" smtClean="0"/>
              <a:t>Tipo de patrón: </a:t>
            </a:r>
            <a:r>
              <a:rPr lang="es-MX" sz="2600" dirty="0" smtClean="0"/>
              <a:t>estructurales.</a:t>
            </a:r>
            <a:br>
              <a:rPr lang="es-MX" sz="2600" dirty="0" smtClean="0"/>
            </a:br>
            <a:endParaRPr lang="es-MX" sz="2600" dirty="0" smtClean="0"/>
          </a:p>
          <a:p>
            <a:pPr marL="0" indent="0">
              <a:buNone/>
            </a:pPr>
            <a:r>
              <a:rPr lang="es-ES_tradnl" sz="2600" b="1" dirty="0" smtClean="0"/>
              <a:t>Solución: </a:t>
            </a:r>
            <a:r>
              <a:rPr lang="es-ES_tradnl" sz="2600" dirty="0" smtClean="0"/>
              <a:t>Crear una clase que consuma el objeto, pero que exponga métodos de la jerarquía que necesito.</a:t>
            </a: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25</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6"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ADAPTER</a:t>
            </a:r>
            <a:endParaRPr lang="es-MX" sz="2800" b="1"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26</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3074" name="Picture 2"/>
          <p:cNvPicPr>
            <a:picLocks noChangeAspect="1" noChangeArrowheads="1"/>
          </p:cNvPicPr>
          <p:nvPr/>
        </p:nvPicPr>
        <p:blipFill>
          <a:blip r:embed="rId3" cstate="print"/>
          <a:srcRect/>
          <a:stretch>
            <a:fillRect/>
          </a:stretch>
        </p:blipFill>
        <p:spPr bwMode="auto">
          <a:xfrm>
            <a:off x="1547664" y="1988840"/>
            <a:ext cx="5978593" cy="3672408"/>
          </a:xfrm>
          <a:prstGeom prst="rect">
            <a:avLst/>
          </a:prstGeom>
          <a:noFill/>
          <a:ln w="9525">
            <a:noFill/>
            <a:miter lim="800000"/>
            <a:headEnd/>
            <a:tailEnd/>
          </a:ln>
        </p:spPr>
      </p:pic>
      <p:pic>
        <p:nvPicPr>
          <p:cNvPr id="16" name="Picture 6"/>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ADAPTER</a:t>
            </a:r>
            <a:endParaRPr lang="es-MX" sz="2800" b="1"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27</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026" name="Picture 2"/>
          <p:cNvPicPr>
            <a:picLocks noChangeAspect="1" noChangeArrowheads="1"/>
          </p:cNvPicPr>
          <p:nvPr/>
        </p:nvPicPr>
        <p:blipFill>
          <a:blip r:embed="rId3" cstate="print"/>
          <a:srcRect/>
          <a:stretch>
            <a:fillRect/>
          </a:stretch>
        </p:blipFill>
        <p:spPr bwMode="auto">
          <a:xfrm>
            <a:off x="47625" y="2132856"/>
            <a:ext cx="9096375" cy="2971800"/>
          </a:xfrm>
          <a:prstGeom prst="rect">
            <a:avLst/>
          </a:prstGeom>
          <a:noFill/>
          <a:ln w="9525">
            <a:noFill/>
            <a:miter lim="800000"/>
            <a:headEnd/>
            <a:tailEnd/>
          </a:ln>
        </p:spPr>
      </p:pic>
      <p:pic>
        <p:nvPicPr>
          <p:cNvPr id="16" name="Picture 6"/>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ADAPTER</a:t>
            </a:r>
            <a:endParaRPr lang="es-MX" sz="2800" b="1"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28</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6" name="1 Título"/>
          <p:cNvSpPr txBox="1">
            <a:spLocks/>
          </p:cNvSpPr>
          <p:nvPr/>
        </p:nvSpPr>
        <p:spPr>
          <a:xfrm>
            <a:off x="395536" y="1844824"/>
            <a:ext cx="8229600" cy="360040"/>
          </a:xfrm>
          <a:prstGeom prst="rect">
            <a:avLst/>
          </a:prstGeom>
        </p:spPr>
        <p:txBody>
          <a:bodyPr vert="horz" lIns="91440" tIns="45720" rIns="91440" bIns="45720" rtlCol="0" anchor="ctr">
            <a:normAutofit fontScale="7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MX" sz="2800" b="1" i="0" u="none" strike="noStrike" kern="1200" cap="none" spc="0" normalizeH="0" baseline="0" noProof="0" dirty="0" smtClean="0">
                <a:ln>
                  <a:noFill/>
                </a:ln>
                <a:solidFill>
                  <a:schemeClr val="tx1"/>
                </a:solidFill>
                <a:effectLst/>
                <a:uLnTx/>
                <a:uFillTx/>
                <a:latin typeface="+mj-lt"/>
                <a:ea typeface="+mj-ea"/>
                <a:cs typeface="+mj-cs"/>
              </a:rPr>
              <a:t>Ejemplo</a:t>
            </a:r>
            <a:endParaRPr kumimoji="0" lang="es-MX" sz="2800" b="1" i="0" u="none" strike="noStrike" kern="1200" cap="none" spc="0" normalizeH="0" baseline="0" noProof="0" dirty="0">
              <a:ln>
                <a:noFill/>
              </a:ln>
              <a:solidFill>
                <a:schemeClr val="tx1"/>
              </a:solidFill>
              <a:effectLst/>
              <a:uLnTx/>
              <a:uFillTx/>
              <a:latin typeface="+mj-lt"/>
              <a:ea typeface="+mj-ea"/>
              <a:cs typeface="+mj-cs"/>
            </a:endParaRPr>
          </a:p>
        </p:txBody>
      </p:sp>
      <p:sp>
        <p:nvSpPr>
          <p:cNvPr id="17" name="16 Rectángulo"/>
          <p:cNvSpPr/>
          <p:nvPr/>
        </p:nvSpPr>
        <p:spPr>
          <a:xfrm>
            <a:off x="2771800" y="3068960"/>
            <a:ext cx="3675878" cy="369332"/>
          </a:xfrm>
          <a:prstGeom prst="rect">
            <a:avLst/>
          </a:prstGeom>
        </p:spPr>
        <p:txBody>
          <a:bodyPr wrap="none">
            <a:spAutoFit/>
          </a:bodyPr>
          <a:lstStyle/>
          <a:p>
            <a:r>
              <a:rPr lang="es-MX" dirty="0" smtClean="0"/>
              <a:t>Capicua.Patrones.Ejemplo.Adapter01</a:t>
            </a:r>
            <a:endParaRPr lang="es-MX" dirty="0"/>
          </a:p>
        </p:txBody>
      </p:sp>
      <p:pic>
        <p:nvPicPr>
          <p:cNvPr id="18"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BUILDER</a:t>
            </a:r>
            <a:endParaRPr lang="es-MX" sz="2800" b="1" dirty="0"/>
          </a:p>
        </p:txBody>
      </p:sp>
      <p:sp>
        <p:nvSpPr>
          <p:cNvPr id="3" name="2 Marcador de contenido"/>
          <p:cNvSpPr>
            <a:spLocks noGrp="1"/>
          </p:cNvSpPr>
          <p:nvPr>
            <p:ph idx="1"/>
          </p:nvPr>
        </p:nvSpPr>
        <p:spPr>
          <a:xfrm>
            <a:off x="457200" y="2204864"/>
            <a:ext cx="8229600" cy="3816423"/>
          </a:xfrm>
        </p:spPr>
        <p:txBody>
          <a:bodyPr>
            <a:normAutofit/>
          </a:bodyPr>
          <a:lstStyle/>
          <a:p>
            <a:pPr marL="0" indent="0">
              <a:buNone/>
            </a:pPr>
            <a:r>
              <a:rPr lang="es-MX" sz="2600" b="1" dirty="0" smtClean="0"/>
              <a:t>Necesidad: La creación de un objeto es complicada, y requiere de mucha información o inicialización</a:t>
            </a:r>
            <a:r>
              <a:rPr lang="es-MX" sz="2600" dirty="0" smtClean="0"/>
              <a:t/>
            </a:r>
            <a:br>
              <a:rPr lang="es-MX" sz="2600" dirty="0" smtClean="0"/>
            </a:br>
            <a:endParaRPr lang="es-MX" sz="2600" dirty="0" smtClean="0"/>
          </a:p>
          <a:p>
            <a:pPr marL="0" indent="0">
              <a:buNone/>
            </a:pPr>
            <a:r>
              <a:rPr lang="es-MX" sz="2600" b="1" dirty="0" smtClean="0"/>
              <a:t>Tipo de patrón: </a:t>
            </a:r>
            <a:r>
              <a:rPr lang="es-MX" sz="2600" dirty="0" smtClean="0"/>
              <a:t>Creacional.</a:t>
            </a:r>
            <a:br>
              <a:rPr lang="es-MX" sz="2600" dirty="0" smtClean="0"/>
            </a:br>
            <a:endParaRPr lang="es-MX" sz="2600" dirty="0" smtClean="0"/>
          </a:p>
          <a:p>
            <a:pPr marL="0" indent="0">
              <a:buNone/>
            </a:pPr>
            <a:r>
              <a:rPr lang="es-ES_tradnl" sz="2600" b="1" dirty="0" smtClean="0"/>
              <a:t>Solución: </a:t>
            </a:r>
            <a:r>
              <a:rPr lang="es-ES_tradnl" sz="2600" dirty="0" smtClean="0"/>
              <a:t>Crear una  clase </a:t>
            </a:r>
            <a:r>
              <a:rPr lang="es-MX" sz="2600" dirty="0" smtClean="0"/>
              <a:t> cuyo objetivo sea la  crear el objeto requerido por “partes” o configuraciones mas  simplificadas, para finalmente  crear el todo</a:t>
            </a:r>
          </a:p>
          <a:p>
            <a:pPr marL="0" indent="0">
              <a:buNone/>
            </a:pPr>
            <a:endParaRPr lang="es-ES_tradnl"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29</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6"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7960236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PRESENTACIÓN PERSONAL</a:t>
            </a:r>
            <a:endParaRPr lang="es-MX" sz="2800" b="1" dirty="0"/>
          </a:p>
        </p:txBody>
      </p:sp>
      <p:sp>
        <p:nvSpPr>
          <p:cNvPr id="3" name="2 Marcador de contenido"/>
          <p:cNvSpPr>
            <a:spLocks noGrp="1"/>
          </p:cNvSpPr>
          <p:nvPr>
            <p:ph idx="1"/>
          </p:nvPr>
        </p:nvSpPr>
        <p:spPr>
          <a:xfrm>
            <a:off x="457200" y="2204864"/>
            <a:ext cx="8229600" cy="3816423"/>
          </a:xfrm>
        </p:spPr>
        <p:txBody>
          <a:bodyPr>
            <a:normAutofit/>
          </a:bodyPr>
          <a:lstStyle/>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3</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6" name="2 Marcador de contenido"/>
          <p:cNvSpPr txBox="1">
            <a:spLocks/>
          </p:cNvSpPr>
          <p:nvPr/>
        </p:nvSpPr>
        <p:spPr>
          <a:xfrm>
            <a:off x="609600" y="2357264"/>
            <a:ext cx="8229600" cy="3816423"/>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r>
              <a:rPr lang="es-MX" sz="2800" b="1" dirty="0" smtClean="0">
                <a:hlinkClick r:id="rId3"/>
              </a:rPr>
              <a:t>El software va a cambiar</a:t>
            </a:r>
            <a:r>
              <a:rPr lang="es-MX" sz="2800" b="1" dirty="0" smtClean="0"/>
              <a:t>: </a:t>
            </a:r>
            <a:r>
              <a:rPr lang="es-MX" sz="2800" dirty="0" smtClean="0"/>
              <a:t>Los cambios son necesarios para el negocio, además  estos se dan de forma cada vez más frecuente.</a:t>
            </a:r>
          </a:p>
          <a:p>
            <a:endParaRPr lang="es-MX" sz="2800" dirty="0" smtClean="0"/>
          </a:p>
          <a:p>
            <a:r>
              <a:rPr lang="es-MX" sz="2800" b="1" dirty="0" smtClean="0"/>
              <a:t>La mayor parte del esfuerzo de construcción de un sistema es en elementos que no aporta a la funcionalidad del negocio.</a:t>
            </a:r>
            <a:endParaRPr lang="es-MX" sz="2800" dirty="0" smtClean="0"/>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7" name="Picture 6"/>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BUILDER</a:t>
            </a:r>
            <a:endParaRPr lang="es-MX" sz="2800" b="1" dirty="0"/>
          </a:p>
        </p:txBody>
      </p:sp>
      <p:sp>
        <p:nvSpPr>
          <p:cNvPr id="3" name="2 Marcador de contenido"/>
          <p:cNvSpPr>
            <a:spLocks noGrp="1"/>
          </p:cNvSpPr>
          <p:nvPr>
            <p:ph idx="1"/>
          </p:nvPr>
        </p:nvSpPr>
        <p:spPr>
          <a:xfrm>
            <a:off x="457200" y="2204864"/>
            <a:ext cx="8229600" cy="3816423"/>
          </a:xfrm>
        </p:spPr>
        <p:txBody>
          <a:bodyPr>
            <a:normAutofit/>
          </a:bodyPr>
          <a:lstStyle/>
          <a:p>
            <a:pPr marL="0" indent="0">
              <a:buNone/>
            </a:pPr>
            <a:r>
              <a:rPr lang="en-US" sz="1400" noProof="1" smtClean="0">
                <a:solidFill>
                  <a:srgbClr val="008000"/>
                </a:solidFill>
                <a:highlight>
                  <a:srgbClr val="FFFFFF"/>
                </a:highlight>
              </a:rPr>
              <a:t>//Creación de una pizza</a:t>
            </a:r>
          </a:p>
          <a:p>
            <a:pPr marL="0" indent="0">
              <a:buNone/>
            </a:pPr>
            <a:endParaRPr lang="en-US" sz="1400" noProof="1" smtClean="0">
              <a:solidFill>
                <a:srgbClr val="000000"/>
              </a:solidFill>
              <a:highlight>
                <a:srgbClr val="FFFFFF"/>
              </a:highlight>
            </a:endParaRPr>
          </a:p>
          <a:p>
            <a:pPr marL="0" indent="0">
              <a:buNone/>
            </a:pPr>
            <a:r>
              <a:rPr lang="en-US" sz="1400" noProof="1" smtClean="0">
                <a:solidFill>
                  <a:srgbClr val="000000"/>
                </a:solidFill>
                <a:highlight>
                  <a:srgbClr val="FFFFFF"/>
                </a:highlight>
              </a:rPr>
              <a:t>PizzaBuilder cocinero </a:t>
            </a:r>
            <a:r>
              <a:rPr lang="en-US" sz="1400" b="1" noProof="1" smtClean="0">
                <a:solidFill>
                  <a:srgbClr val="000080"/>
                </a:solidFill>
                <a:highlight>
                  <a:srgbClr val="FFFFFF"/>
                </a:highlight>
              </a:rPr>
              <a:t>=</a:t>
            </a:r>
            <a:r>
              <a:rPr lang="en-US" sz="1400" noProof="1" smtClean="0">
                <a:solidFill>
                  <a:srgbClr val="000000"/>
                </a:solidFill>
                <a:highlight>
                  <a:srgbClr val="FFFFFF"/>
                </a:highlight>
              </a:rPr>
              <a:t> </a:t>
            </a:r>
            <a:r>
              <a:rPr lang="en-US" sz="1400" b="1" noProof="1" smtClean="0">
                <a:solidFill>
                  <a:srgbClr val="0000FF"/>
                </a:solidFill>
                <a:highlight>
                  <a:srgbClr val="FFFFFF"/>
                </a:highlight>
              </a:rPr>
              <a:t>new</a:t>
            </a:r>
            <a:r>
              <a:rPr lang="en-US" sz="1400" noProof="1" smtClean="0">
                <a:solidFill>
                  <a:srgbClr val="000000"/>
                </a:solidFill>
                <a:highlight>
                  <a:srgbClr val="FFFFFF"/>
                </a:highlight>
              </a:rPr>
              <a:t> PizzaBuilder</a:t>
            </a:r>
            <a:r>
              <a:rPr lang="en-US" sz="1400" b="1" noProof="1" smtClean="0">
                <a:solidFill>
                  <a:srgbClr val="000080"/>
                </a:solidFill>
                <a:highlight>
                  <a:srgbClr val="FFFFFF"/>
                </a:highlight>
              </a:rPr>
              <a:t>()</a:t>
            </a:r>
            <a:r>
              <a:rPr lang="en-US" sz="1400" noProof="1" smtClean="0">
                <a:solidFill>
                  <a:srgbClr val="000000"/>
                </a:solidFill>
                <a:highlight>
                  <a:srgbClr val="FFFFFF"/>
                </a:highlight>
              </a:rPr>
              <a:t>								</a:t>
            </a:r>
            <a:r>
              <a:rPr lang="en-US" sz="1400" b="1" noProof="1" smtClean="0">
                <a:solidFill>
                  <a:srgbClr val="000080"/>
                </a:solidFill>
                <a:highlight>
                  <a:srgbClr val="FFFFFF"/>
                </a:highlight>
              </a:rPr>
              <a:t>.</a:t>
            </a:r>
            <a:r>
              <a:rPr lang="en-US" sz="1400" noProof="1" smtClean="0">
                <a:solidFill>
                  <a:srgbClr val="000000"/>
                </a:solidFill>
                <a:highlight>
                  <a:srgbClr val="FFFFFF"/>
                </a:highlight>
              </a:rPr>
              <a:t>crearMasa</a:t>
            </a:r>
            <a:r>
              <a:rPr lang="en-US" sz="1400" b="1" noProof="1" smtClean="0">
                <a:solidFill>
                  <a:srgbClr val="000080"/>
                </a:solidFill>
                <a:highlight>
                  <a:srgbClr val="FFFFFF"/>
                </a:highlight>
              </a:rPr>
              <a:t>()</a:t>
            </a:r>
            <a:r>
              <a:rPr lang="en-US" sz="1400" noProof="1" smtClean="0">
                <a:solidFill>
                  <a:srgbClr val="000000"/>
                </a:solidFill>
                <a:highlight>
                  <a:srgbClr val="FFFFFF"/>
                </a:highlight>
              </a:rPr>
              <a:t>							</a:t>
            </a:r>
            <a:r>
              <a:rPr lang="en-US" sz="1400" b="1" noProof="1" smtClean="0">
                <a:solidFill>
                  <a:srgbClr val="000080"/>
                </a:solidFill>
                <a:highlight>
                  <a:srgbClr val="FFFFFF"/>
                </a:highlight>
              </a:rPr>
              <a:t>.</a:t>
            </a:r>
            <a:r>
              <a:rPr lang="en-US" sz="1400" noProof="1" smtClean="0">
                <a:solidFill>
                  <a:srgbClr val="000000"/>
                </a:solidFill>
                <a:highlight>
                  <a:srgbClr val="FFFFFF"/>
                </a:highlight>
              </a:rPr>
              <a:t>agregarAderzo</a:t>
            </a:r>
            <a:r>
              <a:rPr lang="en-US" sz="1400" b="1" noProof="1" smtClean="0">
                <a:solidFill>
                  <a:srgbClr val="000080"/>
                </a:solidFill>
                <a:highlight>
                  <a:srgbClr val="FFFFFF"/>
                </a:highlight>
              </a:rPr>
              <a:t>(</a:t>
            </a:r>
            <a:r>
              <a:rPr lang="en-US" sz="1400" noProof="1" smtClean="0">
                <a:solidFill>
                  <a:srgbClr val="000000"/>
                </a:solidFill>
                <a:highlight>
                  <a:srgbClr val="FFFFFF"/>
                </a:highlight>
              </a:rPr>
              <a:t>Aderezo</a:t>
            </a:r>
            <a:r>
              <a:rPr lang="en-US" sz="1400" b="1" noProof="1" smtClean="0">
                <a:solidFill>
                  <a:srgbClr val="000080"/>
                </a:solidFill>
                <a:highlight>
                  <a:srgbClr val="FFFFFF"/>
                </a:highlight>
              </a:rPr>
              <a:t>.</a:t>
            </a:r>
            <a:r>
              <a:rPr lang="en-US" sz="1400" noProof="1" smtClean="0">
                <a:solidFill>
                  <a:srgbClr val="000000"/>
                </a:solidFill>
                <a:highlight>
                  <a:srgbClr val="FFFFFF"/>
                </a:highlight>
              </a:rPr>
              <a:t>Tomate</a:t>
            </a:r>
            <a:r>
              <a:rPr lang="en-US" sz="1400" b="1" noProof="1" smtClean="0">
                <a:solidFill>
                  <a:srgbClr val="000080"/>
                </a:solidFill>
                <a:highlight>
                  <a:srgbClr val="FFFFFF"/>
                </a:highlight>
              </a:rPr>
              <a:t>)</a:t>
            </a:r>
            <a:r>
              <a:rPr lang="en-US" sz="1400" noProof="1" smtClean="0">
                <a:solidFill>
                  <a:srgbClr val="000000"/>
                </a:solidFill>
                <a:highlight>
                  <a:srgbClr val="FFFFFF"/>
                </a:highlight>
              </a:rPr>
              <a:t>						</a:t>
            </a:r>
            <a:r>
              <a:rPr lang="en-US" sz="1400" b="1" noProof="1" smtClean="0">
                <a:solidFill>
                  <a:srgbClr val="000080"/>
                </a:solidFill>
                <a:highlight>
                  <a:srgbClr val="FFFFFF"/>
                </a:highlight>
              </a:rPr>
              <a:t>.</a:t>
            </a:r>
            <a:r>
              <a:rPr lang="en-US" sz="1400" noProof="1" smtClean="0">
                <a:solidFill>
                  <a:srgbClr val="000000"/>
                </a:solidFill>
                <a:highlight>
                  <a:srgbClr val="FFFFFF"/>
                </a:highlight>
              </a:rPr>
              <a:t>agregarIngrediente</a:t>
            </a:r>
            <a:r>
              <a:rPr lang="en-US" sz="1400" b="1" noProof="1" smtClean="0">
                <a:solidFill>
                  <a:srgbClr val="000080"/>
                </a:solidFill>
                <a:highlight>
                  <a:srgbClr val="FFFFFF"/>
                </a:highlight>
              </a:rPr>
              <a:t>(</a:t>
            </a:r>
            <a:r>
              <a:rPr lang="en-US" sz="1400" noProof="1" smtClean="0">
                <a:solidFill>
                  <a:srgbClr val="000000"/>
                </a:solidFill>
                <a:highlight>
                  <a:srgbClr val="FFFFFF"/>
                </a:highlight>
              </a:rPr>
              <a:t>Ingrediente</a:t>
            </a:r>
            <a:r>
              <a:rPr lang="en-US" sz="1400" b="1" noProof="1" smtClean="0">
                <a:solidFill>
                  <a:srgbClr val="000080"/>
                </a:solidFill>
                <a:highlight>
                  <a:srgbClr val="FFFFFF"/>
                </a:highlight>
              </a:rPr>
              <a:t>.</a:t>
            </a:r>
            <a:r>
              <a:rPr lang="en-US" sz="1400" noProof="1" smtClean="0">
                <a:solidFill>
                  <a:srgbClr val="000000"/>
                </a:solidFill>
                <a:highlight>
                  <a:srgbClr val="FFFFFF"/>
                </a:highlight>
              </a:rPr>
              <a:t>Queso</a:t>
            </a:r>
            <a:r>
              <a:rPr lang="en-US" sz="1400" b="1" noProof="1" smtClean="0">
                <a:solidFill>
                  <a:srgbClr val="000080"/>
                </a:solidFill>
                <a:highlight>
                  <a:srgbClr val="FFFFFF"/>
                </a:highlight>
              </a:rPr>
              <a:t>)</a:t>
            </a:r>
            <a:r>
              <a:rPr lang="en-US" sz="1400" noProof="1" smtClean="0">
                <a:solidFill>
                  <a:srgbClr val="000000"/>
                </a:solidFill>
                <a:highlight>
                  <a:srgbClr val="FFFFFF"/>
                </a:highlight>
              </a:rPr>
              <a:t>					</a:t>
            </a:r>
            <a:r>
              <a:rPr lang="en-US" sz="1400" b="1" noProof="1" smtClean="0">
                <a:solidFill>
                  <a:srgbClr val="000080"/>
                </a:solidFill>
                <a:highlight>
                  <a:srgbClr val="FFFFFF"/>
                </a:highlight>
              </a:rPr>
              <a:t>.</a:t>
            </a:r>
            <a:r>
              <a:rPr lang="en-US" sz="1400" noProof="1" smtClean="0">
                <a:solidFill>
                  <a:srgbClr val="000000"/>
                </a:solidFill>
                <a:highlight>
                  <a:srgbClr val="FFFFFF"/>
                </a:highlight>
              </a:rPr>
              <a:t>agregarIngrediente</a:t>
            </a:r>
            <a:r>
              <a:rPr lang="en-US" sz="1400" b="1" noProof="1" smtClean="0">
                <a:solidFill>
                  <a:srgbClr val="000080"/>
                </a:solidFill>
                <a:highlight>
                  <a:srgbClr val="FFFFFF"/>
                </a:highlight>
              </a:rPr>
              <a:t>(</a:t>
            </a:r>
            <a:r>
              <a:rPr lang="en-US" sz="1400" noProof="1" smtClean="0">
                <a:solidFill>
                  <a:srgbClr val="000000"/>
                </a:solidFill>
                <a:highlight>
                  <a:srgbClr val="FFFFFF"/>
                </a:highlight>
              </a:rPr>
              <a:t>Ingrediente</a:t>
            </a:r>
            <a:r>
              <a:rPr lang="en-US" sz="1400" b="1" noProof="1" smtClean="0">
                <a:solidFill>
                  <a:srgbClr val="000080"/>
                </a:solidFill>
                <a:highlight>
                  <a:srgbClr val="FFFFFF"/>
                </a:highlight>
              </a:rPr>
              <a:t>.</a:t>
            </a:r>
            <a:r>
              <a:rPr lang="en-US" sz="1400" noProof="1" smtClean="0">
                <a:solidFill>
                  <a:srgbClr val="000000"/>
                </a:solidFill>
                <a:highlight>
                  <a:srgbClr val="FFFFFF"/>
                </a:highlight>
              </a:rPr>
              <a:t>Peperoni</a:t>
            </a:r>
            <a:r>
              <a:rPr lang="en-US" sz="1400" b="1" noProof="1" smtClean="0">
                <a:solidFill>
                  <a:srgbClr val="000080"/>
                </a:solidFill>
                <a:highlight>
                  <a:srgbClr val="FFFFFF"/>
                </a:highlight>
              </a:rPr>
              <a:t>);</a:t>
            </a:r>
            <a:endParaRPr lang="en-US" sz="1400" noProof="1" smtClean="0">
              <a:solidFill>
                <a:srgbClr val="000000"/>
              </a:solidFill>
              <a:highlight>
                <a:srgbClr val="FFFFFF"/>
              </a:highlight>
            </a:endParaRPr>
          </a:p>
          <a:p>
            <a:pPr marL="0" indent="0">
              <a:buNone/>
            </a:pPr>
            <a:endParaRPr lang="en-US" sz="1400" noProof="1" smtClean="0">
              <a:solidFill>
                <a:srgbClr val="000000"/>
              </a:solidFill>
              <a:highlight>
                <a:srgbClr val="FFFFFF"/>
              </a:highlight>
            </a:endParaRPr>
          </a:p>
          <a:p>
            <a:pPr marL="0" indent="0">
              <a:buNone/>
            </a:pPr>
            <a:r>
              <a:rPr lang="en-US" sz="1400" noProof="1" smtClean="0">
                <a:solidFill>
                  <a:srgbClr val="000000"/>
                </a:solidFill>
                <a:highlight>
                  <a:srgbClr val="FFFFFF"/>
                </a:highlight>
              </a:rPr>
              <a:t>Pizza pizza </a:t>
            </a:r>
            <a:r>
              <a:rPr lang="en-US" sz="1400" b="1" noProof="1" smtClean="0">
                <a:solidFill>
                  <a:srgbClr val="000080"/>
                </a:solidFill>
                <a:highlight>
                  <a:srgbClr val="FFFFFF"/>
                </a:highlight>
              </a:rPr>
              <a:t>=</a:t>
            </a:r>
            <a:r>
              <a:rPr lang="en-US" sz="1400" noProof="1" smtClean="0">
                <a:solidFill>
                  <a:srgbClr val="000000"/>
                </a:solidFill>
                <a:highlight>
                  <a:srgbClr val="FFFFFF"/>
                </a:highlight>
              </a:rPr>
              <a:t> cocinero</a:t>
            </a:r>
            <a:r>
              <a:rPr lang="en-US" sz="1400" b="1" noProof="1" smtClean="0">
                <a:solidFill>
                  <a:srgbClr val="000080"/>
                </a:solidFill>
                <a:highlight>
                  <a:srgbClr val="FFFFFF"/>
                </a:highlight>
              </a:rPr>
              <a:t>.</a:t>
            </a:r>
            <a:r>
              <a:rPr lang="en-US" sz="1400" noProof="1" smtClean="0">
                <a:solidFill>
                  <a:srgbClr val="000000"/>
                </a:solidFill>
                <a:highlight>
                  <a:srgbClr val="FFFFFF"/>
                </a:highlight>
              </a:rPr>
              <a:t>Cocinar</a:t>
            </a:r>
            <a:r>
              <a:rPr lang="en-US" sz="1400" b="1" noProof="1" smtClean="0">
                <a:solidFill>
                  <a:srgbClr val="000080"/>
                </a:solidFill>
                <a:highlight>
                  <a:srgbClr val="FFFFFF"/>
                </a:highlight>
              </a:rPr>
              <a:t>();</a:t>
            </a:r>
            <a:endParaRPr lang="en-US" sz="1200" noProof="1" smtClean="0"/>
          </a:p>
          <a:p>
            <a:pPr marL="0" indent="0">
              <a:buNone/>
            </a:pPr>
            <a:endParaRPr lang="en-US" sz="2600" noProof="1"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30</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6" name="1 Título"/>
          <p:cNvSpPr txBox="1">
            <a:spLocks/>
          </p:cNvSpPr>
          <p:nvPr/>
        </p:nvSpPr>
        <p:spPr>
          <a:xfrm>
            <a:off x="457200" y="1658169"/>
            <a:ext cx="8229600" cy="360040"/>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MX" sz="2800" b="1" dirty="0" smtClean="0"/>
              <a:t>Creación de una Pizza</a:t>
            </a:r>
            <a:endParaRPr lang="es-MX" sz="2800" b="1" dirty="0"/>
          </a:p>
        </p:txBody>
      </p:sp>
      <p:pic>
        <p:nvPicPr>
          <p:cNvPr id="17"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7960236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BUILDER</a:t>
            </a:r>
            <a:endParaRPr lang="es-MX" sz="2800" b="1" dirty="0"/>
          </a:p>
        </p:txBody>
      </p:sp>
      <p:sp>
        <p:nvSpPr>
          <p:cNvPr id="3" name="2 Marcador de contenido"/>
          <p:cNvSpPr>
            <a:spLocks noGrp="1"/>
          </p:cNvSpPr>
          <p:nvPr>
            <p:ph idx="1"/>
          </p:nvPr>
        </p:nvSpPr>
        <p:spPr>
          <a:xfrm>
            <a:off x="457200" y="2204864"/>
            <a:ext cx="8229600" cy="3816423"/>
          </a:xfrm>
        </p:spPr>
        <p:txBody>
          <a:bodyPr>
            <a:normAutofit/>
          </a:bodyPr>
          <a:lstStyle/>
          <a:p>
            <a:pPr marL="0" indent="0">
              <a:buNone/>
            </a:pPr>
            <a:r>
              <a:rPr lang="en-US" sz="1400" noProof="1" smtClean="0">
                <a:solidFill>
                  <a:srgbClr val="2B91AF"/>
                </a:solidFill>
                <a:latin typeface="Consolas"/>
              </a:rPr>
              <a:t>sqlConnectionStringBuilder</a:t>
            </a:r>
            <a:r>
              <a:rPr lang="en-US" sz="1400" noProof="1" smtClean="0">
                <a:solidFill>
                  <a:srgbClr val="000000"/>
                </a:solidFill>
                <a:latin typeface="Consolas"/>
              </a:rPr>
              <a:t> builder = </a:t>
            </a:r>
            <a:r>
              <a:rPr lang="en-US" sz="1400" noProof="1" smtClean="0">
                <a:solidFill>
                  <a:srgbClr val="0000FF"/>
                </a:solidFill>
                <a:latin typeface="Consolas"/>
              </a:rPr>
              <a:t>new</a:t>
            </a:r>
            <a:r>
              <a:rPr lang="en-US" sz="1400" noProof="1" smtClean="0">
                <a:solidFill>
                  <a:srgbClr val="000000"/>
                </a:solidFill>
                <a:latin typeface="Consolas"/>
              </a:rPr>
              <a:t> System.Data.SqlClient.</a:t>
            </a:r>
            <a:r>
              <a:rPr lang="en-US" sz="1400" noProof="1" smtClean="0">
                <a:solidFill>
                  <a:srgbClr val="2B91AF"/>
                </a:solidFill>
                <a:latin typeface="Consolas"/>
              </a:rPr>
              <a:t>SqlConnectionStringBuilder</a:t>
            </a:r>
            <a:r>
              <a:rPr lang="en-US" sz="1400" noProof="1" smtClean="0">
                <a:solidFill>
                  <a:srgbClr val="000000"/>
                </a:solidFill>
                <a:latin typeface="Consolas"/>
              </a:rPr>
              <a:t>();</a:t>
            </a:r>
          </a:p>
          <a:p>
            <a:pPr marL="0" indent="0">
              <a:buNone/>
            </a:pPr>
            <a:endParaRPr lang="en-US" sz="1400" noProof="1" smtClean="0">
              <a:solidFill>
                <a:srgbClr val="000000"/>
              </a:solidFill>
              <a:latin typeface="Consolas"/>
            </a:endParaRPr>
          </a:p>
          <a:p>
            <a:pPr marL="0" indent="0">
              <a:buNone/>
            </a:pPr>
            <a:r>
              <a:rPr lang="en-US" sz="1400" noProof="1" smtClean="0">
                <a:solidFill>
                  <a:srgbClr val="000000"/>
                </a:solidFill>
                <a:latin typeface="Consolas"/>
              </a:rPr>
              <a:t>builder.DataSource = </a:t>
            </a:r>
            <a:r>
              <a:rPr lang="en-US" sz="1400" noProof="1" smtClean="0">
                <a:solidFill>
                  <a:srgbClr val="800000"/>
                </a:solidFill>
                <a:latin typeface="Consolas"/>
              </a:rPr>
              <a:t>@"(local)\SqlExpress"</a:t>
            </a:r>
            <a:r>
              <a:rPr lang="en-US" sz="1400" noProof="1" smtClean="0">
                <a:solidFill>
                  <a:srgbClr val="000000"/>
                </a:solidFill>
                <a:latin typeface="Consolas"/>
              </a:rPr>
              <a:t>;</a:t>
            </a:r>
          </a:p>
          <a:p>
            <a:pPr marL="0" indent="0">
              <a:buNone/>
            </a:pPr>
            <a:r>
              <a:rPr lang="en-US" sz="1400" noProof="1" smtClean="0">
                <a:solidFill>
                  <a:srgbClr val="000000"/>
                </a:solidFill>
                <a:latin typeface="Consolas"/>
              </a:rPr>
              <a:t>builder.IntegratedSecurity = </a:t>
            </a:r>
            <a:r>
              <a:rPr lang="en-US" sz="1400" noProof="1" smtClean="0">
                <a:solidFill>
                  <a:srgbClr val="0000FF"/>
                </a:solidFill>
                <a:latin typeface="Consolas"/>
              </a:rPr>
              <a:t>true</a:t>
            </a:r>
            <a:r>
              <a:rPr lang="en-US" sz="1400" noProof="1" smtClean="0">
                <a:solidFill>
                  <a:srgbClr val="000000"/>
                </a:solidFill>
                <a:latin typeface="Consolas"/>
              </a:rPr>
              <a:t>;</a:t>
            </a:r>
          </a:p>
          <a:p>
            <a:pPr marL="0" indent="0">
              <a:buNone/>
            </a:pPr>
            <a:r>
              <a:rPr lang="en-US" sz="1400" noProof="1" smtClean="0">
                <a:solidFill>
                  <a:srgbClr val="000000"/>
                </a:solidFill>
                <a:latin typeface="Consolas"/>
              </a:rPr>
              <a:t>builder.InitialCatalog = </a:t>
            </a:r>
            <a:r>
              <a:rPr lang="en-US" sz="1400" noProof="1" smtClean="0">
                <a:solidFill>
                  <a:srgbClr val="A31515"/>
                </a:solidFill>
                <a:latin typeface="Consolas"/>
              </a:rPr>
              <a:t>"empleados"</a:t>
            </a:r>
            <a:r>
              <a:rPr lang="en-US" sz="1400" noProof="1" smtClean="0">
                <a:solidFill>
                  <a:srgbClr val="000000"/>
                </a:solidFill>
                <a:latin typeface="Consolas"/>
              </a:rPr>
              <a:t>;</a:t>
            </a:r>
          </a:p>
          <a:p>
            <a:pPr marL="0" indent="0">
              <a:buNone/>
            </a:pPr>
            <a:endParaRPr lang="en-US" sz="1400" noProof="1" smtClean="0">
              <a:solidFill>
                <a:srgbClr val="000000"/>
              </a:solidFill>
              <a:latin typeface="Consolas"/>
            </a:endParaRPr>
          </a:p>
          <a:p>
            <a:pPr marL="0" indent="0">
              <a:buNone/>
            </a:pPr>
            <a:r>
              <a:rPr lang="en-US" sz="1400" noProof="1" smtClean="0">
                <a:solidFill>
                  <a:srgbClr val="008000"/>
                </a:solidFill>
                <a:latin typeface="Consolas"/>
              </a:rPr>
              <a:t>//Obtengo la conexion</a:t>
            </a:r>
            <a:endParaRPr lang="en-US" sz="1400" noProof="1" smtClean="0">
              <a:solidFill>
                <a:srgbClr val="000000"/>
              </a:solidFill>
              <a:latin typeface="Consolas"/>
            </a:endParaRPr>
          </a:p>
          <a:p>
            <a:pPr marL="0" indent="0">
              <a:buNone/>
            </a:pPr>
            <a:r>
              <a:rPr lang="en-US" sz="1400" noProof="1" smtClean="0">
                <a:solidFill>
                  <a:srgbClr val="0000FF"/>
                </a:solidFill>
                <a:latin typeface="Consolas"/>
              </a:rPr>
              <a:t>using</a:t>
            </a:r>
            <a:r>
              <a:rPr lang="en-US" sz="1400" noProof="1" smtClean="0">
                <a:solidFill>
                  <a:srgbClr val="000000"/>
                </a:solidFill>
                <a:latin typeface="Consolas"/>
              </a:rPr>
              <a:t> (</a:t>
            </a:r>
            <a:r>
              <a:rPr lang="en-US" sz="1400" noProof="1" smtClean="0">
                <a:solidFill>
                  <a:srgbClr val="2B91AF"/>
                </a:solidFill>
                <a:latin typeface="Consolas"/>
              </a:rPr>
              <a:t>SqlConnection</a:t>
            </a:r>
            <a:r>
              <a:rPr lang="en-US" sz="1400" noProof="1" smtClean="0">
                <a:solidFill>
                  <a:srgbClr val="000000"/>
                </a:solidFill>
                <a:latin typeface="Consolas"/>
              </a:rPr>
              <a:t> conexion = </a:t>
            </a:r>
            <a:r>
              <a:rPr lang="en-US" sz="1400" noProof="1" smtClean="0">
                <a:solidFill>
                  <a:srgbClr val="0000FF"/>
                </a:solidFill>
                <a:latin typeface="Consolas"/>
              </a:rPr>
              <a:t>new</a:t>
            </a:r>
            <a:r>
              <a:rPr lang="en-US" sz="1400" noProof="1" smtClean="0">
                <a:solidFill>
                  <a:srgbClr val="000000"/>
                </a:solidFill>
                <a:latin typeface="Consolas"/>
              </a:rPr>
              <a:t> </a:t>
            </a:r>
            <a:r>
              <a:rPr lang="en-US" sz="1400" noProof="1" smtClean="0">
                <a:solidFill>
                  <a:srgbClr val="2B91AF"/>
                </a:solidFill>
                <a:latin typeface="Consolas"/>
              </a:rPr>
              <a:t>SqlConnection</a:t>
            </a:r>
            <a:r>
              <a:rPr lang="en-US" sz="1400" noProof="1" smtClean="0">
                <a:solidFill>
                  <a:srgbClr val="000000"/>
                </a:solidFill>
                <a:latin typeface="Consolas"/>
              </a:rPr>
              <a:t>(builder.ConnectionString))</a:t>
            </a:r>
          </a:p>
          <a:p>
            <a:pPr marL="0" indent="0">
              <a:buNone/>
            </a:pPr>
            <a:r>
              <a:rPr lang="en-US" sz="1400" noProof="1" smtClean="0">
                <a:solidFill>
                  <a:srgbClr val="000000"/>
                </a:solidFill>
                <a:latin typeface="Consolas"/>
              </a:rPr>
              <a:t>{</a:t>
            </a:r>
          </a:p>
          <a:p>
            <a:pPr marL="0" indent="0">
              <a:buNone/>
            </a:pPr>
            <a:r>
              <a:rPr lang="en-US" sz="1400" noProof="1" smtClean="0">
                <a:solidFill>
                  <a:srgbClr val="000000"/>
                </a:solidFill>
                <a:latin typeface="Consolas"/>
              </a:rPr>
              <a:t>…</a:t>
            </a:r>
          </a:p>
          <a:p>
            <a:pPr marL="0" indent="0">
              <a:buNone/>
            </a:pPr>
            <a:r>
              <a:rPr lang="en-US" sz="1400" noProof="1" smtClean="0">
                <a:solidFill>
                  <a:srgbClr val="000000"/>
                </a:solidFill>
                <a:latin typeface="Consolas"/>
              </a:rPr>
              <a:t>}</a:t>
            </a:r>
            <a:endParaRPr lang="en-US" sz="1200" noProof="1"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31</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6" name="1 Título"/>
          <p:cNvSpPr txBox="1">
            <a:spLocks/>
          </p:cNvSpPr>
          <p:nvPr/>
        </p:nvSpPr>
        <p:spPr>
          <a:xfrm>
            <a:off x="457200" y="1658169"/>
            <a:ext cx="8229600" cy="360040"/>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MX" sz="2800" b="1" dirty="0" smtClean="0"/>
              <a:t>Cadenas de conexión en .NET</a:t>
            </a:r>
            <a:endParaRPr lang="es-MX" sz="2800" b="1" dirty="0"/>
          </a:p>
        </p:txBody>
      </p:sp>
      <p:pic>
        <p:nvPicPr>
          <p:cNvPr id="17"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6285411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BUILDER</a:t>
            </a:r>
            <a:endParaRPr lang="es-MX" sz="2800" b="1"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32</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6" name="1 Título"/>
          <p:cNvSpPr txBox="1">
            <a:spLocks/>
          </p:cNvSpPr>
          <p:nvPr/>
        </p:nvSpPr>
        <p:spPr>
          <a:xfrm>
            <a:off x="395536" y="1844824"/>
            <a:ext cx="8229600" cy="360040"/>
          </a:xfrm>
          <a:prstGeom prst="rect">
            <a:avLst/>
          </a:prstGeom>
        </p:spPr>
        <p:txBody>
          <a:bodyPr vert="horz" lIns="91440" tIns="45720" rIns="91440" bIns="45720" rtlCol="0" anchor="ctr">
            <a:normAutofit fontScale="7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MX" sz="2800" b="1" i="0" u="none" strike="noStrike" kern="1200" cap="none" spc="0" normalizeH="0" baseline="0" noProof="0" dirty="0" smtClean="0">
                <a:ln>
                  <a:noFill/>
                </a:ln>
                <a:solidFill>
                  <a:schemeClr val="tx1"/>
                </a:solidFill>
                <a:effectLst/>
                <a:uLnTx/>
                <a:uFillTx/>
                <a:latin typeface="+mj-lt"/>
                <a:ea typeface="+mj-ea"/>
                <a:cs typeface="+mj-cs"/>
              </a:rPr>
              <a:t>Ejemplo</a:t>
            </a:r>
            <a:endParaRPr kumimoji="0" lang="es-MX" sz="2800" b="1" i="0" u="none" strike="noStrike" kern="1200" cap="none" spc="0" normalizeH="0" baseline="0" noProof="0" dirty="0">
              <a:ln>
                <a:noFill/>
              </a:ln>
              <a:solidFill>
                <a:schemeClr val="tx1"/>
              </a:solidFill>
              <a:effectLst/>
              <a:uLnTx/>
              <a:uFillTx/>
              <a:latin typeface="+mj-lt"/>
              <a:ea typeface="+mj-ea"/>
              <a:cs typeface="+mj-cs"/>
            </a:endParaRPr>
          </a:p>
        </p:txBody>
      </p:sp>
      <p:sp>
        <p:nvSpPr>
          <p:cNvPr id="17" name="16 Rectángulo"/>
          <p:cNvSpPr/>
          <p:nvPr/>
        </p:nvSpPr>
        <p:spPr>
          <a:xfrm>
            <a:off x="2771800" y="3068960"/>
            <a:ext cx="4028603" cy="1477328"/>
          </a:xfrm>
          <a:prstGeom prst="rect">
            <a:avLst/>
          </a:prstGeom>
        </p:spPr>
        <p:txBody>
          <a:bodyPr wrap="none">
            <a:spAutoFit/>
          </a:bodyPr>
          <a:lstStyle/>
          <a:p>
            <a:r>
              <a:rPr lang="es-MX" dirty="0" smtClean="0"/>
              <a:t>Capicua.Patrones.Ejemplo.Builder01</a:t>
            </a:r>
          </a:p>
          <a:p>
            <a:endParaRPr lang="es-MX" dirty="0" smtClean="0"/>
          </a:p>
          <a:p>
            <a:r>
              <a:rPr lang="es-MX" dirty="0" smtClean="0"/>
              <a:t>Capicua.Patrones.Ejemplo.Factory02</a:t>
            </a:r>
          </a:p>
          <a:p>
            <a:endParaRPr lang="es-MX" dirty="0" smtClean="0"/>
          </a:p>
          <a:p>
            <a:r>
              <a:rPr lang="es-MX" dirty="0" smtClean="0"/>
              <a:t>com.capicua.patrones.ejemplo.builder02</a:t>
            </a:r>
            <a:endParaRPr lang="es-MX" dirty="0"/>
          </a:p>
        </p:txBody>
      </p:sp>
      <p:pic>
        <p:nvPicPr>
          <p:cNvPr id="18"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ABTRACT FACTORY</a:t>
            </a:r>
            <a:endParaRPr lang="es-MX" sz="2800" b="1" dirty="0"/>
          </a:p>
        </p:txBody>
      </p:sp>
      <p:sp>
        <p:nvSpPr>
          <p:cNvPr id="3" name="2 Marcador de contenido"/>
          <p:cNvSpPr>
            <a:spLocks noGrp="1"/>
          </p:cNvSpPr>
          <p:nvPr>
            <p:ph idx="1"/>
          </p:nvPr>
        </p:nvSpPr>
        <p:spPr>
          <a:xfrm>
            <a:off x="457200" y="2204864"/>
            <a:ext cx="8229600" cy="3816423"/>
          </a:xfrm>
        </p:spPr>
        <p:txBody>
          <a:bodyPr>
            <a:normAutofit/>
          </a:bodyPr>
          <a:lstStyle/>
          <a:p>
            <a:pPr marL="0" indent="0">
              <a:buNone/>
            </a:pPr>
            <a:r>
              <a:rPr lang="es-MX" sz="2600" b="1" dirty="0" smtClean="0"/>
              <a:t>Necesidad:  </a:t>
            </a:r>
            <a:r>
              <a:rPr lang="es-MX" sz="2600" dirty="0" smtClean="0"/>
              <a:t>Tengo una serie de objetos que se consideran parte de una familia, necesito poder usar una familia o otra en base a algún factor externo.</a:t>
            </a:r>
            <a:br>
              <a:rPr lang="es-MX" sz="2600" dirty="0" smtClean="0"/>
            </a:br>
            <a:endParaRPr lang="es-MX" sz="2600" dirty="0" smtClean="0"/>
          </a:p>
          <a:p>
            <a:pPr marL="0" indent="0">
              <a:buNone/>
            </a:pPr>
            <a:r>
              <a:rPr lang="es-MX" sz="2600" b="1" dirty="0" smtClean="0"/>
              <a:t>Tipo de patrón: </a:t>
            </a:r>
            <a:r>
              <a:rPr lang="es-MX" sz="2600" dirty="0" smtClean="0"/>
              <a:t>Creacional.</a:t>
            </a:r>
            <a:br>
              <a:rPr lang="es-MX" sz="2600" dirty="0" smtClean="0"/>
            </a:br>
            <a:endParaRPr lang="es-MX" sz="2600" dirty="0" smtClean="0"/>
          </a:p>
          <a:p>
            <a:pPr marL="0" indent="0">
              <a:buNone/>
            </a:pPr>
            <a:r>
              <a:rPr lang="es-ES_tradnl" sz="2600" b="1" dirty="0" smtClean="0"/>
              <a:t>Solución: </a:t>
            </a:r>
            <a:r>
              <a:rPr lang="es-ES_tradnl" sz="2600" dirty="0" smtClean="0"/>
              <a:t>Crear una colección de factorías, que compartan unas interfaces comunes y que tengan la responsabilidad de creara cada una de  objetos de cada familia.</a:t>
            </a:r>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33</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6"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ABTRACT FACTORY</a:t>
            </a:r>
            <a:endParaRPr lang="es-MX" sz="2800" b="1"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34</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2050" name="Picture 2" descr="https://www.codeproject.com/KB/database/ProviderIndependentCode/dbProviderFactory.jpg"/>
          <p:cNvPicPr>
            <a:picLocks noChangeAspect="1" noChangeArrowheads="1"/>
          </p:cNvPicPr>
          <p:nvPr/>
        </p:nvPicPr>
        <p:blipFill>
          <a:blip r:embed="rId3" cstate="print"/>
          <a:srcRect/>
          <a:stretch>
            <a:fillRect/>
          </a:stretch>
        </p:blipFill>
        <p:spPr bwMode="auto">
          <a:xfrm>
            <a:off x="2051720" y="1628800"/>
            <a:ext cx="5073005" cy="4706684"/>
          </a:xfrm>
          <a:prstGeom prst="rect">
            <a:avLst/>
          </a:prstGeom>
          <a:noFill/>
        </p:spPr>
      </p:pic>
      <p:pic>
        <p:nvPicPr>
          <p:cNvPr id="16" name="Picture 6"/>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ABTRACT FACTORY</a:t>
            </a:r>
            <a:endParaRPr lang="es-MX" sz="2800" b="1"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35</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6" name="1 Título"/>
          <p:cNvSpPr txBox="1">
            <a:spLocks/>
          </p:cNvSpPr>
          <p:nvPr/>
        </p:nvSpPr>
        <p:spPr>
          <a:xfrm>
            <a:off x="395536" y="1844824"/>
            <a:ext cx="8229600" cy="360040"/>
          </a:xfrm>
          <a:prstGeom prst="rect">
            <a:avLst/>
          </a:prstGeom>
        </p:spPr>
        <p:txBody>
          <a:bodyPr vert="horz" lIns="91440" tIns="45720" rIns="91440" bIns="45720" rtlCol="0" anchor="ctr">
            <a:normAutofit fontScale="7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MX" sz="2800" b="1" i="0" u="none" strike="noStrike" kern="1200" cap="none" spc="0" normalizeH="0" baseline="0" noProof="0" dirty="0" smtClean="0">
                <a:ln>
                  <a:noFill/>
                </a:ln>
                <a:solidFill>
                  <a:schemeClr val="tx1"/>
                </a:solidFill>
                <a:effectLst/>
                <a:uLnTx/>
                <a:uFillTx/>
                <a:latin typeface="+mj-lt"/>
                <a:ea typeface="+mj-ea"/>
                <a:cs typeface="+mj-cs"/>
              </a:rPr>
              <a:t>Ejemplo</a:t>
            </a:r>
            <a:endParaRPr kumimoji="0" lang="es-MX" sz="2800" b="1" i="0" u="none" strike="noStrike" kern="1200" cap="none" spc="0" normalizeH="0" baseline="0" noProof="0" dirty="0">
              <a:ln>
                <a:noFill/>
              </a:ln>
              <a:solidFill>
                <a:schemeClr val="tx1"/>
              </a:solidFill>
              <a:effectLst/>
              <a:uLnTx/>
              <a:uFillTx/>
              <a:latin typeface="+mj-lt"/>
              <a:ea typeface="+mj-ea"/>
              <a:cs typeface="+mj-cs"/>
            </a:endParaRPr>
          </a:p>
        </p:txBody>
      </p:sp>
      <p:sp>
        <p:nvSpPr>
          <p:cNvPr id="18" name="17 Rectángulo"/>
          <p:cNvSpPr/>
          <p:nvPr/>
        </p:nvSpPr>
        <p:spPr>
          <a:xfrm>
            <a:off x="2421443" y="3244334"/>
            <a:ext cx="4301114" cy="369332"/>
          </a:xfrm>
          <a:prstGeom prst="rect">
            <a:avLst/>
          </a:prstGeom>
        </p:spPr>
        <p:txBody>
          <a:bodyPr wrap="none">
            <a:spAutoFit/>
          </a:bodyPr>
          <a:lstStyle/>
          <a:p>
            <a:r>
              <a:rPr lang="es-MX" dirty="0" smtClean="0"/>
              <a:t>Capicua.Patrones.Ejemplo.AbtractFactory01</a:t>
            </a:r>
            <a:endParaRPr lang="es-MX" dirty="0"/>
          </a:p>
        </p:txBody>
      </p:sp>
      <p:pic>
        <p:nvPicPr>
          <p:cNvPr id="17"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hlinkClick r:id="rId3"/>
              </a:rPr>
              <a:t>HEDIONDEZ DEL SOFTWARE</a:t>
            </a:r>
            <a:endParaRPr lang="es-MX" sz="2800" b="1"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36</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8" name="17 Rectángulo"/>
          <p:cNvSpPr/>
          <p:nvPr/>
        </p:nvSpPr>
        <p:spPr>
          <a:xfrm>
            <a:off x="378811" y="1700808"/>
            <a:ext cx="8519269" cy="4524315"/>
          </a:xfrm>
          <a:prstGeom prst="rect">
            <a:avLst/>
          </a:prstGeom>
        </p:spPr>
        <p:txBody>
          <a:bodyPr wrap="square">
            <a:spAutoFit/>
          </a:bodyPr>
          <a:lstStyle/>
          <a:p>
            <a:r>
              <a:rPr lang="es-MX" sz="2800" b="1" dirty="0" smtClean="0"/>
              <a:t>Hace referencia al estado de salud de un código refiriéndose,  “El código huele o apesta”.</a:t>
            </a:r>
          </a:p>
          <a:p>
            <a:endParaRPr lang="es-MX" sz="2800" b="1" dirty="0"/>
          </a:p>
          <a:p>
            <a:r>
              <a:rPr lang="es-MX" sz="2800" b="1" dirty="0" smtClean="0"/>
              <a:t>El sistema es funcional y cumple su  cometido (e incluso puede no tener fallos operativos), pero su diseño  tiene deficiencias que se mostrara  tarde o temprano, impidiendo ser modificado, o mostrando fallos en un futuro.</a:t>
            </a:r>
          </a:p>
          <a:p>
            <a:endParaRPr lang="es-MX" sz="2800" b="1" dirty="0" smtClean="0"/>
          </a:p>
          <a:p>
            <a:endParaRPr lang="es-MX" dirty="0"/>
          </a:p>
          <a:p>
            <a:endParaRPr lang="es-MX" dirty="0"/>
          </a:p>
        </p:txBody>
      </p:sp>
      <p:pic>
        <p:nvPicPr>
          <p:cNvPr id="16" name="Picture 6"/>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9435249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HEDIONDEZ DEL SOFTWARE</a:t>
            </a:r>
            <a:endParaRPr lang="es-MX" sz="2800" b="1"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37</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6" name="1 Título"/>
          <p:cNvSpPr txBox="1">
            <a:spLocks/>
          </p:cNvSpPr>
          <p:nvPr/>
        </p:nvSpPr>
        <p:spPr>
          <a:xfrm>
            <a:off x="395536" y="1844824"/>
            <a:ext cx="8229600" cy="360040"/>
          </a:xfrm>
          <a:prstGeom prst="rect">
            <a:avLst/>
          </a:prstGeom>
        </p:spPr>
        <p:txBody>
          <a:bodyPr vert="horz" lIns="91440" tIns="45720" rIns="91440" bIns="45720" rtlCol="0" anchor="ctr">
            <a:normAutofit fontScale="7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MX" sz="2800" b="1" i="0" u="none" strike="noStrike" kern="1200" cap="none" spc="0" normalizeH="0" baseline="0" noProof="0" dirty="0" smtClean="0">
                <a:ln>
                  <a:noFill/>
                </a:ln>
                <a:solidFill>
                  <a:schemeClr val="tx1"/>
                </a:solidFill>
                <a:effectLst/>
                <a:uLnTx/>
                <a:uFillTx/>
                <a:latin typeface="+mj-lt"/>
                <a:ea typeface="+mj-ea"/>
                <a:cs typeface="+mj-cs"/>
              </a:rPr>
              <a:t>Curva</a:t>
            </a:r>
            <a:r>
              <a:rPr kumimoji="0" lang="es-MX" sz="2800" b="1" i="0" u="none" strike="noStrike" kern="1200" cap="none" spc="0" normalizeH="0" noProof="0" dirty="0" smtClean="0">
                <a:ln>
                  <a:noFill/>
                </a:ln>
                <a:solidFill>
                  <a:schemeClr val="tx1"/>
                </a:solidFill>
                <a:effectLst/>
                <a:uLnTx/>
                <a:uFillTx/>
                <a:latin typeface="+mj-lt"/>
                <a:ea typeface="+mj-ea"/>
                <a:cs typeface="+mj-cs"/>
              </a:rPr>
              <a:t> de la bañera</a:t>
            </a:r>
            <a:endParaRPr kumimoji="0" lang="es-MX" sz="2800" b="1" i="0" u="none" strike="noStrike" kern="1200" cap="none" spc="0" normalizeH="0" baseline="0" noProof="0" dirty="0">
              <a:ln>
                <a:noFill/>
              </a:ln>
              <a:solidFill>
                <a:schemeClr val="tx1"/>
              </a:solidFill>
              <a:effectLst/>
              <a:uLnTx/>
              <a:uFillTx/>
              <a:latin typeface="+mj-lt"/>
              <a:ea typeface="+mj-ea"/>
              <a:cs typeface="+mj-cs"/>
            </a:endParaRPr>
          </a:p>
        </p:txBody>
      </p:sp>
      <p:sp>
        <p:nvSpPr>
          <p:cNvPr id="18" name="17 Rectángulo"/>
          <p:cNvSpPr/>
          <p:nvPr/>
        </p:nvSpPr>
        <p:spPr>
          <a:xfrm>
            <a:off x="2421443" y="3244334"/>
            <a:ext cx="3882153" cy="369332"/>
          </a:xfrm>
          <a:prstGeom prst="rect">
            <a:avLst/>
          </a:prstGeom>
        </p:spPr>
        <p:txBody>
          <a:bodyPr wrap="none">
            <a:spAutoFit/>
          </a:bodyPr>
          <a:lstStyle/>
          <a:p>
            <a:r>
              <a:rPr lang="es-MX" dirty="0"/>
              <a:t>Capicua.Patrones.Ejemplo.Command01</a:t>
            </a:r>
          </a:p>
        </p:txBody>
      </p:sp>
      <p:pic>
        <p:nvPicPr>
          <p:cNvPr id="2050" name="Picture 2" descr="http://www.weibull.com/hotwire/issue21/ht21_1.gif"/>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427026" y="2420888"/>
            <a:ext cx="6166620" cy="3630815"/>
          </a:xfrm>
          <a:prstGeom prst="rect">
            <a:avLst/>
          </a:prstGeom>
          <a:noFill/>
          <a:extLst>
            <a:ext uri="{909E8E84-426E-40DD-AFC4-6F175D3DCCD1}">
              <a14:hiddenFill xmlns:a14="http://schemas.microsoft.com/office/drawing/2010/main" xmlns="">
                <a:solidFill>
                  <a:srgbClr val="FFFFFF"/>
                </a:solidFill>
              </a14:hiddenFill>
            </a:ext>
          </a:extLst>
        </p:spPr>
      </p:pic>
      <p:pic>
        <p:nvPicPr>
          <p:cNvPr id="17" name="Picture 6"/>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9598581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HEDIONDEZ DEL SOFTWARE</a:t>
            </a:r>
            <a:endParaRPr lang="es-MX" sz="2800" b="1"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38</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8" name="17 Rectángulo"/>
          <p:cNvSpPr/>
          <p:nvPr/>
        </p:nvSpPr>
        <p:spPr>
          <a:xfrm>
            <a:off x="378811" y="1700808"/>
            <a:ext cx="8519269" cy="4308872"/>
          </a:xfrm>
          <a:prstGeom prst="rect">
            <a:avLst/>
          </a:prstGeom>
        </p:spPr>
        <p:txBody>
          <a:bodyPr wrap="square">
            <a:spAutoFit/>
          </a:bodyPr>
          <a:lstStyle/>
          <a:p>
            <a:pPr marL="457200" indent="-457200">
              <a:lnSpc>
                <a:spcPct val="150000"/>
              </a:lnSpc>
              <a:buFont typeface="Arial" panose="020B0604020202020204" pitchFamily="34" charset="0"/>
              <a:buChar char="•"/>
            </a:pPr>
            <a:r>
              <a:rPr lang="es-MX" sz="2800" b="1" dirty="0"/>
              <a:t>Código duplicado</a:t>
            </a:r>
          </a:p>
          <a:p>
            <a:pPr marL="457200" indent="-457200">
              <a:lnSpc>
                <a:spcPct val="150000"/>
              </a:lnSpc>
              <a:buFont typeface="Arial" panose="020B0604020202020204" pitchFamily="34" charset="0"/>
              <a:buChar char="•"/>
            </a:pPr>
            <a:r>
              <a:rPr lang="es-MX" sz="2800" b="1" dirty="0"/>
              <a:t>Clase </a:t>
            </a:r>
            <a:r>
              <a:rPr lang="es-MX" sz="2800" b="1" dirty="0" smtClean="0"/>
              <a:t>grande y clase chica (aplica para métodos)</a:t>
            </a:r>
            <a:endParaRPr lang="es-MX" sz="2800" b="1" dirty="0"/>
          </a:p>
          <a:p>
            <a:pPr marL="457200" indent="-457200">
              <a:lnSpc>
                <a:spcPct val="150000"/>
              </a:lnSpc>
              <a:buFont typeface="Arial" panose="020B0604020202020204" pitchFamily="34" charset="0"/>
              <a:buChar char="•"/>
            </a:pPr>
            <a:r>
              <a:rPr lang="es-MX" sz="2800" b="1" dirty="0"/>
              <a:t>Demasiados parámetros</a:t>
            </a:r>
          </a:p>
          <a:p>
            <a:pPr marL="457200" indent="-457200">
              <a:lnSpc>
                <a:spcPct val="150000"/>
              </a:lnSpc>
              <a:buFont typeface="Arial" panose="020B0604020202020204" pitchFamily="34" charset="0"/>
              <a:buChar char="•"/>
            </a:pPr>
            <a:r>
              <a:rPr lang="es-MX" sz="2800" b="1" dirty="0"/>
              <a:t>Envidia de características</a:t>
            </a:r>
          </a:p>
          <a:p>
            <a:pPr marL="457200" indent="-457200">
              <a:lnSpc>
                <a:spcPct val="150000"/>
              </a:lnSpc>
              <a:buFont typeface="Arial" panose="020B0604020202020204" pitchFamily="34" charset="0"/>
              <a:buChar char="•"/>
            </a:pPr>
            <a:r>
              <a:rPr lang="es-MX" sz="2800" b="1" dirty="0"/>
              <a:t>Herencia rechazada</a:t>
            </a:r>
          </a:p>
          <a:p>
            <a:endParaRPr lang="es-MX" sz="2800" b="1" dirty="0" smtClean="0"/>
          </a:p>
          <a:p>
            <a:endParaRPr lang="es-MX" dirty="0"/>
          </a:p>
          <a:p>
            <a:endParaRPr lang="es-MX" dirty="0"/>
          </a:p>
        </p:txBody>
      </p:sp>
      <p:pic>
        <p:nvPicPr>
          <p:cNvPr id="16"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7349572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a:bodyPr>
          <a:lstStyle/>
          <a:p>
            <a:r>
              <a:rPr lang="es-MX" dirty="0" smtClean="0"/>
              <a:t>PATRONES DE SOFTWARE</a:t>
            </a:r>
            <a:endParaRPr lang="es-MX" dirty="0"/>
          </a:p>
        </p:txBody>
      </p:sp>
      <p:sp>
        <p:nvSpPr>
          <p:cNvPr id="3" name="2 Subtítulo"/>
          <p:cNvSpPr>
            <a:spLocks noGrp="1"/>
          </p:cNvSpPr>
          <p:nvPr>
            <p:ph type="subTitle" idx="1"/>
          </p:nvPr>
        </p:nvSpPr>
        <p:spPr>
          <a:xfrm>
            <a:off x="611560" y="3886200"/>
            <a:ext cx="7920880" cy="1752600"/>
          </a:xfrm>
        </p:spPr>
        <p:txBody>
          <a:bodyPr>
            <a:normAutofit/>
          </a:bodyPr>
          <a:lstStyle/>
          <a:p>
            <a:r>
              <a:rPr lang="es-MX" dirty="0" smtClean="0"/>
              <a:t> </a:t>
            </a:r>
            <a:r>
              <a:rPr lang="es-MX" b="1" dirty="0" smtClean="0"/>
              <a:t>José Luis Bautista Martín</a:t>
            </a:r>
          </a:p>
          <a:p>
            <a:r>
              <a:rPr lang="es-MX" b="1" dirty="0">
                <a:hlinkClick r:id="rId3"/>
              </a:rPr>
              <a:t>https://desdelashorasextras.blogspot.mx</a:t>
            </a:r>
            <a:r>
              <a:rPr lang="es-MX" b="1" dirty="0" smtClean="0">
                <a:hlinkClick r:id="rId3"/>
              </a:rPr>
              <a:t>/</a:t>
            </a:r>
            <a:endParaRPr lang="es-MX" b="1" dirty="0" smtClean="0"/>
          </a:p>
          <a:p>
            <a:endParaRPr lang="es-MX" dirty="0" smtClean="0"/>
          </a:p>
          <a:p>
            <a:endParaRPr lang="es-MX" dirty="0"/>
          </a:p>
        </p:txBody>
      </p:sp>
      <p:pic>
        <p:nvPicPr>
          <p:cNvPr id="7" name="Picture 6"/>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PRESENTACIÓN DE CONTENIDOS Y METODOLOGIA</a:t>
            </a:r>
            <a:endParaRPr lang="es-MX" sz="2800" b="1" dirty="0"/>
          </a:p>
        </p:txBody>
      </p:sp>
      <p:sp>
        <p:nvSpPr>
          <p:cNvPr id="3" name="2 Marcador de contenido"/>
          <p:cNvSpPr>
            <a:spLocks noGrp="1"/>
          </p:cNvSpPr>
          <p:nvPr>
            <p:ph idx="1"/>
          </p:nvPr>
        </p:nvSpPr>
        <p:spPr>
          <a:xfrm>
            <a:off x="457200" y="2204864"/>
            <a:ext cx="8229600" cy="3816423"/>
          </a:xfrm>
        </p:spPr>
        <p:txBody>
          <a:bodyPr>
            <a:normAutofit/>
          </a:bodyPr>
          <a:lstStyle/>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4</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6" name="2 Marcador de contenido"/>
          <p:cNvSpPr txBox="1">
            <a:spLocks/>
          </p:cNvSpPr>
          <p:nvPr/>
        </p:nvSpPr>
        <p:spPr>
          <a:xfrm>
            <a:off x="609600" y="2357264"/>
            <a:ext cx="8229600" cy="3816423"/>
          </a:xfrm>
          <a:prstGeom prst="rect">
            <a:avLst/>
          </a:prstGeom>
        </p:spPr>
        <p:txBody>
          <a:bodyPr vert="horz" lIns="91440" tIns="45720" rIns="91440" bIns="45720" rtlCol="0">
            <a:normAutofit lnSpcReduction="10000"/>
          </a:bodyPr>
          <a:lstStyle/>
          <a:p>
            <a:r>
              <a:rPr lang="es-ES" sz="2800" dirty="0" smtClean="0"/>
              <a:t>Los patrones de software son soluciones previamente establecidas </a:t>
            </a:r>
            <a:r>
              <a:rPr lang="es-ES" sz="2800" u="sng" dirty="0" smtClean="0"/>
              <a:t>(y probadas como optimas) </a:t>
            </a:r>
            <a:r>
              <a:rPr lang="es-ES" sz="2800" dirty="0" smtClean="0"/>
              <a:t>a problemas conocidos y repetitivos dentro del desarrollo de software.</a:t>
            </a:r>
          </a:p>
          <a:p>
            <a:endParaRPr lang="es-MX" sz="2800" dirty="0" smtClean="0"/>
          </a:p>
          <a:p>
            <a:r>
              <a:rPr lang="es-ES" sz="2800" dirty="0" smtClean="0"/>
              <a:t>El curso de “Patrones de Software” pretende proporcionar herramientas para crear un escenario en el que se favorezca la creación de software de calidad, escalable y funcional.</a:t>
            </a:r>
            <a:endParaRPr lang="es-MX" sz="2800" dirty="0" smtClean="0"/>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7"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Escenarios dentro del desarrollo de software</a:t>
            </a:r>
            <a:endParaRPr lang="es-MX" sz="2800" b="1" dirty="0"/>
          </a:p>
        </p:txBody>
      </p:sp>
      <p:sp>
        <p:nvSpPr>
          <p:cNvPr id="3" name="2 Marcador de contenido"/>
          <p:cNvSpPr>
            <a:spLocks noGrp="1"/>
          </p:cNvSpPr>
          <p:nvPr>
            <p:ph idx="1"/>
          </p:nvPr>
        </p:nvSpPr>
        <p:spPr>
          <a:xfrm>
            <a:off x="457200" y="2204864"/>
            <a:ext cx="8229600" cy="3816423"/>
          </a:xfrm>
        </p:spPr>
        <p:txBody>
          <a:bodyPr anchor="ctr">
            <a:normAutofit/>
          </a:bodyPr>
          <a:lstStyle/>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40</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6" name="2 Marcador de contenido"/>
          <p:cNvSpPr txBox="1">
            <a:spLocks/>
          </p:cNvSpPr>
          <p:nvPr/>
        </p:nvSpPr>
        <p:spPr>
          <a:xfrm>
            <a:off x="395536" y="2276872"/>
            <a:ext cx="8229600" cy="3384375"/>
          </a:xfrm>
          <a:prstGeom prst="rect">
            <a:avLst/>
          </a:prstGeom>
        </p:spPr>
        <p:txBody>
          <a:bodyPr vert="horz" lIns="91440" tIns="45720" rIns="91440" bIns="45720" rtlCol="0" anchor="ctr">
            <a:normAutofit fontScale="925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endParaRPr lang="es-ES_tradnl" sz="2200" b="1" dirty="0" smtClean="0"/>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endParaRPr lang="es-ES_tradnl" sz="2200" dirty="0" smtClean="0"/>
          </a:p>
          <a:p>
            <a:pPr lvl="0" indent="261938">
              <a:spcBef>
                <a:spcPct val="20000"/>
              </a:spcBef>
              <a:buFont typeface="Arial" pitchFamily="34" charset="0"/>
              <a:buChar char="•"/>
              <a:defRPr/>
            </a:pPr>
            <a:r>
              <a:rPr lang="es-MX" sz="2600" dirty="0" smtClean="0"/>
              <a:t>Empresas con un departamento de desarrollo de software.</a:t>
            </a:r>
          </a:p>
          <a:p>
            <a:pPr lvl="0" indent="261938">
              <a:spcBef>
                <a:spcPct val="20000"/>
              </a:spcBef>
              <a:buFont typeface="Arial" pitchFamily="34" charset="0"/>
              <a:buChar char="•"/>
              <a:defRPr/>
            </a:pPr>
            <a:r>
              <a:rPr lang="es-MX" sz="2600" dirty="0" smtClean="0"/>
              <a:t>Fábricas de software que son contratadas para tal efecto.</a:t>
            </a:r>
          </a:p>
          <a:p>
            <a:pPr lvl="0" indent="261938">
              <a:spcBef>
                <a:spcPct val="20000"/>
              </a:spcBef>
              <a:buFont typeface="Arial" pitchFamily="34" charset="0"/>
              <a:buChar char="•"/>
              <a:defRPr/>
            </a:pPr>
            <a:r>
              <a:rPr lang="es-MX" sz="2600" dirty="0" smtClean="0"/>
              <a:t>Empresas de software que vende uno o varios productos.</a:t>
            </a:r>
            <a:endParaRPr kumimoji="0" lang="es-ES_tradnl" sz="220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7" name="1 Título"/>
          <p:cNvSpPr txBox="1">
            <a:spLocks/>
          </p:cNvSpPr>
          <p:nvPr/>
        </p:nvSpPr>
        <p:spPr>
          <a:xfrm>
            <a:off x="539552" y="1772816"/>
            <a:ext cx="8229600" cy="360040"/>
          </a:xfrm>
          <a:prstGeom prst="rect">
            <a:avLst/>
          </a:prstGeom>
        </p:spPr>
        <p:txBody>
          <a:bodyPr vert="horz" lIns="91440" tIns="45720" rIns="91440" bIns="45720" rtlCol="0" anchor="ctr">
            <a:normAutofit fontScale="90000" lnSpcReduction="10000"/>
          </a:bodyPr>
          <a:lstStyle/>
          <a:p>
            <a:pPr algn="ctr"/>
            <a:r>
              <a:rPr lang="es-MX" sz="2000" b="1" dirty="0" smtClean="0">
                <a:hlinkClick r:id="rId3"/>
              </a:rPr>
              <a:t>Desarrollo de software en la empresa</a:t>
            </a:r>
            <a:endParaRPr lang="es-MX" sz="2000" b="1" dirty="0"/>
          </a:p>
        </p:txBody>
      </p:sp>
      <p:pic>
        <p:nvPicPr>
          <p:cNvPr id="15" name="Picture 6"/>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Escenarios dentro del desarrollo de software</a:t>
            </a:r>
            <a:endParaRPr lang="es-MX" sz="2800" b="1" dirty="0"/>
          </a:p>
        </p:txBody>
      </p:sp>
      <p:sp>
        <p:nvSpPr>
          <p:cNvPr id="3" name="2 Marcador de contenido"/>
          <p:cNvSpPr>
            <a:spLocks noGrp="1"/>
          </p:cNvSpPr>
          <p:nvPr>
            <p:ph idx="1"/>
          </p:nvPr>
        </p:nvSpPr>
        <p:spPr>
          <a:xfrm>
            <a:off x="457200" y="2204864"/>
            <a:ext cx="8229600" cy="3816423"/>
          </a:xfrm>
        </p:spPr>
        <p:txBody>
          <a:bodyPr anchor="ctr">
            <a:normAutofit/>
          </a:bodyPr>
          <a:lstStyle/>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41</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6" name="2 Marcador de contenido"/>
          <p:cNvSpPr txBox="1">
            <a:spLocks/>
          </p:cNvSpPr>
          <p:nvPr/>
        </p:nvSpPr>
        <p:spPr>
          <a:xfrm>
            <a:off x="395536" y="2276872"/>
            <a:ext cx="8229600" cy="3384375"/>
          </a:xfrm>
          <a:prstGeom prst="rect">
            <a:avLst/>
          </a:prstGeom>
        </p:spPr>
        <p:txBody>
          <a:bodyPr vert="horz" lIns="91440" tIns="45720" rIns="91440" bIns="45720" rtlCol="0" anchor="ctr">
            <a:normAutofit fontScale="70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r>
              <a:rPr lang="es-MX" sz="2400" b="1" dirty="0" smtClean="0"/>
              <a:t>El software va a cambiar:</a:t>
            </a:r>
            <a:r>
              <a:rPr lang="es-MX" sz="2400" dirty="0" smtClean="0"/>
              <a:t> Los cambios son necesarios para el negocio, estos cambios se darán de forma cada vez más frecuente y debemos poder responder a la necesidad de dicho cambio para que nuestra empresa siga vigente en el mercado de la forma adecuada.</a:t>
            </a:r>
          </a:p>
          <a:p>
            <a:r>
              <a:rPr lang="es-MX" sz="2400" dirty="0" smtClean="0"/>
              <a:t/>
            </a:r>
            <a:br>
              <a:rPr lang="es-MX" sz="2400" dirty="0" smtClean="0"/>
            </a:br>
            <a:r>
              <a:rPr lang="es-MX" sz="2400" b="1" dirty="0" smtClean="0"/>
              <a:t>El software se parece entre sí:</a:t>
            </a:r>
            <a:r>
              <a:rPr lang="es-MX" sz="2400" dirty="0" smtClean="0"/>
              <a:t> Casi todo el software empresarial se parece entre sí, casi todas las empresas gestionan recursos de algún tipo (humanos, económicos, etc.) y generan un producto (dinero, servicios, o bienes de alguna naturaleza). Técnicamente hablando casi todas los sistemas software tienen características como acceso a datos, seguridad, interacción con el usuario o trazabilidad.</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7" name="1 Título"/>
          <p:cNvSpPr txBox="1">
            <a:spLocks/>
          </p:cNvSpPr>
          <p:nvPr/>
        </p:nvSpPr>
        <p:spPr>
          <a:xfrm>
            <a:off x="539552" y="1772816"/>
            <a:ext cx="8229600" cy="360040"/>
          </a:xfrm>
          <a:prstGeom prst="rect">
            <a:avLst/>
          </a:prstGeom>
        </p:spPr>
        <p:txBody>
          <a:bodyPr vert="horz" lIns="91440" tIns="45720" rIns="91440" bIns="45720" rtlCol="0" anchor="ctr">
            <a:normAutofit fontScale="90000" lnSpcReduction="10000"/>
          </a:bodyPr>
          <a:lstStyle/>
          <a:p>
            <a:pPr algn="ctr"/>
            <a:r>
              <a:rPr lang="es-MX" sz="2000" b="1" dirty="0" smtClean="0">
                <a:hlinkClick r:id="rId3"/>
              </a:rPr>
              <a:t>Desarrollo de software en la empresa</a:t>
            </a:r>
            <a:endParaRPr lang="es-MX" sz="2000" b="1" dirty="0"/>
          </a:p>
        </p:txBody>
      </p:sp>
      <p:pic>
        <p:nvPicPr>
          <p:cNvPr id="15" name="Picture 6"/>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Escenarios dentro del desarrollo de software</a:t>
            </a:r>
            <a:endParaRPr lang="es-MX" sz="2800" b="1" dirty="0"/>
          </a:p>
        </p:txBody>
      </p:sp>
      <p:sp>
        <p:nvSpPr>
          <p:cNvPr id="3" name="2 Marcador de contenido"/>
          <p:cNvSpPr>
            <a:spLocks noGrp="1"/>
          </p:cNvSpPr>
          <p:nvPr>
            <p:ph idx="1"/>
          </p:nvPr>
        </p:nvSpPr>
        <p:spPr>
          <a:xfrm>
            <a:off x="457200" y="2204864"/>
            <a:ext cx="8229600" cy="3816423"/>
          </a:xfrm>
        </p:spPr>
        <p:txBody>
          <a:bodyPr anchor="ctr">
            <a:normAutofit/>
          </a:bodyPr>
          <a:lstStyle/>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42</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6" name="2 Marcador de contenido"/>
          <p:cNvSpPr txBox="1">
            <a:spLocks/>
          </p:cNvSpPr>
          <p:nvPr/>
        </p:nvSpPr>
        <p:spPr>
          <a:xfrm>
            <a:off x="395536" y="2276872"/>
            <a:ext cx="8229600" cy="3384375"/>
          </a:xfrm>
          <a:prstGeom prst="rect">
            <a:avLst/>
          </a:prstGeom>
        </p:spPr>
        <p:txBody>
          <a:bodyPr vert="horz" lIns="91440" tIns="45720" rIns="91440" bIns="45720" rtlCol="0" anchor="ctr">
            <a:normAutofit fontScale="925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r>
              <a:rPr lang="es-MX" sz="2000" dirty="0" smtClean="0"/>
              <a:t>En el escenario donde una misma empresa fabrica su propio software, se deseara que este sea homogéneo entre los distintos sistemas que posee, para disminuir la curva de aprendizaje entre sus usuario y fomentar la imagen corporativa unificada.</a:t>
            </a:r>
          </a:p>
          <a:p>
            <a:r>
              <a:rPr lang="es-MX" sz="2000" dirty="0" smtClean="0"/>
              <a:t/>
            </a:r>
            <a:br>
              <a:rPr lang="es-MX" sz="2000" dirty="0" smtClean="0"/>
            </a:br>
            <a:r>
              <a:rPr lang="es-MX" sz="2000" dirty="0" smtClean="0"/>
              <a:t>En las fábricas de software, se deseara reusar los máximos componentes posibles entre desarrollos diversos, para optimizar el uso de recursos y reducir los costos de producción.</a:t>
            </a:r>
          </a:p>
          <a:p>
            <a:r>
              <a:rPr lang="es-MX" sz="2000" dirty="0" smtClean="0"/>
              <a:t/>
            </a:r>
            <a:br>
              <a:rPr lang="es-MX" sz="2000" dirty="0" smtClean="0"/>
            </a:br>
            <a:r>
              <a:rPr lang="es-MX" sz="2000" dirty="0" smtClean="0"/>
              <a:t>En el caso de la empresa que vende un producto de software, esta querrá vendérsela al máximo número de posibles clientes, con las mínimas y menos costosas personalizaciones posibles.</a:t>
            </a:r>
            <a:endParaRPr kumimoji="0" lang="es-MX"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7" name="1 Título"/>
          <p:cNvSpPr txBox="1">
            <a:spLocks/>
          </p:cNvSpPr>
          <p:nvPr/>
        </p:nvSpPr>
        <p:spPr>
          <a:xfrm>
            <a:off x="539552" y="1772816"/>
            <a:ext cx="8229600" cy="360040"/>
          </a:xfrm>
          <a:prstGeom prst="rect">
            <a:avLst/>
          </a:prstGeom>
        </p:spPr>
        <p:txBody>
          <a:bodyPr vert="horz" lIns="91440" tIns="45720" rIns="91440" bIns="45720" rtlCol="0" anchor="ctr">
            <a:normAutofit fontScale="90000" lnSpcReduction="10000"/>
          </a:bodyPr>
          <a:lstStyle/>
          <a:p>
            <a:pPr algn="ctr"/>
            <a:r>
              <a:rPr lang="es-MX" sz="2000" b="1" dirty="0" smtClean="0"/>
              <a:t>Desarrollo de software en la empresa</a:t>
            </a:r>
            <a:endParaRPr lang="es-MX" sz="2000" b="1" dirty="0"/>
          </a:p>
        </p:txBody>
      </p:sp>
      <p:pic>
        <p:nvPicPr>
          <p:cNvPr id="15"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Escenarios dentro del desarrollo de software</a:t>
            </a:r>
            <a:endParaRPr lang="es-MX" sz="2800" b="1" dirty="0"/>
          </a:p>
        </p:txBody>
      </p:sp>
      <p:sp>
        <p:nvSpPr>
          <p:cNvPr id="3" name="2 Marcador de contenido"/>
          <p:cNvSpPr>
            <a:spLocks noGrp="1"/>
          </p:cNvSpPr>
          <p:nvPr>
            <p:ph idx="1"/>
          </p:nvPr>
        </p:nvSpPr>
        <p:spPr>
          <a:xfrm>
            <a:off x="457200" y="2204864"/>
            <a:ext cx="8229600" cy="3816423"/>
          </a:xfrm>
        </p:spPr>
        <p:txBody>
          <a:bodyPr anchor="ctr">
            <a:normAutofit/>
          </a:bodyPr>
          <a:lstStyle/>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43</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6" name="2 Marcador de contenido"/>
          <p:cNvSpPr txBox="1">
            <a:spLocks/>
          </p:cNvSpPr>
          <p:nvPr/>
        </p:nvSpPr>
        <p:spPr>
          <a:xfrm>
            <a:off x="395536" y="2276872"/>
            <a:ext cx="8229600" cy="3384375"/>
          </a:xfrm>
          <a:prstGeom prst="rect">
            <a:avLst/>
          </a:prstGeom>
        </p:spPr>
        <p:txBody>
          <a:bodyPr vert="horz" lIns="91440" tIns="45720" rIns="91440" bIns="45720" rtlCol="0" anchor="ctr">
            <a:normAutofit fontScale="77500" lnSpcReduction="20000"/>
          </a:bodyPr>
          <a:lstStyle/>
          <a:p>
            <a:endParaRPr lang="es-MX" sz="2800" dirty="0" smtClean="0"/>
          </a:p>
          <a:p>
            <a:r>
              <a:rPr lang="es-MX" sz="2800" dirty="0" smtClean="0"/>
              <a:t>En cualquier de estas opciones, se tiende a desarrollar componentes y elementos software, que se reúsan en los diversos sistemas. Los sistemas a su vez, se parecen a otros sistemas con los que comparten una funcionalidad semejante, o tienen elementos técnicos semejantes como características y aspectos comunes. La parte que hace diferencia a un software, aunque en el producto final es la que más destaca, en proporción es la que menor código representa, con respecto a la parte de código que puede reciclarse.</a:t>
            </a:r>
          </a:p>
          <a:p>
            <a:r>
              <a:rPr lang="es-MX" sz="2800" dirty="0" smtClean="0"/>
              <a:t/>
            </a:r>
            <a:br>
              <a:rPr lang="es-MX" sz="2800" dirty="0" smtClean="0"/>
            </a:br>
            <a:endParaRPr kumimoji="0" lang="es-MX"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7" name="1 Título"/>
          <p:cNvSpPr txBox="1">
            <a:spLocks/>
          </p:cNvSpPr>
          <p:nvPr/>
        </p:nvSpPr>
        <p:spPr>
          <a:xfrm>
            <a:off x="539552" y="1772816"/>
            <a:ext cx="8229600" cy="360040"/>
          </a:xfrm>
          <a:prstGeom prst="rect">
            <a:avLst/>
          </a:prstGeom>
        </p:spPr>
        <p:txBody>
          <a:bodyPr vert="horz" lIns="91440" tIns="45720" rIns="91440" bIns="45720" rtlCol="0" anchor="ctr">
            <a:normAutofit fontScale="90000" lnSpcReduction="10000"/>
          </a:bodyPr>
          <a:lstStyle/>
          <a:p>
            <a:pPr algn="ctr"/>
            <a:r>
              <a:rPr lang="es-MX" sz="2000" b="1" dirty="0" smtClean="0"/>
              <a:t>Desarrollo de software en la empresa</a:t>
            </a:r>
            <a:endParaRPr lang="es-MX" sz="2000" b="1" dirty="0"/>
          </a:p>
        </p:txBody>
      </p:sp>
      <p:pic>
        <p:nvPicPr>
          <p:cNvPr id="15"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pPr lvl="0"/>
            <a:r>
              <a:rPr lang="es-ES_tradnl" sz="2400" b="1" cap="all" dirty="0" smtClean="0"/>
              <a:t>Construcción de una fábrica de software</a:t>
            </a:r>
            <a:endParaRPr lang="es-MX" sz="2400"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44</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6" name="2 Marcador de contenido"/>
          <p:cNvSpPr txBox="1">
            <a:spLocks/>
          </p:cNvSpPr>
          <p:nvPr/>
        </p:nvSpPr>
        <p:spPr>
          <a:xfrm>
            <a:off x="395536" y="1844824"/>
            <a:ext cx="8229600" cy="3816423"/>
          </a:xfrm>
          <a:prstGeom prst="rect">
            <a:avLst/>
          </a:prstGeom>
        </p:spPr>
        <p:txBody>
          <a:bodyPr vert="horz" lIns="91440" tIns="45720" rIns="91440" bIns="45720" rtlCol="0">
            <a:normAutofit/>
          </a:bodyPr>
          <a:lstStyle/>
          <a:p>
            <a:pPr marR="0" lvl="0" indent="363538"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s-ES_tradnl" sz="3000" dirty="0" smtClean="0"/>
          </a:p>
          <a:p>
            <a:pPr indent="363538">
              <a:buFont typeface="Arial" pitchFamily="34" charset="0"/>
              <a:buChar char="•"/>
            </a:pPr>
            <a:r>
              <a:rPr lang="es-MX" sz="3000" dirty="0" smtClean="0"/>
              <a:t>Estándares de programación.</a:t>
            </a:r>
          </a:p>
          <a:p>
            <a:pPr indent="363538">
              <a:buFont typeface="Arial" pitchFamily="34" charset="0"/>
              <a:buChar char="•"/>
            </a:pPr>
            <a:r>
              <a:rPr lang="es-MX" sz="3000" dirty="0" smtClean="0"/>
              <a:t>Metodologías adecuadas.</a:t>
            </a:r>
          </a:p>
          <a:p>
            <a:pPr indent="363538">
              <a:buFont typeface="Arial" pitchFamily="34" charset="0"/>
              <a:buChar char="•"/>
            </a:pPr>
            <a:r>
              <a:rPr lang="es-MX" sz="3000" dirty="0" smtClean="0"/>
              <a:t>Patrones de software.</a:t>
            </a:r>
            <a:endParaRPr lang="es-ES_tradnl" sz="3000" dirty="0" smtClean="0"/>
          </a:p>
          <a:p>
            <a:pPr indent="363538">
              <a:buFont typeface="Arial" pitchFamily="34" charset="0"/>
              <a:buChar char="•"/>
            </a:pPr>
            <a:r>
              <a:rPr lang="es-MX" sz="3000" dirty="0" smtClean="0"/>
              <a:t>Consumo de framework de terceros</a:t>
            </a:r>
          </a:p>
          <a:p>
            <a:pPr indent="363538">
              <a:buFont typeface="Arial" pitchFamily="34" charset="0"/>
              <a:buChar char="•"/>
            </a:pPr>
            <a:r>
              <a:rPr lang="es-MX" sz="3000" dirty="0" smtClean="0"/>
              <a:t>Desarrollo de framework empresariales propios</a:t>
            </a:r>
          </a:p>
          <a:p>
            <a:pPr indent="363538">
              <a:buFont typeface="Arial" pitchFamily="34" charset="0"/>
              <a:buChar char="•"/>
            </a:pPr>
            <a:r>
              <a:rPr lang="es-MX" sz="3000" dirty="0" smtClean="0"/>
              <a:t>Control de versiones</a:t>
            </a:r>
          </a:p>
          <a:p>
            <a:pPr indent="363538">
              <a:buFont typeface="Arial" pitchFamily="34" charset="0"/>
              <a:buChar char="•"/>
            </a:pPr>
            <a:r>
              <a:rPr lang="es-MX" sz="3000" dirty="0" smtClean="0"/>
              <a:t>Generador de código</a:t>
            </a:r>
          </a:p>
          <a:p>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2"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pPr lvl="0"/>
            <a:r>
              <a:rPr lang="es-ES_tradnl" sz="2400" b="1" dirty="0" smtClean="0">
                <a:hlinkClick r:id="rId3"/>
              </a:rPr>
              <a:t>Principios SOLID</a:t>
            </a:r>
            <a:endParaRPr lang="es-MX" sz="2400"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45</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graphicFrame>
        <p:nvGraphicFramePr>
          <p:cNvPr id="17" name="16 Tabla"/>
          <p:cNvGraphicFramePr>
            <a:graphicFrameLocks noGrp="1"/>
          </p:cNvGraphicFramePr>
          <p:nvPr/>
        </p:nvGraphicFramePr>
        <p:xfrm>
          <a:off x="467544" y="1772816"/>
          <a:ext cx="8280920" cy="4549040"/>
        </p:xfrm>
        <a:graphic>
          <a:graphicData uri="http://schemas.openxmlformats.org/drawingml/2006/table">
            <a:tbl>
              <a:tblPr/>
              <a:tblGrid>
                <a:gridCol w="2170730"/>
                <a:gridCol w="6110190"/>
              </a:tblGrid>
              <a:tr h="1010723">
                <a:tc>
                  <a:txBody>
                    <a:bodyPr/>
                    <a:lstStyle/>
                    <a:p>
                      <a:pPr algn="ctr"/>
                      <a:r>
                        <a:rPr lang="es-MX" sz="1050" b="1" dirty="0"/>
                        <a:t>Inicial</a:t>
                      </a:r>
                    </a:p>
                  </a:txBody>
                  <a:tcPr marL="20219" marR="20219" marT="10109" marB="1010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s-MX" sz="1050" b="1" dirty="0"/>
                        <a:t>Concepto</a:t>
                      </a:r>
                    </a:p>
                  </a:txBody>
                  <a:tcPr marL="20219" marR="20219" marT="10109" marB="1010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r>
              <a:tr h="520824">
                <a:tc>
                  <a:txBody>
                    <a:bodyPr/>
                    <a:lstStyle/>
                    <a:p>
                      <a:pPr algn="ctr"/>
                      <a:r>
                        <a:rPr lang="es-MX" sz="1050" b="1" dirty="0"/>
                        <a:t>S</a:t>
                      </a:r>
                    </a:p>
                  </a:txBody>
                  <a:tcPr marL="20219" marR="20219" marT="10109" marB="1010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r>
                        <a:rPr lang="es-MX" sz="1400" b="0" u="none" strike="noStrike" dirty="0" smtClean="0">
                          <a:solidFill>
                            <a:schemeClr val="tx1"/>
                          </a:solidFill>
                        </a:rPr>
                        <a:t>Principio de responsabilidad única (Single responsibility principle)</a:t>
                      </a:r>
                    </a:p>
                    <a:p>
                      <a:pPr marL="180975" indent="-180975"/>
                      <a:r>
                        <a:rPr lang="es-MX" sz="1400" b="0" u="none" strike="noStrike" dirty="0" smtClean="0">
                          <a:solidFill>
                            <a:schemeClr val="tx1"/>
                          </a:solidFill>
                        </a:rPr>
                        <a:t>la noción de que un objeto solo debería tener una única responsabilidad.</a:t>
                      </a:r>
                      <a:endParaRPr lang="es-MX" sz="1400" b="0" u="none" dirty="0">
                        <a:solidFill>
                          <a:schemeClr val="tx1"/>
                        </a:solidFill>
                      </a:endParaRPr>
                    </a:p>
                  </a:txBody>
                  <a:tcPr marL="20219" marR="20219" marT="10109" marB="1010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571227">
                <a:tc>
                  <a:txBody>
                    <a:bodyPr/>
                    <a:lstStyle/>
                    <a:p>
                      <a:pPr algn="ctr"/>
                      <a:r>
                        <a:rPr lang="es-MX" sz="1050" b="1" dirty="0"/>
                        <a:t>O</a:t>
                      </a:r>
                    </a:p>
                  </a:txBody>
                  <a:tcPr marL="20219" marR="20219" marT="10109" marB="1010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r>
                        <a:rPr lang="es-MX" sz="1400" b="0" u="none" strike="noStrike" dirty="0" smtClean="0">
                          <a:solidFill>
                            <a:schemeClr val="tx1"/>
                          </a:solidFill>
                        </a:rPr>
                        <a:t>Principio de abierto/cerrado (Open/closed principle)</a:t>
                      </a:r>
                    </a:p>
                    <a:p>
                      <a:r>
                        <a:rPr lang="es-MX" sz="1400" b="0" u="none" strike="noStrike" dirty="0" smtClean="0">
                          <a:solidFill>
                            <a:schemeClr val="tx1"/>
                          </a:solidFill>
                        </a:rPr>
                        <a:t>la noción de que las “entidades de software … deben estar abiertas para su extensión, pero cerradas para su modificación”.</a:t>
                      </a:r>
                      <a:endParaRPr lang="es-MX" sz="1400" b="0" u="none" dirty="0">
                        <a:solidFill>
                          <a:schemeClr val="tx1"/>
                        </a:solidFill>
                      </a:endParaRPr>
                    </a:p>
                  </a:txBody>
                  <a:tcPr marL="20219" marR="20219" marT="10109" marB="1010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823239">
                <a:tc>
                  <a:txBody>
                    <a:bodyPr/>
                    <a:lstStyle/>
                    <a:p>
                      <a:pPr algn="ctr"/>
                      <a:r>
                        <a:rPr lang="es-MX" sz="1050" b="1" dirty="0"/>
                        <a:t>L</a:t>
                      </a:r>
                    </a:p>
                  </a:txBody>
                  <a:tcPr marL="20219" marR="20219" marT="10109" marB="1010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r>
                        <a:rPr lang="es-MX" sz="1400" b="0" u="none" strike="noStrike" dirty="0" smtClean="0">
                          <a:solidFill>
                            <a:schemeClr val="tx1"/>
                          </a:solidFill>
                        </a:rPr>
                        <a:t>Principio de sustitución de Liskov (Liskov substitution principle)</a:t>
                      </a:r>
                    </a:p>
                    <a:p>
                      <a:r>
                        <a:rPr lang="es-MX" sz="1400" b="0" u="none" strike="noStrike" dirty="0" smtClean="0">
                          <a:solidFill>
                            <a:schemeClr val="tx1"/>
                          </a:solidFill>
                        </a:rPr>
                        <a:t>la noción de que los “objetos de un programa deberían ser reemplazables por instancias de sus subtipos sin alterar el correcto funcionamiento del programa”. Ver también diseño por contrato.</a:t>
                      </a:r>
                      <a:endParaRPr lang="es-MX" sz="1400" b="0" u="none" dirty="0">
                        <a:solidFill>
                          <a:schemeClr val="tx1"/>
                        </a:solidFill>
                      </a:endParaRPr>
                    </a:p>
                  </a:txBody>
                  <a:tcPr marL="20219" marR="20219" marT="10109" marB="1010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571227">
                <a:tc>
                  <a:txBody>
                    <a:bodyPr/>
                    <a:lstStyle/>
                    <a:p>
                      <a:pPr algn="ctr"/>
                      <a:r>
                        <a:rPr lang="es-MX" sz="1050" b="1" dirty="0"/>
                        <a:t>I</a:t>
                      </a:r>
                    </a:p>
                  </a:txBody>
                  <a:tcPr marL="20219" marR="20219" marT="10109" marB="1010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r>
                        <a:rPr lang="es-MX" sz="1400" b="0" u="none" strike="noStrike" dirty="0" smtClean="0">
                          <a:solidFill>
                            <a:schemeClr val="tx1"/>
                          </a:solidFill>
                        </a:rPr>
                        <a:t>Principio de segregación de la interfaz (Interface segregation principle)</a:t>
                      </a:r>
                    </a:p>
                    <a:p>
                      <a:r>
                        <a:rPr lang="es-MX" sz="1400" b="0" u="none" strike="noStrike" dirty="0" smtClean="0">
                          <a:solidFill>
                            <a:schemeClr val="tx1"/>
                          </a:solidFill>
                        </a:rPr>
                        <a:t>la noción de que “muchas interfaces cliente específicas son mejores que una interfaz de propósito general”.</a:t>
                      </a:r>
                      <a:endParaRPr lang="es-MX" sz="1400" b="0" u="none" dirty="0">
                        <a:solidFill>
                          <a:schemeClr val="tx1"/>
                        </a:solidFill>
                      </a:endParaRPr>
                    </a:p>
                  </a:txBody>
                  <a:tcPr marL="20219" marR="20219" marT="10109" marB="1010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823239">
                <a:tc>
                  <a:txBody>
                    <a:bodyPr/>
                    <a:lstStyle/>
                    <a:p>
                      <a:pPr algn="ctr"/>
                      <a:r>
                        <a:rPr lang="es-MX" sz="1050" b="1" dirty="0"/>
                        <a:t>D</a:t>
                      </a:r>
                    </a:p>
                  </a:txBody>
                  <a:tcPr marL="20219" marR="20219" marT="10109" marB="1010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r>
                        <a:rPr lang="es-MX" sz="1400" b="0" u="none" strike="noStrike" dirty="0" smtClean="0">
                          <a:solidFill>
                            <a:schemeClr val="tx1"/>
                          </a:solidFill>
                        </a:rPr>
                        <a:t>Principio de inversión de la dependencia (Dependency inversion principle)</a:t>
                      </a:r>
                    </a:p>
                    <a:p>
                      <a:r>
                        <a:rPr lang="es-MX" sz="1400" b="0" u="none" strike="noStrike" dirty="0" smtClean="0">
                          <a:solidFill>
                            <a:schemeClr val="tx1"/>
                          </a:solidFill>
                        </a:rPr>
                        <a:t>la noción de que se debe “depender de abstracciones, no depender de implementaciones”</a:t>
                      </a:r>
                      <a:endParaRPr lang="es-MX" sz="1400" b="0" u="none" dirty="0">
                        <a:solidFill>
                          <a:schemeClr val="tx1"/>
                        </a:solidFill>
                      </a:endParaRPr>
                    </a:p>
                  </a:txBody>
                  <a:tcPr marL="20219" marR="20219" marT="10109" marB="1010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bl>
          </a:graphicData>
        </a:graphic>
      </p:graphicFrame>
      <p:pic>
        <p:nvPicPr>
          <p:cNvPr id="12" name="Picture 6"/>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COMMAND</a:t>
            </a:r>
            <a:endParaRPr lang="es-MX" sz="2800" b="1" dirty="0"/>
          </a:p>
        </p:txBody>
      </p:sp>
      <p:sp>
        <p:nvSpPr>
          <p:cNvPr id="3" name="2 Marcador de contenido"/>
          <p:cNvSpPr>
            <a:spLocks noGrp="1"/>
          </p:cNvSpPr>
          <p:nvPr>
            <p:ph idx="1"/>
          </p:nvPr>
        </p:nvSpPr>
        <p:spPr>
          <a:xfrm>
            <a:off x="457200" y="2204864"/>
            <a:ext cx="8229600" cy="3816423"/>
          </a:xfrm>
        </p:spPr>
        <p:txBody>
          <a:bodyPr>
            <a:normAutofit/>
          </a:bodyPr>
          <a:lstStyle/>
          <a:p>
            <a:pPr marL="0" indent="0">
              <a:buNone/>
            </a:pPr>
            <a:r>
              <a:rPr lang="es-MX" sz="2600" b="1" dirty="0" smtClean="0"/>
              <a:t>Necesidad:  </a:t>
            </a:r>
            <a:r>
              <a:rPr lang="es-MX" sz="2600" dirty="0" smtClean="0"/>
              <a:t>Necesito realizar una serie de operaciones, quien crea las operaciones y quien las ejecuta, son dos entes independientes entre si.</a:t>
            </a:r>
            <a:br>
              <a:rPr lang="es-MX" sz="2600" dirty="0" smtClean="0"/>
            </a:br>
            <a:endParaRPr lang="es-MX" sz="2600" dirty="0" smtClean="0"/>
          </a:p>
          <a:p>
            <a:pPr marL="0" indent="0">
              <a:buNone/>
            </a:pPr>
            <a:r>
              <a:rPr lang="es-MX" sz="2600" b="1" dirty="0" smtClean="0"/>
              <a:t>Tipo de patrón: </a:t>
            </a:r>
            <a:r>
              <a:rPr lang="es-MX" sz="2600" dirty="0" smtClean="0"/>
              <a:t>Comportamiento.</a:t>
            </a:r>
            <a:br>
              <a:rPr lang="es-MX" sz="2600" dirty="0" smtClean="0"/>
            </a:br>
            <a:endParaRPr lang="es-MX" sz="2600" dirty="0" smtClean="0"/>
          </a:p>
          <a:p>
            <a:pPr marL="0" indent="0">
              <a:buNone/>
            </a:pPr>
            <a:r>
              <a:rPr lang="es-ES_tradnl" sz="2600" b="1" dirty="0" smtClean="0"/>
              <a:t>Solución: </a:t>
            </a:r>
            <a:r>
              <a:rPr lang="es-ES_tradnl" sz="2600" dirty="0" smtClean="0"/>
              <a:t>Poder encapsular la operación en un objeto que la represente (command), pero no ejecutarla hasta que no corresponda.</a:t>
            </a:r>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46</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2"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COMMAND</a:t>
            </a:r>
            <a:endParaRPr lang="es-MX" sz="2800" b="1" dirty="0"/>
          </a:p>
        </p:txBody>
      </p:sp>
      <p:sp>
        <p:nvSpPr>
          <p:cNvPr id="3" name="2 Marcador de contenido"/>
          <p:cNvSpPr>
            <a:spLocks noGrp="1"/>
          </p:cNvSpPr>
          <p:nvPr>
            <p:ph idx="1"/>
          </p:nvPr>
        </p:nvSpPr>
        <p:spPr>
          <a:xfrm>
            <a:off x="457200" y="2204864"/>
            <a:ext cx="8229600" cy="3816423"/>
          </a:xfrm>
        </p:spPr>
        <p:txBody>
          <a:bodyPr>
            <a:normAutofit/>
          </a:bodyPr>
          <a:lstStyle/>
          <a:p>
            <a:pPr marL="0" indent="0">
              <a:buNone/>
            </a:pPr>
            <a:r>
              <a:rPr lang="es-MX" sz="2600" b="1" dirty="0" smtClean="0"/>
              <a:t>Un ejemplo en la vida real, es el comportamiento de un restaurante, El cliente (emisor), genera una orden y se la da al camarero (orquestador), el camarero se la da el cocinero (ejecutor), la orden se encola y se procesa cuando le llegue el turno. En ningún momento estuvo en contacto el generador de la orden, con el ejecutor.</a:t>
            </a:r>
            <a:endParaRPr lang="es-ES_tradnl" sz="2600" dirty="0"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47</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6" name="1 Título"/>
          <p:cNvSpPr txBox="1">
            <a:spLocks/>
          </p:cNvSpPr>
          <p:nvPr/>
        </p:nvSpPr>
        <p:spPr>
          <a:xfrm>
            <a:off x="539552" y="1628800"/>
            <a:ext cx="8229600" cy="360040"/>
          </a:xfrm>
          <a:prstGeom prst="rect">
            <a:avLst/>
          </a:prstGeom>
        </p:spPr>
        <p:txBody>
          <a:bodyPr vert="horz" lIns="91440" tIns="45720" rIns="91440" bIns="45720" rtlCol="0" anchor="ctr">
            <a:normAutofit fontScale="7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MX" sz="2800" b="1" i="0" u="none" strike="noStrike" kern="1200" cap="none" spc="0" normalizeH="0" baseline="0" noProof="0" dirty="0" smtClean="0">
                <a:ln>
                  <a:noFill/>
                </a:ln>
                <a:solidFill>
                  <a:schemeClr val="tx1"/>
                </a:solidFill>
                <a:effectLst/>
                <a:uLnTx/>
                <a:uFillTx/>
                <a:latin typeface="+mj-lt"/>
                <a:ea typeface="+mj-ea"/>
                <a:cs typeface="+mj-cs"/>
              </a:rPr>
              <a:t>Ejemplo</a:t>
            </a:r>
            <a:endParaRPr kumimoji="0" lang="es-MX" sz="2800" b="1" i="0" u="none" strike="noStrike" kern="1200" cap="none" spc="0" normalizeH="0" baseline="0" noProof="0" dirty="0">
              <a:ln>
                <a:noFill/>
              </a:ln>
              <a:solidFill>
                <a:schemeClr val="tx1"/>
              </a:solidFill>
              <a:effectLst/>
              <a:uLnTx/>
              <a:uFillTx/>
              <a:latin typeface="+mj-lt"/>
              <a:ea typeface="+mj-ea"/>
              <a:cs typeface="+mj-cs"/>
            </a:endParaRPr>
          </a:p>
        </p:txBody>
      </p:sp>
      <p:pic>
        <p:nvPicPr>
          <p:cNvPr id="15"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COMMAND</a:t>
            </a:r>
            <a:endParaRPr lang="es-MX" sz="2800" b="1"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48</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6" name="1 Título"/>
          <p:cNvSpPr txBox="1">
            <a:spLocks/>
          </p:cNvSpPr>
          <p:nvPr/>
        </p:nvSpPr>
        <p:spPr>
          <a:xfrm>
            <a:off x="395536" y="1844824"/>
            <a:ext cx="8229600" cy="360040"/>
          </a:xfrm>
          <a:prstGeom prst="rect">
            <a:avLst/>
          </a:prstGeom>
        </p:spPr>
        <p:txBody>
          <a:bodyPr vert="horz" lIns="91440" tIns="45720" rIns="91440" bIns="45720" rtlCol="0" anchor="ctr">
            <a:normAutofit fontScale="7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MX" sz="2800" b="1" i="0" u="none" strike="noStrike" kern="1200" cap="none" spc="0" normalizeH="0" baseline="0" noProof="0" dirty="0" smtClean="0">
                <a:ln>
                  <a:noFill/>
                </a:ln>
                <a:solidFill>
                  <a:schemeClr val="tx1"/>
                </a:solidFill>
                <a:effectLst/>
                <a:uLnTx/>
                <a:uFillTx/>
                <a:latin typeface="+mj-lt"/>
                <a:ea typeface="+mj-ea"/>
                <a:cs typeface="+mj-cs"/>
              </a:rPr>
              <a:t>Ejemplo</a:t>
            </a:r>
            <a:endParaRPr kumimoji="0" lang="es-MX" sz="2800" b="1" i="0" u="none" strike="noStrike" kern="1200" cap="none" spc="0" normalizeH="0" baseline="0" noProof="0" dirty="0">
              <a:ln>
                <a:noFill/>
              </a:ln>
              <a:solidFill>
                <a:schemeClr val="tx1"/>
              </a:solidFill>
              <a:effectLst/>
              <a:uLnTx/>
              <a:uFillTx/>
              <a:latin typeface="+mj-lt"/>
              <a:ea typeface="+mj-ea"/>
              <a:cs typeface="+mj-cs"/>
            </a:endParaRPr>
          </a:p>
        </p:txBody>
      </p:sp>
      <p:sp>
        <p:nvSpPr>
          <p:cNvPr id="18" name="17 Rectángulo"/>
          <p:cNvSpPr/>
          <p:nvPr/>
        </p:nvSpPr>
        <p:spPr>
          <a:xfrm>
            <a:off x="2421443" y="3244334"/>
            <a:ext cx="3882153" cy="369332"/>
          </a:xfrm>
          <a:prstGeom prst="rect">
            <a:avLst/>
          </a:prstGeom>
        </p:spPr>
        <p:txBody>
          <a:bodyPr wrap="none">
            <a:spAutoFit/>
          </a:bodyPr>
          <a:lstStyle/>
          <a:p>
            <a:r>
              <a:rPr lang="es-MX" dirty="0"/>
              <a:t>Capicua.Patrones.Ejemplo.Command01</a:t>
            </a:r>
          </a:p>
        </p:txBody>
      </p:sp>
      <p:pic>
        <p:nvPicPr>
          <p:cNvPr id="15"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25912065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DECORATOR</a:t>
            </a:r>
            <a:endParaRPr lang="es-MX" sz="2800" b="1" dirty="0"/>
          </a:p>
        </p:txBody>
      </p:sp>
      <p:sp>
        <p:nvSpPr>
          <p:cNvPr id="3" name="2 Marcador de contenido"/>
          <p:cNvSpPr>
            <a:spLocks noGrp="1"/>
          </p:cNvSpPr>
          <p:nvPr>
            <p:ph idx="1"/>
          </p:nvPr>
        </p:nvSpPr>
        <p:spPr>
          <a:xfrm>
            <a:off x="457200" y="2204864"/>
            <a:ext cx="8229600" cy="3816423"/>
          </a:xfrm>
        </p:spPr>
        <p:txBody>
          <a:bodyPr>
            <a:normAutofit lnSpcReduction="10000"/>
          </a:bodyPr>
          <a:lstStyle/>
          <a:p>
            <a:pPr marL="0" indent="0">
              <a:buNone/>
            </a:pPr>
            <a:r>
              <a:rPr lang="es-MX" sz="2600" b="1" dirty="0" smtClean="0"/>
              <a:t>Necesidad:  </a:t>
            </a:r>
            <a:r>
              <a:rPr lang="es-MX" sz="2600" dirty="0" smtClean="0"/>
              <a:t>Hay que agregar funcionalidad a una clase,  ya sean nuevos comportamientos o características, pero no es posible o practico heredar la clase, sobre todo en lenguajes de programación donde no hay herencia múltiple (la mayoría actualmente).</a:t>
            </a:r>
            <a:br>
              <a:rPr lang="es-MX" sz="2600" dirty="0" smtClean="0"/>
            </a:br>
            <a:endParaRPr lang="es-MX" sz="2600" dirty="0" smtClean="0"/>
          </a:p>
          <a:p>
            <a:pPr marL="0" indent="0">
              <a:buNone/>
            </a:pPr>
            <a:r>
              <a:rPr lang="es-MX" sz="2600" b="1" dirty="0" smtClean="0"/>
              <a:t>Tipo de patrón: </a:t>
            </a:r>
            <a:r>
              <a:rPr lang="es-MX" sz="2600" dirty="0" smtClean="0"/>
              <a:t>Estructurar</a:t>
            </a:r>
            <a:br>
              <a:rPr lang="es-MX" sz="2600" dirty="0" smtClean="0"/>
            </a:br>
            <a:endParaRPr lang="es-MX" sz="2600" dirty="0" smtClean="0"/>
          </a:p>
          <a:p>
            <a:pPr marL="0" indent="0">
              <a:buNone/>
            </a:pPr>
            <a:r>
              <a:rPr lang="es-ES_tradnl" sz="2600" b="1" dirty="0" smtClean="0"/>
              <a:t>Solución: </a:t>
            </a:r>
            <a:r>
              <a:rPr lang="es-ES_tradnl" sz="2600" dirty="0"/>
              <a:t>Crear un clase que use funcionalidad de la clase a extender y le </a:t>
            </a:r>
            <a:r>
              <a:rPr lang="es-ES_tradnl" sz="2600" dirty="0" smtClean="0"/>
              <a:t>agregue </a:t>
            </a:r>
            <a:r>
              <a:rPr lang="es-ES_tradnl" sz="2600" dirty="0"/>
              <a:t>las propiedades </a:t>
            </a:r>
            <a:r>
              <a:rPr lang="es-ES_tradnl" sz="2600" dirty="0" smtClean="0"/>
              <a:t>requeridas.</a:t>
            </a:r>
            <a:endParaRPr lang="es-MX" sz="2600" dirty="0"/>
          </a:p>
          <a:p>
            <a:pPr marL="0" indent="0">
              <a:buNone/>
            </a:pPr>
            <a:endParaRPr lang="es-ES_tradnl"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49</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2"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3611278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METODOLOGIA</a:t>
            </a:r>
            <a:endParaRPr lang="es-MX" sz="2800" b="1" dirty="0"/>
          </a:p>
        </p:txBody>
      </p:sp>
      <p:sp>
        <p:nvSpPr>
          <p:cNvPr id="3" name="2 Marcador de contenido"/>
          <p:cNvSpPr>
            <a:spLocks noGrp="1"/>
          </p:cNvSpPr>
          <p:nvPr>
            <p:ph idx="1"/>
          </p:nvPr>
        </p:nvSpPr>
        <p:spPr>
          <a:xfrm>
            <a:off x="457200" y="2204864"/>
            <a:ext cx="8229600" cy="3816423"/>
          </a:xfrm>
        </p:spPr>
        <p:txBody>
          <a:bodyPr>
            <a:normAutofit/>
          </a:bodyPr>
          <a:lstStyle/>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5</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6" name="2 Marcador de contenido"/>
          <p:cNvSpPr txBox="1">
            <a:spLocks/>
          </p:cNvSpPr>
          <p:nvPr/>
        </p:nvSpPr>
        <p:spPr>
          <a:xfrm>
            <a:off x="609600" y="2357264"/>
            <a:ext cx="8229600" cy="3816423"/>
          </a:xfrm>
          <a:prstGeom prst="rect">
            <a:avLst/>
          </a:prstGeom>
        </p:spPr>
        <p:txBody>
          <a:bodyPr vert="horz" lIns="91440" tIns="45720" rIns="91440" bIns="45720" rtlCol="0">
            <a:normAutofit/>
          </a:bodyPr>
          <a:lstStyle/>
          <a:p>
            <a:endParaRPr lang="es-MX" sz="2800" dirty="0" smtClean="0"/>
          </a:p>
          <a:p>
            <a:r>
              <a:rPr lang="es-ES" sz="2800" dirty="0" smtClean="0"/>
              <a:t>Se distribuirá el curso en tres sesiones de tres horas cada una en las cuales, después de una introducción de los temas a plantear, se realizan talleres prácticos de los patrones de software, los cuales serán realizados en equipos de a dos (dos personas compartiendo una computadora).</a:t>
            </a:r>
            <a:endParaRPr lang="es-MX" sz="2800" dirty="0" smtClean="0"/>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7"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DECORATOR</a:t>
            </a:r>
            <a:endParaRPr lang="es-MX" sz="2800" b="1" dirty="0"/>
          </a:p>
        </p:txBody>
      </p:sp>
      <p:sp>
        <p:nvSpPr>
          <p:cNvPr id="3" name="2 Marcador de contenido"/>
          <p:cNvSpPr>
            <a:spLocks noGrp="1"/>
          </p:cNvSpPr>
          <p:nvPr>
            <p:ph idx="1"/>
          </p:nvPr>
        </p:nvSpPr>
        <p:spPr>
          <a:xfrm>
            <a:off x="457200" y="2204864"/>
            <a:ext cx="8229600" cy="3816423"/>
          </a:xfrm>
        </p:spPr>
        <p:txBody>
          <a:bodyPr>
            <a:normAutofit/>
          </a:bodyPr>
          <a:lstStyle/>
          <a:p>
            <a:pPr marL="0" indent="0">
              <a:buNone/>
            </a:pPr>
            <a:endParaRPr lang="es-MX" sz="2600" b="1" dirty="0" smtClean="0"/>
          </a:p>
          <a:p>
            <a:pPr marL="0" indent="0">
              <a:buNone/>
            </a:pPr>
            <a:r>
              <a:rPr lang="es-MX" sz="1800" b="1" dirty="0" smtClean="0"/>
              <a:t>Necesitamos agregar de forma dinámica mensajes emergentes al seleccionar un control de usuario.</a:t>
            </a:r>
          </a:p>
          <a:p>
            <a:pPr marL="0" indent="0">
              <a:buNone/>
            </a:pPr>
            <a:endParaRPr lang="es-MX" sz="1800" b="1" dirty="0" smtClean="0"/>
          </a:p>
          <a:p>
            <a:pPr marL="0" indent="0" algn="ctr">
              <a:buNone/>
            </a:pPr>
            <a:r>
              <a:rPr lang="es-MX" sz="1800" b="1" dirty="0" smtClean="0"/>
              <a:t>Capicua.Patrones.Ejemplo.Decorator01</a:t>
            </a:r>
          </a:p>
          <a:p>
            <a:pPr marL="0" indent="0">
              <a:buNone/>
            </a:pPr>
            <a:endParaRPr lang="es-MX" sz="1800" b="1" dirty="0"/>
          </a:p>
          <a:p>
            <a:pPr marL="0" indent="0">
              <a:buNone/>
            </a:pPr>
            <a:r>
              <a:rPr lang="es-MX" sz="1800" b="1" dirty="0" smtClean="0"/>
              <a:t>Necesitamos agregar seguridad a los componentes gráficos, para lo cual cada componente esta asociado a un permiso, si el usuario tiene dicho permiso, se puede usar el control, si no, el control esta deshabilitado.</a:t>
            </a:r>
          </a:p>
          <a:p>
            <a:pPr marL="0" indent="0">
              <a:buNone/>
            </a:pPr>
            <a:endParaRPr lang="es-MX" sz="1800" b="1" dirty="0"/>
          </a:p>
          <a:p>
            <a:pPr marL="0" indent="0" algn="ctr">
              <a:buNone/>
            </a:pPr>
            <a:r>
              <a:rPr lang="es-ES_tradnl" sz="1800" b="1" dirty="0"/>
              <a:t>Capicua.Patrones.Ejemplo.Decorator02</a:t>
            </a:r>
            <a:endParaRPr lang="es-ES_tradnl" sz="1800" b="1"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50</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6" name="1 Título"/>
          <p:cNvSpPr txBox="1">
            <a:spLocks/>
          </p:cNvSpPr>
          <p:nvPr/>
        </p:nvSpPr>
        <p:spPr>
          <a:xfrm>
            <a:off x="457200" y="1628800"/>
            <a:ext cx="8229600" cy="360040"/>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MX" sz="2800" b="1" dirty="0" smtClean="0"/>
              <a:t>Ejemplo</a:t>
            </a:r>
            <a:endParaRPr lang="es-MX" sz="2800" b="1" dirty="0"/>
          </a:p>
        </p:txBody>
      </p:sp>
      <p:pic>
        <p:nvPicPr>
          <p:cNvPr id="15"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25734549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COMPOSITE</a:t>
            </a:r>
            <a:endParaRPr lang="es-MX" sz="2800" b="1" dirty="0"/>
          </a:p>
        </p:txBody>
      </p:sp>
      <p:sp>
        <p:nvSpPr>
          <p:cNvPr id="3" name="2 Marcador de contenido"/>
          <p:cNvSpPr>
            <a:spLocks noGrp="1"/>
          </p:cNvSpPr>
          <p:nvPr>
            <p:ph idx="1"/>
          </p:nvPr>
        </p:nvSpPr>
        <p:spPr>
          <a:xfrm>
            <a:off x="457200" y="2204864"/>
            <a:ext cx="8229600" cy="3816423"/>
          </a:xfrm>
        </p:spPr>
        <p:txBody>
          <a:bodyPr>
            <a:normAutofit lnSpcReduction="10000"/>
          </a:bodyPr>
          <a:lstStyle/>
          <a:p>
            <a:pPr marL="0" indent="0">
              <a:buNone/>
            </a:pPr>
            <a:r>
              <a:rPr lang="es-MX" sz="2600" b="1" dirty="0" smtClean="0"/>
              <a:t>Necesidad:  </a:t>
            </a:r>
            <a:r>
              <a:rPr lang="es-MX" sz="2600" dirty="0" smtClean="0"/>
              <a:t>Tenemos un problema, que se puede descomponer en problemas mas pequeños, que tienen la misma naturaleza que el su “padre”, pero son mas sencillos.</a:t>
            </a:r>
            <a:br>
              <a:rPr lang="es-MX" sz="2600" dirty="0" smtClean="0"/>
            </a:br>
            <a:endParaRPr lang="es-MX" sz="2600" dirty="0" smtClean="0"/>
          </a:p>
          <a:p>
            <a:pPr marL="0" indent="0">
              <a:buNone/>
            </a:pPr>
            <a:r>
              <a:rPr lang="es-MX" sz="2600" b="1" dirty="0" smtClean="0"/>
              <a:t>Tipo de patrón: </a:t>
            </a:r>
            <a:r>
              <a:rPr lang="es-MX" sz="2600" dirty="0" smtClean="0"/>
              <a:t>Estructurar</a:t>
            </a:r>
            <a:br>
              <a:rPr lang="es-MX" sz="2600" dirty="0" smtClean="0"/>
            </a:br>
            <a:endParaRPr lang="es-MX" sz="2600" dirty="0" smtClean="0"/>
          </a:p>
          <a:p>
            <a:pPr marL="0" indent="0">
              <a:buNone/>
            </a:pPr>
            <a:r>
              <a:rPr lang="es-ES_tradnl" sz="2600" b="1" dirty="0" smtClean="0"/>
              <a:t>Solución: </a:t>
            </a:r>
            <a:r>
              <a:rPr lang="es-MX" sz="2600" dirty="0" smtClean="0"/>
              <a:t>Se crea una estructura en forma de árbol y donde cada nodo representa un desafío en particular a resolver, se resuelve los problemas nodo a nodo, y se valoras  en las aristas.</a:t>
            </a:r>
            <a:endParaRPr lang="es-ES_tradnl"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51</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2"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26456952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COMPOSITE</a:t>
            </a:r>
            <a:endParaRPr lang="es-MX" sz="2800" b="1" dirty="0"/>
          </a:p>
        </p:txBody>
      </p:sp>
      <p:sp>
        <p:nvSpPr>
          <p:cNvPr id="3" name="2 Marcador de contenido"/>
          <p:cNvSpPr>
            <a:spLocks noGrp="1"/>
          </p:cNvSpPr>
          <p:nvPr>
            <p:ph idx="1"/>
          </p:nvPr>
        </p:nvSpPr>
        <p:spPr>
          <a:xfrm>
            <a:off x="457200" y="2204864"/>
            <a:ext cx="8229600" cy="3816423"/>
          </a:xfrm>
        </p:spPr>
        <p:txBody>
          <a:bodyPr>
            <a:normAutofit/>
          </a:bodyPr>
          <a:lstStyle/>
          <a:p>
            <a:pPr marL="0" indent="0">
              <a:buNone/>
            </a:pPr>
            <a:endParaRPr lang="es-MX" sz="2600" b="1" dirty="0" smtClean="0"/>
          </a:p>
          <a:p>
            <a:pPr marL="0" indent="0">
              <a:buNone/>
            </a:pPr>
            <a:r>
              <a:rPr lang="es-MX" sz="1800" b="1" dirty="0" smtClean="0"/>
              <a:t>Una expresión booleana , representa esta tipo de estructura</a:t>
            </a:r>
          </a:p>
          <a:p>
            <a:pPr marL="0" indent="0">
              <a:buNone/>
            </a:pPr>
            <a:endParaRPr lang="es-MX" sz="1800" b="1" dirty="0"/>
          </a:p>
          <a:p>
            <a:pPr marL="0" indent="0">
              <a:buNone/>
            </a:pPr>
            <a:r>
              <a:rPr lang="es-MX" sz="1800" b="1" dirty="0" smtClean="0"/>
              <a:t>(Len(Nombre)&gt;0 and Len(Nombre)&lt;10)</a:t>
            </a:r>
          </a:p>
          <a:p>
            <a:pPr marL="0" indent="0">
              <a:buNone/>
            </a:pPr>
            <a:r>
              <a:rPr lang="es-MX" sz="1800" b="1" dirty="0" smtClean="0"/>
              <a:t>And </a:t>
            </a:r>
          </a:p>
          <a:p>
            <a:pPr marL="0" indent="0">
              <a:buNone/>
            </a:pPr>
            <a:r>
              <a:rPr lang="es-MX" sz="1800" b="1" dirty="0" smtClean="0"/>
              <a:t>(Len(Correo)&gt;</a:t>
            </a:r>
            <a:r>
              <a:rPr lang="es-MX" sz="1800" b="1" dirty="0"/>
              <a:t>0 and </a:t>
            </a:r>
            <a:r>
              <a:rPr lang="es-MX" sz="1800" b="1" dirty="0" smtClean="0"/>
              <a:t>Len(Correo)&lt;</a:t>
            </a:r>
            <a:r>
              <a:rPr lang="es-MX" sz="1800" b="1" dirty="0"/>
              <a:t>10</a:t>
            </a:r>
            <a:r>
              <a:rPr lang="es-MX" sz="1800" b="1" dirty="0" smtClean="0"/>
              <a:t>)</a:t>
            </a:r>
          </a:p>
          <a:p>
            <a:pPr marL="0" indent="0">
              <a:buNone/>
            </a:pPr>
            <a:endParaRPr lang="es-MX" sz="1800" b="1" dirty="0" smtClean="0"/>
          </a:p>
          <a:p>
            <a:pPr marL="0" indent="0" algn="ctr">
              <a:buNone/>
            </a:pPr>
            <a:r>
              <a:rPr lang="es-ES_tradnl" sz="1800" b="1" dirty="0" smtClean="0"/>
              <a:t>Capicua.Patrones.Ejemplo.Decorator03</a:t>
            </a:r>
          </a:p>
          <a:p>
            <a:pPr marL="0" indent="0">
              <a:buNone/>
            </a:pPr>
            <a:endParaRPr lang="es-MX" sz="1800" b="1" dirty="0"/>
          </a:p>
          <a:p>
            <a:pPr marL="0" indent="0">
              <a:buNone/>
            </a:pPr>
            <a:endParaRPr lang="es-MX" sz="1800" b="1" dirty="0" smtClean="0"/>
          </a:p>
          <a:p>
            <a:pPr marL="0" indent="0">
              <a:buNone/>
            </a:pPr>
            <a:endParaRPr lang="es-MX" sz="1800" b="1" dirty="0" smtClean="0"/>
          </a:p>
          <a:p>
            <a:pPr marL="0" indent="0">
              <a:buNone/>
            </a:pPr>
            <a:endParaRPr lang="es-ES_tradnl" sz="2600" dirty="0"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52</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6" name="1 Título"/>
          <p:cNvSpPr txBox="1">
            <a:spLocks/>
          </p:cNvSpPr>
          <p:nvPr/>
        </p:nvSpPr>
        <p:spPr>
          <a:xfrm>
            <a:off x="457200" y="1628800"/>
            <a:ext cx="8229600" cy="360040"/>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MX" sz="2800" b="1" dirty="0" smtClean="0"/>
              <a:t>Ejemplo</a:t>
            </a:r>
            <a:endParaRPr lang="es-MX" sz="2800" b="1" dirty="0"/>
          </a:p>
        </p:txBody>
      </p:sp>
      <p:pic>
        <p:nvPicPr>
          <p:cNvPr id="15"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07193865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STRATEGY</a:t>
            </a:r>
            <a:endParaRPr lang="es-MX" sz="2800" b="1" dirty="0"/>
          </a:p>
        </p:txBody>
      </p:sp>
      <p:sp>
        <p:nvSpPr>
          <p:cNvPr id="3" name="2 Marcador de contenido"/>
          <p:cNvSpPr>
            <a:spLocks noGrp="1"/>
          </p:cNvSpPr>
          <p:nvPr>
            <p:ph idx="1"/>
          </p:nvPr>
        </p:nvSpPr>
        <p:spPr>
          <a:xfrm>
            <a:off x="457200" y="2204864"/>
            <a:ext cx="8229600" cy="3816423"/>
          </a:xfrm>
        </p:spPr>
        <p:txBody>
          <a:bodyPr>
            <a:normAutofit/>
          </a:bodyPr>
          <a:lstStyle/>
          <a:p>
            <a:pPr marL="0" indent="0">
              <a:buNone/>
            </a:pPr>
            <a:r>
              <a:rPr lang="es-MX" sz="2600" b="1" dirty="0" smtClean="0"/>
              <a:t>Necesidad:  </a:t>
            </a:r>
            <a:r>
              <a:rPr lang="es-MX" sz="2600" dirty="0" smtClean="0"/>
              <a:t>Existen varias formas de resolver un problema, todas son correcta, necesito poder elegir de una forma sencilla que forma (método) elijo en cada momento.</a:t>
            </a:r>
            <a:br>
              <a:rPr lang="es-MX" sz="2600" dirty="0" smtClean="0"/>
            </a:br>
            <a:endParaRPr lang="es-MX" sz="2600" dirty="0" smtClean="0"/>
          </a:p>
          <a:p>
            <a:pPr marL="0" indent="0">
              <a:buNone/>
            </a:pPr>
            <a:r>
              <a:rPr lang="es-MX" sz="2600" b="1" dirty="0" smtClean="0"/>
              <a:t>Tipo de patrón: </a:t>
            </a:r>
            <a:r>
              <a:rPr lang="es-MX" sz="2600" dirty="0" smtClean="0"/>
              <a:t>funcional</a:t>
            </a:r>
            <a:br>
              <a:rPr lang="es-MX" sz="2600" dirty="0" smtClean="0"/>
            </a:br>
            <a:endParaRPr lang="es-MX" sz="2600" dirty="0" smtClean="0"/>
          </a:p>
          <a:p>
            <a:pPr marL="0" indent="0">
              <a:buNone/>
            </a:pPr>
            <a:r>
              <a:rPr lang="es-ES_tradnl" sz="2600" b="1" dirty="0" smtClean="0"/>
              <a:t>Solución: </a:t>
            </a:r>
            <a:r>
              <a:rPr lang="es-ES_tradnl" sz="2600" dirty="0" smtClean="0"/>
              <a:t>Se tiene una colección de objetos, con un antecesor común, cada objeto representa una forma (un algoritmo), de resolver el problema.</a:t>
            </a:r>
          </a:p>
          <a:p>
            <a:pPr marL="0" indent="0">
              <a:buNone/>
            </a:pPr>
            <a:endParaRPr lang="es-ES_tradnl" sz="2600" dirty="0"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53</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2"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03967035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CHAIN OF RESPONSIBILITY</a:t>
            </a:r>
            <a:endParaRPr lang="es-MX" sz="2800" b="1" dirty="0"/>
          </a:p>
        </p:txBody>
      </p:sp>
      <p:sp>
        <p:nvSpPr>
          <p:cNvPr id="3" name="2 Marcador de contenido"/>
          <p:cNvSpPr>
            <a:spLocks noGrp="1"/>
          </p:cNvSpPr>
          <p:nvPr>
            <p:ph idx="1"/>
          </p:nvPr>
        </p:nvSpPr>
        <p:spPr>
          <a:xfrm>
            <a:off x="457200" y="2204864"/>
            <a:ext cx="8229600" cy="3816423"/>
          </a:xfrm>
        </p:spPr>
        <p:txBody>
          <a:bodyPr>
            <a:normAutofit/>
          </a:bodyPr>
          <a:lstStyle/>
          <a:p>
            <a:pPr marL="0" indent="0">
              <a:buNone/>
            </a:pPr>
            <a:r>
              <a:rPr lang="es-MX" sz="2600" b="1" dirty="0" smtClean="0"/>
              <a:t>Necesidad:  </a:t>
            </a:r>
            <a:r>
              <a:rPr lang="es-MX" sz="2600" dirty="0" smtClean="0"/>
              <a:t>Existe una colección de algoritmos que resuelve un problema pero no sabes cual exactamente</a:t>
            </a:r>
          </a:p>
          <a:p>
            <a:pPr marL="0" indent="0">
              <a:buNone/>
            </a:pPr>
            <a:endParaRPr lang="es-MX" sz="2600" b="1" dirty="0" smtClean="0"/>
          </a:p>
          <a:p>
            <a:pPr marL="0" indent="0">
              <a:buNone/>
            </a:pPr>
            <a:r>
              <a:rPr lang="es-MX" sz="2600" b="1" dirty="0" smtClean="0"/>
              <a:t>Tipo de patrón: </a:t>
            </a:r>
            <a:r>
              <a:rPr lang="es-MX" sz="2600" dirty="0" smtClean="0"/>
              <a:t>comportamiento</a:t>
            </a:r>
            <a:br>
              <a:rPr lang="es-MX" sz="2600" dirty="0" smtClean="0"/>
            </a:br>
            <a:endParaRPr lang="es-MX" sz="2600" dirty="0" smtClean="0"/>
          </a:p>
          <a:p>
            <a:pPr marL="0" indent="0">
              <a:buNone/>
            </a:pPr>
            <a:r>
              <a:rPr lang="es-ES_tradnl" sz="2600" b="1" dirty="0" smtClean="0"/>
              <a:t>Solución: </a:t>
            </a:r>
            <a:r>
              <a:rPr lang="es-MX" sz="2600" dirty="0" smtClean="0"/>
              <a:t>Se encadenan varios algoritmos que pudieran solucionar el problema, y se “pasa” dicho problema, entre los diversos algoritmos, hasta que uno lo resuelva.</a:t>
            </a:r>
            <a:endParaRPr lang="es-ES_tradnl"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54</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2"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03967035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CHAIN OF RESPONSIBILITY</a:t>
            </a:r>
            <a:endParaRPr lang="es-MX" sz="2800" b="1"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55</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6" name="1 Título"/>
          <p:cNvSpPr txBox="1">
            <a:spLocks/>
          </p:cNvSpPr>
          <p:nvPr/>
        </p:nvSpPr>
        <p:spPr>
          <a:xfrm>
            <a:off x="395536" y="1844824"/>
            <a:ext cx="8229600" cy="360040"/>
          </a:xfrm>
          <a:prstGeom prst="rect">
            <a:avLst/>
          </a:prstGeom>
        </p:spPr>
        <p:txBody>
          <a:bodyPr vert="horz" lIns="91440" tIns="45720" rIns="91440" bIns="45720" rtlCol="0" anchor="ctr">
            <a:normAutofit fontScale="7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MX" sz="2800" b="1" i="0" u="none" strike="noStrike" kern="1200" cap="none" spc="0" normalizeH="0" baseline="0" noProof="0" dirty="0" smtClean="0">
                <a:ln>
                  <a:noFill/>
                </a:ln>
                <a:solidFill>
                  <a:schemeClr val="tx1"/>
                </a:solidFill>
                <a:effectLst/>
                <a:uLnTx/>
                <a:uFillTx/>
                <a:latin typeface="+mj-lt"/>
                <a:ea typeface="+mj-ea"/>
                <a:cs typeface="+mj-cs"/>
              </a:rPr>
              <a:t>Ejemplo</a:t>
            </a:r>
            <a:endParaRPr kumimoji="0" lang="es-MX" sz="2800" b="1" i="0" u="none" strike="noStrike" kern="1200" cap="none" spc="0" normalizeH="0" baseline="0" noProof="0" dirty="0">
              <a:ln>
                <a:noFill/>
              </a:ln>
              <a:solidFill>
                <a:schemeClr val="tx1"/>
              </a:solidFill>
              <a:effectLst/>
              <a:uLnTx/>
              <a:uFillTx/>
              <a:latin typeface="+mj-lt"/>
              <a:ea typeface="+mj-ea"/>
              <a:cs typeface="+mj-cs"/>
            </a:endParaRPr>
          </a:p>
        </p:txBody>
      </p:sp>
      <p:sp>
        <p:nvSpPr>
          <p:cNvPr id="18" name="17 Rectángulo"/>
          <p:cNvSpPr/>
          <p:nvPr/>
        </p:nvSpPr>
        <p:spPr>
          <a:xfrm>
            <a:off x="179512" y="3244334"/>
            <a:ext cx="8712967" cy="369332"/>
          </a:xfrm>
          <a:prstGeom prst="rect">
            <a:avLst/>
          </a:prstGeom>
        </p:spPr>
        <p:txBody>
          <a:bodyPr wrap="square">
            <a:spAutoFit/>
          </a:bodyPr>
          <a:lstStyle/>
          <a:p>
            <a:pPr algn="ctr"/>
            <a:r>
              <a:rPr lang="es-MX" dirty="0" smtClean="0"/>
              <a:t>Capicua.Patrones.Ejemplo.Strategy01</a:t>
            </a:r>
            <a:endParaRPr lang="es-MX" dirty="0"/>
          </a:p>
        </p:txBody>
      </p:sp>
      <p:pic>
        <p:nvPicPr>
          <p:cNvPr id="15"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25912065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PROXY</a:t>
            </a:r>
            <a:endParaRPr lang="es-MX" sz="2800" b="1" dirty="0"/>
          </a:p>
        </p:txBody>
      </p:sp>
      <p:sp>
        <p:nvSpPr>
          <p:cNvPr id="3" name="2 Marcador de contenido"/>
          <p:cNvSpPr>
            <a:spLocks noGrp="1"/>
          </p:cNvSpPr>
          <p:nvPr>
            <p:ph idx="1"/>
          </p:nvPr>
        </p:nvSpPr>
        <p:spPr>
          <a:xfrm>
            <a:off x="457200" y="2204864"/>
            <a:ext cx="8229600" cy="3816423"/>
          </a:xfrm>
        </p:spPr>
        <p:txBody>
          <a:bodyPr>
            <a:normAutofit/>
          </a:bodyPr>
          <a:lstStyle/>
          <a:p>
            <a:pPr marL="0" indent="0">
              <a:buNone/>
            </a:pPr>
            <a:r>
              <a:rPr lang="es-MX" sz="2600" b="1" dirty="0" smtClean="0"/>
              <a:t>Necesidad:  </a:t>
            </a:r>
            <a:r>
              <a:rPr lang="es-MX" sz="2600" dirty="0" smtClean="0"/>
              <a:t>Necesito acceder a una clase, pero desconozco el lugar real donde se esta ejecutando.</a:t>
            </a:r>
          </a:p>
          <a:p>
            <a:pPr marL="0" indent="0">
              <a:buNone/>
            </a:pPr>
            <a:endParaRPr lang="es-MX" sz="2600" b="1" dirty="0" smtClean="0"/>
          </a:p>
          <a:p>
            <a:pPr marL="0" indent="0">
              <a:buNone/>
            </a:pPr>
            <a:r>
              <a:rPr lang="es-MX" sz="2600" b="1" dirty="0" smtClean="0"/>
              <a:t>Tipo de patrón: </a:t>
            </a:r>
            <a:r>
              <a:rPr lang="es-MX" sz="2600" dirty="0" smtClean="0"/>
              <a:t>estructura</a:t>
            </a:r>
            <a:br>
              <a:rPr lang="es-MX" sz="2600" dirty="0" smtClean="0"/>
            </a:br>
            <a:endParaRPr lang="es-MX" sz="2600" dirty="0" smtClean="0"/>
          </a:p>
          <a:p>
            <a:pPr marL="0" indent="0">
              <a:buNone/>
            </a:pPr>
            <a:r>
              <a:rPr lang="es-ES_tradnl" sz="2600" b="1" dirty="0" smtClean="0"/>
              <a:t>Solución: </a:t>
            </a:r>
            <a:r>
              <a:rPr lang="es-MX" sz="2600" dirty="0" smtClean="0"/>
              <a:t>Creo una clase que implemente los mismo métodos, mediante una interfaz, y que ejecute los métodos donde corresponda.</a:t>
            </a:r>
            <a:endParaRPr lang="es-ES_tradnl"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56</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2"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03967035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ES_tradnl" sz="2800" b="1" dirty="0" smtClean="0"/>
              <a:t>PROXY</a:t>
            </a:r>
            <a:endParaRPr lang="es-MX" sz="2800" b="1"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57</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6" name="1 Título"/>
          <p:cNvSpPr txBox="1">
            <a:spLocks/>
          </p:cNvSpPr>
          <p:nvPr/>
        </p:nvSpPr>
        <p:spPr>
          <a:xfrm>
            <a:off x="395536" y="1844824"/>
            <a:ext cx="8229600" cy="360040"/>
          </a:xfrm>
          <a:prstGeom prst="rect">
            <a:avLst/>
          </a:prstGeom>
        </p:spPr>
        <p:txBody>
          <a:bodyPr vert="horz" lIns="91440" tIns="45720" rIns="91440" bIns="45720" rtlCol="0" anchor="ctr">
            <a:normAutofit fontScale="7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MX" sz="2800" b="1" i="0" u="none" strike="noStrike" kern="1200" cap="none" spc="0" normalizeH="0" baseline="0" noProof="0" dirty="0" smtClean="0">
                <a:ln>
                  <a:noFill/>
                </a:ln>
                <a:solidFill>
                  <a:schemeClr val="tx1"/>
                </a:solidFill>
                <a:effectLst/>
                <a:uLnTx/>
                <a:uFillTx/>
                <a:latin typeface="+mj-lt"/>
                <a:ea typeface="+mj-ea"/>
                <a:cs typeface="+mj-cs"/>
              </a:rPr>
              <a:t>Ejemplo</a:t>
            </a:r>
            <a:endParaRPr kumimoji="0" lang="es-MX" sz="2800" b="1" i="0" u="none" strike="noStrike" kern="1200" cap="none" spc="0" normalizeH="0" baseline="0" noProof="0" dirty="0">
              <a:ln>
                <a:noFill/>
              </a:ln>
              <a:solidFill>
                <a:schemeClr val="tx1"/>
              </a:solidFill>
              <a:effectLst/>
              <a:uLnTx/>
              <a:uFillTx/>
              <a:latin typeface="+mj-lt"/>
              <a:ea typeface="+mj-ea"/>
              <a:cs typeface="+mj-cs"/>
            </a:endParaRPr>
          </a:p>
        </p:txBody>
      </p:sp>
      <p:sp>
        <p:nvSpPr>
          <p:cNvPr id="18" name="17 Rectángulo"/>
          <p:cNvSpPr/>
          <p:nvPr/>
        </p:nvSpPr>
        <p:spPr>
          <a:xfrm>
            <a:off x="179512" y="3244334"/>
            <a:ext cx="8712967" cy="369332"/>
          </a:xfrm>
          <a:prstGeom prst="rect">
            <a:avLst/>
          </a:prstGeom>
        </p:spPr>
        <p:txBody>
          <a:bodyPr wrap="square">
            <a:spAutoFit/>
          </a:bodyPr>
          <a:lstStyle/>
          <a:p>
            <a:pPr algn="ctr"/>
            <a:r>
              <a:rPr lang="es-MX" dirty="0" smtClean="0"/>
              <a:t>Capicua.Patrones.Ejemplo.Proxy01</a:t>
            </a:r>
            <a:endParaRPr lang="es-MX" dirty="0"/>
          </a:p>
        </p:txBody>
      </p:sp>
      <p:pic>
        <p:nvPicPr>
          <p:cNvPr id="15"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25912065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ANTIPATRONES DE SOFTWARE</a:t>
            </a:r>
            <a:endParaRPr lang="es-MX" sz="2800" b="1"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58</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8" name="17 Rectángulo"/>
          <p:cNvSpPr/>
          <p:nvPr/>
        </p:nvSpPr>
        <p:spPr>
          <a:xfrm>
            <a:off x="378811" y="1700808"/>
            <a:ext cx="8519269" cy="3231654"/>
          </a:xfrm>
          <a:prstGeom prst="rect">
            <a:avLst/>
          </a:prstGeom>
        </p:spPr>
        <p:txBody>
          <a:bodyPr wrap="square">
            <a:spAutoFit/>
          </a:bodyPr>
          <a:lstStyle/>
          <a:p>
            <a:pPr marL="361950" indent="-361950">
              <a:buFont typeface="Arial" panose="020B0604020202020204" pitchFamily="34" charset="0"/>
              <a:buChar char="•"/>
            </a:pPr>
            <a:r>
              <a:rPr lang="es-MX" sz="2800" dirty="0" smtClean="0"/>
              <a:t>Base de datos como comunicador de procesos</a:t>
            </a:r>
          </a:p>
          <a:p>
            <a:pPr indent="361950">
              <a:buFont typeface="Arial" pitchFamily="34" charset="0"/>
              <a:buChar char="•"/>
            </a:pPr>
            <a:r>
              <a:rPr lang="es-MX" sz="2800" dirty="0" smtClean="0"/>
              <a:t>Clase Gorda  (objeto todo poderoso)</a:t>
            </a:r>
          </a:p>
          <a:p>
            <a:pPr indent="361950">
              <a:buFont typeface="Arial" pitchFamily="34" charset="0"/>
              <a:buChar char="•"/>
            </a:pPr>
            <a:r>
              <a:rPr lang="es-MX" sz="2800" dirty="0" smtClean="0"/>
              <a:t>Acoplamiento secuencial  </a:t>
            </a:r>
          </a:p>
          <a:p>
            <a:pPr indent="361950">
              <a:buFont typeface="Arial" pitchFamily="34" charset="0"/>
              <a:buChar char="•"/>
            </a:pPr>
            <a:r>
              <a:rPr lang="es-MX" sz="2800" dirty="0" smtClean="0"/>
              <a:t>Modelo de dominio anémico</a:t>
            </a:r>
          </a:p>
          <a:p>
            <a:pPr indent="361950">
              <a:buFont typeface="Arial" pitchFamily="34" charset="0"/>
              <a:buChar char="•"/>
            </a:pPr>
            <a:r>
              <a:rPr lang="es-MX" sz="2800" dirty="0" smtClean="0"/>
              <a:t>YAL* (Yet Another Layer, y otra capa más)   </a:t>
            </a:r>
          </a:p>
          <a:p>
            <a:pPr indent="361950">
              <a:buFont typeface="Arial" pitchFamily="34" charset="0"/>
              <a:buChar char="•"/>
            </a:pPr>
            <a:r>
              <a:rPr lang="es-MX" sz="2800" dirty="0" smtClean="0"/>
              <a:t>Ancla del barco  (código que ya no se usa)</a:t>
            </a:r>
            <a:endParaRPr lang="es-MX" sz="2800" b="1" dirty="0" smtClean="0"/>
          </a:p>
          <a:p>
            <a:endParaRPr lang="es-MX" dirty="0"/>
          </a:p>
          <a:p>
            <a:endParaRPr lang="es-MX" dirty="0"/>
          </a:p>
        </p:txBody>
      </p:sp>
      <p:pic>
        <p:nvPicPr>
          <p:cNvPr id="12"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94352499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ANTIPATRONES DE SOFTWARE</a:t>
            </a:r>
            <a:endParaRPr lang="es-MX" sz="2800" b="1"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59</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8" name="17 Rectángulo"/>
          <p:cNvSpPr/>
          <p:nvPr/>
        </p:nvSpPr>
        <p:spPr>
          <a:xfrm>
            <a:off x="378811" y="1700808"/>
            <a:ext cx="8519269" cy="4093428"/>
          </a:xfrm>
          <a:prstGeom prst="rect">
            <a:avLst/>
          </a:prstGeom>
        </p:spPr>
        <p:txBody>
          <a:bodyPr wrap="square">
            <a:spAutoFit/>
          </a:bodyPr>
          <a:lstStyle/>
          <a:p>
            <a:pPr marL="361950" indent="-361950">
              <a:buFont typeface="Arial" panose="020B0604020202020204" pitchFamily="34" charset="0"/>
              <a:buChar char="•"/>
            </a:pPr>
            <a:endParaRPr lang="es-MX" sz="2800" dirty="0" smtClean="0"/>
          </a:p>
          <a:p>
            <a:pPr marL="361950" indent="-361950">
              <a:buFont typeface="Arial" panose="020B0604020202020204" pitchFamily="34" charset="0"/>
              <a:buChar char="•"/>
            </a:pPr>
            <a:r>
              <a:rPr lang="es-MX" sz="2800" dirty="0" smtClean="0"/>
              <a:t> </a:t>
            </a:r>
            <a:r>
              <a:rPr lang="es-MX" sz="2800" dirty="0"/>
              <a:t>Código espagueti</a:t>
            </a:r>
          </a:p>
          <a:p>
            <a:pPr marL="361950" indent="-361950">
              <a:buFont typeface="Arial" panose="020B0604020202020204" pitchFamily="34" charset="0"/>
              <a:buChar char="•"/>
            </a:pPr>
            <a:r>
              <a:rPr lang="es-MX" sz="2800" dirty="0"/>
              <a:t> </a:t>
            </a:r>
            <a:r>
              <a:rPr lang="es-MX" sz="2800" dirty="0">
                <a:hlinkClick r:id="rId3"/>
              </a:rPr>
              <a:t>Martillo de oro</a:t>
            </a:r>
            <a:endParaRPr lang="es-MX" sz="2800" dirty="0"/>
          </a:p>
          <a:p>
            <a:pPr marL="361950" indent="-361950">
              <a:buFont typeface="Arial" panose="020B0604020202020204" pitchFamily="34" charset="0"/>
              <a:buChar char="•"/>
            </a:pPr>
            <a:r>
              <a:rPr lang="es-MX" sz="2800" dirty="0"/>
              <a:t> Reinventar la rueda </a:t>
            </a:r>
          </a:p>
          <a:p>
            <a:pPr marL="361950" indent="-361950">
              <a:buFont typeface="Arial" panose="020B0604020202020204" pitchFamily="34" charset="0"/>
              <a:buChar char="•"/>
            </a:pPr>
            <a:r>
              <a:rPr lang="es-MX" sz="2800" dirty="0"/>
              <a:t> No inventado aquí</a:t>
            </a:r>
          </a:p>
          <a:p>
            <a:pPr marL="361950" indent="-361950">
              <a:buFont typeface="Arial" panose="020B0604020202020204" pitchFamily="34" charset="0"/>
              <a:buChar char="•"/>
            </a:pPr>
            <a:r>
              <a:rPr lang="es-MX" sz="2800" dirty="0"/>
              <a:t> Otra reunión más lo resolverá</a:t>
            </a:r>
          </a:p>
          <a:p>
            <a:pPr marL="361950" indent="-361950">
              <a:buFont typeface="Arial" panose="020B0604020202020204" pitchFamily="34" charset="0"/>
              <a:buChar char="•"/>
            </a:pPr>
            <a:r>
              <a:rPr lang="es-MX" sz="2800" dirty="0"/>
              <a:t> Proyecto del día de la marmota</a:t>
            </a:r>
          </a:p>
          <a:p>
            <a:pPr marL="361950" indent="-361950">
              <a:buFont typeface="Arial" panose="020B0604020202020204" pitchFamily="34" charset="0"/>
              <a:buChar char="•"/>
            </a:pPr>
            <a:r>
              <a:rPr lang="es-MX" sz="2800" dirty="0"/>
              <a:t> Si funciona, no lo toques</a:t>
            </a:r>
          </a:p>
          <a:p>
            <a:endParaRPr lang="es-MX" dirty="0"/>
          </a:p>
          <a:p>
            <a:endParaRPr lang="es-MX" dirty="0"/>
          </a:p>
        </p:txBody>
      </p:sp>
      <p:pic>
        <p:nvPicPr>
          <p:cNvPr id="12" name="Picture 6"/>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6692313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hlinkClick r:id="rId3"/>
              </a:rPr>
              <a:t>PREAMBULOS</a:t>
            </a:r>
            <a:endParaRPr lang="es-MX" sz="2800" b="1" dirty="0"/>
          </a:p>
        </p:txBody>
      </p:sp>
      <p:sp>
        <p:nvSpPr>
          <p:cNvPr id="3" name="2 Marcador de contenido"/>
          <p:cNvSpPr>
            <a:spLocks noGrp="1"/>
          </p:cNvSpPr>
          <p:nvPr>
            <p:ph idx="1"/>
          </p:nvPr>
        </p:nvSpPr>
        <p:spPr>
          <a:xfrm>
            <a:off x="457200" y="2204864"/>
            <a:ext cx="8229600" cy="3816423"/>
          </a:xfrm>
        </p:spPr>
        <p:txBody>
          <a:bodyPr>
            <a:normAutofit/>
          </a:bodyPr>
          <a:lstStyle/>
          <a:p>
            <a:pPr marL="0" indent="449263"/>
            <a:r>
              <a:rPr lang="es-ES_tradnl" dirty="0" smtClean="0"/>
              <a:t>Arquitectura de software.</a:t>
            </a:r>
          </a:p>
          <a:p>
            <a:pPr marL="0" indent="449263"/>
            <a:r>
              <a:rPr lang="es-ES_tradnl" dirty="0" smtClean="0"/>
              <a:t>Ingeniería de software.</a:t>
            </a:r>
          </a:p>
          <a:p>
            <a:pPr marL="0" indent="449263"/>
            <a:r>
              <a:rPr lang="es-ES_tradnl" dirty="0" smtClean="0"/>
              <a:t>Ciencias de la computación.</a:t>
            </a:r>
          </a:p>
          <a:p>
            <a:pPr marL="0" indent="449263"/>
            <a:r>
              <a:rPr lang="es-ES_tradnl" dirty="0" smtClean="0"/>
              <a:t>Introducción a la programación de objetos.</a:t>
            </a:r>
          </a:p>
          <a:p>
            <a:pPr marL="0" indent="449263"/>
            <a:r>
              <a:rPr lang="es-ES_tradnl" dirty="0" smtClean="0"/>
              <a:t>Principios de la programación de objetos.</a:t>
            </a:r>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6</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2" name="Picture 6"/>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FIN</a:t>
            </a:r>
            <a:endParaRPr lang="es-MX" sz="2800" b="1"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60</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8" name="17 Rectángulo"/>
          <p:cNvSpPr/>
          <p:nvPr/>
        </p:nvSpPr>
        <p:spPr>
          <a:xfrm>
            <a:off x="378810" y="2636912"/>
            <a:ext cx="8519269" cy="3200876"/>
          </a:xfrm>
          <a:prstGeom prst="rect">
            <a:avLst/>
          </a:prstGeom>
        </p:spPr>
        <p:txBody>
          <a:bodyPr wrap="square">
            <a:spAutoFit/>
          </a:bodyPr>
          <a:lstStyle/>
          <a:p>
            <a:pPr algn="ctr"/>
            <a:r>
              <a:rPr lang="es-MX" sz="3200" dirty="0" smtClean="0"/>
              <a:t>¡¡¡Muchas Gracias!!!</a:t>
            </a:r>
          </a:p>
          <a:p>
            <a:pPr algn="ctr"/>
            <a:endParaRPr lang="es-MX" sz="3200" dirty="0"/>
          </a:p>
          <a:p>
            <a:pPr algn="ctr"/>
            <a:r>
              <a:rPr lang="es-MX" sz="3200" dirty="0">
                <a:hlinkClick r:id="rId3"/>
              </a:rPr>
              <a:t>https://desdelashorasextras.blogspot.mx</a:t>
            </a:r>
            <a:r>
              <a:rPr lang="es-MX" sz="3200" dirty="0" smtClean="0">
                <a:hlinkClick r:id="rId3"/>
              </a:rPr>
              <a:t>/</a:t>
            </a:r>
            <a:endParaRPr lang="es-MX" sz="3200" dirty="0" smtClean="0"/>
          </a:p>
          <a:p>
            <a:pPr algn="ctr"/>
            <a:endParaRPr lang="es-ES_tradnl" sz="3200" dirty="0" smtClean="0"/>
          </a:p>
          <a:p>
            <a:pPr algn="ctr"/>
            <a:r>
              <a:rPr lang="es-MX" sz="2400" dirty="0" smtClean="0">
                <a:hlinkClick r:id="rId4"/>
              </a:rPr>
              <a:t>https://github.com/jbautistamartin/CursoPatronesSoftware</a:t>
            </a:r>
            <a:endParaRPr lang="es-MX" sz="2400" dirty="0" smtClean="0"/>
          </a:p>
          <a:p>
            <a:pPr algn="ctr"/>
            <a:endParaRPr lang="es-MX" sz="3200" dirty="0"/>
          </a:p>
          <a:p>
            <a:endParaRPr lang="es-MX" dirty="0"/>
          </a:p>
        </p:txBody>
      </p:sp>
      <p:pic>
        <p:nvPicPr>
          <p:cNvPr id="12" name="Picture 6"/>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7682488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ARQUITECTURA DE SOFTWARE</a:t>
            </a:r>
            <a:endParaRPr lang="es-MX" sz="2800" b="1" dirty="0"/>
          </a:p>
        </p:txBody>
      </p:sp>
      <p:sp>
        <p:nvSpPr>
          <p:cNvPr id="3" name="2 Marcador de contenido"/>
          <p:cNvSpPr>
            <a:spLocks noGrp="1"/>
          </p:cNvSpPr>
          <p:nvPr>
            <p:ph idx="1"/>
          </p:nvPr>
        </p:nvSpPr>
        <p:spPr>
          <a:xfrm>
            <a:off x="457200" y="2204864"/>
            <a:ext cx="8229600" cy="3816423"/>
          </a:xfrm>
        </p:spPr>
        <p:txBody>
          <a:bodyPr>
            <a:normAutofit/>
          </a:bodyPr>
          <a:lstStyle/>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7</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6" name="2 Marcador de contenido"/>
          <p:cNvSpPr txBox="1">
            <a:spLocks/>
          </p:cNvSpPr>
          <p:nvPr/>
        </p:nvSpPr>
        <p:spPr>
          <a:xfrm>
            <a:off x="609600" y="2357264"/>
            <a:ext cx="8229600" cy="3816423"/>
          </a:xfrm>
          <a:prstGeom prst="rect">
            <a:avLst/>
          </a:prstGeom>
        </p:spPr>
        <p:txBody>
          <a:bodyPr vert="horz" lIns="91440" tIns="45720" rIns="91440" bIns="45720" rtlCol="0">
            <a:normAutofit fontScale="92500" lnSpcReduction="20000"/>
          </a:bodyPr>
          <a:lstStyle/>
          <a:p>
            <a:pPr indent="363538">
              <a:lnSpc>
                <a:spcPct val="150000"/>
              </a:lnSpc>
              <a:buFont typeface="Arial" pitchFamily="34" charset="0"/>
              <a:buChar char="•"/>
            </a:pPr>
            <a:r>
              <a:rPr lang="es-MX" sz="2400" dirty="0" smtClean="0"/>
              <a:t>Formaliza el cómo se debe diseñar un sistema.</a:t>
            </a:r>
          </a:p>
          <a:p>
            <a:pPr indent="363538">
              <a:lnSpc>
                <a:spcPct val="150000"/>
              </a:lnSpc>
              <a:buFont typeface="Arial" pitchFamily="34" charset="0"/>
              <a:buChar char="•"/>
            </a:pPr>
            <a:r>
              <a:rPr lang="es-MX" sz="2400" dirty="0" smtClean="0"/>
              <a:t>Define (identifica) los componentes de un sistema, las relaciones entre ellos y su funcionalidad.</a:t>
            </a:r>
          </a:p>
          <a:p>
            <a:pPr indent="363538">
              <a:lnSpc>
                <a:spcPct val="150000"/>
              </a:lnSpc>
              <a:buFont typeface="Arial" pitchFamily="34" charset="0"/>
              <a:buChar char="•"/>
            </a:pPr>
            <a:r>
              <a:rPr lang="es-MX" sz="2400" dirty="0" smtClean="0"/>
              <a:t>Las conexiones con otros sistemas.</a:t>
            </a:r>
          </a:p>
          <a:p>
            <a:pPr indent="363538">
              <a:lnSpc>
                <a:spcPct val="150000"/>
              </a:lnSpc>
              <a:buFont typeface="Arial" pitchFamily="34" charset="0"/>
              <a:buChar char="•"/>
            </a:pPr>
            <a:r>
              <a:rPr lang="es-MX" sz="2400" dirty="0" smtClean="0"/>
              <a:t>La escalabilidad y la capacidad de mantenimiento de un software.</a:t>
            </a:r>
          </a:p>
          <a:p>
            <a:pPr indent="363538">
              <a:lnSpc>
                <a:spcPct val="150000"/>
              </a:lnSpc>
              <a:buFont typeface="Arial" pitchFamily="34" charset="0"/>
              <a:buChar char="•"/>
            </a:pPr>
            <a:r>
              <a:rPr lang="es-MX" sz="2400" dirty="0" smtClean="0"/>
              <a:t>Cuida la sencillez en general de un código.</a:t>
            </a:r>
          </a:p>
          <a:p>
            <a:pPr indent="363538">
              <a:lnSpc>
                <a:spcPct val="150000"/>
              </a:lnSpc>
              <a:buFont typeface="Arial" pitchFamily="34" charset="0"/>
              <a:buChar char="•"/>
            </a:pPr>
            <a:r>
              <a:rPr lang="es-MX" sz="2400" dirty="0" smtClean="0"/>
              <a:t>Identifica los puntos reutilizables de un código, y crea un escenario donde esto es posible.</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7"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INGENIERIA DE SOFTWARE</a:t>
            </a:r>
            <a:endParaRPr lang="es-MX" sz="2800" b="1" dirty="0"/>
          </a:p>
        </p:txBody>
      </p:sp>
      <p:sp>
        <p:nvSpPr>
          <p:cNvPr id="3" name="2 Marcador de contenido"/>
          <p:cNvSpPr>
            <a:spLocks noGrp="1"/>
          </p:cNvSpPr>
          <p:nvPr>
            <p:ph idx="1"/>
          </p:nvPr>
        </p:nvSpPr>
        <p:spPr>
          <a:xfrm>
            <a:off x="457200" y="2204864"/>
            <a:ext cx="8229600" cy="3816423"/>
          </a:xfrm>
        </p:spPr>
        <p:txBody>
          <a:bodyPr>
            <a:normAutofit/>
          </a:bodyPr>
          <a:lstStyle/>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8</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6" name="2 Marcador de contenido"/>
          <p:cNvSpPr txBox="1">
            <a:spLocks/>
          </p:cNvSpPr>
          <p:nvPr/>
        </p:nvSpPr>
        <p:spPr>
          <a:xfrm>
            <a:off x="609600" y="2357264"/>
            <a:ext cx="8229600" cy="3816423"/>
          </a:xfrm>
          <a:prstGeom prst="rect">
            <a:avLst/>
          </a:prstGeom>
        </p:spPr>
        <p:txBody>
          <a:bodyPr vert="horz" lIns="91440" tIns="45720" rIns="91440" bIns="45720" rtlCol="0">
            <a:normAutofit fontScale="47500" lnSpcReduction="20000"/>
          </a:bodyPr>
          <a:lstStyle/>
          <a:p>
            <a:pPr indent="174625">
              <a:buFont typeface="Arial" pitchFamily="34" charset="0"/>
              <a:buChar char="•"/>
            </a:pPr>
            <a:endParaRPr lang="es-MX" sz="3300" b="1" dirty="0" smtClean="0"/>
          </a:p>
          <a:p>
            <a:pPr indent="174625">
              <a:buFont typeface="Arial" pitchFamily="34" charset="0"/>
              <a:buChar char="•"/>
            </a:pPr>
            <a:r>
              <a:rPr lang="es-MX" sz="3300" b="1" dirty="0" smtClean="0"/>
              <a:t>Definir la metodología de trabajo. Dicha metodología puede varias según las necesidades del cliente, equipo (de trabajo), o producto.</a:t>
            </a:r>
          </a:p>
          <a:p>
            <a:pPr indent="174625">
              <a:buFont typeface="Arial" pitchFamily="34" charset="0"/>
              <a:buChar char="•"/>
            </a:pPr>
            <a:endParaRPr lang="es-MX" sz="3300" b="1" dirty="0" smtClean="0"/>
          </a:p>
          <a:p>
            <a:pPr indent="174625">
              <a:buFont typeface="Arial" pitchFamily="34" charset="0"/>
              <a:buChar char="•"/>
            </a:pPr>
            <a:r>
              <a:rPr lang="es-MX" sz="3300" b="1" dirty="0" smtClean="0"/>
              <a:t>Gestionar los proyectos, así como de los recursos asignados (que pueden ser humanos, físicos, o económicos)</a:t>
            </a:r>
          </a:p>
          <a:p>
            <a:pPr indent="174625">
              <a:buFont typeface="Arial" pitchFamily="34" charset="0"/>
              <a:buChar char="•"/>
            </a:pPr>
            <a:endParaRPr lang="es-MX" sz="3300" b="1" dirty="0" smtClean="0"/>
          </a:p>
          <a:p>
            <a:pPr indent="174625">
              <a:buFont typeface="Arial" pitchFamily="34" charset="0"/>
              <a:buChar char="•"/>
            </a:pPr>
            <a:r>
              <a:rPr lang="es-MX" sz="3300" b="1" dirty="0" smtClean="0"/>
              <a:t>Define apropiadamente todas las fases del proyecto, y las necesidades y objetivos de cada uno.</a:t>
            </a:r>
          </a:p>
          <a:p>
            <a:pPr indent="174625">
              <a:buFont typeface="Arial" pitchFamily="34" charset="0"/>
              <a:buChar char="•"/>
            </a:pPr>
            <a:endParaRPr lang="es-MX" sz="3300" b="1" dirty="0" smtClean="0"/>
          </a:p>
          <a:p>
            <a:pPr indent="174625">
              <a:buFont typeface="Arial" pitchFamily="34" charset="0"/>
              <a:buChar char="•"/>
            </a:pPr>
            <a:r>
              <a:rPr lang="es-MX" sz="3300" b="1" dirty="0" smtClean="0"/>
              <a:t>Define los roles a cumplir en el proyecto.</a:t>
            </a:r>
          </a:p>
          <a:p>
            <a:pPr indent="174625">
              <a:buFont typeface="Arial" pitchFamily="34" charset="0"/>
              <a:buChar char="•"/>
            </a:pPr>
            <a:endParaRPr lang="es-MX" sz="3300" b="1" dirty="0" smtClean="0"/>
          </a:p>
          <a:p>
            <a:pPr indent="174625">
              <a:buFont typeface="Arial" pitchFamily="34" charset="0"/>
              <a:buChar char="•"/>
            </a:pPr>
            <a:r>
              <a:rPr lang="es-MX" sz="3300" b="1" dirty="0" smtClean="0"/>
              <a:t>También se encarga de la relación (en varios niveles) con el cliente y de detectar sus necesidades.</a:t>
            </a:r>
          </a:p>
          <a:p>
            <a:pPr indent="174625">
              <a:buFont typeface="Arial" pitchFamily="34" charset="0"/>
              <a:buChar char="•"/>
            </a:pPr>
            <a:endParaRPr lang="es-MX" sz="3300" b="1" dirty="0" smtClean="0"/>
          </a:p>
          <a:p>
            <a:pPr indent="174625">
              <a:buFont typeface="Arial" pitchFamily="34" charset="0"/>
              <a:buChar char="•"/>
            </a:pPr>
            <a:r>
              <a:rPr lang="es-MX" sz="3300" b="1" dirty="0" smtClean="0"/>
              <a:t>la arquitectura del software es un subconjunto de la ingeniería de software.</a:t>
            </a:r>
          </a:p>
          <a:p>
            <a:pPr indent="174625"/>
            <a:endParaRPr lang="es-MX" sz="3300" b="1" dirty="0" smtClean="0"/>
          </a:p>
          <a:p>
            <a:pPr indent="174625"/>
            <a:r>
              <a:rPr lang="es-MX" sz="3300" b="1" dirty="0" smtClean="0"/>
              <a:t>En general, define de manera formal todos los pasos de creación y mantenimiento de un sistema, abarcando no solo aspectos tecnológicos, sino de procesos y de gestión.</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7"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cap="all" dirty="0" smtClean="0"/>
              <a:t>Ciencias de la computación</a:t>
            </a:r>
            <a:endParaRPr lang="es-MX" sz="2800" b="1" cap="all" dirty="0"/>
          </a:p>
        </p:txBody>
      </p:sp>
      <p:sp>
        <p:nvSpPr>
          <p:cNvPr id="3" name="2 Marcador de contenido"/>
          <p:cNvSpPr>
            <a:spLocks noGrp="1"/>
          </p:cNvSpPr>
          <p:nvPr>
            <p:ph idx="1"/>
          </p:nvPr>
        </p:nvSpPr>
        <p:spPr>
          <a:xfrm>
            <a:off x="457200" y="2204864"/>
            <a:ext cx="8229600" cy="3816423"/>
          </a:xfrm>
        </p:spPr>
        <p:txBody>
          <a:bodyPr>
            <a:normAutofit/>
          </a:bodyPr>
          <a:lstStyle/>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9</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6" name="2 Marcador de contenido"/>
          <p:cNvSpPr txBox="1">
            <a:spLocks/>
          </p:cNvSpPr>
          <p:nvPr/>
        </p:nvSpPr>
        <p:spPr>
          <a:xfrm>
            <a:off x="609600" y="2357264"/>
            <a:ext cx="8229600" cy="3816423"/>
          </a:xfrm>
          <a:prstGeom prst="rect">
            <a:avLst/>
          </a:prstGeom>
        </p:spPr>
        <p:txBody>
          <a:bodyPr vert="horz" lIns="91440" tIns="45720" rIns="91440" bIns="45720" rtlCol="0">
            <a:normAutofit fontScale="92500" lnSpcReduction="10000"/>
          </a:bodyPr>
          <a:lstStyle/>
          <a:p>
            <a:endParaRPr lang="es-MX" sz="3600" dirty="0" smtClean="0"/>
          </a:p>
          <a:p>
            <a:r>
              <a:rPr lang="es-MX" sz="2800" dirty="0" smtClean="0"/>
              <a:t>Las ciencias de la computación pertenecen a un rublo diferente a los anteriores, su fin es menos práctico y más teórico, enfocándose más a asuntos académicos y de investigación y menos en conseguir un producto funcional.</a:t>
            </a:r>
          </a:p>
          <a:p>
            <a:r>
              <a:rPr lang="es-MX" sz="2800" dirty="0" smtClean="0"/>
              <a:t/>
            </a:r>
            <a:br>
              <a:rPr lang="es-MX" sz="2800" dirty="0" smtClean="0"/>
            </a:br>
            <a:r>
              <a:rPr lang="es-MX" sz="2800" dirty="0" smtClean="0"/>
              <a:t>Las ciencias de la computación se encarga de descubrir que es lo </a:t>
            </a:r>
            <a:r>
              <a:rPr lang="es-MX" sz="2800" b="1" dirty="0" smtClean="0"/>
              <a:t>“que se puede hacer” </a:t>
            </a:r>
            <a:r>
              <a:rPr lang="es-MX" sz="2800" dirty="0" smtClean="0"/>
              <a:t>y </a:t>
            </a:r>
            <a:r>
              <a:rPr lang="es-MX" sz="2800" b="1" dirty="0" smtClean="0"/>
              <a:t>“por qué”. </a:t>
            </a:r>
            <a:r>
              <a:rPr lang="es-MX" sz="2800" dirty="0" smtClean="0"/>
              <a:t>La ingeniería se encarga de encontrar un sentido práctico, funcional e incluso laboral, al conociendo obtenido.</a:t>
            </a: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7"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cin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1442</TotalTime>
  <Words>2511</Words>
  <Application>Microsoft Office PowerPoint</Application>
  <PresentationFormat>Presentación en pantalla (4:3)</PresentationFormat>
  <Paragraphs>1052</Paragraphs>
  <Slides>60</Slides>
  <Notes>60</Notes>
  <HiddenSlides>0</HiddenSlides>
  <MMClips>0</MMClips>
  <ScaleCrop>false</ScaleCrop>
  <HeadingPairs>
    <vt:vector size="4" baseType="variant">
      <vt:variant>
        <vt:lpstr>Tema</vt:lpstr>
      </vt:variant>
      <vt:variant>
        <vt:i4>1</vt:i4>
      </vt:variant>
      <vt:variant>
        <vt:lpstr>Títulos de diapositiva</vt:lpstr>
      </vt:variant>
      <vt:variant>
        <vt:i4>60</vt:i4>
      </vt:variant>
    </vt:vector>
  </HeadingPairs>
  <TitlesOfParts>
    <vt:vector size="61" baseType="lpstr">
      <vt:lpstr>Tema de Office</vt:lpstr>
      <vt:lpstr>PATRONES DE SOFTWARE</vt:lpstr>
      <vt:lpstr>PRESENTACIÓN PERSONAL</vt:lpstr>
      <vt:lpstr>PRESENTACIÓN PERSONAL</vt:lpstr>
      <vt:lpstr>PRESENTACIÓN DE CONTENIDOS Y METODOLOGIA</vt:lpstr>
      <vt:lpstr>METODOLOGIA</vt:lpstr>
      <vt:lpstr>PREAMBULOS</vt:lpstr>
      <vt:lpstr>ARQUITECTURA DE SOFTWARE</vt:lpstr>
      <vt:lpstr>INGENIERIA DE SOFTWARE</vt:lpstr>
      <vt:lpstr>Ciencias de la computación</vt:lpstr>
      <vt:lpstr>Ciencias de la computación</vt:lpstr>
      <vt:lpstr>INGENIERIA DE SOFTWARE</vt:lpstr>
      <vt:lpstr>Acerca de los programación orientada a objetos</vt:lpstr>
      <vt:lpstr>Principios de la programación a objetos</vt:lpstr>
      <vt:lpstr>DESCANSO</vt:lpstr>
      <vt:lpstr>Breve historia de los patrones de software</vt:lpstr>
      <vt:lpstr> Tipos de patrones de software</vt:lpstr>
      <vt:lpstr>Anti patrones de software</vt:lpstr>
      <vt:lpstr>SINGLETON</vt:lpstr>
      <vt:lpstr>SINGLETON</vt:lpstr>
      <vt:lpstr>SINGLETON</vt:lpstr>
      <vt:lpstr>SINGLETON</vt:lpstr>
      <vt:lpstr>FACTORY</vt:lpstr>
      <vt:lpstr>FACTORY</vt:lpstr>
      <vt:lpstr>FACTORY</vt:lpstr>
      <vt:lpstr>ADAPTER</vt:lpstr>
      <vt:lpstr>ADAPTER</vt:lpstr>
      <vt:lpstr>ADAPTER</vt:lpstr>
      <vt:lpstr>ADAPTER</vt:lpstr>
      <vt:lpstr>BUILDER</vt:lpstr>
      <vt:lpstr>BUILDER</vt:lpstr>
      <vt:lpstr>BUILDER</vt:lpstr>
      <vt:lpstr>BUILDER</vt:lpstr>
      <vt:lpstr>ABTRACT FACTORY</vt:lpstr>
      <vt:lpstr>ABTRACT FACTORY</vt:lpstr>
      <vt:lpstr>ABTRACT FACTORY</vt:lpstr>
      <vt:lpstr>HEDIONDEZ DEL SOFTWARE</vt:lpstr>
      <vt:lpstr>HEDIONDEZ DEL SOFTWARE</vt:lpstr>
      <vt:lpstr>HEDIONDEZ DEL SOFTWARE</vt:lpstr>
      <vt:lpstr>PATRONES DE SOFTWARE</vt:lpstr>
      <vt:lpstr>Escenarios dentro del desarrollo de software</vt:lpstr>
      <vt:lpstr>Escenarios dentro del desarrollo de software</vt:lpstr>
      <vt:lpstr>Escenarios dentro del desarrollo de software</vt:lpstr>
      <vt:lpstr>Escenarios dentro del desarrollo de software</vt:lpstr>
      <vt:lpstr>Construcción de una fábrica de software</vt:lpstr>
      <vt:lpstr>Principios SOLID</vt:lpstr>
      <vt:lpstr>COMMAND</vt:lpstr>
      <vt:lpstr>COMMAND</vt:lpstr>
      <vt:lpstr>COMMAND</vt:lpstr>
      <vt:lpstr>DECORATOR</vt:lpstr>
      <vt:lpstr>DECORATOR</vt:lpstr>
      <vt:lpstr>COMPOSITE</vt:lpstr>
      <vt:lpstr>COMPOSITE</vt:lpstr>
      <vt:lpstr>STRATEGY</vt:lpstr>
      <vt:lpstr>CHAIN OF RESPONSIBILITY</vt:lpstr>
      <vt:lpstr>CHAIN OF RESPONSIBILITY</vt:lpstr>
      <vt:lpstr>PROXY</vt:lpstr>
      <vt:lpstr>PROXY</vt:lpstr>
      <vt:lpstr>ANTIPATRONES DE SOFTWARE</vt:lpstr>
      <vt:lpstr>ANTIPATRONES DE SOFTWARE</vt:lpstr>
      <vt:lpstr>FIN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José Luis Bautista Martín</dc:creator>
  <cp:lastModifiedBy>JBAUTISTA</cp:lastModifiedBy>
  <cp:revision>164</cp:revision>
  <dcterms:created xsi:type="dcterms:W3CDTF">2016-06-18T14:18:24Z</dcterms:created>
  <dcterms:modified xsi:type="dcterms:W3CDTF">2018-07-22T21:33:34Z</dcterms:modified>
</cp:coreProperties>
</file>