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89" r:id="rId4"/>
    <p:sldId id="286" r:id="rId5"/>
    <p:sldId id="292" r:id="rId6"/>
    <p:sldId id="293" r:id="rId7"/>
    <p:sldId id="303" r:id="rId8"/>
    <p:sldId id="304" r:id="rId9"/>
    <p:sldId id="296" r:id="rId10"/>
    <p:sldId id="297" r:id="rId11"/>
    <p:sldId id="298" r:id="rId12"/>
    <p:sldId id="269" r:id="rId13"/>
    <p:sldId id="290" r:id="rId14"/>
    <p:sldId id="271" r:id="rId15"/>
  </p:sldIdLst>
  <p:sldSz cx="9144000" cy="5143500" type="screen16x9"/>
  <p:notesSz cx="7102475" cy="9388475"/>
  <p:embeddedFontLs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5C5BE-9EE7-46A3-8532-528E5A28226B}">
  <a:tblStyle styleId="{85F5C5BE-9EE7-46A3-8532-528E5A282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 snapToGrid="0">
      <p:cViewPr varScale="1">
        <p:scale>
          <a:sx n="100" d="100"/>
          <a:sy n="100" d="100"/>
        </p:scale>
        <p:origin x="950" y="2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55873F26-0184-8199-838A-6B1F773C3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D2382B8B-A5A1-539B-9C98-277F7BB152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159CBF2A-1F05-2744-6EA3-DCFE96CBB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62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9E78DEE7-8AB9-560E-2ECD-4CCA7B54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B3B0B97E-07EC-9665-B94C-0125C1858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F9867CF4-F791-3E39-4E5D-E72426D758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306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2c404b4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2c404b40e_0_3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0c8f81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0c8f81679_1_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2870af4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2870af4a_1_81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c404b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c404b40e_0_0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C8680499-2DF3-8F31-42F1-3A966ADE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C2A5C369-1C86-516A-D95A-AC4961E0C2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E49F73ED-CB03-CF35-B84F-C26C161B5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622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487A8225-2DCC-8560-5FDD-9A7ED154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20787344-54E8-3C52-B3C3-E606F049D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915311E7-DBD7-A7BF-9FFF-CB27F2F03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456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010D9BA2-B81E-AEA9-BE5E-2917B5CB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D177A2D5-626F-ED58-F177-5C2F12B5A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059FF615-84CC-9E98-4657-AE3AB70F3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48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A2E0DED-FCE4-B283-E46B-860F9EFB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CF05F72F-C61B-3817-C779-3E3F60B00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50FEA27C-5355-1CD9-F6BF-209EE39DA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33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6ED78D2C-709B-1D75-6ACE-77D6D1885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>
            <a:extLst>
              <a:ext uri="{FF2B5EF4-FFF2-40B4-BE49-F238E27FC236}">
                <a16:creationId xmlns:a16="http://schemas.microsoft.com/office/drawing/2014/main" id="{6286CEFF-E444-DAB4-AA98-89608D531C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>
            <a:extLst>
              <a:ext uri="{FF2B5EF4-FFF2-40B4-BE49-F238E27FC236}">
                <a16:creationId xmlns:a16="http://schemas.microsoft.com/office/drawing/2014/main" id="{BE518DBD-3900-FDE5-2639-FCE462648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8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axterusd/AAI510-FP-GRP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sdot/flight-delay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678788" y="651250"/>
            <a:ext cx="6077981" cy="946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for Flight Delay Prediction: A Cost-Optimization Approach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177064" y="1597597"/>
            <a:ext cx="7278381" cy="2761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Group 1: Jack Baxter, Zach Artman, Greg Moore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University of San Diego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AAI-510: Machine learning: Fundamentals and Applications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Professor David Friesen, MS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</a:rPr>
              <a:t>6/23/2025</a:t>
            </a:r>
          </a:p>
          <a:p>
            <a:pPr marL="0" lvl="0" indent="0">
              <a:lnSpc>
                <a:spcPct val="180000"/>
              </a:lnSpc>
              <a:buSzPts val="440"/>
            </a:pPr>
            <a:r>
              <a:rPr lang="en-US" sz="1100" dirty="0">
                <a:solidFill>
                  <a:schemeClr val="dk1"/>
                </a:solidFill>
                <a:latin typeface="+mn-lt"/>
                <a:ea typeface="Times New Roman"/>
                <a:cs typeface="Times New Roman"/>
                <a:sym typeface="Times New Roman"/>
                <a:hlinkClick r:id="rId3"/>
              </a:rPr>
              <a:t>https://github.com/jbaxterusd/AAI510-FP-GRP1</a:t>
            </a:r>
            <a:endParaRPr lang="en-US" sz="11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>
              <a:lnSpc>
                <a:spcPct val="180000"/>
              </a:lnSpc>
              <a:buSzPts val="440"/>
            </a:pPr>
            <a:endParaRPr lang="en-US" sz="1100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7C241E8-93DE-B277-2D1D-34CBF242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FE8C0F20-FD24-795B-E562-04126EEA451A}"/>
              </a:ext>
            </a:extLst>
          </p:cNvPr>
          <p:cNvSpPr txBox="1"/>
          <p:nvPr/>
        </p:nvSpPr>
        <p:spPr>
          <a:xfrm>
            <a:off x="212474" y="81725"/>
            <a:ext cx="4359525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78D1-D384-DC49-27FD-DCFB2E0AC37A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7EB151E-4A52-39C5-B5BA-ABBAC9C8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12EDC2C8-F2F0-8B68-E71C-140F9192A24D}"/>
              </a:ext>
            </a:extLst>
          </p:cNvPr>
          <p:cNvSpPr txBox="1"/>
          <p:nvPr/>
        </p:nvSpPr>
        <p:spPr>
          <a:xfrm>
            <a:off x="212474" y="81725"/>
            <a:ext cx="4359525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Summary/Conclusion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9214D-1845-1000-6B0B-6E8DBFB6E9B5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212475" y="81725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Group 1 Collaboration Chart</a:t>
            </a:r>
            <a:endParaRPr sz="2500" dirty="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p44"/>
          <p:cNvGraphicFramePr/>
          <p:nvPr>
            <p:extLst>
              <p:ext uri="{D42A27DB-BD31-4B8C-83A1-F6EECF244321}">
                <p14:modId xmlns:p14="http://schemas.microsoft.com/office/powerpoint/2010/main" val="3223970428"/>
              </p:ext>
            </p:extLst>
          </p:nvPr>
        </p:nvGraphicFramePr>
        <p:xfrm>
          <a:off x="1112438" y="946275"/>
          <a:ext cx="6919125" cy="3014208"/>
        </p:xfrm>
        <a:graphic>
          <a:graphicData uri="http://schemas.openxmlformats.org/drawingml/2006/table">
            <a:tbl>
              <a:tblPr>
                <a:noFill/>
                <a:tableStyleId>{85F5C5BE-9EE7-46A3-8532-528E5A28226B}</a:tableStyleId>
              </a:tblPr>
              <a:tblGrid>
                <a:gridCol w="229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1 (Jack Baxter)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2 (Zach Artman)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3 (Greg Moore)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GitHub Creation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EDA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Summary/Conclusion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Model implementation and code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 Metrics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Deployment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8;p44">
            <a:extLst>
              <a:ext uri="{FF2B5EF4-FFF2-40B4-BE49-F238E27FC236}">
                <a16:creationId xmlns:a16="http://schemas.microsoft.com/office/drawing/2014/main" id="{2B2AC397-174C-6C03-D97D-076C003273D1}"/>
              </a:ext>
            </a:extLst>
          </p:cNvPr>
          <p:cNvSpPr txBox="1"/>
          <p:nvPr/>
        </p:nvSpPr>
        <p:spPr>
          <a:xfrm>
            <a:off x="212475" y="81725"/>
            <a:ext cx="6070200" cy="60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  <a:endParaRPr lang="en-US" sz="2800" dirty="0">
              <a:solidFill>
                <a:schemeClr val="tx1"/>
              </a:solidFill>
              <a:effectLst/>
            </a:endParaRPr>
          </a:p>
          <a:p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88EA2-FA48-ED6D-F6B9-CE39950801EF}"/>
              </a:ext>
            </a:extLst>
          </p:cNvPr>
          <p:cNvSpPr txBox="1"/>
          <p:nvPr/>
        </p:nvSpPr>
        <p:spPr>
          <a:xfrm>
            <a:off x="342900" y="1154430"/>
            <a:ext cx="7120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https://www.kaggle.com/datasets/usdot/flight-delay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9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12474" y="81724"/>
            <a:ext cx="6188325" cy="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Table of Contents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12474" y="746760"/>
            <a:ext cx="8177374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Business Understanding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Data Understanding (EDA)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Data Preparation &amp; Feature Engineering</a:t>
            </a:r>
            <a:endParaRPr sz="1800" dirty="0">
              <a:solidFill>
                <a:schemeClr val="dk2"/>
              </a:solidFill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Modeling and Training</a:t>
            </a:r>
          </a:p>
          <a:p>
            <a:pPr marL="45720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   Logistic Regression</a:t>
            </a:r>
          </a:p>
          <a:p>
            <a:pPr marL="45720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   Random Forest</a:t>
            </a:r>
          </a:p>
          <a:p>
            <a:pPr marL="457200" lvl="5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   </a:t>
            </a:r>
            <a:r>
              <a:rPr lang="en-US" sz="1800" dirty="0" err="1">
                <a:solidFill>
                  <a:schemeClr val="dk2"/>
                </a:solidFill>
                <a:sym typeface="Times New Roman"/>
              </a:rPr>
              <a:t>XGBoost</a:t>
            </a:r>
            <a:endParaRPr lang="en-US" sz="1800" dirty="0">
              <a:solidFill>
                <a:schemeClr val="dk2"/>
              </a:solidFill>
              <a:sym typeface="Times New Roman"/>
            </a:endParaRPr>
          </a:p>
          <a:p>
            <a:pPr marL="457200" lvl="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Evaluation Metrics</a:t>
            </a:r>
          </a:p>
          <a:p>
            <a:pPr marL="457200" lvl="0" indent="-292100"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Deployment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800" dirty="0">
                <a:solidFill>
                  <a:schemeClr val="dk2"/>
                </a:solidFill>
                <a:sym typeface="Times New Roman"/>
              </a:rPr>
              <a:t>Summary/Conclusion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sym typeface="Times New Roman"/>
              </a:rPr>
              <a:t>Collaboration Chart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2"/>
                </a:solidFill>
                <a:sym typeface="Times New Roman"/>
              </a:rPr>
              <a:t>References</a:t>
            </a:r>
            <a:endParaRPr sz="1800" dirty="0">
              <a:solidFill>
                <a:schemeClr val="dk2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212474" y="81725"/>
            <a:ext cx="4359525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Business Understanding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AFB52-FC27-FDD9-494C-F4F3A3B3F0B9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184425" y="70505"/>
            <a:ext cx="6597843" cy="84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Understanding (EDA)</a:t>
            </a:r>
          </a:p>
          <a:p>
            <a:br>
              <a:rPr lang="en-US" sz="3600" dirty="0"/>
            </a:br>
            <a:endParaRPr sz="25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297FF-B91B-061F-CE62-A038D02FA764}"/>
              </a:ext>
            </a:extLst>
          </p:cNvPr>
          <p:cNvSpPr txBox="1"/>
          <p:nvPr/>
        </p:nvSpPr>
        <p:spPr>
          <a:xfrm>
            <a:off x="184425" y="1083560"/>
            <a:ext cx="8239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51654724-E91D-421D-CBFF-C48F6953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BFE1B73C-A3C5-9134-8DDA-99CF8696E854}"/>
              </a:ext>
            </a:extLst>
          </p:cNvPr>
          <p:cNvSpPr txBox="1"/>
          <p:nvPr/>
        </p:nvSpPr>
        <p:spPr>
          <a:xfrm>
            <a:off x="212474" y="81725"/>
            <a:ext cx="6782686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Data Preparation &amp;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11073-A334-0A05-04EE-583354367FCD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8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53347FC4-310A-043C-7855-776D9639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38F46C22-D99E-9696-7531-32595F2A007D}"/>
              </a:ext>
            </a:extLst>
          </p:cNvPr>
          <p:cNvSpPr txBox="1"/>
          <p:nvPr/>
        </p:nvSpPr>
        <p:spPr>
          <a:xfrm>
            <a:off x="212474" y="81725"/>
            <a:ext cx="6816976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Model/Training: </a:t>
            </a:r>
            <a:r>
              <a:rPr lang="en-US" sz="2800" dirty="0">
                <a:solidFill>
                  <a:schemeClr val="dk2"/>
                </a:solidFill>
                <a:sym typeface="Times New Roman"/>
              </a:rPr>
              <a:t>Logistic Regression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7BA45-E49D-4DDB-9939-8AC850AD8475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1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522965DC-8B8A-3D1A-FC85-0B2E361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9D357F42-9265-F1CA-FDDA-47D4B445F132}"/>
              </a:ext>
            </a:extLst>
          </p:cNvPr>
          <p:cNvSpPr txBox="1"/>
          <p:nvPr/>
        </p:nvSpPr>
        <p:spPr>
          <a:xfrm>
            <a:off x="212474" y="81725"/>
            <a:ext cx="6816976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Model/Training: </a:t>
            </a:r>
            <a:r>
              <a:rPr lang="en-US" sz="2800" dirty="0">
                <a:solidFill>
                  <a:schemeClr val="dk2"/>
                </a:solidFill>
                <a:sym typeface="Times New Roman"/>
              </a:rPr>
              <a:t>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38718-8093-CBF1-71C3-1D7BFEB997F1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3C46F4E2-1C4B-7C69-A965-0E82AFB72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D9CD4873-339F-DBF1-8A88-8B1157C6593B}"/>
              </a:ext>
            </a:extLst>
          </p:cNvPr>
          <p:cNvSpPr txBox="1"/>
          <p:nvPr/>
        </p:nvSpPr>
        <p:spPr>
          <a:xfrm>
            <a:off x="212474" y="81725"/>
            <a:ext cx="6816976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Model/Training: </a:t>
            </a:r>
            <a:r>
              <a:rPr lang="en-US" sz="2800" dirty="0" err="1">
                <a:solidFill>
                  <a:schemeClr val="dk2"/>
                </a:solidFill>
                <a:sym typeface="Times New Roman"/>
              </a:rPr>
              <a:t>XGBoost</a:t>
            </a:r>
            <a:endParaRPr lang="en-US" sz="2800" dirty="0">
              <a:solidFill>
                <a:schemeClr val="dk2"/>
              </a:solidFill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E4634-D29E-7467-AECA-2F7251089284}"/>
              </a:ext>
            </a:extLst>
          </p:cNvPr>
          <p:cNvSpPr txBox="1"/>
          <p:nvPr/>
        </p:nvSpPr>
        <p:spPr>
          <a:xfrm>
            <a:off x="350520" y="853440"/>
            <a:ext cx="416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1A5C1-F292-A279-1EB3-1489B2729A67}"/>
              </a:ext>
            </a:extLst>
          </p:cNvPr>
          <p:cNvSpPr txBox="1"/>
          <p:nvPr/>
        </p:nvSpPr>
        <p:spPr>
          <a:xfrm>
            <a:off x="727710" y="2472690"/>
            <a:ext cx="40957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precision    recall  f1-score   support</a:t>
            </a:r>
          </a:p>
          <a:p>
            <a:endParaRPr lang="en-US" sz="1100" dirty="0"/>
          </a:p>
          <a:p>
            <a:r>
              <a:rPr lang="en-US" sz="1100" dirty="0"/>
              <a:t>           0       0.66      0.85      0.74    655590</a:t>
            </a:r>
          </a:p>
          <a:p>
            <a:r>
              <a:rPr lang="en-US" sz="1100" dirty="0"/>
              <a:t>           1       0.62      0.45      0.52    425124</a:t>
            </a:r>
          </a:p>
          <a:p>
            <a:r>
              <a:rPr lang="en-US" sz="1100" dirty="0"/>
              <a:t>           2       0.33      0.00      0.00     65872</a:t>
            </a:r>
          </a:p>
          <a:p>
            <a:endParaRPr lang="en-US" sz="1100" dirty="0"/>
          </a:p>
          <a:p>
            <a:r>
              <a:rPr lang="en-US" sz="1100" dirty="0"/>
              <a:t>    accuracy                           0.65   1146586</a:t>
            </a:r>
          </a:p>
          <a:p>
            <a:r>
              <a:rPr lang="en-US" sz="1100" dirty="0"/>
              <a:t>   macro avg       0.54      0.43      0.42   1146586</a:t>
            </a:r>
          </a:p>
          <a:p>
            <a:r>
              <a:rPr lang="en-US" sz="1100" dirty="0"/>
              <a:t>weighted avg       0.63      0.65      0.62   1146586</a:t>
            </a:r>
          </a:p>
          <a:p>
            <a:endParaRPr lang="en-US" sz="1100" dirty="0"/>
          </a:p>
          <a:p>
            <a:r>
              <a:rPr lang="en-US" sz="1100" dirty="0"/>
              <a:t>ROC AUC (</a:t>
            </a:r>
            <a:r>
              <a:rPr lang="en-US" sz="1100" dirty="0" err="1"/>
              <a:t>ovr</a:t>
            </a:r>
            <a:r>
              <a:rPr lang="en-US" sz="1100" dirty="0"/>
              <a:t>): 0.6838031716409025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B083F-E650-ACF6-8798-FE29AF565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86" y="171450"/>
            <a:ext cx="4079811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27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7E7A6D33-5497-C4EF-0B64-0C6207887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>
            <a:extLst>
              <a:ext uri="{FF2B5EF4-FFF2-40B4-BE49-F238E27FC236}">
                <a16:creationId xmlns:a16="http://schemas.microsoft.com/office/drawing/2014/main" id="{C98BE026-C593-0297-E926-4AB7E8ADC268}"/>
              </a:ext>
            </a:extLst>
          </p:cNvPr>
          <p:cNvSpPr txBox="1"/>
          <p:nvPr/>
        </p:nvSpPr>
        <p:spPr>
          <a:xfrm>
            <a:off x="212474" y="81725"/>
            <a:ext cx="4359525" cy="688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Evaluation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AAAB1-C7E1-BF05-124C-9747E4415A57}"/>
              </a:ext>
            </a:extLst>
          </p:cNvPr>
          <p:cNvSpPr txBox="1"/>
          <p:nvPr/>
        </p:nvSpPr>
        <p:spPr>
          <a:xfrm>
            <a:off x="316281" y="814191"/>
            <a:ext cx="7218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59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256</Words>
  <Application>Microsoft Office PowerPoint</Application>
  <PresentationFormat>On-screen Show (16:9)</PresentationFormat>
  <Paragraphs>76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 Narrow</vt:lpstr>
      <vt:lpstr>Arial</vt:lpstr>
      <vt:lpstr>Times New Roman</vt:lpstr>
      <vt:lpstr>Simple Light</vt:lpstr>
      <vt:lpstr>Machine Learning for Flight Delay Prediction: A Cost-Optimization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Classification for Human Activity Recognition (HAR)</dc:title>
  <dc:creator>Greg Moore</dc:creator>
  <cp:lastModifiedBy>Greg Moore</cp:lastModifiedBy>
  <cp:revision>49</cp:revision>
  <cp:lastPrinted>2024-08-12T01:51:28Z</cp:lastPrinted>
  <dcterms:modified xsi:type="dcterms:W3CDTF">2025-06-19T04:08:40Z</dcterms:modified>
</cp:coreProperties>
</file>