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handoutMasterIdLst>
    <p:handoutMasterId r:id="rId35"/>
  </p:handoutMasterIdLst>
  <p:sldIdLst>
    <p:sldId id="257" r:id="rId2"/>
    <p:sldId id="258" r:id="rId3"/>
    <p:sldId id="260" r:id="rId4"/>
    <p:sldId id="261" r:id="rId5"/>
    <p:sldId id="291" r:id="rId6"/>
    <p:sldId id="292" r:id="rId7"/>
    <p:sldId id="293" r:id="rId8"/>
    <p:sldId id="294" r:id="rId9"/>
    <p:sldId id="295" r:id="rId10"/>
    <p:sldId id="296" r:id="rId11"/>
    <p:sldId id="298" r:id="rId12"/>
    <p:sldId id="299" r:id="rId13"/>
    <p:sldId id="267" r:id="rId14"/>
    <p:sldId id="270" r:id="rId15"/>
    <p:sldId id="271" r:id="rId16"/>
    <p:sldId id="300" r:id="rId17"/>
    <p:sldId id="272" r:id="rId18"/>
    <p:sldId id="301" r:id="rId19"/>
    <p:sldId id="303" r:id="rId20"/>
    <p:sldId id="302" r:id="rId21"/>
    <p:sldId id="305" r:id="rId22"/>
    <p:sldId id="304" r:id="rId23"/>
    <p:sldId id="278" r:id="rId24"/>
    <p:sldId id="307" r:id="rId25"/>
    <p:sldId id="306" r:id="rId26"/>
    <p:sldId id="279" r:id="rId27"/>
    <p:sldId id="310" r:id="rId28"/>
    <p:sldId id="280" r:id="rId29"/>
    <p:sldId id="311" r:id="rId30"/>
    <p:sldId id="284" r:id="rId31"/>
    <p:sldId id="285" r:id="rId32"/>
    <p:sldId id="289" r:id="rId33"/>
  </p:sldIdLst>
  <p:sldSz cx="9144000" cy="6858000" type="screen4x3"/>
  <p:notesSz cx="6858000" cy="9144000"/>
  <p:embeddedFontLst>
    <p:embeddedFont>
      <p:font typeface="华文细黑" panose="02010600040101010101" pitchFamily="2" charset="-122"/>
      <p:regular r:id="rId36"/>
    </p:embeddedFont>
    <p:embeddedFont>
      <p:font typeface="Constantia" panose="02030602050306030303" pitchFamily="18" charset="0"/>
      <p:regular r:id="rId37"/>
      <p:bold r:id="rId38"/>
      <p:italic r:id="rId39"/>
      <p:boldItalic r:id="rId40"/>
    </p:embeddedFont>
    <p:embeddedFont>
      <p:font typeface="Mongolian Baiti" panose="03000500000000000000" pitchFamily="66" charset="0"/>
      <p:regular r:id="rId41"/>
    </p:embeddedFont>
    <p:embeddedFont>
      <p:font typeface="Book Antiqua" panose="02040602050305030304" pitchFamily="18" charset="0"/>
      <p:regular r:id="rId42"/>
      <p:bold r:id="rId43"/>
      <p:italic r:id="rId44"/>
      <p:boldItalic r:id="rId45"/>
    </p:embeddedFont>
    <p:embeddedFont>
      <p:font typeface="华文中宋" panose="02010600040101010101" pitchFamily="2" charset="-122"/>
      <p:regular r:id="rId46"/>
    </p:embeddedFont>
    <p:embeddedFont>
      <p:font typeface="Cambria" panose="02040503050406030204" pitchFamily="18" charset="0"/>
      <p:regular r:id="rId47"/>
      <p:bold r:id="rId48"/>
      <p:italic r:id="rId49"/>
      <p:boldItalic r:id="rId50"/>
    </p:embeddedFont>
    <p:embeddedFont>
      <p:font typeface="Verdana" panose="020B0604030504040204" pitchFamily="34" charset="0"/>
      <p:regular r:id="rId51"/>
      <p:bold r:id="rId52"/>
      <p:italic r:id="rId53"/>
      <p:boldItalic r:id="rId54"/>
    </p:embeddedFont>
    <p:embeddedFont>
      <p:font typeface="Comic Sans MS" panose="030F0702030302020204" pitchFamily="66" charset="0"/>
      <p:regular r:id="rId55"/>
      <p:bold r:id="rId56"/>
    </p:embeddedFont>
    <p:embeddedFont>
      <p:font typeface="Cambria Math" panose="02040503050406030204" pitchFamily="18" charset="0"/>
      <p:regular r:id="rId57"/>
    </p:embeddedFont>
    <p:embeddedFont>
      <p:font typeface="Calibri" panose="020F0502020204030204" pitchFamily="34" charset="0"/>
      <p:regular r:id="rId58"/>
      <p:bold r:id="rId59"/>
      <p:italic r:id="rId60"/>
      <p:boldItalic r:id="rId61"/>
    </p:embeddedFont>
    <p:embeddedFont>
      <p:font typeface="Garamond" panose="02020404030301010803" pitchFamily="18" charset="0"/>
      <p:regular r:id="rId62"/>
      <p:bold r:id="rId63"/>
      <p:italic r:id="rId64"/>
    </p:embeddedFont>
    <p:embeddedFont>
      <p:font typeface="Euclid" panose="02020503060505020303" pitchFamily="18" charset="0"/>
      <p:regular r:id="rId65"/>
      <p:bold r:id="rId66"/>
      <p:italic r:id="rId67"/>
      <p:boldItalic r:id="rId6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O用" lastIdx="1" clrIdx="0">
    <p:extLst>
      <p:ext uri="{19B8F6BF-5375-455C-9EA6-DF929625EA0E}">
        <p15:presenceInfo xmlns:p15="http://schemas.microsoft.com/office/powerpoint/2012/main" xmlns="" userId="Microsoft Office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800"/>
    <a:srgbClr val="C0993F"/>
    <a:srgbClr val="00CC00"/>
    <a:srgbClr val="003300"/>
    <a:srgbClr val="0046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3" autoAdjust="0"/>
    <p:restoredTop sz="95768" autoAdjust="0"/>
  </p:normalViewPr>
  <p:slideViewPr>
    <p:cSldViewPr>
      <p:cViewPr>
        <p:scale>
          <a:sx n="75" d="100"/>
          <a:sy n="75" d="100"/>
        </p:scale>
        <p:origin x="-1704" y="-402"/>
      </p:cViewPr>
      <p:guideLst>
        <p:guide orient="horz" pos="2160"/>
        <p:guide pos="2880"/>
      </p:guideLst>
    </p:cSldViewPr>
  </p:slideViewPr>
  <p:outlineViewPr>
    <p:cViewPr>
      <p:scale>
        <a:sx n="33" d="100"/>
        <a:sy n="33" d="100"/>
      </p:scale>
      <p:origin x="0" y="5976"/>
    </p:cViewPr>
  </p:outlineViewPr>
  <p:notesTextViewPr>
    <p:cViewPr>
      <p:scale>
        <a:sx n="100" d="100"/>
        <a:sy n="100" d="100"/>
      </p:scale>
      <p:origin x="0" y="0"/>
    </p:cViewPr>
  </p:notesTextViewPr>
  <p:sorterViewPr>
    <p:cViewPr varScale="1">
      <p:scale>
        <a:sx n="100" d="100"/>
        <a:sy n="100" d="100"/>
      </p:scale>
      <p:origin x="0" y="3536"/>
    </p:cViewPr>
  </p:sorterViewPr>
  <p:notesViewPr>
    <p:cSldViewPr>
      <p:cViewPr varScale="1">
        <p:scale>
          <a:sx n="72" d="100"/>
          <a:sy n="72" d="100"/>
        </p:scale>
        <p:origin x="-2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7.fntdata"/><Relationship Id="rId47" Type="http://schemas.openxmlformats.org/officeDocument/2006/relationships/font" Target="fonts/font12.fntdata"/><Relationship Id="rId63" Type="http://schemas.openxmlformats.org/officeDocument/2006/relationships/font" Target="fonts/font28.fntdata"/><Relationship Id="rId68" Type="http://schemas.openxmlformats.org/officeDocument/2006/relationships/font" Target="fonts/font3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font" Target="fonts/font31.fntdata"/><Relationship Id="rId5" Type="http://schemas.openxmlformats.org/officeDocument/2006/relationships/slide" Target="slides/slide4.xml"/><Relationship Id="rId61" Type="http://schemas.openxmlformats.org/officeDocument/2006/relationships/font" Target="fonts/font2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font" Target="fonts/font29.fntdata"/><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6.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font" Target="fonts/font32.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font" Target="fonts/font3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4.fntdata"/><Relationship Id="rId34" Type="http://schemas.openxmlformats.org/officeDocument/2006/relationships/notesMaster" Target="notesMasters/notesMaster1.xml"/><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e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9"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9"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9"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54465-BB34-47B0-B2C0-DE63A6C7C226}" type="datetimeFigureOut">
              <a:rPr lang="zh-CN" altLang="en-US" smtClean="0"/>
              <a:t>2018-11-12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58F172-1393-4DE5-B583-61FF8DA1C69E}" type="slidenum">
              <a:rPr lang="zh-CN" altLang="en-US" smtClean="0"/>
              <a:t>‹#›</a:t>
            </a:fld>
            <a:endParaRPr lang="zh-CN" altLang="en-US"/>
          </a:p>
        </p:txBody>
      </p:sp>
    </p:spTree>
    <p:extLst>
      <p:ext uri="{BB962C8B-B14F-4D97-AF65-F5344CB8AC3E}">
        <p14:creationId xmlns:p14="http://schemas.microsoft.com/office/powerpoint/2010/main" val="3073532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828BC-E830-4462-BFC6-0E2A3F5D4D02}"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F7B9E-D03B-4AFE-8D86-75E5660F607B}" type="slidenum">
              <a:rPr lang="zh-CN" altLang="en-US" smtClean="0"/>
              <a:t>‹#›</a:t>
            </a:fld>
            <a:endParaRPr lang="zh-CN" altLang="en-US"/>
          </a:p>
        </p:txBody>
      </p:sp>
    </p:spTree>
    <p:extLst>
      <p:ext uri="{BB962C8B-B14F-4D97-AF65-F5344CB8AC3E}">
        <p14:creationId xmlns:p14="http://schemas.microsoft.com/office/powerpoint/2010/main" val="125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Good morning, everyone. I’m Xuan Wu from Southeast University, Nanjing, China. It’s my pleasure to introduce our work: towards enabling binary decomposition for partial label learning. This is a joint work with my advisor, professor Min-Ling Zhang.</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a:t>
            </a:fld>
            <a:endParaRPr lang="zh-CN" altLang="en-US"/>
          </a:p>
        </p:txBody>
      </p:sp>
    </p:spTree>
    <p:extLst>
      <p:ext uri="{BB962C8B-B14F-4D97-AF65-F5344CB8AC3E}">
        <p14:creationId xmlns:p14="http://schemas.microsoft.com/office/powerpoint/2010/main" val="789349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two simple scenarios where partial label learning problem arises.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one is when we try to annotate the painting style of this image. Suppose three annotators A, B and C labels it as Picasso style, Monet style and Van Gogh style respectively. Among which, only the labeling of Van Gogh style is correct.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when we try to obtain the correspondence between a picture and its description. For example, this picture is a screenshot of a tv show, we can easily find two human faces in the picture and two names in the subtitle. However, we don’t know the correspondence between each face and the names in the subtitle.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Actually, partial label learning problem widely exists in real-world applications, such as computer vision, image classification, learning from crowds, ecoinformatics, and so on.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4F7B9E-D03B-4AFE-8D86-75E5660F607B}" type="slidenum">
              <a:rPr lang="zh-CN" altLang="en-US" smtClean="0"/>
              <a:t>10</a:t>
            </a:fld>
            <a:endParaRPr lang="zh-CN" altLang="en-US"/>
          </a:p>
        </p:txBody>
      </p:sp>
    </p:spTree>
    <p:extLst>
      <p:ext uri="{BB962C8B-B14F-4D97-AF65-F5344CB8AC3E}">
        <p14:creationId xmlns:p14="http://schemas.microsoft.com/office/powerpoint/2010/main" val="3813459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two simple scenarios where partial label learning problem arises.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one is when we try to annotate the painting style of this image. Suppose three annotators A, B and C labels it as Picasso style, Monet style and Van Gogh style respectively. Among which, only the labeling of Van Gogh style is correct.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when we try to obtain the correspondence between a picture and its description. For example, this picture is a screenshot of a tv show, we can easily find two human faces in the picture and two names in the subtitle. However, we don’t know the correspondence between each face and the names in the subtitle.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Actually, partial label learning problem widely exists in real-world applications, such as computer vision, image classification, learning from crowds, ecoinformatics, and so on.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4F7B9E-D03B-4AFE-8D86-75E5660F607B}" type="slidenum">
              <a:rPr lang="zh-CN" altLang="en-US" smtClean="0"/>
              <a:t>11</a:t>
            </a:fld>
            <a:endParaRPr lang="zh-CN" altLang="en-US"/>
          </a:p>
        </p:txBody>
      </p:sp>
    </p:spTree>
    <p:extLst>
      <p:ext uri="{BB962C8B-B14F-4D97-AF65-F5344CB8AC3E}">
        <p14:creationId xmlns:p14="http://schemas.microsoft.com/office/powerpoint/2010/main" val="381345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two simple scenarios where partial label learning problem arises.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one is when we try to annotate the painting style of this image. Suppose three annotators A, B and C labels it as Picasso style, Monet style and Van Gogh style respectively. Among which, only the labeling of Van Gogh style is correct.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when we try to obtain the correspondence between a picture and its description. For example, this picture is a screenshot of a tv show, we can easily find two human faces in the picture and two names in the subtitle. However, we don’t know the correspondence between each face and the names in the subtitle.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Actually, partial label learning problem widely exists in real-world applications, such as computer vision, image classification, learning from crowds, ecoinformatics, and so on.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4F7B9E-D03B-4AFE-8D86-75E5660F607B}" type="slidenum">
              <a:rPr lang="zh-CN" altLang="en-US" smtClean="0"/>
              <a:t>12</a:t>
            </a:fld>
            <a:endParaRPr lang="zh-CN" altLang="en-US"/>
          </a:p>
        </p:txBody>
      </p:sp>
    </p:spTree>
    <p:extLst>
      <p:ext uri="{BB962C8B-B14F-4D97-AF65-F5344CB8AC3E}">
        <p14:creationId xmlns:p14="http://schemas.microsoft.com/office/powerpoint/2010/main" val="381345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two simple scenarios where partial label learning problem arises.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one is when we try to annotate the painting style of this image. Suppose three annotators A, B and C labels it as Picasso style, Monet style and Van Gogh style respectively. Among which, only the labeling of Van Gogh style is correct.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when we try to obtain the correspondence between a picture and its description. For example, this picture is a screenshot of a tv show, we can easily find two human faces in the picture and two names in the subtitle. However, we don’t know the correspondence between each face and the names in the subtitle.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Actually, partial label learning problem widely exists in real-world applications, such as computer vision, image classification, learning from crowds, ecoinformatics, and so on.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4F7B9E-D03B-4AFE-8D86-75E5660F607B}" type="slidenum">
              <a:rPr lang="zh-CN" altLang="en-US" smtClean="0"/>
              <a:t>13</a:t>
            </a:fld>
            <a:endParaRPr lang="zh-CN" altLang="en-US"/>
          </a:p>
        </p:txBody>
      </p:sp>
    </p:spTree>
    <p:extLst>
      <p:ext uri="{BB962C8B-B14F-4D97-AF65-F5344CB8AC3E}">
        <p14:creationId xmlns:p14="http://schemas.microsoft.com/office/powerpoint/2010/main" val="381345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second part of my presentation is to introduce our approach: PALOC.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14</a:t>
            </a:fld>
            <a:endParaRPr lang="zh-CN" altLang="en-US"/>
          </a:p>
        </p:txBody>
      </p:sp>
    </p:spTree>
    <p:extLst>
      <p:ext uri="{BB962C8B-B14F-4D97-AF65-F5344CB8AC3E}">
        <p14:creationId xmlns:p14="http://schemas.microsoft.com/office/powerpoint/2010/main" val="237887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formal definition of partial label learning is as follows…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use capital X to represent the d-dimensional feature space, and capital Y to represent the label space with q possible class labels.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training set contains a number of partial label examples. Here,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represents a d-dimensional feature vector, and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represents its candidate label set. Its ground-truth label </a:t>
            </a:r>
            <a:r>
              <a:rPr lang="en-US" altLang="zh-CN" sz="1200" kern="1200" dirty="0" err="1">
                <a:solidFill>
                  <a:schemeClr val="tx1"/>
                </a:solidFill>
                <a:effectLst/>
                <a:latin typeface="+mn-lt"/>
                <a:ea typeface="+mn-ea"/>
                <a:cs typeface="+mn-cs"/>
              </a:rPr>
              <a:t>y_i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but is unknown.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task of partial label learning is to induce a multi-class predictor which predicts the proper label for unseen instance.</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15</a:t>
            </a:fld>
            <a:endParaRPr lang="zh-CN" altLang="en-US"/>
          </a:p>
        </p:txBody>
      </p:sp>
    </p:spTree>
    <p:extLst>
      <p:ext uri="{BB962C8B-B14F-4D97-AF65-F5344CB8AC3E}">
        <p14:creationId xmlns:p14="http://schemas.microsoft.com/office/powerpoint/2010/main" val="399240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formal definition of partial label learning is as follows…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use capital X to represent the d-dimensional feature space, and capital Y to represent the label space with q possible class labels.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training set contains a number of partial label examples. Here,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represents a d-dimensional feature vector, and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represents its candidate label set. Its ground-truth label </a:t>
            </a:r>
            <a:r>
              <a:rPr lang="en-US" altLang="zh-CN" sz="1200" kern="1200" dirty="0" err="1">
                <a:solidFill>
                  <a:schemeClr val="tx1"/>
                </a:solidFill>
                <a:effectLst/>
                <a:latin typeface="+mn-lt"/>
                <a:ea typeface="+mn-ea"/>
                <a:cs typeface="+mn-cs"/>
              </a:rPr>
              <a:t>y_i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but is unknown.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task of partial label learning is to induce a multi-class predictor which predicts the proper label for unseen instance.</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16</a:t>
            </a:fld>
            <a:endParaRPr lang="zh-CN" altLang="en-US"/>
          </a:p>
        </p:txBody>
      </p:sp>
    </p:spTree>
    <p:extLst>
      <p:ext uri="{BB962C8B-B14F-4D97-AF65-F5344CB8AC3E}">
        <p14:creationId xmlns:p14="http://schemas.microsoft.com/office/powerpoint/2010/main" val="2778724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17</a:t>
            </a:fld>
            <a:endParaRPr lang="zh-CN" altLang="en-US"/>
          </a:p>
        </p:txBody>
      </p:sp>
    </p:spTree>
    <p:extLst>
      <p:ext uri="{BB962C8B-B14F-4D97-AF65-F5344CB8AC3E}">
        <p14:creationId xmlns:p14="http://schemas.microsoft.com/office/powerpoint/2010/main" val="1062051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18</a:t>
            </a:fld>
            <a:endParaRPr lang="zh-CN" altLang="en-US"/>
          </a:p>
        </p:txBody>
      </p:sp>
    </p:spTree>
    <p:extLst>
      <p:ext uri="{BB962C8B-B14F-4D97-AF65-F5344CB8AC3E}">
        <p14:creationId xmlns:p14="http://schemas.microsoft.com/office/powerpoint/2010/main" val="989616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19</a:t>
            </a:fld>
            <a:endParaRPr lang="zh-CN" altLang="en-US"/>
          </a:p>
        </p:txBody>
      </p:sp>
    </p:spTree>
    <p:extLst>
      <p:ext uri="{BB962C8B-B14F-4D97-AF65-F5344CB8AC3E}">
        <p14:creationId xmlns:p14="http://schemas.microsoft.com/office/powerpoint/2010/main" val="113427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each object is represented by a single instance associated with a single label. However, in partial label learning, each object is represented by a single instance while associated with a set of candidate labels, among which only one label is valid but unknown.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4F7B9E-D03B-4AFE-8D86-75E5660F607B}" type="slidenum">
              <a:rPr lang="zh-CN" altLang="en-US" smtClean="0"/>
              <a:t>2</a:t>
            </a:fld>
            <a:endParaRPr lang="zh-CN" altLang="en-US"/>
          </a:p>
        </p:txBody>
      </p:sp>
    </p:spTree>
    <p:extLst>
      <p:ext uri="{BB962C8B-B14F-4D97-AF65-F5344CB8AC3E}">
        <p14:creationId xmlns:p14="http://schemas.microsoft.com/office/powerpoint/2010/main" val="141663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20</a:t>
            </a:fld>
            <a:endParaRPr lang="zh-CN" altLang="en-US"/>
          </a:p>
        </p:txBody>
      </p:sp>
    </p:spTree>
    <p:extLst>
      <p:ext uri="{BB962C8B-B14F-4D97-AF65-F5344CB8AC3E}">
        <p14:creationId xmlns:p14="http://schemas.microsoft.com/office/powerpoint/2010/main" val="349484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21</a:t>
            </a:fld>
            <a:endParaRPr lang="zh-CN" altLang="en-US"/>
          </a:p>
        </p:txBody>
      </p:sp>
    </p:spTree>
    <p:extLst>
      <p:ext uri="{BB962C8B-B14F-4D97-AF65-F5344CB8AC3E}">
        <p14:creationId xmlns:p14="http://schemas.microsoft.com/office/powerpoint/2010/main" val="1001814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mentioned before, the key challenge of partial label learning is ambiguous labelling which means ground-truth label is not accessible by the learning algorithm. Generally, binary decomposition serves as intuitive solution which transforms multi-class learning problem into a number of binary leaning problems. However, due to ambiguous labelling, when we use one-vs-rest strategy, it is unclear whether the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should be regard as a positive or negative example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one specific class label, while when we use one-vs-one strategy, it is unclear which class label should example (</a:t>
            </a:r>
            <a:r>
              <a:rPr lang="en-US" altLang="zh-CN" sz="1200" kern="1200" dirty="0" err="1">
                <a:solidFill>
                  <a:schemeClr val="tx1"/>
                </a:solidFill>
                <a:effectLst/>
                <a:latin typeface="+mn-lt"/>
                <a:ea typeface="+mn-ea"/>
                <a:cs typeface="+mn-cs"/>
              </a:rPr>
              <a:t>x_i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S_i</a:t>
            </a:r>
            <a:r>
              <a:rPr lang="en-US" altLang="zh-CN" sz="1200" kern="1200" dirty="0">
                <a:solidFill>
                  <a:schemeClr val="tx1"/>
                </a:solidFill>
                <a:effectLst/>
                <a:latin typeface="+mn-lt"/>
                <a:ea typeface="+mn-ea"/>
                <a:cs typeface="+mn-cs"/>
              </a:rPr>
              <a:t>) belongs to </a:t>
            </a:r>
            <a:r>
              <a:rPr lang="en-US" altLang="zh-CN" sz="1200" kern="1200" dirty="0" err="1">
                <a:solidFill>
                  <a:schemeClr val="tx1"/>
                </a:solidFill>
                <a:effectLst/>
                <a:latin typeface="+mn-lt"/>
                <a:ea typeface="+mn-ea"/>
                <a:cs typeface="+mn-cs"/>
              </a:rPr>
              <a:t>w.r.t</a:t>
            </a:r>
            <a:r>
              <a:rPr lang="en-US" altLang="zh-CN" sz="1200" kern="1200" dirty="0">
                <a:solidFill>
                  <a:schemeClr val="tx1"/>
                </a:solidFill>
                <a:effectLst/>
                <a:latin typeface="+mn-lt"/>
                <a:ea typeface="+mn-ea"/>
                <a:cs typeface="+mn-cs"/>
              </a:rPr>
              <a:t>. a pair of class labels.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22</a:t>
            </a:fld>
            <a:endParaRPr lang="zh-CN" altLang="en-US"/>
          </a:p>
        </p:txBody>
      </p:sp>
    </p:spTree>
    <p:extLst>
      <p:ext uri="{BB962C8B-B14F-4D97-AF65-F5344CB8AC3E}">
        <p14:creationId xmlns:p14="http://schemas.microsoft.com/office/powerpoint/2010/main" val="1581936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 will introduce the experiments in the next part.</a:t>
            </a:r>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23</a:t>
            </a:fld>
            <a:endParaRPr lang="zh-CN" altLang="en-US"/>
          </a:p>
        </p:txBody>
      </p:sp>
    </p:spTree>
    <p:extLst>
      <p:ext uri="{BB962C8B-B14F-4D97-AF65-F5344CB8AC3E}">
        <p14:creationId xmlns:p14="http://schemas.microsoft.com/office/powerpoint/2010/main" val="1834206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experimental setup is as follows. There are 5 comparing algorithms with suggested parameter. The experimental protocol is ten-fold cross-validation and pairwise t-test.</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24</a:t>
            </a:fld>
            <a:endParaRPr lang="zh-CN" altLang="en-US"/>
          </a:p>
        </p:txBody>
      </p:sp>
    </p:spTree>
    <p:extLst>
      <p:ext uri="{BB962C8B-B14F-4D97-AF65-F5344CB8AC3E}">
        <p14:creationId xmlns:p14="http://schemas.microsoft.com/office/powerpoint/2010/main" val="1284632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experimental setup is as follows. There are 5 comparing algorithms with suggested parameter. The experimental protocol is ten-fold cross-validation and pairwise t-test.</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25</a:t>
            </a:fld>
            <a:endParaRPr lang="zh-CN" altLang="en-US"/>
          </a:p>
        </p:txBody>
      </p:sp>
    </p:spTree>
    <p:extLst>
      <p:ext uri="{BB962C8B-B14F-4D97-AF65-F5344CB8AC3E}">
        <p14:creationId xmlns:p14="http://schemas.microsoft.com/office/powerpoint/2010/main" val="1231781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experimental setup is as follows. There are 5 comparing algorithms with suggested parameter. The experimental protocol is ten-fold cross-validation and pairwise t-test.</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26</a:t>
            </a:fld>
            <a:endParaRPr lang="zh-CN" altLang="en-US"/>
          </a:p>
        </p:txBody>
      </p:sp>
    </p:spTree>
    <p:extLst>
      <p:ext uri="{BB962C8B-B14F-4D97-AF65-F5344CB8AC3E}">
        <p14:creationId xmlns:p14="http://schemas.microsoft.com/office/powerpoint/2010/main" val="3442222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experimental setup is as follows. There are 5 comparing algorithms with suggested parameter. The experimental protocol is ten-fold cross-validation and pairwise t-test.</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27</a:t>
            </a:fld>
            <a:endParaRPr lang="zh-CN" altLang="en-US"/>
          </a:p>
        </p:txBody>
      </p:sp>
    </p:spTree>
    <p:extLst>
      <p:ext uri="{BB962C8B-B14F-4D97-AF65-F5344CB8AC3E}">
        <p14:creationId xmlns:p14="http://schemas.microsoft.com/office/powerpoint/2010/main" val="2668906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Six UCI data sets are used in our experiments, and we generate artificial PL data sets from them by using three controlling parameters.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Here, p controls the proportion of examples with partial labels, r controls the number of false positive labels in candidate label set, and epsilon controls the co-occurring probability for the coupling label.</a:t>
            </a:r>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28</a:t>
            </a:fld>
            <a:endParaRPr lang="zh-CN" altLang="en-US"/>
          </a:p>
        </p:txBody>
      </p:sp>
    </p:spTree>
    <p:extLst>
      <p:ext uri="{BB962C8B-B14F-4D97-AF65-F5344CB8AC3E}">
        <p14:creationId xmlns:p14="http://schemas.microsoft.com/office/powerpoint/2010/main" val="1636040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parameter sensitivity analysis, we can see that performance of PALOC improves as </a:t>
            </a:r>
            <a:r>
              <a:rPr lang="en-US" altLang="zh-CN" sz="1200" kern="1200" dirty="0" err="1">
                <a:solidFill>
                  <a:schemeClr val="tx1"/>
                </a:solidFill>
                <a:effectLst/>
                <a:latin typeface="+mn-lt"/>
                <a:ea typeface="+mn-ea"/>
                <a:cs typeface="+mn-cs"/>
              </a:rPr>
              <a:t>miu</a:t>
            </a:r>
            <a:r>
              <a:rPr lang="en-US" altLang="zh-CN" sz="1200" kern="1200" dirty="0">
                <a:solidFill>
                  <a:schemeClr val="tx1"/>
                </a:solidFill>
                <a:effectLst/>
                <a:latin typeface="+mn-lt"/>
                <a:ea typeface="+mn-ea"/>
                <a:cs typeface="+mn-cs"/>
              </a:rPr>
              <a:t> increases from zero and becomes relatively stable as </a:t>
            </a:r>
            <a:r>
              <a:rPr lang="en-US" altLang="zh-CN" sz="1200" kern="1200" dirty="0" err="1">
                <a:solidFill>
                  <a:schemeClr val="tx1"/>
                </a:solidFill>
                <a:effectLst/>
                <a:latin typeface="+mn-lt"/>
                <a:ea typeface="+mn-ea"/>
                <a:cs typeface="+mn-cs"/>
              </a:rPr>
              <a:t>miu</a:t>
            </a:r>
            <a:r>
              <a:rPr lang="en-US" altLang="zh-CN" sz="1200" kern="1200" dirty="0">
                <a:solidFill>
                  <a:schemeClr val="tx1"/>
                </a:solidFill>
                <a:effectLst/>
                <a:latin typeface="+mn-lt"/>
                <a:ea typeface="+mn-ea"/>
                <a:cs typeface="+mn-cs"/>
              </a:rPr>
              <a:t> reaches four. Specially, when $mu$ takes the value of 0, it corresponds to the case where only </a:t>
            </a:r>
            <a:r>
              <a:rPr lang="en-US" altLang="zh-CN" sz="1200" kern="1200" dirty="0" err="1">
                <a:solidFill>
                  <a:schemeClr val="tx1"/>
                </a:solidFill>
                <a:effectLst/>
                <a:latin typeface="+mn-lt"/>
                <a:ea typeface="+mn-ea"/>
                <a:cs typeface="+mn-cs"/>
              </a:rPr>
              <a:t>ovo</a:t>
            </a:r>
            <a:r>
              <a:rPr lang="en-US" altLang="zh-CN" sz="1200" kern="1200" dirty="0">
                <a:solidFill>
                  <a:schemeClr val="tx1"/>
                </a:solidFill>
                <a:effectLst/>
                <a:latin typeface="+mn-lt"/>
                <a:ea typeface="+mn-ea"/>
                <a:cs typeface="+mn-cs"/>
              </a:rPr>
              <a:t> classifiers contribute to the final prediction. These observations indicate that the stacking classifiers do help improve the performance.</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29</a:t>
            </a:fld>
            <a:endParaRPr lang="zh-CN" altLang="en-US"/>
          </a:p>
        </p:txBody>
      </p:sp>
    </p:spTree>
    <p:extLst>
      <p:ext uri="{BB962C8B-B14F-4D97-AF65-F5344CB8AC3E}">
        <p14:creationId xmlns:p14="http://schemas.microsoft.com/office/powerpoint/2010/main" val="255096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goal of partial label learning is to induce a multi-class classifier. To accomplish this task, an intuitive strategy is to fit widely-used learning techniques to PL data. Meanwhile, another natural strategy is to fit PL data to existing learning techniques. Specially, considering that the ultimate goal is to induce a multi-class classifier, binary decomposition should serve as the most straightforward solution. Unfortunately, due to the difficulty that the ground-truth label of the PL training example is concealed in its candidate label set, standard binary decomposition strategy can not be directly employed. In this paper, we aim to enable binary decomposition for partial label learning by adapting the popular one-vs-one decomposition techniques.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3</a:t>
            </a:fld>
            <a:endParaRPr lang="zh-CN" altLang="en-US"/>
          </a:p>
        </p:txBody>
      </p:sp>
    </p:spTree>
    <p:extLst>
      <p:ext uri="{BB962C8B-B14F-4D97-AF65-F5344CB8AC3E}">
        <p14:creationId xmlns:p14="http://schemas.microsoft.com/office/powerpoint/2010/main" val="1033071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conclusion, our main contribution is to enable binary decomposition for partial label learning. And the key technique is to adapt one-vs-one decomposition and utilize the stacking strategy. In the future, we will explore possible ways to make full use of the excluded PL training examples during binary decomposition. </a:t>
            </a:r>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31</a:t>
            </a:fld>
            <a:endParaRPr lang="zh-CN" altLang="en-US"/>
          </a:p>
        </p:txBody>
      </p:sp>
    </p:spTree>
    <p:extLst>
      <p:ext uri="{BB962C8B-B14F-4D97-AF65-F5344CB8AC3E}">
        <p14:creationId xmlns:p14="http://schemas.microsoft.com/office/powerpoint/2010/main" val="253983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is the outline of my presentation. Firstly, I will introduce the basic setting of partial label learning.</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4</a:t>
            </a:fld>
            <a:endParaRPr lang="zh-CN" altLang="en-US"/>
          </a:p>
        </p:txBody>
      </p:sp>
    </p:spTree>
    <p:extLst>
      <p:ext uri="{BB962C8B-B14F-4D97-AF65-F5344CB8AC3E}">
        <p14:creationId xmlns:p14="http://schemas.microsoft.com/office/powerpoint/2010/main" val="89814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for each object, the input space is represented by a single instance, while the output space is associated with a single label. In the training phase, based on such objects and supervised learning algorithm, a predictive model can be induced. In the testing phase, given an unseen instance, its label can be predicted by this model.</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5</a:t>
            </a:fld>
            <a:endParaRPr lang="zh-CN" altLang="en-US"/>
          </a:p>
        </p:txBody>
      </p:sp>
    </p:spTree>
    <p:extLst>
      <p:ext uri="{BB962C8B-B14F-4D97-AF65-F5344CB8AC3E}">
        <p14:creationId xmlns:p14="http://schemas.microsoft.com/office/powerpoint/2010/main" val="188932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for each object, the input space is represented by a single instance, while the output space is associated with a single label. In the training phase, based on such objects and supervised learning algorithm, a predictive model can be induced. In the testing phase, given an unseen instance, its label can be predicted by this model.</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6</a:t>
            </a:fld>
            <a:endParaRPr lang="zh-CN" altLang="en-US"/>
          </a:p>
        </p:txBody>
      </p:sp>
    </p:spTree>
    <p:extLst>
      <p:ext uri="{BB962C8B-B14F-4D97-AF65-F5344CB8AC3E}">
        <p14:creationId xmlns:p14="http://schemas.microsoft.com/office/powerpoint/2010/main" val="188932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for each object, the input space is represented by a single instance, while the output space is associated with a single label. In the training phase, based on such objects and supervised learning algorithm, a predictive model can be induced. In the testing phase, given an unseen instance, its label can be predicted by this model.</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7</a:t>
            </a:fld>
            <a:endParaRPr lang="zh-CN" altLang="en-US"/>
          </a:p>
        </p:txBody>
      </p:sp>
    </p:spTree>
    <p:extLst>
      <p:ext uri="{BB962C8B-B14F-4D97-AF65-F5344CB8AC3E}">
        <p14:creationId xmlns:p14="http://schemas.microsoft.com/office/powerpoint/2010/main" val="188932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for each object, the input space is represented by a single instance, while the output space is associated with a single label. In the training phase, based on such objects and supervised learning algorithm, a predictive model can be induced. In the testing phase, given an unseen instance, its label can be predicted by this model.</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8</a:t>
            </a:fld>
            <a:endParaRPr lang="zh-CN" altLang="en-US"/>
          </a:p>
        </p:txBody>
      </p:sp>
    </p:spTree>
    <p:extLst>
      <p:ext uri="{BB962C8B-B14F-4D97-AF65-F5344CB8AC3E}">
        <p14:creationId xmlns:p14="http://schemas.microsoft.com/office/powerpoint/2010/main" val="1889320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traditional supervised learning, for each object, the input space is represented by a single instance, while the output space is associated with a single label. In the training phase, based on such objects and supervised learning algorithm, a predictive model can be induced. In the testing phase, given an unseen instance, its label can be predicted by this model.</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F7B9E-D03B-4AFE-8D86-75E5660F607B}" type="slidenum">
              <a:rPr lang="zh-CN" altLang="en-US" smtClean="0"/>
              <a:t>9</a:t>
            </a:fld>
            <a:endParaRPr lang="zh-CN" altLang="en-US"/>
          </a:p>
        </p:txBody>
      </p:sp>
    </p:spTree>
    <p:extLst>
      <p:ext uri="{BB962C8B-B14F-4D97-AF65-F5344CB8AC3E}">
        <p14:creationId xmlns:p14="http://schemas.microsoft.com/office/powerpoint/2010/main" val="188932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914400" y="452264"/>
            <a:ext cx="7623175" cy="1752600"/>
          </a:xfrm>
        </p:spPr>
        <p:txBody>
          <a:bodyPr/>
          <a:lstStyle>
            <a:lvl1pPr>
              <a:defRPr sz="5000"/>
            </a:lvl1pPr>
          </a:lstStyle>
          <a:p>
            <a:pPr lvl="0"/>
            <a:r>
              <a:rPr lang="zh-CN" altLang="en-US" noProof="0" dirty="0"/>
              <a:t>单击此处编辑母版标题样式</a:t>
            </a:r>
          </a:p>
        </p:txBody>
      </p:sp>
      <p:sp>
        <p:nvSpPr>
          <p:cNvPr id="79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79876" name="Rectangle 4"/>
          <p:cNvSpPr>
            <a:spLocks noGrp="1" noChangeArrowheads="1"/>
          </p:cNvSpPr>
          <p:nvPr>
            <p:ph type="dt" sz="half" idx="2"/>
          </p:nvPr>
        </p:nvSpPr>
        <p:spPr>
          <a:xfrm>
            <a:off x="1331640" y="5085184"/>
            <a:ext cx="2133600" cy="457200"/>
          </a:xfrm>
          <a:prstGeom prst="rect">
            <a:avLst/>
          </a:prstGeom>
        </p:spPr>
        <p:txBody>
          <a:bodyPr/>
          <a:lstStyle>
            <a:lvl1pPr>
              <a:defRPr/>
            </a:lvl1pPr>
          </a:lstStyle>
          <a:p>
            <a:endParaRPr lang="en-US" altLang="zh-CN" dirty="0">
              <a:solidFill>
                <a:srgbClr val="000000"/>
              </a:solidFill>
            </a:endParaRPr>
          </a:p>
        </p:txBody>
      </p:sp>
      <p:sp>
        <p:nvSpPr>
          <p:cNvPr id="79877" name="Rectangle 5"/>
          <p:cNvSpPr>
            <a:spLocks noGrp="1" noChangeArrowheads="1"/>
          </p:cNvSpPr>
          <p:nvPr>
            <p:ph type="ftr" sz="quarter" idx="3"/>
          </p:nvPr>
        </p:nvSpPr>
        <p:spPr>
          <a:xfrm>
            <a:off x="3124200" y="6243638"/>
            <a:ext cx="2895600" cy="457200"/>
          </a:xfrm>
          <a:prstGeom prst="rect">
            <a:avLst/>
          </a:prstGeom>
        </p:spPr>
        <p:txBody>
          <a:bodyPr/>
          <a:lstStyle>
            <a:lvl1pPr>
              <a:defRPr/>
            </a:lvl1pPr>
          </a:lstStyle>
          <a:p>
            <a:endParaRPr lang="en-US" altLang="zh-CN">
              <a:solidFill>
                <a:srgbClr val="000000"/>
              </a:solidFill>
            </a:endParaRPr>
          </a:p>
        </p:txBody>
      </p:sp>
      <p:sp>
        <p:nvSpPr>
          <p:cNvPr id="79878" name="Rectangle 6"/>
          <p:cNvSpPr>
            <a:spLocks noGrp="1" noChangeArrowheads="1"/>
          </p:cNvSpPr>
          <p:nvPr>
            <p:ph type="sldNum" sz="quarter" idx="4"/>
          </p:nvPr>
        </p:nvSpPr>
        <p:spPr>
          <a:xfrm>
            <a:off x="6553200" y="6243638"/>
            <a:ext cx="2133600" cy="457200"/>
          </a:xfrm>
          <a:prstGeom prst="rect">
            <a:avLst/>
          </a:prstGeom>
        </p:spPr>
        <p:txBody>
          <a:bodyPr/>
          <a:lstStyle>
            <a:lvl1pPr>
              <a:defRPr/>
            </a:lvl1pPr>
          </a:lstStyle>
          <a:p>
            <a:fld id="{81DEE7B2-CE6E-4F43-B927-6C8C4A9A3EF8}" type="slidenum">
              <a:rPr lang="en-US" altLang="zh-CN">
                <a:solidFill>
                  <a:srgbClr val="000000"/>
                </a:solidFill>
              </a:rPr>
              <a:pPr/>
              <a:t>‹#›</a:t>
            </a:fld>
            <a:endParaRPr lang="en-US" altLang="zh-CN">
              <a:solidFill>
                <a:srgbClr val="000000"/>
              </a:solidFill>
            </a:endParaRPr>
          </a:p>
        </p:txBody>
      </p:sp>
      <p:sp>
        <p:nvSpPr>
          <p:cNvPr id="79879" name="Freeform 7"/>
          <p:cNvSpPr>
            <a:spLocks noChangeArrowheads="1"/>
          </p:cNvSpPr>
          <p:nvPr/>
        </p:nvSpPr>
        <p:spPr bwMode="auto">
          <a:xfrm>
            <a:off x="568325" y="260648"/>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ndParaRPr>
          </a:p>
        </p:txBody>
      </p:sp>
      <p:sp>
        <p:nvSpPr>
          <p:cNvPr id="79880" name="Line 8"/>
          <p:cNvSpPr>
            <a:spLocks noChangeShapeType="1"/>
          </p:cNvSpPr>
          <p:nvPr/>
        </p:nvSpPr>
        <p:spPr bwMode="auto">
          <a:xfrm>
            <a:off x="1981200" y="2132856"/>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4066293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a:xfrm>
            <a:off x="6553200" y="6243638"/>
            <a:ext cx="2133600" cy="457200"/>
          </a:xfrm>
          <a:prstGeom prst="rect">
            <a:avLst/>
          </a:prstGeom>
        </p:spPr>
        <p:txBody>
          <a:bodyPr/>
          <a:lstStyle>
            <a:lvl1pPr>
              <a:defRPr/>
            </a:lvl1pPr>
          </a:lstStyle>
          <a:p>
            <a:fld id="{E41389D8-A402-4B7F-8A58-A56C923822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0159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a:xfrm>
            <a:off x="6553200" y="6243638"/>
            <a:ext cx="2133600" cy="457200"/>
          </a:xfrm>
          <a:prstGeom prst="rect">
            <a:avLst/>
          </a:prstGeom>
        </p:spPr>
        <p:txBody>
          <a:bodyPr/>
          <a:lstStyle>
            <a:lvl1pPr>
              <a:defRPr/>
            </a:lvl1pPr>
          </a:lstStyle>
          <a:p>
            <a:fld id="{FB8DEC2A-7C4E-4A36-A6C5-4A721F4B69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7378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9090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a:xfrm>
            <a:off x="6553200" y="6243638"/>
            <a:ext cx="2133600" cy="457200"/>
          </a:xfrm>
          <a:prstGeom prst="rect">
            <a:avLst/>
          </a:prstGeom>
        </p:spPr>
        <p:txBody>
          <a:bodyPr/>
          <a:lstStyle>
            <a:lvl1pPr>
              <a:defRPr/>
            </a:lvl1pPr>
          </a:lstStyle>
          <a:p>
            <a:fld id="{43E801AF-8F3B-4E70-BEA5-85D559EE423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3849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3638"/>
            <a:ext cx="2133600" cy="457200"/>
          </a:xfrm>
          <a:prstGeom prst="rect">
            <a:avLst/>
          </a:prstGeom>
        </p:spPr>
        <p:txBody>
          <a:bodyPr/>
          <a:lstStyle>
            <a:lvl1pPr>
              <a:defRPr/>
            </a:lvl1pPr>
          </a:lstStyle>
          <a:p>
            <a:fld id="{830F329F-E39A-4B24-9E9C-64E0864163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1545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3638"/>
            <a:ext cx="2133600" cy="457200"/>
          </a:xfrm>
          <a:prstGeom prst="rect">
            <a:avLst/>
          </a:prstGeom>
        </p:spPr>
        <p:txBody>
          <a:bodyPr/>
          <a:lstStyle>
            <a:lvl1pPr>
              <a:defRPr/>
            </a:lvl1pPr>
          </a:lstStyle>
          <a:p>
            <a:fld id="{CEDAC09E-59FF-4361-8A23-F9598D49BDD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7264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3638"/>
            <a:ext cx="2133600" cy="457200"/>
          </a:xfrm>
          <a:prstGeom prst="rect">
            <a:avLst/>
          </a:prstGeom>
        </p:spPr>
        <p:txBody>
          <a:bodyPr/>
          <a:lstStyle>
            <a:lvl1pPr>
              <a:defRPr/>
            </a:lvl1pPr>
          </a:lstStyle>
          <a:p>
            <a:fld id="{A8351E37-C4AF-43CC-8BA4-2FEE1BDD70C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15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a:xfrm>
            <a:off x="6553200" y="6243638"/>
            <a:ext cx="2133600" cy="457200"/>
          </a:xfrm>
          <a:prstGeom prst="rect">
            <a:avLst/>
          </a:prstGeom>
        </p:spPr>
        <p:txBody>
          <a:bodyPr/>
          <a:lstStyle>
            <a:lvl1pPr>
              <a:defRPr/>
            </a:lvl1pPr>
          </a:lstStyle>
          <a:p>
            <a:fld id="{0D492537-139B-40F0-A1E9-C4CDF309150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9771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solidFill>
                <a:srgbClr val="000000"/>
              </a:solidFill>
            </a:endParaRPr>
          </a:p>
        </p:txBody>
      </p:sp>
      <p:sp>
        <p:nvSpPr>
          <p:cNvPr id="7" name="灯片编号占位符 6"/>
          <p:cNvSpPr>
            <a:spLocks noGrp="1"/>
          </p:cNvSpPr>
          <p:nvPr>
            <p:ph type="sldNum" sz="quarter" idx="12"/>
          </p:nvPr>
        </p:nvSpPr>
        <p:spPr>
          <a:xfrm>
            <a:off x="6553200" y="6243638"/>
            <a:ext cx="2133600" cy="457200"/>
          </a:xfrm>
          <a:prstGeom prst="rect">
            <a:avLst/>
          </a:prstGeom>
        </p:spPr>
        <p:txBody>
          <a:bodyPr/>
          <a:lstStyle>
            <a:lvl1pPr>
              <a:defRPr/>
            </a:lvl1pPr>
          </a:lstStyle>
          <a:p>
            <a:fld id="{1AC8777E-9060-441D-B40D-3741229B022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451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331640" y="5085184"/>
            <a:ext cx="2133600" cy="457200"/>
          </a:xfrm>
          <a:prstGeom prst="rect">
            <a:avLst/>
          </a:prstGeo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3638"/>
            <a:ext cx="2133600" cy="457200"/>
          </a:xfrm>
          <a:prstGeom prst="rect">
            <a:avLst/>
          </a:prstGeom>
        </p:spPr>
        <p:txBody>
          <a:bodyPr/>
          <a:lstStyle>
            <a:lvl1pPr>
              <a:defRPr/>
            </a:lvl1pPr>
          </a:lstStyle>
          <a:p>
            <a:fld id="{243E67F4-B764-470A-976E-7B0B57B26DD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984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788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8855"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ndParaRPr>
          </a:p>
        </p:txBody>
      </p:sp>
      <p:sp>
        <p:nvSpPr>
          <p:cNvPr id="78856" name="Line 8"/>
          <p:cNvSpPr>
            <a:spLocks noChangeShapeType="1"/>
          </p:cNvSpPr>
          <p:nvPr/>
        </p:nvSpPr>
        <p:spPr bwMode="auto">
          <a:xfrm>
            <a:off x="457200" y="6319259"/>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2" name="TextBox 1"/>
          <p:cNvSpPr txBox="1"/>
          <p:nvPr userDrawn="1"/>
        </p:nvSpPr>
        <p:spPr>
          <a:xfrm>
            <a:off x="446386" y="6405857"/>
            <a:ext cx="4845694" cy="338554"/>
          </a:xfrm>
          <a:prstGeom prst="rect">
            <a:avLst/>
          </a:prstGeom>
          <a:noFill/>
        </p:spPr>
        <p:txBody>
          <a:bodyPr wrap="square" rtlCol="0">
            <a:spAutoFit/>
          </a:bodyPr>
          <a:lstStyle/>
          <a:p>
            <a:r>
              <a:rPr lang="en-US" altLang="zh-CN" sz="1600" dirty="0">
                <a:latin typeface="Comic Sans MS" pitchFamily="66" charset="0"/>
              </a:rPr>
              <a:t>Bin-Bin </a:t>
            </a:r>
            <a:r>
              <a:rPr lang="en-US" altLang="zh-CN" sz="1600" dirty="0" err="1">
                <a:latin typeface="Comic Sans MS" pitchFamily="66" charset="0"/>
              </a:rPr>
              <a:t>Jia</a:t>
            </a:r>
            <a:r>
              <a:rPr lang="en-US" altLang="zh-CN" sz="1600" dirty="0">
                <a:latin typeface="Comic Sans MS" pitchFamily="66" charset="0"/>
              </a:rPr>
              <a:t>, Min-Ling</a:t>
            </a:r>
            <a:r>
              <a:rPr lang="en-US" altLang="zh-CN" sz="1600" baseline="0" dirty="0">
                <a:latin typeface="Comic Sans MS" pitchFamily="66" charset="0"/>
              </a:rPr>
              <a:t> Zhang</a:t>
            </a:r>
            <a:r>
              <a:rPr lang="en-US" altLang="zh-CN" sz="1600" dirty="0">
                <a:latin typeface="Comic Sans MS" pitchFamily="66" charset="0"/>
              </a:rPr>
              <a:t>.</a:t>
            </a:r>
            <a:r>
              <a:rPr lang="en-US" altLang="zh-CN" sz="1600" baseline="0" dirty="0">
                <a:latin typeface="Comic Sans MS" pitchFamily="66" charset="0"/>
              </a:rPr>
              <a:t> AAA</a:t>
            </a:r>
            <a:r>
              <a:rPr lang="en-US" altLang="zh-CN" sz="1600" dirty="0">
                <a:latin typeface="Comic Sans MS" pitchFamily="66" charset="0"/>
              </a:rPr>
              <a:t>I’19, Hawaii</a:t>
            </a:r>
            <a:endParaRPr lang="zh-CN" altLang="en-US" sz="1600" dirty="0">
              <a:latin typeface="Comic Sans MS" pitchFamily="66" charset="0"/>
            </a:endParaRPr>
          </a:p>
        </p:txBody>
      </p:sp>
      <p:pic>
        <p:nvPicPr>
          <p:cNvPr id="9" name="Picture 25" descr="seu"/>
          <p:cNvPicPr>
            <a:picLocks noChangeAspect="1" noChangeArrowheads="1"/>
          </p:cNvPicPr>
          <p:nvPr userDrawn="1"/>
        </p:nvPicPr>
        <p:blipFill>
          <a:blip r:embed="rId13" cstate="print">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6300192" y="6390810"/>
            <a:ext cx="43118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08643" y="6359134"/>
            <a:ext cx="432000" cy="432000"/>
          </a:xfrm>
          <a:prstGeom prst="rect">
            <a:avLst/>
          </a:prstGeom>
        </p:spPr>
      </p:pic>
      <p:pic>
        <p:nvPicPr>
          <p:cNvPr id="4" name="图片 3">
            <a:extLst>
              <a:ext uri="{FF2B5EF4-FFF2-40B4-BE49-F238E27FC236}">
                <a16:creationId xmlns:a16="http://schemas.microsoft.com/office/drawing/2014/main" xmlns="" id="{28584D1F-4A45-AA40-A70A-4429CC9C9EFA}"/>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923355" y="6405857"/>
            <a:ext cx="493307" cy="401954"/>
          </a:xfrm>
          <a:prstGeom prst="rect">
            <a:avLst/>
          </a:prstGeom>
        </p:spPr>
      </p:pic>
      <p:pic>
        <p:nvPicPr>
          <p:cNvPr id="10" name="图片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19757" t="37400" r="22168" b="20470"/>
          <a:stretch/>
        </p:blipFill>
        <p:spPr>
          <a:xfrm>
            <a:off x="8225707" y="6355547"/>
            <a:ext cx="461093" cy="467311"/>
          </a:xfrm>
          <a:prstGeom prst="rect">
            <a:avLst/>
          </a:prstGeom>
        </p:spPr>
      </p:pic>
    </p:spTree>
    <p:extLst>
      <p:ext uri="{BB962C8B-B14F-4D97-AF65-F5344CB8AC3E}">
        <p14:creationId xmlns:p14="http://schemas.microsoft.com/office/powerpoint/2010/main" val="2025127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baseline="0">
          <a:solidFill>
            <a:schemeClr val="tx1"/>
          </a:solidFill>
          <a:latin typeface="Constantia" pitchFamily="18" charset="0"/>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baseline="0">
          <a:solidFill>
            <a:schemeClr val="tx1"/>
          </a:solidFill>
          <a:latin typeface="Constantia" pitchFamily="18" charset="0"/>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baseline="0">
          <a:solidFill>
            <a:schemeClr val="tx1"/>
          </a:solidFill>
          <a:latin typeface="Constantia" pitchFamily="18" charset="0"/>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baseline="0">
          <a:solidFill>
            <a:schemeClr val="tx1"/>
          </a:solidFill>
          <a:latin typeface="Constantia" pitchFamily="18" charset="0"/>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baseline="0">
          <a:solidFill>
            <a:schemeClr val="tx1"/>
          </a:solidFill>
          <a:latin typeface="Constantia" pitchFamily="18" charset="0"/>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2.bin"/><Relationship Id="rId3" Type="http://schemas.openxmlformats.org/officeDocument/2006/relationships/notesSlide" Target="../notesSlides/notesSlide15.xml"/><Relationship Id="rId7" Type="http://schemas.openxmlformats.org/officeDocument/2006/relationships/oleObject" Target="../embeddings/oleObject9.bin"/><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7.vml"/><Relationship Id="rId6" Type="http://schemas.openxmlformats.org/officeDocument/2006/relationships/image" Target="../media/image23.emf"/><Relationship Id="rId11" Type="http://schemas.openxmlformats.org/officeDocument/2006/relationships/oleObject" Target="../embeddings/oleObject11.bin"/><Relationship Id="rId5" Type="http://schemas.openxmlformats.org/officeDocument/2006/relationships/image" Target="../media/image17.wmf"/><Relationship Id="rId1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1.wmf"/><Relationship Id="rId3" Type="http://schemas.openxmlformats.org/officeDocument/2006/relationships/notesSlide" Target="../notesSlides/notesSlide16.xml"/><Relationship Id="rId7" Type="http://schemas.openxmlformats.org/officeDocument/2006/relationships/image" Target="../media/image18.wmf"/><Relationship Id="rId12"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3.emf"/><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9.wmf"/><Relationship Id="rId1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4.wmf"/><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31.wmf"/><Relationship Id="rId12" Type="http://schemas.openxmlformats.org/officeDocument/2006/relationships/oleObject" Target="../embeddings/oleObject24.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23.bin"/><Relationship Id="rId19" Type="http://schemas.openxmlformats.org/officeDocument/2006/relationships/image" Target="../media/image37.wmf"/><Relationship Id="rId4" Type="http://schemas.openxmlformats.org/officeDocument/2006/relationships/oleObject" Target="../embeddings/oleObject20.bin"/><Relationship Id="rId9" Type="http://schemas.openxmlformats.org/officeDocument/2006/relationships/image" Target="../media/image32.wmf"/><Relationship Id="rId1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2.wmf"/><Relationship Id="rId3" Type="http://schemas.openxmlformats.org/officeDocument/2006/relationships/notesSlide" Target="../notesSlides/notesSlide19.xml"/><Relationship Id="rId7" Type="http://schemas.openxmlformats.org/officeDocument/2006/relationships/image" Target="../media/image39.w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41.wmf"/><Relationship Id="rId5" Type="http://schemas.openxmlformats.org/officeDocument/2006/relationships/image" Target="../media/image38.emf"/><Relationship Id="rId15" Type="http://schemas.openxmlformats.org/officeDocument/2006/relationships/image" Target="../media/image43.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0.wmf"/><Relationship Id="rId14"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8.wmf"/><Relationship Id="rId18" Type="http://schemas.openxmlformats.org/officeDocument/2006/relationships/oleObject" Target="../embeddings/oleObject41.bin"/><Relationship Id="rId3" Type="http://schemas.openxmlformats.org/officeDocument/2006/relationships/notesSlide" Target="../notesSlides/notesSlide20.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38.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37.bin"/><Relationship Id="rId19" Type="http://schemas.openxmlformats.org/officeDocument/2006/relationships/image" Target="../media/image51.wmf"/><Relationship Id="rId4" Type="http://schemas.openxmlformats.org/officeDocument/2006/relationships/oleObject" Target="../embeddings/oleObject34.bin"/><Relationship Id="rId9" Type="http://schemas.openxmlformats.org/officeDocument/2006/relationships/image" Target="../media/image46.wmf"/><Relationship Id="rId14" Type="http://schemas.openxmlformats.org/officeDocument/2006/relationships/oleObject" Target="../embeddings/oleObject3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8.wmf"/><Relationship Id="rId18" Type="http://schemas.openxmlformats.org/officeDocument/2006/relationships/oleObject" Target="../embeddings/oleObject50.bin"/><Relationship Id="rId3" Type="http://schemas.openxmlformats.org/officeDocument/2006/relationships/notesSlide" Target="../notesSlides/notesSlide21.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47.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6.bin"/><Relationship Id="rId19" Type="http://schemas.openxmlformats.org/officeDocument/2006/relationships/image" Target="../media/image51.wmf"/><Relationship Id="rId4" Type="http://schemas.openxmlformats.org/officeDocument/2006/relationships/oleObject" Target="../embeddings/oleObject43.bin"/><Relationship Id="rId9" Type="http://schemas.openxmlformats.org/officeDocument/2006/relationships/image" Target="../media/image46.wmf"/><Relationship Id="rId1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48.wmf"/><Relationship Id="rId18" Type="http://schemas.openxmlformats.org/officeDocument/2006/relationships/oleObject" Target="../embeddings/oleObject59.bin"/><Relationship Id="rId3" Type="http://schemas.openxmlformats.org/officeDocument/2006/relationships/notesSlide" Target="../notesSlides/notesSlide22.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56.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3.vml"/><Relationship Id="rId6" Type="http://schemas.openxmlformats.org/officeDocument/2006/relationships/oleObject" Target="../embeddings/oleObject53.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55.bin"/><Relationship Id="rId19" Type="http://schemas.openxmlformats.org/officeDocument/2006/relationships/image" Target="../media/image51.wmf"/><Relationship Id="rId4" Type="http://schemas.openxmlformats.org/officeDocument/2006/relationships/oleObject" Target="../embeddings/oleObject52.bin"/><Relationship Id="rId9" Type="http://schemas.openxmlformats.org/officeDocument/2006/relationships/image" Target="../media/image46.wmf"/><Relationship Id="rId14" Type="http://schemas.openxmlformats.org/officeDocument/2006/relationships/oleObject" Target="../embeddings/oleObject57.bin"/></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3.wmf"/><Relationship Id="rId5" Type="http://schemas.openxmlformats.org/officeDocument/2006/relationships/oleObject" Target="../embeddings/oleObject61.bin"/><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59.wmf"/><Relationship Id="rId18" Type="http://schemas.openxmlformats.org/officeDocument/2006/relationships/oleObject" Target="../embeddings/oleObject69.bin"/><Relationship Id="rId3" Type="http://schemas.openxmlformats.org/officeDocument/2006/relationships/notesSlide" Target="../notesSlides/notesSlide25.xml"/><Relationship Id="rId7" Type="http://schemas.openxmlformats.org/officeDocument/2006/relationships/image" Target="../media/image56.wmf"/><Relationship Id="rId12" Type="http://schemas.openxmlformats.org/officeDocument/2006/relationships/oleObject" Target="../embeddings/oleObject66.bin"/><Relationship Id="rId17" Type="http://schemas.openxmlformats.org/officeDocument/2006/relationships/image" Target="../media/image61.wmf"/><Relationship Id="rId2" Type="http://schemas.openxmlformats.org/officeDocument/2006/relationships/slideLayout" Target="../slideLayouts/slideLayout2.xml"/><Relationship Id="rId16" Type="http://schemas.openxmlformats.org/officeDocument/2006/relationships/oleObject" Target="../embeddings/oleObject68.bin"/><Relationship Id="rId1" Type="http://schemas.openxmlformats.org/officeDocument/2006/relationships/vmlDrawing" Target="../drawings/vmlDrawing15.vml"/><Relationship Id="rId6" Type="http://schemas.openxmlformats.org/officeDocument/2006/relationships/oleObject" Target="../embeddings/oleObject63.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65.bin"/><Relationship Id="rId19" Type="http://schemas.openxmlformats.org/officeDocument/2006/relationships/image" Target="../media/image62.wmf"/><Relationship Id="rId4" Type="http://schemas.openxmlformats.org/officeDocument/2006/relationships/oleObject" Target="../embeddings/oleObject62.bin"/><Relationship Id="rId9" Type="http://schemas.openxmlformats.org/officeDocument/2006/relationships/image" Target="../media/image57.wmf"/><Relationship Id="rId14" Type="http://schemas.openxmlformats.org/officeDocument/2006/relationships/oleObject" Target="../embeddings/oleObject67.bin"/></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5" descr="seu"/>
          <p:cNvPicPr>
            <a:picLocks noChangeAspect="1" noChangeArrowheads="1"/>
          </p:cNvPicPr>
          <p:nvPr/>
        </p:nvPicPr>
        <p:blipFill>
          <a:blip r:embed="rId3" cstate="print">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928394" y="4653136"/>
            <a:ext cx="1387610" cy="139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
          <p:cNvSpPr>
            <a:spLocks noChangeArrowheads="1"/>
          </p:cNvSpPr>
          <p:nvPr/>
        </p:nvSpPr>
        <p:spPr bwMode="auto">
          <a:xfrm>
            <a:off x="4572000" y="2343689"/>
            <a:ext cx="374441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Bef>
                <a:spcPct val="0"/>
              </a:spcBef>
            </a:pPr>
            <a:r>
              <a:rPr lang="en-US" altLang="zh-CN" sz="2800" b="1" dirty="0">
                <a:solidFill>
                  <a:srgbClr val="262626"/>
                </a:solidFill>
                <a:latin typeface="Cambria" pitchFamily="18" charset="0"/>
                <a:ea typeface="华文中宋" pitchFamily="2" charset="-122"/>
              </a:rPr>
              <a:t>Min-Ling Zhang</a:t>
            </a:r>
            <a:endParaRPr lang="en-US" altLang="zh-CN" sz="2000" b="1" baseline="30000" dirty="0">
              <a:latin typeface="Cambria" pitchFamily="18" charset="0"/>
              <a:ea typeface="华文中宋" pitchFamily="2" charset="-122"/>
            </a:endParaRPr>
          </a:p>
        </p:txBody>
      </p:sp>
      <p:sp>
        <p:nvSpPr>
          <p:cNvPr id="2" name="标题 1"/>
          <p:cNvSpPr>
            <a:spLocks noGrp="1"/>
          </p:cNvSpPr>
          <p:nvPr>
            <p:ph type="ctrTitle"/>
          </p:nvPr>
        </p:nvSpPr>
        <p:spPr>
          <a:xfrm>
            <a:off x="479869" y="370702"/>
            <a:ext cx="8556627" cy="140211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a:lnSpc>
                <a:spcPct val="150000"/>
              </a:lnSpc>
              <a:spcBef>
                <a:spcPct val="100000"/>
              </a:spcBef>
            </a:pPr>
            <a:r>
              <a:rPr lang="en" altLang="zh-CN" sz="3200" b="1" dirty="0">
                <a:solidFill>
                  <a:srgbClr val="0000CC"/>
                </a:solidFill>
                <a:latin typeface="Comic Sans MS" panose="030F0902030302020204" pitchFamily="66" charset="0"/>
              </a:rPr>
              <a:t>Multi-Dimensional Classisication</a:t>
            </a:r>
            <a:br>
              <a:rPr lang="en" altLang="zh-CN" sz="3200" b="1" dirty="0">
                <a:solidFill>
                  <a:srgbClr val="0000CC"/>
                </a:solidFill>
                <a:latin typeface="Comic Sans MS" panose="030F0902030302020204" pitchFamily="66" charset="0"/>
              </a:rPr>
            </a:br>
            <a:r>
              <a:rPr lang="en" altLang="zh-CN" sz="3200" b="1" dirty="0">
                <a:solidFill>
                  <a:srgbClr val="0000CC"/>
                </a:solidFill>
                <a:latin typeface="Comic Sans MS" panose="030F0902030302020204" pitchFamily="66" charset="0"/>
              </a:rPr>
              <a:t>via kNN Feature Augmentation </a:t>
            </a:r>
            <a:endParaRPr lang="zh-CN" altLang="en-US" sz="3200" b="1" dirty="0">
              <a:solidFill>
                <a:srgbClr val="0000CC"/>
              </a:solidFill>
              <a:latin typeface="Comic Sans MS" panose="030F0902030302020204" pitchFamily="66" charset="0"/>
            </a:endParaRPr>
          </a:p>
        </p:txBody>
      </p:sp>
      <p:sp>
        <p:nvSpPr>
          <p:cNvPr id="10" name="文本框 9"/>
          <p:cNvSpPr txBox="1"/>
          <p:nvPr/>
        </p:nvSpPr>
        <p:spPr>
          <a:xfrm>
            <a:off x="1871700" y="6326514"/>
            <a:ext cx="5400600" cy="461665"/>
          </a:xfrm>
          <a:prstGeom prst="rect">
            <a:avLst/>
          </a:prstGeom>
          <a:noFill/>
        </p:spPr>
        <p:txBody>
          <a:bodyPr wrap="square" rtlCol="0">
            <a:spAutoFit/>
          </a:bodyPr>
          <a:lstStyle/>
          <a:p>
            <a:pPr algn="ctr"/>
            <a:r>
              <a:rPr lang="en-US" altLang="zh-CN" sz="2400" dirty="0">
                <a:latin typeface="Comic Sans MS" pitchFamily="66" charset="0"/>
              </a:rPr>
              <a:t>Honolulu, Hawaii, USA</a:t>
            </a:r>
            <a:endParaRPr lang="zh-CN" altLang="en-US" sz="2400" dirty="0">
              <a:latin typeface="Comic Sans MS" pitchFamily="66" charset="0"/>
            </a:endParaRPr>
          </a:p>
        </p:txBody>
      </p:sp>
      <p:sp>
        <p:nvSpPr>
          <p:cNvPr id="9" name="Rectangle 8"/>
          <p:cNvSpPr>
            <a:spLocks noChangeArrowheads="1"/>
          </p:cNvSpPr>
          <p:nvPr/>
        </p:nvSpPr>
        <p:spPr bwMode="auto">
          <a:xfrm>
            <a:off x="640728" y="3084967"/>
            <a:ext cx="7862544" cy="142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lnSpc>
                <a:spcPts val="2800"/>
              </a:lnSpc>
              <a:spcBef>
                <a:spcPts val="1200"/>
              </a:spcBef>
            </a:pPr>
            <a:r>
              <a:rPr lang="en-US" altLang="zh-CN" sz="2000" b="0" dirty="0">
                <a:latin typeface="Cambria" panose="02040503050406030204" pitchFamily="18" charset="0"/>
                <a:ea typeface="华文中宋" pitchFamily="2" charset="-122"/>
              </a:rPr>
              <a:t>School of Computer Science and Engineering,</a:t>
            </a:r>
          </a:p>
          <a:p>
            <a:pPr algn="ctr">
              <a:lnSpc>
                <a:spcPts val="2800"/>
              </a:lnSpc>
              <a:spcBef>
                <a:spcPts val="600"/>
              </a:spcBef>
            </a:pPr>
            <a:r>
              <a:rPr lang="en-US" altLang="zh-CN" sz="2000" b="0" dirty="0">
                <a:latin typeface="Cambria" panose="02040503050406030204" pitchFamily="18" charset="0"/>
                <a:ea typeface="华文中宋" pitchFamily="2" charset="-122"/>
              </a:rPr>
              <a:t>MOE Key Laboratory of Computer Network &amp; Information Integ</a:t>
            </a:r>
            <a:r>
              <a:rPr lang="en-US" altLang="zh-CN" sz="2000" dirty="0">
                <a:latin typeface="Cambria" panose="02040503050406030204" pitchFamily="18" charset="0"/>
                <a:ea typeface="华文中宋" pitchFamily="2" charset="-122"/>
              </a:rPr>
              <a:t>ration</a:t>
            </a:r>
            <a:endParaRPr lang="en-US" altLang="zh-CN" sz="2000" b="0" dirty="0">
              <a:latin typeface="Cambria" panose="02040503050406030204" pitchFamily="18" charset="0"/>
              <a:ea typeface="华文中宋" pitchFamily="2" charset="-122"/>
            </a:endParaRPr>
          </a:p>
          <a:p>
            <a:pPr algn="ctr">
              <a:lnSpc>
                <a:spcPts val="2800"/>
              </a:lnSpc>
              <a:spcBef>
                <a:spcPts val="600"/>
              </a:spcBef>
            </a:pPr>
            <a:r>
              <a:rPr lang="en-US" altLang="zh-CN" sz="2000" b="0" dirty="0">
                <a:latin typeface="Cambria" panose="02040503050406030204" pitchFamily="18" charset="0"/>
                <a:ea typeface="华文中宋" pitchFamily="2" charset="-122"/>
              </a:rPr>
              <a:t>Southeast University, China</a:t>
            </a:r>
          </a:p>
        </p:txBody>
      </p:sp>
      <p:sp>
        <p:nvSpPr>
          <p:cNvPr id="12" name="Rectangle 8"/>
          <p:cNvSpPr>
            <a:spLocks noChangeArrowheads="1"/>
          </p:cNvSpPr>
          <p:nvPr/>
        </p:nvSpPr>
        <p:spPr bwMode="auto">
          <a:xfrm>
            <a:off x="1979712" y="2343689"/>
            <a:ext cx="237626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Bef>
                <a:spcPct val="0"/>
              </a:spcBef>
            </a:pPr>
            <a:r>
              <a:rPr lang="en-US" altLang="zh-CN" sz="2800" b="1" dirty="0">
                <a:solidFill>
                  <a:srgbClr val="262626"/>
                </a:solidFill>
                <a:latin typeface="Cambria" pitchFamily="18" charset="0"/>
                <a:ea typeface="华文中宋" pitchFamily="2" charset="-122"/>
              </a:rPr>
              <a:t>Bin-Bin </a:t>
            </a:r>
            <a:r>
              <a:rPr lang="en-US" altLang="zh-CN" sz="2800" b="1" dirty="0" err="1">
                <a:solidFill>
                  <a:srgbClr val="262626"/>
                </a:solidFill>
                <a:latin typeface="Cambria" pitchFamily="18" charset="0"/>
                <a:ea typeface="华文中宋" pitchFamily="2" charset="-122"/>
              </a:rPr>
              <a:t>Jia</a:t>
            </a:r>
            <a:endParaRPr lang="en-US" altLang="zh-CN" sz="2800" b="1" dirty="0">
              <a:solidFill>
                <a:srgbClr val="262626"/>
              </a:solidFill>
              <a:latin typeface="Cambria" pitchFamily="18" charset="0"/>
              <a:ea typeface="华文中宋" pitchFamily="2" charset="-122"/>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4653136"/>
            <a:ext cx="1390399" cy="1390399"/>
          </a:xfrm>
          <a:prstGeom prst="rect">
            <a:avLst/>
          </a:prstGeom>
        </p:spPr>
      </p:pic>
      <p:pic>
        <p:nvPicPr>
          <p:cNvPr id="6" name="图片 5">
            <a:extLst>
              <a:ext uri="{FF2B5EF4-FFF2-40B4-BE49-F238E27FC236}">
                <a16:creationId xmlns:a16="http://schemas.microsoft.com/office/drawing/2014/main" xmlns="" id="{C871C1F0-1F2D-5A4C-9D8D-A6A1127F92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800" y="4653136"/>
            <a:ext cx="1714500" cy="1397000"/>
          </a:xfrm>
          <a:prstGeom prst="rect">
            <a:avLst/>
          </a:prstGeom>
        </p:spPr>
      </p:pic>
      <p:pic>
        <p:nvPicPr>
          <p:cNvPr id="3" name="图片 2"/>
          <p:cNvPicPr>
            <a:picLocks noChangeAspect="1"/>
          </p:cNvPicPr>
          <p:nvPr/>
        </p:nvPicPr>
        <p:blipFill rotWithShape="1">
          <a:blip r:embed="rId6">
            <a:extLst>
              <a:ext uri="{28A0092B-C50C-407E-A947-70E740481C1C}">
                <a14:useLocalDpi xmlns:a14="http://schemas.microsoft.com/office/drawing/2010/main" val="0"/>
              </a:ext>
            </a:extLst>
          </a:blip>
          <a:srcRect r="13241"/>
          <a:stretch/>
        </p:blipFill>
        <p:spPr>
          <a:xfrm>
            <a:off x="227335" y="1254446"/>
            <a:ext cx="1392337" cy="1310458"/>
          </a:xfrm>
          <a:prstGeom prst="rect">
            <a:avLst/>
          </a:prstGeom>
        </p:spPr>
      </p:pic>
      <p:pic>
        <p:nvPicPr>
          <p:cNvPr id="4" name="图片 3"/>
          <p:cNvPicPr>
            <a:picLocks noChangeAspect="1"/>
          </p:cNvPicPr>
          <p:nvPr/>
        </p:nvPicPr>
        <p:blipFill rotWithShape="1">
          <a:blip r:embed="rId7" cstate="print">
            <a:extLst>
              <a:ext uri="{28A0092B-C50C-407E-A947-70E740481C1C}">
                <a14:useLocalDpi xmlns:a14="http://schemas.microsoft.com/office/drawing/2010/main" val="0"/>
              </a:ext>
            </a:extLst>
          </a:blip>
          <a:srcRect l="19757" t="37400" r="22168" b="20470"/>
          <a:stretch/>
        </p:blipFill>
        <p:spPr>
          <a:xfrm>
            <a:off x="6660232" y="4653135"/>
            <a:ext cx="1469205" cy="1489019"/>
          </a:xfrm>
          <a:prstGeom prst="rect">
            <a:avLst/>
          </a:prstGeom>
        </p:spPr>
      </p:pic>
    </p:spTree>
    <p:extLst>
      <p:ext uri="{BB962C8B-B14F-4D97-AF65-F5344CB8AC3E}">
        <p14:creationId xmlns:p14="http://schemas.microsoft.com/office/powerpoint/2010/main" val="2910094211"/>
      </p:ext>
    </p:extLst>
  </p:cSld>
  <p:clrMapOvr>
    <a:masterClrMapping/>
  </p:clrMapOvr>
  <p:transition advTm="2445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MDC examples</a:t>
            </a:r>
            <a:endParaRPr lang="zh-CN" altLang="en-US" b="1" dirty="0"/>
          </a:p>
        </p:txBody>
      </p:sp>
      <p:grpSp>
        <p:nvGrpSpPr>
          <p:cNvPr id="43" name="组合 42"/>
          <p:cNvGrpSpPr/>
          <p:nvPr/>
        </p:nvGrpSpPr>
        <p:grpSpPr>
          <a:xfrm>
            <a:off x="699696" y="1288504"/>
            <a:ext cx="2792184" cy="400110"/>
            <a:chOff x="240634" y="1484784"/>
            <a:chExt cx="2792184" cy="400110"/>
          </a:xfrm>
        </p:grpSpPr>
        <p:sp>
          <p:nvSpPr>
            <p:cNvPr id="11" name="TextBox 10"/>
            <p:cNvSpPr txBox="1"/>
            <p:nvPr/>
          </p:nvSpPr>
          <p:spPr>
            <a:xfrm>
              <a:off x="240634" y="1484784"/>
              <a:ext cx="199445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1: Genre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16" name="直接箭头连接符 15"/>
            <p:cNvCxnSpPr>
              <a:cxnSpLocks/>
            </p:cNvCxnSpPr>
            <p:nvPr/>
          </p:nvCxnSpPr>
          <p:spPr>
            <a:xfrm>
              <a:off x="2525940"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43013" name="组合 43012"/>
          <p:cNvGrpSpPr/>
          <p:nvPr/>
        </p:nvGrpSpPr>
        <p:grpSpPr>
          <a:xfrm>
            <a:off x="5564443" y="1124744"/>
            <a:ext cx="2751973" cy="707886"/>
            <a:chOff x="5450199" y="1360095"/>
            <a:chExt cx="2751973" cy="707886"/>
          </a:xfrm>
        </p:grpSpPr>
        <p:sp>
          <p:nvSpPr>
            <p:cNvPr id="5" name="TextBox 4"/>
            <p:cNvSpPr txBox="1"/>
            <p:nvPr/>
          </p:nvSpPr>
          <p:spPr>
            <a:xfrm>
              <a:off x="5912408" y="1360095"/>
              <a:ext cx="2289764"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rock, popular, classical,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4" name="直接箭头连接符 53"/>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83568" y="1952778"/>
            <a:ext cx="2808312" cy="400110"/>
            <a:chOff x="240634" y="1484784"/>
            <a:chExt cx="2808312" cy="400110"/>
          </a:xfrm>
        </p:grpSpPr>
        <p:sp>
          <p:nvSpPr>
            <p:cNvPr id="36" name="TextBox 35"/>
            <p:cNvSpPr txBox="1"/>
            <p:nvPr/>
          </p:nvSpPr>
          <p:spPr>
            <a:xfrm>
              <a:off x="240634" y="1484784"/>
              <a:ext cx="235731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2: Instrument</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44" name="直接箭头连接符 43"/>
            <p:cNvCxnSpPr>
              <a:cxnSpLocks/>
            </p:cNvCxnSpPr>
            <p:nvPr/>
          </p:nvCxnSpPr>
          <p:spPr>
            <a:xfrm>
              <a:off x="2542068"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683568" y="2624718"/>
            <a:ext cx="2808312" cy="400110"/>
            <a:chOff x="240634" y="1484784"/>
            <a:chExt cx="2808312" cy="400110"/>
          </a:xfrm>
        </p:grpSpPr>
        <p:sp>
          <p:nvSpPr>
            <p:cNvPr id="48" name="TextBox 47"/>
            <p:cNvSpPr txBox="1"/>
            <p:nvPr/>
          </p:nvSpPr>
          <p:spPr>
            <a:xfrm>
              <a:off x="240634" y="1484784"/>
              <a:ext cx="226320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3: Language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51" name="直接箭头连接符 50"/>
            <p:cNvCxnSpPr>
              <a:cxnSpLocks/>
            </p:cNvCxnSpPr>
            <p:nvPr/>
          </p:nvCxnSpPr>
          <p:spPr>
            <a:xfrm>
              <a:off x="2542068"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596093" y="1825778"/>
            <a:ext cx="2792331" cy="707886"/>
            <a:chOff x="5450199" y="1357784"/>
            <a:chExt cx="2792331" cy="707886"/>
          </a:xfrm>
        </p:grpSpPr>
        <p:sp>
          <p:nvSpPr>
            <p:cNvPr id="53" name="TextBox 52"/>
            <p:cNvSpPr txBox="1"/>
            <p:nvPr/>
          </p:nvSpPr>
          <p:spPr>
            <a:xfrm>
              <a:off x="5912408" y="1357784"/>
              <a:ext cx="233012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piano, violin, guitar,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5" name="直接箭头连接符 54"/>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596093" y="2480702"/>
            <a:ext cx="2621602" cy="707886"/>
            <a:chOff x="5450199" y="1357784"/>
            <a:chExt cx="2621602" cy="707886"/>
          </a:xfrm>
        </p:grpSpPr>
        <p:sp>
          <p:nvSpPr>
            <p:cNvPr id="57" name="TextBox 56"/>
            <p:cNvSpPr txBox="1"/>
            <p:nvPr/>
          </p:nvSpPr>
          <p:spPr>
            <a:xfrm>
              <a:off x="5912409" y="1357784"/>
              <a:ext cx="215939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English, Chinese, </a:t>
              </a:r>
            </a:p>
            <a:p>
              <a:r>
                <a:rPr lang="en-US" altLang="zh-CN" sz="2000" dirty="0">
                  <a:latin typeface="Cambria" panose="02040503050406030204" pitchFamily="18" charset="0"/>
                  <a:ea typeface="华文细黑" pitchFamily="2" charset="-122"/>
                  <a:cs typeface="Times New Roman" pitchFamily="18" charset="0"/>
                </a:rPr>
                <a:t>Spanish,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8" name="直接箭头连接符 57"/>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pic>
        <p:nvPicPr>
          <p:cNvPr id="37"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3429" y="1184558"/>
            <a:ext cx="2016683" cy="2034569"/>
          </a:xfrm>
        </p:spPr>
      </p:pic>
      <p:grpSp>
        <p:nvGrpSpPr>
          <p:cNvPr id="40" name="组合 39"/>
          <p:cNvGrpSpPr/>
          <p:nvPr/>
        </p:nvGrpSpPr>
        <p:grpSpPr>
          <a:xfrm>
            <a:off x="699696" y="3900536"/>
            <a:ext cx="2216120" cy="400110"/>
            <a:chOff x="240634" y="1484784"/>
            <a:chExt cx="2216120" cy="400110"/>
          </a:xfrm>
        </p:grpSpPr>
        <p:sp>
          <p:nvSpPr>
            <p:cNvPr id="41" name="TextBox 40"/>
            <p:cNvSpPr txBox="1"/>
            <p:nvPr/>
          </p:nvSpPr>
          <p:spPr>
            <a:xfrm>
              <a:off x="240634" y="1484784"/>
              <a:ext cx="199445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1: Topic</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59" name="直接箭头连接符 58"/>
            <p:cNvCxnSpPr>
              <a:cxnSpLocks/>
            </p:cNvCxnSpPr>
            <p:nvPr/>
          </p:nvCxnSpPr>
          <p:spPr>
            <a:xfrm>
              <a:off x="1949876"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83568" y="4564810"/>
            <a:ext cx="2357314" cy="400110"/>
            <a:chOff x="240634" y="1484784"/>
            <a:chExt cx="2357314" cy="400110"/>
          </a:xfrm>
        </p:grpSpPr>
        <p:sp>
          <p:nvSpPr>
            <p:cNvPr id="61" name="TextBox 60"/>
            <p:cNvSpPr txBox="1"/>
            <p:nvPr/>
          </p:nvSpPr>
          <p:spPr>
            <a:xfrm>
              <a:off x="240634" y="1484784"/>
              <a:ext cx="235731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2: Mood</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62" name="直接箭头连接符 61"/>
            <p:cNvCxnSpPr>
              <a:cxnSpLocks/>
            </p:cNvCxnSpPr>
            <p:nvPr/>
          </p:nvCxnSpPr>
          <p:spPr>
            <a:xfrm>
              <a:off x="1968826"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83568" y="5236750"/>
            <a:ext cx="2263204" cy="400110"/>
            <a:chOff x="240634" y="1484784"/>
            <a:chExt cx="2263204" cy="400110"/>
          </a:xfrm>
        </p:grpSpPr>
        <p:sp>
          <p:nvSpPr>
            <p:cNvPr id="66" name="TextBox 65"/>
            <p:cNvSpPr txBox="1"/>
            <p:nvPr/>
          </p:nvSpPr>
          <p:spPr>
            <a:xfrm>
              <a:off x="240634" y="1484784"/>
              <a:ext cx="226320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3: Zone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67" name="直接箭头连接符 66"/>
            <p:cNvCxnSpPr>
              <a:cxnSpLocks/>
            </p:cNvCxnSpPr>
            <p:nvPr/>
          </p:nvCxnSpPr>
          <p:spPr>
            <a:xfrm>
              <a:off x="1966004"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64443" y="3789040"/>
            <a:ext cx="2967997" cy="707886"/>
            <a:chOff x="5450199" y="1360095"/>
            <a:chExt cx="2967997" cy="707886"/>
          </a:xfrm>
        </p:grpSpPr>
        <p:sp>
          <p:nvSpPr>
            <p:cNvPr id="69" name="TextBox 68"/>
            <p:cNvSpPr txBox="1"/>
            <p:nvPr/>
          </p:nvSpPr>
          <p:spPr>
            <a:xfrm>
              <a:off x="5912408" y="1360095"/>
              <a:ext cx="2505788"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sports, politics, social, </a:t>
              </a:r>
              <a:r>
                <a:rPr lang="en-US" altLang="zh-CN" sz="2000" dirty="0" err="1">
                  <a:latin typeface="Cambria" panose="02040503050406030204" pitchFamily="18" charset="0"/>
                  <a:ea typeface="华文细黑" pitchFamily="2" charset="-122"/>
                  <a:cs typeface="Times New Roman" pitchFamily="18" charset="0"/>
                </a:rPr>
                <a:t>Sci&amp;Tech</a:t>
              </a:r>
              <a:r>
                <a:rPr lang="en-US" altLang="zh-CN" sz="2000" dirty="0">
                  <a:latin typeface="Cambria" panose="02040503050406030204" pitchFamily="18" charset="0"/>
                  <a:ea typeface="华文细黑" pitchFamily="2" charset="-122"/>
                  <a:cs typeface="Times New Roman" pitchFamily="18" charset="0"/>
                </a:rPr>
                <a:t>,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0" name="直接箭头连接符 69"/>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596093" y="4490074"/>
            <a:ext cx="2792331" cy="707886"/>
            <a:chOff x="5450199" y="1357784"/>
            <a:chExt cx="2792331" cy="707886"/>
          </a:xfrm>
        </p:grpSpPr>
        <p:sp>
          <p:nvSpPr>
            <p:cNvPr id="72" name="TextBox 71"/>
            <p:cNvSpPr txBox="1"/>
            <p:nvPr/>
          </p:nvSpPr>
          <p:spPr>
            <a:xfrm>
              <a:off x="5912408" y="1357784"/>
              <a:ext cx="233012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good news, neutral news,  bad news</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3" name="直接箭头连接符 72"/>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5596093" y="5144998"/>
            <a:ext cx="2792330" cy="707886"/>
            <a:chOff x="5450199" y="1357784"/>
            <a:chExt cx="2792330" cy="707886"/>
          </a:xfrm>
        </p:grpSpPr>
        <p:sp>
          <p:nvSpPr>
            <p:cNvPr id="75" name="TextBox 74"/>
            <p:cNvSpPr txBox="1"/>
            <p:nvPr/>
          </p:nvSpPr>
          <p:spPr>
            <a:xfrm>
              <a:off x="5912408" y="1357784"/>
              <a:ext cx="2330121"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domestic, intra-/inter-continental</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6" name="直接箭头连接符 75"/>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pic>
        <p:nvPicPr>
          <p:cNvPr id="77" name="图片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8516" y="3996447"/>
            <a:ext cx="2615074" cy="1640413"/>
          </a:xfrm>
          <a:prstGeom prst="rect">
            <a:avLst/>
          </a:prstGeom>
        </p:spPr>
      </p:pic>
      <p:sp>
        <p:nvSpPr>
          <p:cNvPr id="78" name="TextBox 77"/>
          <p:cNvSpPr txBox="1"/>
          <p:nvPr/>
        </p:nvSpPr>
        <p:spPr>
          <a:xfrm>
            <a:off x="3261254" y="3140968"/>
            <a:ext cx="2661306" cy="523220"/>
          </a:xfrm>
          <a:prstGeom prst="rect">
            <a:avLst/>
          </a:prstGeom>
          <a:noFill/>
        </p:spPr>
        <p:txBody>
          <a:bodyPr wrap="none" rtlCol="0">
            <a:spAutoFit/>
          </a:bodyPr>
          <a:lstStyle/>
          <a:p>
            <a:r>
              <a:rPr lang="en-US" altLang="zh-CN" sz="2800" dirty="0">
                <a:latin typeface="Cambria" panose="02040503050406030204" pitchFamily="18" charset="0"/>
                <a:ea typeface="华文细黑" pitchFamily="2" charset="-122"/>
                <a:cs typeface="Times New Roman" pitchFamily="18" charset="0"/>
              </a:rPr>
              <a:t>A piece of music</a:t>
            </a:r>
            <a:endParaRPr lang="zh-CN" altLang="en-US" sz="2800" dirty="0">
              <a:latin typeface="Cambria" panose="02040503050406030204" pitchFamily="18" charset="0"/>
              <a:ea typeface="华文细黑" pitchFamily="2" charset="-122"/>
              <a:cs typeface="Times New Roman" pitchFamily="18" charset="0"/>
            </a:endParaRPr>
          </a:p>
        </p:txBody>
      </p:sp>
      <p:sp>
        <p:nvSpPr>
          <p:cNvPr id="79" name="TextBox 78"/>
          <p:cNvSpPr txBox="1"/>
          <p:nvPr/>
        </p:nvSpPr>
        <p:spPr>
          <a:xfrm>
            <a:off x="2915816" y="5589240"/>
            <a:ext cx="2661306" cy="523220"/>
          </a:xfrm>
          <a:prstGeom prst="rect">
            <a:avLst/>
          </a:prstGeom>
          <a:noFill/>
        </p:spPr>
        <p:txBody>
          <a:bodyPr wrap="none" rtlCol="0">
            <a:spAutoFit/>
          </a:bodyPr>
          <a:lstStyle/>
          <a:p>
            <a:r>
              <a:rPr lang="en-US" altLang="zh-CN" sz="2800" dirty="0">
                <a:latin typeface="Cambria" panose="02040503050406030204" pitchFamily="18" charset="0"/>
                <a:ea typeface="华文细黑" pitchFamily="2" charset="-122"/>
                <a:cs typeface="Times New Roman" pitchFamily="18" charset="0"/>
              </a:rPr>
              <a:t> news document</a:t>
            </a:r>
          </a:p>
        </p:txBody>
      </p:sp>
    </p:spTree>
    <p:extLst>
      <p:ext uri="{BB962C8B-B14F-4D97-AF65-F5344CB8AC3E}">
        <p14:creationId xmlns:p14="http://schemas.microsoft.com/office/powerpoint/2010/main" val="331905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3"/>
                                        </p:tgtEl>
                                        <p:attrNameLst>
                                          <p:attrName>style.visibility</p:attrName>
                                        </p:attrNameLst>
                                      </p:cBhvr>
                                      <p:to>
                                        <p:strVal val="visible"/>
                                      </p:to>
                                    </p:set>
                                    <p:animEffect transition="in" filter="wipe(left)">
                                      <p:cBhvr>
                                        <p:cTn id="11" dur="500"/>
                                        <p:tgtEl>
                                          <p:spTgt spid="430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500"/>
                                        <p:tgtEl>
                                          <p:spTgt spid="5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barn(inVertical)">
                                      <p:cBhvr>
                                        <p:cTn id="32" dur="500"/>
                                        <p:tgtEl>
                                          <p:spTgt spid="7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barn(inVertical)">
                                      <p:cBhvr>
                                        <p:cTn id="35" dur="500"/>
                                        <p:tgtEl>
                                          <p:spTgt spid="7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500"/>
                                        <p:tgtEl>
                                          <p:spTgt spid="40"/>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500"/>
                                        <p:tgtEl>
                                          <p:spTgt spid="63"/>
                                        </p:tgtEl>
                                      </p:cBhvr>
                                    </p:animEffect>
                                  </p:childTnLst>
                                </p:cTn>
                              </p:par>
                            </p:childTnLst>
                          </p:cTn>
                        </p:par>
                        <p:par>
                          <p:cTn id="56" fill="hold">
                            <p:stCondLst>
                              <p:cond delay="3000"/>
                            </p:stCondLst>
                            <p:childTnLst>
                              <p:par>
                                <p:cTn id="57" presetID="22" presetClass="entr" presetSubtype="8" fill="hold"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left)">
                                      <p:cBhvr>
                                        <p:cTn id="5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MDC examples</a:t>
            </a:r>
            <a:endParaRPr lang="zh-CN" altLang="en-US" b="1" dirty="0"/>
          </a:p>
        </p:txBody>
      </p:sp>
      <p:grpSp>
        <p:nvGrpSpPr>
          <p:cNvPr id="43" name="组合 42"/>
          <p:cNvGrpSpPr/>
          <p:nvPr/>
        </p:nvGrpSpPr>
        <p:grpSpPr>
          <a:xfrm>
            <a:off x="699696" y="1288504"/>
            <a:ext cx="2792184" cy="400110"/>
            <a:chOff x="240634" y="1484784"/>
            <a:chExt cx="2792184" cy="400110"/>
          </a:xfrm>
        </p:grpSpPr>
        <p:sp>
          <p:nvSpPr>
            <p:cNvPr id="11" name="TextBox 10"/>
            <p:cNvSpPr txBox="1"/>
            <p:nvPr/>
          </p:nvSpPr>
          <p:spPr>
            <a:xfrm>
              <a:off x="240634" y="1484784"/>
              <a:ext cx="1994454" cy="400110"/>
            </a:xfrm>
            <a:prstGeom prst="rect">
              <a:avLst/>
            </a:prstGeom>
            <a:noFill/>
          </p:spPr>
          <p:txBody>
            <a:bodyPr wrap="square" rtlCol="0">
              <a:spAutoFit/>
            </a:bodyPr>
            <a:lstStyle/>
            <a:p>
              <a:r>
                <a:rPr lang="en-US" altLang="zh-CN" sz="2000" dirty="0" smtClean="0">
                  <a:solidFill>
                    <a:srgbClr val="C00000"/>
                  </a:solidFill>
                  <a:latin typeface="Cambria" panose="02040503050406030204" pitchFamily="18" charset="0"/>
                  <a:ea typeface="华文细黑" pitchFamily="2" charset="-122"/>
                  <a:cs typeface="Times New Roman" pitchFamily="18" charset="0"/>
                </a:rPr>
                <a:t>Dim. </a:t>
              </a:r>
              <a:r>
                <a:rPr lang="en-US" altLang="zh-CN" sz="2000" dirty="0">
                  <a:solidFill>
                    <a:srgbClr val="C00000"/>
                  </a:solidFill>
                  <a:latin typeface="Cambria" panose="02040503050406030204" pitchFamily="18" charset="0"/>
                  <a:ea typeface="华文细黑" pitchFamily="2" charset="-122"/>
                  <a:cs typeface="Times New Roman" pitchFamily="18" charset="0"/>
                </a:rPr>
                <a:t>1: Genre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16" name="直接箭头连接符 15"/>
            <p:cNvCxnSpPr>
              <a:cxnSpLocks/>
            </p:cNvCxnSpPr>
            <p:nvPr/>
          </p:nvCxnSpPr>
          <p:spPr>
            <a:xfrm>
              <a:off x="2525940"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43013" name="组合 43012"/>
          <p:cNvGrpSpPr/>
          <p:nvPr/>
        </p:nvGrpSpPr>
        <p:grpSpPr>
          <a:xfrm>
            <a:off x="5564443" y="1124744"/>
            <a:ext cx="2751973" cy="707886"/>
            <a:chOff x="5450199" y="1360095"/>
            <a:chExt cx="2751973" cy="707886"/>
          </a:xfrm>
        </p:grpSpPr>
        <p:sp>
          <p:nvSpPr>
            <p:cNvPr id="5" name="TextBox 4"/>
            <p:cNvSpPr txBox="1"/>
            <p:nvPr/>
          </p:nvSpPr>
          <p:spPr>
            <a:xfrm>
              <a:off x="5912408" y="1360095"/>
              <a:ext cx="2289764"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rock, popular, classical,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4" name="直接箭头连接符 53"/>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83568" y="1952778"/>
            <a:ext cx="2808312" cy="400110"/>
            <a:chOff x="240634" y="1484784"/>
            <a:chExt cx="2808312" cy="400110"/>
          </a:xfrm>
        </p:grpSpPr>
        <p:sp>
          <p:nvSpPr>
            <p:cNvPr id="36" name="TextBox 35"/>
            <p:cNvSpPr txBox="1"/>
            <p:nvPr/>
          </p:nvSpPr>
          <p:spPr>
            <a:xfrm>
              <a:off x="240634" y="1484784"/>
              <a:ext cx="235731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2: Instrument</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44" name="直接箭头连接符 43"/>
            <p:cNvCxnSpPr>
              <a:cxnSpLocks/>
            </p:cNvCxnSpPr>
            <p:nvPr/>
          </p:nvCxnSpPr>
          <p:spPr>
            <a:xfrm>
              <a:off x="2542068"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683568" y="2624718"/>
            <a:ext cx="2808312" cy="400110"/>
            <a:chOff x="240634" y="1484784"/>
            <a:chExt cx="2808312" cy="400110"/>
          </a:xfrm>
        </p:grpSpPr>
        <p:sp>
          <p:nvSpPr>
            <p:cNvPr id="48" name="TextBox 47"/>
            <p:cNvSpPr txBox="1"/>
            <p:nvPr/>
          </p:nvSpPr>
          <p:spPr>
            <a:xfrm>
              <a:off x="240634" y="1484784"/>
              <a:ext cx="226320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3: Language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51" name="直接箭头连接符 50"/>
            <p:cNvCxnSpPr>
              <a:cxnSpLocks/>
            </p:cNvCxnSpPr>
            <p:nvPr/>
          </p:nvCxnSpPr>
          <p:spPr>
            <a:xfrm>
              <a:off x="2542068"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596093" y="1825778"/>
            <a:ext cx="2792331" cy="707886"/>
            <a:chOff x="5450199" y="1357784"/>
            <a:chExt cx="2792331" cy="707886"/>
          </a:xfrm>
        </p:grpSpPr>
        <p:sp>
          <p:nvSpPr>
            <p:cNvPr id="53" name="TextBox 52"/>
            <p:cNvSpPr txBox="1"/>
            <p:nvPr/>
          </p:nvSpPr>
          <p:spPr>
            <a:xfrm>
              <a:off x="5912408" y="1357784"/>
              <a:ext cx="233012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piano, violin, guitar,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5" name="直接箭头连接符 54"/>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596093" y="2480702"/>
            <a:ext cx="2621602" cy="707886"/>
            <a:chOff x="5450199" y="1357784"/>
            <a:chExt cx="2621602" cy="707886"/>
          </a:xfrm>
        </p:grpSpPr>
        <p:sp>
          <p:nvSpPr>
            <p:cNvPr id="57" name="TextBox 56"/>
            <p:cNvSpPr txBox="1"/>
            <p:nvPr/>
          </p:nvSpPr>
          <p:spPr>
            <a:xfrm>
              <a:off x="5912409" y="1357784"/>
              <a:ext cx="215939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English, Chinese, </a:t>
              </a:r>
            </a:p>
            <a:p>
              <a:r>
                <a:rPr lang="en-US" altLang="zh-CN" sz="2000" dirty="0">
                  <a:latin typeface="Cambria" panose="02040503050406030204" pitchFamily="18" charset="0"/>
                  <a:ea typeface="华文细黑" pitchFamily="2" charset="-122"/>
                  <a:cs typeface="Times New Roman" pitchFamily="18" charset="0"/>
                </a:rPr>
                <a:t>Spanish,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58" name="直接箭头连接符 57"/>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pic>
        <p:nvPicPr>
          <p:cNvPr id="37"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3429" y="1184558"/>
            <a:ext cx="2016683" cy="2034569"/>
          </a:xfrm>
        </p:spPr>
      </p:pic>
      <p:grpSp>
        <p:nvGrpSpPr>
          <p:cNvPr id="40" name="组合 39"/>
          <p:cNvGrpSpPr/>
          <p:nvPr/>
        </p:nvGrpSpPr>
        <p:grpSpPr>
          <a:xfrm>
            <a:off x="699696" y="3900536"/>
            <a:ext cx="2216120" cy="400110"/>
            <a:chOff x="240634" y="1484784"/>
            <a:chExt cx="2216120" cy="400110"/>
          </a:xfrm>
        </p:grpSpPr>
        <p:sp>
          <p:nvSpPr>
            <p:cNvPr id="41" name="TextBox 40"/>
            <p:cNvSpPr txBox="1"/>
            <p:nvPr/>
          </p:nvSpPr>
          <p:spPr>
            <a:xfrm>
              <a:off x="240634" y="1484784"/>
              <a:ext cx="199445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1: Topic</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59" name="直接箭头连接符 58"/>
            <p:cNvCxnSpPr>
              <a:cxnSpLocks/>
            </p:cNvCxnSpPr>
            <p:nvPr/>
          </p:nvCxnSpPr>
          <p:spPr>
            <a:xfrm>
              <a:off x="1949876"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83568" y="4564810"/>
            <a:ext cx="2357314" cy="400110"/>
            <a:chOff x="240634" y="1484784"/>
            <a:chExt cx="2357314" cy="400110"/>
          </a:xfrm>
        </p:grpSpPr>
        <p:sp>
          <p:nvSpPr>
            <p:cNvPr id="61" name="TextBox 60"/>
            <p:cNvSpPr txBox="1"/>
            <p:nvPr/>
          </p:nvSpPr>
          <p:spPr>
            <a:xfrm>
              <a:off x="240634" y="1484784"/>
              <a:ext cx="235731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2: Mood</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62" name="直接箭头连接符 61"/>
            <p:cNvCxnSpPr>
              <a:cxnSpLocks/>
            </p:cNvCxnSpPr>
            <p:nvPr/>
          </p:nvCxnSpPr>
          <p:spPr>
            <a:xfrm>
              <a:off x="1968826"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83568" y="5236750"/>
            <a:ext cx="2263204" cy="400110"/>
            <a:chOff x="240634" y="1484784"/>
            <a:chExt cx="2263204" cy="400110"/>
          </a:xfrm>
        </p:grpSpPr>
        <p:sp>
          <p:nvSpPr>
            <p:cNvPr id="66" name="TextBox 65"/>
            <p:cNvSpPr txBox="1"/>
            <p:nvPr/>
          </p:nvSpPr>
          <p:spPr>
            <a:xfrm>
              <a:off x="240634" y="1484784"/>
              <a:ext cx="2263204" cy="400110"/>
            </a:xfrm>
            <a:prstGeom prst="rect">
              <a:avLst/>
            </a:prstGeom>
            <a:noFill/>
          </p:spPr>
          <p:txBody>
            <a:bodyPr wrap="square" rtlCol="0">
              <a:spAutoFit/>
            </a:bodyPr>
            <a:lstStyle/>
            <a:p>
              <a:r>
                <a:rPr lang="en-US" altLang="zh-CN" sz="2000" dirty="0">
                  <a:solidFill>
                    <a:srgbClr val="C00000"/>
                  </a:solidFill>
                  <a:latin typeface="Cambria" panose="02040503050406030204" pitchFamily="18" charset="0"/>
                  <a:ea typeface="华文细黑" pitchFamily="2" charset="-122"/>
                  <a:cs typeface="Times New Roman" pitchFamily="18" charset="0"/>
                </a:rPr>
                <a:t>Dim. 3: Zone</a:t>
              </a:r>
              <a:endParaRPr lang="zh-CN" altLang="en-US" sz="2000" dirty="0">
                <a:solidFill>
                  <a:srgbClr val="C00000"/>
                </a:solidFill>
                <a:latin typeface="Cambria" panose="02040503050406030204" pitchFamily="18" charset="0"/>
                <a:ea typeface="华文细黑" pitchFamily="2" charset="-122"/>
                <a:cs typeface="Times New Roman" pitchFamily="18" charset="0"/>
              </a:endParaRPr>
            </a:p>
          </p:txBody>
        </p:sp>
        <p:cxnSp>
          <p:nvCxnSpPr>
            <p:cNvPr id="67" name="直接箭头连接符 66"/>
            <p:cNvCxnSpPr>
              <a:cxnSpLocks/>
            </p:cNvCxnSpPr>
            <p:nvPr/>
          </p:nvCxnSpPr>
          <p:spPr>
            <a:xfrm>
              <a:off x="1966004" y="1715617"/>
              <a:ext cx="506878" cy="0"/>
            </a:xfrm>
            <a:prstGeom prst="straightConnector1">
              <a:avLst/>
            </a:prstGeom>
            <a:ln w="28575">
              <a:solidFill>
                <a:srgbClr val="C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64443" y="3789040"/>
            <a:ext cx="2967997" cy="707886"/>
            <a:chOff x="5450199" y="1360095"/>
            <a:chExt cx="2967997" cy="707886"/>
          </a:xfrm>
        </p:grpSpPr>
        <p:sp>
          <p:nvSpPr>
            <p:cNvPr id="69" name="TextBox 68"/>
            <p:cNvSpPr txBox="1"/>
            <p:nvPr/>
          </p:nvSpPr>
          <p:spPr>
            <a:xfrm>
              <a:off x="5912408" y="1360095"/>
              <a:ext cx="2505788"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sports, politics, social, </a:t>
              </a:r>
              <a:r>
                <a:rPr lang="en-US" altLang="zh-CN" sz="2000" dirty="0" err="1">
                  <a:latin typeface="Cambria" panose="02040503050406030204" pitchFamily="18" charset="0"/>
                  <a:ea typeface="华文细黑" pitchFamily="2" charset="-122"/>
                  <a:cs typeface="Times New Roman" pitchFamily="18" charset="0"/>
                </a:rPr>
                <a:t>Sci&amp;Tech</a:t>
              </a:r>
              <a:r>
                <a:rPr lang="en-US" altLang="zh-CN" sz="2000" dirty="0">
                  <a:latin typeface="Cambria" panose="02040503050406030204" pitchFamily="18" charset="0"/>
                  <a:ea typeface="华文细黑" pitchFamily="2" charset="-122"/>
                  <a:cs typeface="Times New Roman" pitchFamily="18" charset="0"/>
                </a:rPr>
                <a:t>, etc.</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0" name="直接箭头连接符 69"/>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596093" y="4490074"/>
            <a:ext cx="2792331" cy="707886"/>
            <a:chOff x="5450199" y="1357784"/>
            <a:chExt cx="2792331" cy="707886"/>
          </a:xfrm>
        </p:grpSpPr>
        <p:sp>
          <p:nvSpPr>
            <p:cNvPr id="72" name="TextBox 71"/>
            <p:cNvSpPr txBox="1"/>
            <p:nvPr/>
          </p:nvSpPr>
          <p:spPr>
            <a:xfrm>
              <a:off x="5912408" y="1357784"/>
              <a:ext cx="2330122"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good news, neutral news,  bad news</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3" name="直接箭头连接符 72"/>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5596093" y="5144998"/>
            <a:ext cx="2792330" cy="707886"/>
            <a:chOff x="5450199" y="1357784"/>
            <a:chExt cx="2792330" cy="707886"/>
          </a:xfrm>
        </p:grpSpPr>
        <p:sp>
          <p:nvSpPr>
            <p:cNvPr id="75" name="TextBox 74"/>
            <p:cNvSpPr txBox="1"/>
            <p:nvPr/>
          </p:nvSpPr>
          <p:spPr>
            <a:xfrm>
              <a:off x="5912408" y="1357784"/>
              <a:ext cx="2330121" cy="707886"/>
            </a:xfrm>
            <a:prstGeom prst="rect">
              <a:avLst/>
            </a:prstGeom>
            <a:noFill/>
          </p:spPr>
          <p:txBody>
            <a:bodyPr wrap="square" rtlCol="0">
              <a:spAutoFit/>
            </a:bodyPr>
            <a:lstStyle/>
            <a:p>
              <a:r>
                <a:rPr lang="en-US" altLang="zh-CN" sz="2000" dirty="0">
                  <a:latin typeface="Cambria" panose="02040503050406030204" pitchFamily="18" charset="0"/>
                  <a:ea typeface="华文细黑" pitchFamily="2" charset="-122"/>
                  <a:cs typeface="Times New Roman" pitchFamily="18" charset="0"/>
                </a:rPr>
                <a:t>domestic, intra-/inter-continental</a:t>
              </a:r>
              <a:endParaRPr lang="zh-CN" altLang="en-US" sz="2000" dirty="0">
                <a:latin typeface="Cambria" panose="02040503050406030204" pitchFamily="18" charset="0"/>
                <a:ea typeface="华文细黑" pitchFamily="2" charset="-122"/>
                <a:cs typeface="Times New Roman" pitchFamily="18" charset="0"/>
              </a:endParaRPr>
            </a:p>
          </p:txBody>
        </p:sp>
        <p:cxnSp>
          <p:nvCxnSpPr>
            <p:cNvPr id="76" name="直接箭头连接符 75"/>
            <p:cNvCxnSpPr>
              <a:cxnSpLocks/>
            </p:cNvCxnSpPr>
            <p:nvPr/>
          </p:nvCxnSpPr>
          <p:spPr>
            <a:xfrm>
              <a:off x="5450199" y="1715619"/>
              <a:ext cx="502250" cy="0"/>
            </a:xfrm>
            <a:prstGeom prst="straightConnector1">
              <a:avLst/>
            </a:prstGeom>
            <a:ln w="28575">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pic>
        <p:nvPicPr>
          <p:cNvPr id="77" name="图片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8516" y="3996447"/>
            <a:ext cx="2615074" cy="1640413"/>
          </a:xfrm>
          <a:prstGeom prst="rect">
            <a:avLst/>
          </a:prstGeom>
        </p:spPr>
      </p:pic>
      <p:sp>
        <p:nvSpPr>
          <p:cNvPr id="78" name="TextBox 77"/>
          <p:cNvSpPr txBox="1"/>
          <p:nvPr/>
        </p:nvSpPr>
        <p:spPr>
          <a:xfrm>
            <a:off x="3261254" y="3140968"/>
            <a:ext cx="2661306" cy="523220"/>
          </a:xfrm>
          <a:prstGeom prst="rect">
            <a:avLst/>
          </a:prstGeom>
          <a:noFill/>
        </p:spPr>
        <p:txBody>
          <a:bodyPr wrap="none" rtlCol="0">
            <a:spAutoFit/>
          </a:bodyPr>
          <a:lstStyle/>
          <a:p>
            <a:r>
              <a:rPr lang="en-US" altLang="zh-CN" sz="2800" dirty="0">
                <a:latin typeface="Cambria" panose="02040503050406030204" pitchFamily="18" charset="0"/>
                <a:ea typeface="华文细黑" pitchFamily="2" charset="-122"/>
                <a:cs typeface="Times New Roman" pitchFamily="18" charset="0"/>
              </a:rPr>
              <a:t>A piece of music</a:t>
            </a:r>
            <a:endParaRPr lang="zh-CN" altLang="en-US" sz="2800" dirty="0">
              <a:latin typeface="Cambria" panose="02040503050406030204" pitchFamily="18" charset="0"/>
              <a:ea typeface="华文细黑" pitchFamily="2" charset="-122"/>
              <a:cs typeface="Times New Roman" pitchFamily="18" charset="0"/>
            </a:endParaRPr>
          </a:p>
        </p:txBody>
      </p:sp>
      <p:sp>
        <p:nvSpPr>
          <p:cNvPr id="79" name="TextBox 78"/>
          <p:cNvSpPr txBox="1"/>
          <p:nvPr/>
        </p:nvSpPr>
        <p:spPr>
          <a:xfrm>
            <a:off x="2915816" y="5589240"/>
            <a:ext cx="2661306" cy="523220"/>
          </a:xfrm>
          <a:prstGeom prst="rect">
            <a:avLst/>
          </a:prstGeom>
          <a:noFill/>
        </p:spPr>
        <p:txBody>
          <a:bodyPr wrap="none" rtlCol="0">
            <a:spAutoFit/>
          </a:bodyPr>
          <a:lstStyle/>
          <a:p>
            <a:r>
              <a:rPr lang="en-US" altLang="zh-CN" sz="2800" dirty="0">
                <a:latin typeface="Cambria" panose="02040503050406030204" pitchFamily="18" charset="0"/>
                <a:ea typeface="华文细黑" pitchFamily="2" charset="-122"/>
                <a:cs typeface="Times New Roman" pitchFamily="18" charset="0"/>
              </a:rPr>
              <a:t> news document</a:t>
            </a:r>
          </a:p>
        </p:txBody>
      </p:sp>
      <p:grpSp>
        <p:nvGrpSpPr>
          <p:cNvPr id="45" name="组合 44">
            <a:extLst>
              <a:ext uri="{FF2B5EF4-FFF2-40B4-BE49-F238E27FC236}">
                <a16:creationId xmlns:a16="http://schemas.microsoft.com/office/drawing/2014/main" xmlns="" id="{F651CB6E-B6DD-AA4A-A980-B94EEB730219}"/>
              </a:ext>
            </a:extLst>
          </p:cNvPr>
          <p:cNvGrpSpPr/>
          <p:nvPr/>
        </p:nvGrpSpPr>
        <p:grpSpPr>
          <a:xfrm>
            <a:off x="487514" y="1556792"/>
            <a:ext cx="8210024" cy="3937024"/>
            <a:chOff x="1187624" y="1892964"/>
            <a:chExt cx="5904656" cy="2964970"/>
          </a:xfrm>
        </p:grpSpPr>
        <p:sp>
          <p:nvSpPr>
            <p:cNvPr id="47" name="圆角矩形 46">
              <a:extLst>
                <a:ext uri="{FF2B5EF4-FFF2-40B4-BE49-F238E27FC236}">
                  <a16:creationId xmlns:a16="http://schemas.microsoft.com/office/drawing/2014/main" xmlns="" id="{C1825679-0AAD-8043-89D0-A982B65247E3}"/>
                </a:ext>
              </a:extLst>
            </p:cNvPr>
            <p:cNvSpPr/>
            <p:nvPr/>
          </p:nvSpPr>
          <p:spPr>
            <a:xfrm>
              <a:off x="1187624" y="1892964"/>
              <a:ext cx="5904656" cy="29446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4623"/>
                </a:solidFill>
              </a:endParaRPr>
            </a:p>
          </p:txBody>
        </p:sp>
        <p:grpSp>
          <p:nvGrpSpPr>
            <p:cNvPr id="49" name="组合 48">
              <a:extLst>
                <a:ext uri="{FF2B5EF4-FFF2-40B4-BE49-F238E27FC236}">
                  <a16:creationId xmlns:a16="http://schemas.microsoft.com/office/drawing/2014/main" xmlns="" id="{8CCBEDA7-02BD-9645-9541-9951F5DF1E94}"/>
                </a:ext>
              </a:extLst>
            </p:cNvPr>
            <p:cNvGrpSpPr/>
            <p:nvPr/>
          </p:nvGrpSpPr>
          <p:grpSpPr>
            <a:xfrm>
              <a:off x="1561277" y="2106219"/>
              <a:ext cx="5429276" cy="2751715"/>
              <a:chOff x="996061" y="3391798"/>
              <a:chExt cx="7632849" cy="2751715"/>
            </a:xfrm>
          </p:grpSpPr>
          <p:sp>
            <p:nvSpPr>
              <p:cNvPr id="50" name="TextBox 58">
                <a:extLst>
                  <a:ext uri="{FF2B5EF4-FFF2-40B4-BE49-F238E27FC236}">
                    <a16:creationId xmlns:a16="http://schemas.microsoft.com/office/drawing/2014/main" xmlns="" id="{D7BA8796-5007-1E48-82EF-6AF81966B266}"/>
                  </a:ext>
                </a:extLst>
              </p:cNvPr>
              <p:cNvSpPr txBox="1"/>
              <p:nvPr/>
            </p:nvSpPr>
            <p:spPr>
              <a:xfrm>
                <a:off x="1064032" y="3391798"/>
                <a:ext cx="7058709" cy="359269"/>
              </a:xfrm>
              <a:prstGeom prst="rect">
                <a:avLst/>
              </a:prstGeom>
              <a:solidFill>
                <a:srgbClr val="92D050"/>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400" dirty="0">
                    <a:solidFill>
                      <a:schemeClr val="tx1">
                        <a:lumMod val="95000"/>
                        <a:lumOff val="5000"/>
                      </a:schemeClr>
                    </a:solidFill>
                    <a:latin typeface="Comic Sans MS" pitchFamily="66" charset="0"/>
                  </a:rPr>
                  <a:t>Widely exist in real-world applications</a:t>
                </a:r>
                <a:endParaRPr lang="zh-CN" altLang="en-US" sz="2400" dirty="0">
                  <a:solidFill>
                    <a:schemeClr val="tx1">
                      <a:lumMod val="95000"/>
                      <a:lumOff val="5000"/>
                    </a:schemeClr>
                  </a:solidFill>
                  <a:latin typeface="Comic Sans MS" pitchFamily="66" charset="0"/>
                </a:endParaRPr>
              </a:p>
            </p:txBody>
          </p:sp>
          <p:sp>
            <p:nvSpPr>
              <p:cNvPr id="64" name="TextBox 59">
                <a:extLst>
                  <a:ext uri="{FF2B5EF4-FFF2-40B4-BE49-F238E27FC236}">
                    <a16:creationId xmlns:a16="http://schemas.microsoft.com/office/drawing/2014/main" xmlns="" id="{1C1167A8-213A-BD4A-AE21-8F6B8F2C356E}"/>
                  </a:ext>
                </a:extLst>
              </p:cNvPr>
              <p:cNvSpPr txBox="1"/>
              <p:nvPr/>
            </p:nvSpPr>
            <p:spPr>
              <a:xfrm>
                <a:off x="996062" y="4554607"/>
                <a:ext cx="7632846" cy="6490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400" dirty="0">
                    <a:latin typeface="Cambria" panose="02040503050406030204" pitchFamily="18" charset="0"/>
                  </a:rPr>
                  <a:t>Bioinformatics</a:t>
                </a:r>
                <a:r>
                  <a:rPr lang="en-US" altLang="zh-CN" dirty="0">
                    <a:latin typeface="Cambria" panose="02040503050406030204" pitchFamily="18" charset="0"/>
                  </a:rPr>
                  <a:t> </a:t>
                </a:r>
                <a:r>
                  <a:rPr lang="en-US" altLang="zh-CN" sz="1600" dirty="0">
                    <a:solidFill>
                      <a:srgbClr val="003300"/>
                    </a:solidFill>
                    <a:latin typeface="Book Antiqua" pitchFamily="18" charset="0"/>
                  </a:rPr>
                  <a:t>[Rodriguez et al. TSMC-C12] [</a:t>
                </a:r>
                <a:r>
                  <a:rPr lang="en-US" altLang="zh-CN" sz="1600" dirty="0" err="1">
                    <a:solidFill>
                      <a:srgbClr val="003300"/>
                    </a:solidFill>
                    <a:latin typeface="Book Antiqua" pitchFamily="18" charset="0"/>
                  </a:rPr>
                  <a:t>Borchani</a:t>
                </a:r>
                <a:r>
                  <a:rPr lang="en-US" altLang="zh-CN" sz="1600" dirty="0">
                    <a:solidFill>
                      <a:srgbClr val="003300"/>
                    </a:solidFill>
                    <a:latin typeface="Book Antiqua" pitchFamily="18" charset="0"/>
                  </a:rPr>
                  <a:t> et al., AIM13</a:t>
                </a:r>
                <a:r>
                  <a:rPr lang="en" altLang="zh-CN" sz="1600" dirty="0" smtClean="0">
                    <a:solidFill>
                      <a:srgbClr val="003300"/>
                    </a:solidFill>
                    <a:latin typeface="Book Antiqua" pitchFamily="18" charset="0"/>
                  </a:rPr>
                  <a:t>] [</a:t>
                </a:r>
                <a:r>
                  <a:rPr lang="en-US" altLang="zh-CN" sz="1600" dirty="0" smtClean="0">
                    <a:solidFill>
                      <a:srgbClr val="003300"/>
                    </a:solidFill>
                    <a:latin typeface="Book Antiqua" pitchFamily="18" charset="0"/>
                  </a:rPr>
                  <a:t>Fernandez-Gonzalez et al., ICML Workshop’15</a:t>
                </a:r>
                <a:r>
                  <a:rPr lang="en" altLang="zh-CN" sz="1600" dirty="0" smtClean="0">
                    <a:solidFill>
                      <a:srgbClr val="003300"/>
                    </a:solidFill>
                    <a:latin typeface="Book Antiqua" pitchFamily="18" charset="0"/>
                  </a:rPr>
                  <a:t>]</a:t>
                </a:r>
                <a:endParaRPr lang="zh-CN" altLang="en-US" sz="1600" dirty="0">
                  <a:solidFill>
                    <a:srgbClr val="003300"/>
                  </a:solidFill>
                  <a:latin typeface="Book Antiqua" pitchFamily="18" charset="0"/>
                </a:endParaRPr>
              </a:p>
            </p:txBody>
          </p:sp>
          <p:sp>
            <p:nvSpPr>
              <p:cNvPr id="65" name="TextBox 60">
                <a:extLst>
                  <a:ext uri="{FF2B5EF4-FFF2-40B4-BE49-F238E27FC236}">
                    <a16:creationId xmlns:a16="http://schemas.microsoft.com/office/drawing/2014/main" xmlns="" id="{927CCA00-637D-BF45-84E3-7C4548EFAFDF}"/>
                  </a:ext>
                </a:extLst>
              </p:cNvPr>
              <p:cNvSpPr txBox="1"/>
              <p:nvPr/>
            </p:nvSpPr>
            <p:spPr>
              <a:xfrm>
                <a:off x="996062" y="5096899"/>
                <a:ext cx="7632848" cy="3592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ts val="3000"/>
                  </a:lnSpc>
                  <a:buFont typeface="Wingdings" pitchFamily="2" charset="2"/>
                  <a:buChar char="p"/>
                </a:pPr>
                <a:r>
                  <a:rPr lang="en-US" altLang="zh-CN" sz="2400" dirty="0">
                    <a:solidFill>
                      <a:srgbClr val="000000"/>
                    </a:solidFill>
                    <a:latin typeface="Cambria" panose="02040503050406030204" pitchFamily="18" charset="0"/>
                  </a:rPr>
                  <a:t>Learning from crowds </a:t>
                </a:r>
                <a:r>
                  <a:rPr lang="en-US" altLang="zh-CN" sz="1600" dirty="0">
                    <a:solidFill>
                      <a:srgbClr val="003300"/>
                    </a:solidFill>
                    <a:latin typeface="Book Antiqua" pitchFamily="18" charset="0"/>
                  </a:rPr>
                  <a:t>[Hernandez-Gonzalez et al., IJIS15]</a:t>
                </a:r>
                <a:endParaRPr lang="zh-CN" altLang="en-US" sz="1600" dirty="0">
                  <a:solidFill>
                    <a:srgbClr val="003300"/>
                  </a:solidFill>
                  <a:latin typeface="Book Antiqua" pitchFamily="18" charset="0"/>
                </a:endParaRPr>
              </a:p>
            </p:txBody>
          </p:sp>
          <p:sp>
            <p:nvSpPr>
              <p:cNvPr id="80" name="TextBox 61">
                <a:extLst>
                  <a:ext uri="{FF2B5EF4-FFF2-40B4-BE49-F238E27FC236}">
                    <a16:creationId xmlns:a16="http://schemas.microsoft.com/office/drawing/2014/main" xmlns="" id="{2DEE8B2D-C19C-C04B-B8A6-152381161DE5}"/>
                  </a:ext>
                </a:extLst>
              </p:cNvPr>
              <p:cNvSpPr txBox="1"/>
              <p:nvPr/>
            </p:nvSpPr>
            <p:spPr>
              <a:xfrm>
                <a:off x="996062" y="5456168"/>
                <a:ext cx="7632846" cy="3395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400" dirty="0">
                    <a:latin typeface="Cambria" panose="02040503050406030204" pitchFamily="18" charset="0"/>
                  </a:rPr>
                  <a:t>Ecology</a:t>
                </a:r>
                <a:r>
                  <a:rPr lang="en-US" altLang="zh-CN" dirty="0">
                    <a:latin typeface="Cambria" panose="02040503050406030204" pitchFamily="18" charset="0"/>
                  </a:rPr>
                  <a:t> </a:t>
                </a:r>
                <a:r>
                  <a:rPr lang="en-US" altLang="zh-CN" sz="1600" dirty="0">
                    <a:solidFill>
                      <a:srgbClr val="003300"/>
                    </a:solidFill>
                    <a:latin typeface="Book Antiqua" pitchFamily="18" charset="0"/>
                  </a:rPr>
                  <a:t>[</a:t>
                </a:r>
                <a:r>
                  <a:rPr lang="en-US" altLang="zh-CN" sz="1600" dirty="0" err="1">
                    <a:solidFill>
                      <a:srgbClr val="003300"/>
                    </a:solidFill>
                    <a:latin typeface="Book Antiqua" pitchFamily="18" charset="0"/>
                  </a:rPr>
                  <a:t>Dzeroski</a:t>
                </a:r>
                <a:r>
                  <a:rPr lang="en-US" altLang="zh-CN" sz="1600" dirty="0">
                    <a:solidFill>
                      <a:srgbClr val="003300"/>
                    </a:solidFill>
                    <a:latin typeface="Book Antiqua" pitchFamily="18" charset="0"/>
                  </a:rPr>
                  <a:t> et al, Applied Intelligence00][</a:t>
                </a:r>
                <a:r>
                  <a:rPr lang="en-US" altLang="zh-CN" sz="1600" dirty="0" err="1">
                    <a:solidFill>
                      <a:srgbClr val="003300"/>
                    </a:solidFill>
                    <a:latin typeface="Book Antiqua" pitchFamily="18" charset="0"/>
                  </a:rPr>
                  <a:t>Kocev</a:t>
                </a:r>
                <a:r>
                  <a:rPr lang="en-US" altLang="zh-CN" sz="1600" dirty="0">
                    <a:solidFill>
                      <a:srgbClr val="003300"/>
                    </a:solidFill>
                    <a:latin typeface="Book Antiqua" pitchFamily="18" charset="0"/>
                  </a:rPr>
                  <a:t> et al.</a:t>
                </a:r>
                <a:r>
                  <a:rPr lang="en" altLang="zh-CN" sz="1600" dirty="0">
                    <a:solidFill>
                      <a:srgbClr val="003300"/>
                    </a:solidFill>
                    <a:latin typeface="Book Antiqua" pitchFamily="18" charset="0"/>
                  </a:rPr>
                  <a:t>, ECML’07 ]</a:t>
                </a:r>
              </a:p>
            </p:txBody>
          </p:sp>
          <p:sp>
            <p:nvSpPr>
              <p:cNvPr id="81" name="TextBox 62">
                <a:extLst>
                  <a:ext uri="{FF2B5EF4-FFF2-40B4-BE49-F238E27FC236}">
                    <a16:creationId xmlns:a16="http://schemas.microsoft.com/office/drawing/2014/main" xmlns="" id="{6C3FC94C-03E0-C041-AA3E-B542E3DFADEF}"/>
                  </a:ext>
                </a:extLst>
              </p:cNvPr>
              <p:cNvSpPr txBox="1"/>
              <p:nvPr/>
            </p:nvSpPr>
            <p:spPr>
              <a:xfrm>
                <a:off x="996062" y="5784244"/>
                <a:ext cx="1731940" cy="3592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400" dirty="0">
                    <a:latin typeface="Comic Sans MS" pitchFamily="66" charset="0"/>
                  </a:rPr>
                  <a:t>……</a:t>
                </a:r>
                <a:endParaRPr lang="zh-CN" altLang="en-US" sz="2400" dirty="0">
                  <a:solidFill>
                    <a:srgbClr val="003300"/>
                  </a:solidFill>
                  <a:latin typeface="Book Antiqua" pitchFamily="18" charset="0"/>
                </a:endParaRPr>
              </a:p>
            </p:txBody>
          </p:sp>
          <p:sp>
            <p:nvSpPr>
              <p:cNvPr id="82" name="TextBox 61">
                <a:extLst>
                  <a:ext uri="{FF2B5EF4-FFF2-40B4-BE49-F238E27FC236}">
                    <a16:creationId xmlns:a16="http://schemas.microsoft.com/office/drawing/2014/main" xmlns="" id="{30D83EF7-A410-BA47-BD07-31153D61CEB5}"/>
                  </a:ext>
                </a:extLst>
              </p:cNvPr>
              <p:cNvSpPr txBox="1"/>
              <p:nvPr/>
            </p:nvSpPr>
            <p:spPr>
              <a:xfrm>
                <a:off x="996061" y="3939038"/>
                <a:ext cx="7632848" cy="6490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400" dirty="0">
                    <a:latin typeface="Cambria" panose="02040503050406030204" pitchFamily="18" charset="0"/>
                  </a:rPr>
                  <a:t>Text classification </a:t>
                </a:r>
                <a:r>
                  <a:rPr lang="en-US" altLang="zh-CN" sz="1600" dirty="0">
                    <a:solidFill>
                      <a:srgbClr val="003300"/>
                    </a:solidFill>
                    <a:latin typeface="Book Antiqua" pitchFamily="18" charset="0"/>
                  </a:rPr>
                  <a:t>[</a:t>
                </a:r>
                <a:r>
                  <a:rPr lang="en-US" altLang="zh-CN" sz="1600" dirty="0" err="1">
                    <a:solidFill>
                      <a:srgbClr val="003300"/>
                    </a:solidFill>
                    <a:latin typeface="Book Antiqua" pitchFamily="18" charset="0"/>
                  </a:rPr>
                  <a:t>Theeramunkong</a:t>
                </a:r>
                <a:r>
                  <a:rPr lang="en-US" altLang="zh-CN" sz="1600" dirty="0">
                    <a:solidFill>
                      <a:srgbClr val="003300"/>
                    </a:solidFill>
                    <a:latin typeface="Book Antiqua" pitchFamily="18" charset="0"/>
                  </a:rPr>
                  <a:t> &amp; </a:t>
                </a:r>
                <a:r>
                  <a:rPr lang="en-US" altLang="zh-CN" sz="1600" dirty="0" err="1">
                    <a:solidFill>
                      <a:srgbClr val="003300"/>
                    </a:solidFill>
                    <a:latin typeface="Book Antiqua" pitchFamily="18" charset="0"/>
                  </a:rPr>
                  <a:t>Lertnattee</a:t>
                </a:r>
                <a:r>
                  <a:rPr lang="en-US" altLang="zh-CN" sz="1600" dirty="0">
                    <a:solidFill>
                      <a:srgbClr val="003300"/>
                    </a:solidFill>
                    <a:latin typeface="Book Antiqua" pitchFamily="18" charset="0"/>
                  </a:rPr>
                  <a:t>, COLING’02</a:t>
                </a:r>
                <a:r>
                  <a:rPr lang="en-US" altLang="zh-CN" sz="1600" dirty="0" smtClean="0">
                    <a:solidFill>
                      <a:srgbClr val="003300"/>
                    </a:solidFill>
                    <a:latin typeface="Book Antiqua" pitchFamily="18" charset="0"/>
                  </a:rPr>
                  <a:t>] [ </a:t>
                </a:r>
                <a:r>
                  <a:rPr lang="en-US" altLang="zh-CN" sz="1600" dirty="0" err="1" smtClean="0">
                    <a:solidFill>
                      <a:srgbClr val="003300"/>
                    </a:solidFill>
                    <a:latin typeface="Book Antiqua" pitchFamily="18" charset="0"/>
                  </a:rPr>
                  <a:t>Ortigosa</a:t>
                </a:r>
                <a:r>
                  <a:rPr lang="en-US" altLang="zh-CN" sz="1600" dirty="0" smtClean="0">
                    <a:solidFill>
                      <a:srgbClr val="003300"/>
                    </a:solidFill>
                    <a:latin typeface="Book Antiqua" pitchFamily="18" charset="0"/>
                  </a:rPr>
                  <a:t>-Hernandez et al., Neurocomputing12] </a:t>
                </a:r>
                <a:r>
                  <a:rPr lang="en-US" altLang="zh-CN" sz="1600" dirty="0">
                    <a:solidFill>
                      <a:srgbClr val="003300"/>
                    </a:solidFill>
                    <a:latin typeface="Book Antiqua" pitchFamily="18" charset="0"/>
                  </a:rPr>
                  <a:t>[</a:t>
                </a:r>
                <a:r>
                  <a:rPr lang="en-US" altLang="zh-CN" sz="1600" dirty="0" err="1" smtClean="0">
                    <a:solidFill>
                      <a:srgbClr val="003300"/>
                    </a:solidFill>
                    <a:latin typeface="Book Antiqua" pitchFamily="18" charset="0"/>
                  </a:rPr>
                  <a:t>Tu</a:t>
                </a:r>
                <a:r>
                  <a:rPr lang="en-US" altLang="zh-CN" sz="1600" dirty="0">
                    <a:solidFill>
                      <a:srgbClr val="003300"/>
                    </a:solidFill>
                    <a:latin typeface="Book Antiqua" pitchFamily="18" charset="0"/>
                  </a:rPr>
                  <a:t> </a:t>
                </a:r>
                <a:r>
                  <a:rPr lang="en-US" altLang="zh-CN" sz="1600" dirty="0" smtClean="0">
                    <a:solidFill>
                      <a:srgbClr val="003300"/>
                    </a:solidFill>
                    <a:latin typeface="Book Antiqua" pitchFamily="18" charset="0"/>
                  </a:rPr>
                  <a:t>et al., ACM TIST17]</a:t>
                </a:r>
                <a:endParaRPr lang="zh-CN" altLang="en-US" sz="1600" dirty="0">
                  <a:solidFill>
                    <a:srgbClr val="003300"/>
                  </a:solidFill>
                  <a:latin typeface="Book Antiqua" pitchFamily="18" charset="0"/>
                </a:endParaRPr>
              </a:p>
            </p:txBody>
          </p:sp>
        </p:grpSp>
      </p:grpSp>
    </p:spTree>
    <p:extLst>
      <p:ext uri="{BB962C8B-B14F-4D97-AF65-F5344CB8AC3E}">
        <p14:creationId xmlns:p14="http://schemas.microsoft.com/office/powerpoint/2010/main" val="412677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11"/>
          <p:cNvSpPr txBox="1"/>
          <p:nvPr/>
        </p:nvSpPr>
        <p:spPr>
          <a:xfrm>
            <a:off x="407074" y="1153290"/>
            <a:ext cx="8507288" cy="861774"/>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 intuitive strategy: </a:t>
            </a:r>
            <a:r>
              <a:rPr lang="en-US" altLang="zh-CN" sz="2400" dirty="0">
                <a:latin typeface="Cambria" panose="02040503050406030204" pitchFamily="18" charset="0"/>
              </a:rPr>
              <a:t>training an independent multi-class classifier w.r.t. each class space (Binary Relevance, BR)</a:t>
            </a:r>
            <a:endParaRPr lang="zh-CN" altLang="en-US" sz="2400" dirty="0">
              <a:latin typeface="Cambria" panose="02040503050406030204" pitchFamily="18" charset="0"/>
            </a:endParaRPr>
          </a:p>
        </p:txBody>
      </p:sp>
      <p:sp>
        <p:nvSpPr>
          <p:cNvPr id="2" name="标题 1"/>
          <p:cNvSpPr>
            <a:spLocks noGrp="1"/>
          </p:cNvSpPr>
          <p:nvPr>
            <p:ph type="title"/>
          </p:nvPr>
        </p:nvSpPr>
        <p:spPr/>
        <p:txBody>
          <a:bodyPr/>
          <a:lstStyle/>
          <a:p>
            <a:r>
              <a:rPr lang="en-US" altLang="zh-CN" b="1" dirty="0"/>
              <a:t>Existing approaches</a:t>
            </a:r>
            <a:endParaRPr lang="zh-CN" altLang="en-US" b="1" dirty="0"/>
          </a:p>
        </p:txBody>
      </p:sp>
      <p:sp>
        <p:nvSpPr>
          <p:cNvPr id="40" name="文本框 17">
            <a:extLst>
              <a:ext uri="{FF2B5EF4-FFF2-40B4-BE49-F238E27FC236}">
                <a16:creationId xmlns:a16="http://schemas.microsoft.com/office/drawing/2014/main" xmlns="" id="{FFB828A6-F35F-5549-A403-06A4CA4D5BFD}"/>
              </a:ext>
            </a:extLst>
          </p:cNvPr>
          <p:cNvSpPr txBox="1"/>
          <p:nvPr/>
        </p:nvSpPr>
        <p:spPr>
          <a:xfrm>
            <a:off x="407074" y="2060848"/>
            <a:ext cx="8507288" cy="1246495"/>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Another natural strategy: </a:t>
            </a:r>
            <a:r>
              <a:rPr lang="en-US" altLang="zh-CN" sz="2400" dirty="0">
                <a:latin typeface="Cambria" panose="02040503050406030204" pitchFamily="18" charset="0"/>
              </a:rPr>
              <a:t>training a single multi-class classifier by treating each possible combination of class variables as a new class (Class </a:t>
            </a:r>
            <a:r>
              <a:rPr lang="en-US" altLang="zh-CN" sz="2400" dirty="0" err="1">
                <a:latin typeface="Cambria" panose="02040503050406030204" pitchFamily="18" charset="0"/>
              </a:rPr>
              <a:t>Powerset</a:t>
            </a:r>
            <a:r>
              <a:rPr lang="en-US" altLang="zh-CN" sz="2400" dirty="0">
                <a:latin typeface="Cambria" panose="02040503050406030204" pitchFamily="18" charset="0"/>
              </a:rPr>
              <a:t>, CP)</a:t>
            </a:r>
            <a:endParaRPr lang="zh-CN" altLang="en-US" sz="2400" dirty="0">
              <a:latin typeface="Cambria" panose="02040503050406030204" pitchFamily="18" charset="0"/>
            </a:endParaRPr>
          </a:p>
        </p:txBody>
      </p:sp>
      <p:sp>
        <p:nvSpPr>
          <p:cNvPr id="41" name="文本框 18">
            <a:extLst>
              <a:ext uri="{FF2B5EF4-FFF2-40B4-BE49-F238E27FC236}">
                <a16:creationId xmlns:a16="http://schemas.microsoft.com/office/drawing/2014/main" xmlns="" id="{99C65C25-389E-CC4E-BFE8-5E65BEEF49B1}"/>
              </a:ext>
            </a:extLst>
          </p:cNvPr>
          <p:cNvSpPr txBox="1"/>
          <p:nvPr/>
        </p:nvSpPr>
        <p:spPr>
          <a:xfrm>
            <a:off x="407074" y="3889594"/>
            <a:ext cx="7837334" cy="2400657"/>
          </a:xfrm>
          <a:prstGeom prst="rect">
            <a:avLst/>
          </a:prstGeom>
          <a:noFill/>
        </p:spPr>
        <p:txBody>
          <a:bodyPr wrap="square" rtlCol="0">
            <a:spAutoFit/>
          </a:bodyPr>
          <a:lstStyle/>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Specifying chaining order over class variables </a:t>
            </a:r>
            <a:r>
              <a:rPr lang="en-US" altLang="zh-CN" sz="1600" dirty="0">
                <a:solidFill>
                  <a:srgbClr val="003300"/>
                </a:solidFill>
                <a:latin typeface="Book Antiqua" pitchFamily="18" charset="0"/>
              </a:rPr>
              <a:t>[Zaragoza et al., IJCAI’11; Read et al., Pattern Recognition14]</a:t>
            </a:r>
          </a:p>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Partitioning class variables into groups</a:t>
            </a:r>
            <a:r>
              <a:rPr lang="en-US" altLang="zh-CN" sz="2400" dirty="0">
                <a:solidFill>
                  <a:srgbClr val="003300"/>
                </a:solidFill>
                <a:latin typeface="Book Antiqua" pitchFamily="18" charset="0"/>
              </a:rPr>
              <a:t> </a:t>
            </a:r>
            <a:r>
              <a:rPr lang="en-US" altLang="zh-CN" sz="1600" dirty="0">
                <a:solidFill>
                  <a:srgbClr val="003300"/>
                </a:solidFill>
                <a:latin typeface="Book Antiqua" pitchFamily="18" charset="0"/>
              </a:rPr>
              <a:t>[Read et al., TKDE14]</a:t>
            </a:r>
            <a:endParaRPr lang="en-US" altLang="zh-CN" sz="1600" dirty="0">
              <a:latin typeface="Cambria" panose="02040503050406030204" pitchFamily="18" charset="0"/>
            </a:endParaRPr>
          </a:p>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Assuming DAG structure over class variables </a:t>
            </a:r>
            <a:r>
              <a:rPr lang="en-US" altLang="zh-CN" sz="1600" dirty="0">
                <a:solidFill>
                  <a:srgbClr val="003300"/>
                </a:solidFill>
                <a:latin typeface="Book Antiqua" pitchFamily="18" charset="0"/>
              </a:rPr>
              <a:t>[</a:t>
            </a:r>
            <a:r>
              <a:rPr lang="en-US" altLang="zh-CN" sz="1600" dirty="0" err="1">
                <a:solidFill>
                  <a:srgbClr val="003300"/>
                </a:solidFill>
                <a:latin typeface="Book Antiqua" pitchFamily="18" charset="0"/>
              </a:rPr>
              <a:t>Bielza</a:t>
            </a:r>
            <a:r>
              <a:rPr lang="en-US" altLang="zh-CN" sz="1600" dirty="0">
                <a:solidFill>
                  <a:srgbClr val="003300"/>
                </a:solidFill>
                <a:latin typeface="Book Antiqua" pitchFamily="18" charset="0"/>
              </a:rPr>
              <a:t> et al., IJAR11; </a:t>
            </a:r>
            <a:r>
              <a:rPr lang="en-US" altLang="zh-CN" sz="1600" dirty="0" err="1">
                <a:solidFill>
                  <a:srgbClr val="003300"/>
                </a:solidFill>
                <a:latin typeface="Book Antiqua" pitchFamily="18" charset="0"/>
              </a:rPr>
              <a:t>Batal</a:t>
            </a:r>
            <a:r>
              <a:rPr lang="en-US" altLang="zh-CN" sz="1600" dirty="0">
                <a:solidFill>
                  <a:srgbClr val="003300"/>
                </a:solidFill>
                <a:latin typeface="Book Antiqua" pitchFamily="18" charset="0"/>
              </a:rPr>
              <a:t> et al., CIKM’13; Zhu et al., Applied Intelligence16; Bolt &amp; van der </a:t>
            </a:r>
            <a:r>
              <a:rPr lang="en-US" altLang="zh-CN" sz="1600" dirty="0" err="1">
                <a:solidFill>
                  <a:srgbClr val="003300"/>
                </a:solidFill>
                <a:latin typeface="Book Antiqua" pitchFamily="18" charset="0"/>
              </a:rPr>
              <a:t>Gaag</a:t>
            </a:r>
            <a:r>
              <a:rPr lang="en-US" altLang="zh-CN" sz="1600" dirty="0">
                <a:solidFill>
                  <a:srgbClr val="003300"/>
                </a:solidFill>
                <a:latin typeface="Book Antiqua" pitchFamily="18" charset="0"/>
              </a:rPr>
              <a:t>, IJAR17; </a:t>
            </a:r>
            <a:r>
              <a:rPr lang="en-US" altLang="zh-CN" sz="1600" dirty="0" err="1">
                <a:solidFill>
                  <a:srgbClr val="003300"/>
                </a:solidFill>
                <a:latin typeface="Book Antiqua" pitchFamily="18" charset="0"/>
              </a:rPr>
              <a:t>Benjumeda</a:t>
            </a:r>
            <a:r>
              <a:rPr lang="en-US" altLang="zh-CN" sz="1600" dirty="0">
                <a:solidFill>
                  <a:srgbClr val="003300"/>
                </a:solidFill>
                <a:latin typeface="Book Antiqua" pitchFamily="18" charset="0"/>
              </a:rPr>
              <a:t> et al., IJAR18]</a:t>
            </a:r>
          </a:p>
        </p:txBody>
      </p:sp>
      <p:sp>
        <p:nvSpPr>
          <p:cNvPr id="59" name="文本框 17">
            <a:extLst>
              <a:ext uri="{FF2B5EF4-FFF2-40B4-BE49-F238E27FC236}">
                <a16:creationId xmlns:a16="http://schemas.microsoft.com/office/drawing/2014/main" xmlns="" id="{FFB828A6-F35F-5549-A403-06A4CA4D5BFD}"/>
              </a:ext>
            </a:extLst>
          </p:cNvPr>
          <p:cNvSpPr txBox="1"/>
          <p:nvPr/>
        </p:nvSpPr>
        <p:spPr>
          <a:xfrm>
            <a:off x="432226" y="3356992"/>
            <a:ext cx="7524150" cy="477054"/>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Other specifically designed approaches:</a:t>
            </a:r>
            <a:endParaRPr lang="zh-CN" altLang="en-US" sz="2400" dirty="0">
              <a:latin typeface="Cambria" panose="02040503050406030204" pitchFamily="18" charset="0"/>
            </a:endParaRPr>
          </a:p>
        </p:txBody>
      </p:sp>
    </p:spTree>
    <p:extLst>
      <p:ext uri="{BB962C8B-B14F-4D97-AF65-F5344CB8AC3E}">
        <p14:creationId xmlns:p14="http://schemas.microsoft.com/office/powerpoint/2010/main" val="255331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11"/>
          <p:cNvSpPr txBox="1"/>
          <p:nvPr/>
        </p:nvSpPr>
        <p:spPr>
          <a:xfrm>
            <a:off x="407074" y="1153290"/>
            <a:ext cx="8507288" cy="861774"/>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 intuitive strategy: </a:t>
            </a:r>
            <a:r>
              <a:rPr lang="en-US" altLang="zh-CN" sz="2400" dirty="0">
                <a:latin typeface="Cambria" panose="02040503050406030204" pitchFamily="18" charset="0"/>
              </a:rPr>
              <a:t>training an independent multi-class classifier w.r.t. each class space (Binary Relevance, BR)</a:t>
            </a:r>
            <a:endParaRPr lang="zh-CN" altLang="en-US" sz="2400" dirty="0">
              <a:latin typeface="Cambria" panose="02040503050406030204" pitchFamily="18" charset="0"/>
            </a:endParaRPr>
          </a:p>
        </p:txBody>
      </p:sp>
      <p:sp>
        <p:nvSpPr>
          <p:cNvPr id="2" name="标题 1"/>
          <p:cNvSpPr>
            <a:spLocks noGrp="1"/>
          </p:cNvSpPr>
          <p:nvPr>
            <p:ph type="title"/>
          </p:nvPr>
        </p:nvSpPr>
        <p:spPr/>
        <p:txBody>
          <a:bodyPr/>
          <a:lstStyle/>
          <a:p>
            <a:r>
              <a:rPr lang="en-US" altLang="zh-CN" b="1" dirty="0"/>
              <a:t>Existing approaches</a:t>
            </a:r>
            <a:endParaRPr lang="zh-CN" altLang="en-US" b="1" dirty="0"/>
          </a:p>
        </p:txBody>
      </p:sp>
      <p:sp>
        <p:nvSpPr>
          <p:cNvPr id="40" name="文本框 17">
            <a:extLst>
              <a:ext uri="{FF2B5EF4-FFF2-40B4-BE49-F238E27FC236}">
                <a16:creationId xmlns:a16="http://schemas.microsoft.com/office/drawing/2014/main" xmlns="" id="{FFB828A6-F35F-5549-A403-06A4CA4D5BFD}"/>
              </a:ext>
            </a:extLst>
          </p:cNvPr>
          <p:cNvSpPr txBox="1"/>
          <p:nvPr/>
        </p:nvSpPr>
        <p:spPr>
          <a:xfrm>
            <a:off x="407074" y="2060848"/>
            <a:ext cx="8507288" cy="1246495"/>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Another natural strategy: </a:t>
            </a:r>
            <a:r>
              <a:rPr lang="en-US" altLang="zh-CN" sz="2400" dirty="0">
                <a:latin typeface="Cambria" panose="02040503050406030204" pitchFamily="18" charset="0"/>
              </a:rPr>
              <a:t>training a single multi-class classifier by treating each possible combination of class variables as a new class (Class </a:t>
            </a:r>
            <a:r>
              <a:rPr lang="en-US" altLang="zh-CN" sz="2400" dirty="0" err="1">
                <a:latin typeface="Cambria" panose="02040503050406030204" pitchFamily="18" charset="0"/>
              </a:rPr>
              <a:t>Powerset</a:t>
            </a:r>
            <a:r>
              <a:rPr lang="en-US" altLang="zh-CN" sz="2400" dirty="0">
                <a:latin typeface="Cambria" panose="02040503050406030204" pitchFamily="18" charset="0"/>
              </a:rPr>
              <a:t>, CP)</a:t>
            </a:r>
            <a:endParaRPr lang="zh-CN" altLang="en-US" sz="2400" dirty="0">
              <a:latin typeface="Cambria" panose="02040503050406030204" pitchFamily="18" charset="0"/>
            </a:endParaRPr>
          </a:p>
        </p:txBody>
      </p:sp>
      <p:sp>
        <p:nvSpPr>
          <p:cNvPr id="41" name="文本框 18">
            <a:extLst>
              <a:ext uri="{FF2B5EF4-FFF2-40B4-BE49-F238E27FC236}">
                <a16:creationId xmlns:a16="http://schemas.microsoft.com/office/drawing/2014/main" xmlns="" id="{99C65C25-389E-CC4E-BFE8-5E65BEEF49B1}"/>
              </a:ext>
            </a:extLst>
          </p:cNvPr>
          <p:cNvSpPr txBox="1"/>
          <p:nvPr/>
        </p:nvSpPr>
        <p:spPr>
          <a:xfrm>
            <a:off x="407074" y="3889594"/>
            <a:ext cx="7837334" cy="2400657"/>
          </a:xfrm>
          <a:prstGeom prst="rect">
            <a:avLst/>
          </a:prstGeom>
          <a:noFill/>
        </p:spPr>
        <p:txBody>
          <a:bodyPr wrap="square" rtlCol="0">
            <a:spAutoFit/>
          </a:bodyPr>
          <a:lstStyle/>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Specifying chaining order over class variables </a:t>
            </a:r>
            <a:r>
              <a:rPr lang="en-US" altLang="zh-CN" sz="1600" dirty="0">
                <a:solidFill>
                  <a:srgbClr val="003300"/>
                </a:solidFill>
                <a:latin typeface="Book Antiqua" pitchFamily="18" charset="0"/>
              </a:rPr>
              <a:t>[Zaragoza et al., IJCAI’11; Read et al., Pattern Recognition14]</a:t>
            </a:r>
          </a:p>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Partitioning class variables into groups</a:t>
            </a:r>
            <a:r>
              <a:rPr lang="en-US" altLang="zh-CN" sz="2400" dirty="0">
                <a:solidFill>
                  <a:srgbClr val="003300"/>
                </a:solidFill>
                <a:latin typeface="Book Antiqua" pitchFamily="18" charset="0"/>
              </a:rPr>
              <a:t> </a:t>
            </a:r>
            <a:r>
              <a:rPr lang="en-US" altLang="zh-CN" sz="1600" dirty="0">
                <a:solidFill>
                  <a:srgbClr val="003300"/>
                </a:solidFill>
                <a:latin typeface="Book Antiqua" pitchFamily="18" charset="0"/>
              </a:rPr>
              <a:t>[Read et al., TKDE14]</a:t>
            </a:r>
            <a:endParaRPr lang="en-US" altLang="zh-CN" sz="1600" dirty="0">
              <a:latin typeface="Cambria" panose="02040503050406030204" pitchFamily="18" charset="0"/>
            </a:endParaRPr>
          </a:p>
          <a:p>
            <a:pPr marL="342900" indent="-342900">
              <a:lnSpc>
                <a:spcPts val="3000"/>
              </a:lnSpc>
              <a:buFont typeface="Wingdings" panose="05000000000000000000" pitchFamily="2" charset="2"/>
              <a:buChar char="p"/>
            </a:pPr>
            <a:r>
              <a:rPr lang="en-US" altLang="zh-CN" sz="2400" dirty="0">
                <a:latin typeface="Cambria" panose="02040503050406030204" pitchFamily="18" charset="0"/>
              </a:rPr>
              <a:t>Assuming DAG structure over class variables </a:t>
            </a:r>
            <a:r>
              <a:rPr lang="en-US" altLang="zh-CN" sz="1600" dirty="0">
                <a:solidFill>
                  <a:srgbClr val="003300"/>
                </a:solidFill>
                <a:latin typeface="Book Antiqua" pitchFamily="18" charset="0"/>
              </a:rPr>
              <a:t>[</a:t>
            </a:r>
            <a:r>
              <a:rPr lang="en-US" altLang="zh-CN" sz="1600" dirty="0" err="1">
                <a:solidFill>
                  <a:srgbClr val="003300"/>
                </a:solidFill>
                <a:latin typeface="Book Antiqua" pitchFamily="18" charset="0"/>
              </a:rPr>
              <a:t>Bielza</a:t>
            </a:r>
            <a:r>
              <a:rPr lang="en-US" altLang="zh-CN" sz="1600" dirty="0">
                <a:solidFill>
                  <a:srgbClr val="003300"/>
                </a:solidFill>
                <a:latin typeface="Book Antiqua" pitchFamily="18" charset="0"/>
              </a:rPr>
              <a:t> et al., IJAR11; </a:t>
            </a:r>
            <a:r>
              <a:rPr lang="en-US" altLang="zh-CN" sz="1600" dirty="0" err="1">
                <a:solidFill>
                  <a:srgbClr val="003300"/>
                </a:solidFill>
                <a:latin typeface="Book Antiqua" pitchFamily="18" charset="0"/>
              </a:rPr>
              <a:t>Batal</a:t>
            </a:r>
            <a:r>
              <a:rPr lang="en-US" altLang="zh-CN" sz="1600" dirty="0">
                <a:solidFill>
                  <a:srgbClr val="003300"/>
                </a:solidFill>
                <a:latin typeface="Book Antiqua" pitchFamily="18" charset="0"/>
              </a:rPr>
              <a:t> et al., CIKM’13; Zhu et al., Applied Intelligence16; Bolt &amp; van der </a:t>
            </a:r>
            <a:r>
              <a:rPr lang="en-US" altLang="zh-CN" sz="1600" dirty="0" err="1">
                <a:solidFill>
                  <a:srgbClr val="003300"/>
                </a:solidFill>
                <a:latin typeface="Book Antiqua" pitchFamily="18" charset="0"/>
              </a:rPr>
              <a:t>Gaag</a:t>
            </a:r>
            <a:r>
              <a:rPr lang="en-US" altLang="zh-CN" sz="1600" dirty="0">
                <a:solidFill>
                  <a:srgbClr val="003300"/>
                </a:solidFill>
                <a:latin typeface="Book Antiqua" pitchFamily="18" charset="0"/>
              </a:rPr>
              <a:t>, IJAR17; </a:t>
            </a:r>
            <a:r>
              <a:rPr lang="en-US" altLang="zh-CN" sz="1600" dirty="0" err="1">
                <a:solidFill>
                  <a:srgbClr val="003300"/>
                </a:solidFill>
                <a:latin typeface="Book Antiqua" pitchFamily="18" charset="0"/>
              </a:rPr>
              <a:t>Benjumeda</a:t>
            </a:r>
            <a:r>
              <a:rPr lang="en-US" altLang="zh-CN" sz="1600" dirty="0">
                <a:solidFill>
                  <a:srgbClr val="003300"/>
                </a:solidFill>
                <a:latin typeface="Book Antiqua" pitchFamily="18" charset="0"/>
              </a:rPr>
              <a:t> et al., IJAR18]</a:t>
            </a:r>
          </a:p>
        </p:txBody>
      </p:sp>
      <p:sp>
        <p:nvSpPr>
          <p:cNvPr id="59" name="文本框 17">
            <a:extLst>
              <a:ext uri="{FF2B5EF4-FFF2-40B4-BE49-F238E27FC236}">
                <a16:creationId xmlns:a16="http://schemas.microsoft.com/office/drawing/2014/main" xmlns="" id="{FFB828A6-F35F-5549-A403-06A4CA4D5BFD}"/>
              </a:ext>
            </a:extLst>
          </p:cNvPr>
          <p:cNvSpPr txBox="1"/>
          <p:nvPr/>
        </p:nvSpPr>
        <p:spPr>
          <a:xfrm>
            <a:off x="432226" y="3356992"/>
            <a:ext cx="7524150" cy="477054"/>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Other specifically designed approaches:</a:t>
            </a:r>
            <a:endParaRPr lang="zh-CN" altLang="en-US" sz="2400" dirty="0">
              <a:latin typeface="Cambria" panose="02040503050406030204" pitchFamily="18" charset="0"/>
            </a:endParaRPr>
          </a:p>
        </p:txBody>
      </p:sp>
      <p:sp>
        <p:nvSpPr>
          <p:cNvPr id="60" name="云形 59"/>
          <p:cNvSpPr/>
          <p:nvPr/>
        </p:nvSpPr>
        <p:spPr>
          <a:xfrm>
            <a:off x="2267744" y="3083700"/>
            <a:ext cx="3600400" cy="1023638"/>
          </a:xfrm>
          <a:prstGeom prst="clou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Constantia" panose="02030602050306030303" pitchFamily="18" charset="0"/>
              </a:rPr>
              <a:t>Output space!!!</a:t>
            </a:r>
            <a:endParaRPr lang="zh-CN" altLang="en-US" sz="2000" b="1" dirty="0">
              <a:solidFill>
                <a:schemeClr val="tx1"/>
              </a:solidFill>
              <a:latin typeface="Constantia" panose="02030602050306030303" pitchFamily="18" charset="0"/>
            </a:endParaRPr>
          </a:p>
        </p:txBody>
      </p:sp>
      <p:sp>
        <p:nvSpPr>
          <p:cNvPr id="61" name="云形 60"/>
          <p:cNvSpPr/>
          <p:nvPr/>
        </p:nvSpPr>
        <p:spPr>
          <a:xfrm>
            <a:off x="3779912" y="4571506"/>
            <a:ext cx="4176464" cy="1023638"/>
          </a:xfrm>
          <a:prstGeom prst="clou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Constantia" panose="02030602050306030303" pitchFamily="18" charset="0"/>
              </a:rPr>
              <a:t>Why not input space?</a:t>
            </a:r>
            <a:endParaRPr lang="zh-CN" altLang="en-US" sz="2000" b="1" dirty="0">
              <a:solidFill>
                <a:schemeClr val="tx1"/>
              </a:solidFill>
              <a:latin typeface="Constantia" panose="02030602050306030303" pitchFamily="18" charset="0"/>
            </a:endParaRPr>
          </a:p>
        </p:txBody>
      </p:sp>
    </p:spTree>
    <p:extLst>
      <p:ext uri="{BB962C8B-B14F-4D97-AF65-F5344CB8AC3E}">
        <p14:creationId xmlns:p14="http://schemas.microsoft.com/office/powerpoint/2010/main" val="16535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Outline</a:t>
            </a:r>
            <a:endParaRPr lang="zh-CN" altLang="en-US" b="1" dirty="0"/>
          </a:p>
        </p:txBody>
      </p:sp>
      <p:sp>
        <p:nvSpPr>
          <p:cNvPr id="3" name="内容占位符 2"/>
          <p:cNvSpPr>
            <a:spLocks noGrp="1"/>
          </p:cNvSpPr>
          <p:nvPr>
            <p:ph idx="1"/>
          </p:nvPr>
        </p:nvSpPr>
        <p:spPr>
          <a:xfrm>
            <a:off x="457200" y="1058515"/>
            <a:ext cx="8229600" cy="4540556"/>
          </a:xfrm>
        </p:spPr>
        <p:txBody>
          <a:bodyPr/>
          <a:lstStyle/>
          <a:p>
            <a:pPr>
              <a:lnSpc>
                <a:spcPct val="150000"/>
              </a:lnSpc>
            </a:pPr>
            <a:r>
              <a:rPr lang="en-US" altLang="zh-CN" dirty="0">
                <a:latin typeface="Cambria" panose="02040503050406030204" pitchFamily="18" charset="0"/>
              </a:rPr>
              <a:t>Introduction</a:t>
            </a:r>
          </a:p>
          <a:p>
            <a:pPr>
              <a:lnSpc>
                <a:spcPct val="150000"/>
              </a:lnSpc>
            </a:pPr>
            <a:r>
              <a:rPr lang="en-US" altLang="zh-CN" b="1" dirty="0">
                <a:solidFill>
                  <a:srgbClr val="0000CC"/>
                </a:solidFill>
                <a:latin typeface="Comic Sans MS" panose="030F0902030302020204" pitchFamily="66" charset="0"/>
              </a:rPr>
              <a:t>The KRAM Approach</a:t>
            </a:r>
          </a:p>
          <a:p>
            <a:pPr>
              <a:lnSpc>
                <a:spcPct val="150000"/>
              </a:lnSpc>
            </a:pPr>
            <a:r>
              <a:rPr lang="en-US" altLang="zh-CN" dirty="0">
                <a:latin typeface="Cambria" panose="02040503050406030204" pitchFamily="18" charset="0"/>
              </a:rPr>
              <a:t>Experiments</a:t>
            </a:r>
          </a:p>
          <a:p>
            <a:pPr lvl="1">
              <a:lnSpc>
                <a:spcPct val="150000"/>
              </a:lnSpc>
            </a:pPr>
            <a:r>
              <a:rPr lang="en-US" altLang="zh-CN" dirty="0">
                <a:latin typeface="Cambria" panose="02040503050406030204" pitchFamily="18" charset="0"/>
              </a:rPr>
              <a:t>Experiments setup</a:t>
            </a:r>
          </a:p>
          <a:p>
            <a:pPr lvl="1">
              <a:lnSpc>
                <a:spcPct val="150000"/>
              </a:lnSpc>
            </a:pPr>
            <a:r>
              <a:rPr lang="en-US" altLang="zh-CN" dirty="0">
                <a:latin typeface="Cambria" panose="02040503050406030204" pitchFamily="18" charset="0"/>
              </a:rPr>
              <a:t>Experiments results</a:t>
            </a:r>
          </a:p>
          <a:p>
            <a:pPr>
              <a:lnSpc>
                <a:spcPct val="150000"/>
              </a:lnSpc>
            </a:pPr>
            <a:r>
              <a:rPr lang="en-US" altLang="zh-CN" dirty="0">
                <a:latin typeface="Cambria" panose="02040503050406030204" pitchFamily="18" charset="0"/>
              </a:rPr>
              <a:t>Conclusion</a:t>
            </a:r>
            <a:endParaRPr lang="zh-CN" altLang="en-US" dirty="0">
              <a:latin typeface="Cambria" panose="02040503050406030204" pitchFamily="18" charset="0"/>
            </a:endParaRPr>
          </a:p>
        </p:txBody>
      </p:sp>
      <p:pic>
        <p:nvPicPr>
          <p:cNvPr id="4" name="Picture 7" descr="j02156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140968"/>
            <a:ext cx="1839292" cy="281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91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en-US" altLang="zh-CN" b="1" dirty="0"/>
              <a:t>Formal Definition of MDC</a:t>
            </a:r>
            <a:endParaRPr lang="zh-CN" altLang="en-US" b="1" dirty="0"/>
          </a:p>
        </p:txBody>
      </p:sp>
      <p:sp>
        <p:nvSpPr>
          <p:cNvPr id="5" name="TextBox 3"/>
          <p:cNvSpPr txBox="1"/>
          <p:nvPr/>
        </p:nvSpPr>
        <p:spPr>
          <a:xfrm>
            <a:off x="458507" y="1167092"/>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Settings</a:t>
            </a:r>
            <a:endParaRPr lang="zh-CN" altLang="en-US" sz="2400" dirty="0">
              <a:solidFill>
                <a:srgbClr val="0000CC"/>
              </a:solidFill>
              <a:latin typeface="Comic Sans MS" pitchFamily="66" charset="0"/>
            </a:endParaRPr>
          </a:p>
        </p:txBody>
      </p:sp>
      <p:sp>
        <p:nvSpPr>
          <p:cNvPr id="18" name="TextBox 17"/>
          <p:cNvSpPr txBox="1"/>
          <p:nvPr/>
        </p:nvSpPr>
        <p:spPr>
          <a:xfrm>
            <a:off x="458507" y="3255367"/>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Inputs</a:t>
            </a:r>
            <a:endParaRPr lang="zh-CN" altLang="en-US" sz="2400" dirty="0">
              <a:solidFill>
                <a:srgbClr val="0000CC"/>
              </a:solidFill>
              <a:latin typeface="Comic Sans MS" pitchFamily="66" charset="0"/>
            </a:endParaRPr>
          </a:p>
        </p:txBody>
      </p:sp>
      <p:sp>
        <p:nvSpPr>
          <p:cNvPr id="32" name="TextBox 33"/>
          <p:cNvSpPr txBox="1"/>
          <p:nvPr/>
        </p:nvSpPr>
        <p:spPr>
          <a:xfrm>
            <a:off x="458507" y="5301208"/>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Outputs</a:t>
            </a:r>
            <a:endParaRPr lang="zh-CN" altLang="en-US" sz="2400" dirty="0">
              <a:solidFill>
                <a:srgbClr val="0000CC"/>
              </a:solidFill>
              <a:latin typeface="Comic Sans MS" pitchFamily="66" charset="0"/>
            </a:endParaRPr>
          </a:p>
        </p:txBody>
      </p:sp>
      <p:sp>
        <p:nvSpPr>
          <p:cNvPr id="35" name="TextBox 36"/>
          <p:cNvSpPr txBox="1"/>
          <p:nvPr/>
        </p:nvSpPr>
        <p:spPr>
          <a:xfrm>
            <a:off x="1434032" y="5710331"/>
            <a:ext cx="387518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latin typeface="Cambria Math" pitchFamily="18" charset="0"/>
                <a:ea typeface="Cambria Math" pitchFamily="18" charset="0"/>
              </a:rPr>
              <a:t>multi-dimensional classifier</a:t>
            </a:r>
            <a:endParaRPr lang="zh-CN" altLang="en-US" sz="2400" dirty="0">
              <a:latin typeface="Cambria Math"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914463145"/>
              </p:ext>
            </p:extLst>
          </p:nvPr>
        </p:nvGraphicFramePr>
        <p:xfrm>
          <a:off x="5292080" y="5836785"/>
          <a:ext cx="868362" cy="298450"/>
        </p:xfrm>
        <a:graphic>
          <a:graphicData uri="http://schemas.openxmlformats.org/presentationml/2006/ole">
            <mc:AlternateContent xmlns:mc="http://schemas.openxmlformats.org/markup-compatibility/2006">
              <mc:Choice xmlns:v="urn:schemas-microsoft-com:vml" Requires="v">
                <p:oleObj spid="_x0000_s15148" name="Formula" r:id="rId4" imgW="438480" imgH="151200" progId="Equation.Ribbit">
                  <p:embed/>
                </p:oleObj>
              </mc:Choice>
              <mc:Fallback>
                <p:oleObj name="Formula" r:id="rId4" imgW="438480" imgH="151200" progId="Equation.Ribbit">
                  <p:embed/>
                  <p:pic>
                    <p:nvPicPr>
                      <p:cNvPr id="0" name=""/>
                      <p:cNvPicPr/>
                      <p:nvPr/>
                    </p:nvPicPr>
                    <p:blipFill>
                      <a:blip r:embed="rId5"/>
                      <a:stretch>
                        <a:fillRect/>
                      </a:stretch>
                    </p:blipFill>
                    <p:spPr>
                      <a:xfrm>
                        <a:off x="5292080" y="5836785"/>
                        <a:ext cx="868362" cy="298450"/>
                      </a:xfrm>
                      <a:prstGeom prst="rect">
                        <a:avLst/>
                      </a:prstGeom>
                    </p:spPr>
                  </p:pic>
                </p:oleObj>
              </mc:Fallback>
            </mc:AlternateContent>
          </a:graphicData>
        </a:graphic>
      </p:graphicFrame>
      <p:pic>
        <p:nvPicPr>
          <p:cNvPr id="45" name="图片 44">
            <a:extLst>
              <a:ext uri="{FF2B5EF4-FFF2-40B4-BE49-F238E27FC236}">
                <a16:creationId xmlns:a16="http://schemas.microsoft.com/office/drawing/2014/main" xmlns="" id="{CCA1BDE7-6A56-0C4C-94B2-610A8FABFD25}"/>
              </a:ext>
            </a:extLst>
          </p:cNvPr>
          <p:cNvPicPr>
            <a:picLocks noChangeAspect="1"/>
          </p:cNvPicPr>
          <p:nvPr/>
        </p:nvPicPr>
        <p:blipFill>
          <a:blip r:embed="rId6"/>
          <a:stretch>
            <a:fillRect/>
          </a:stretch>
        </p:blipFill>
        <p:spPr>
          <a:xfrm>
            <a:off x="971600" y="5742683"/>
            <a:ext cx="442509" cy="442509"/>
          </a:xfrm>
          <a:prstGeom prst="rect">
            <a:avLst/>
          </a:prstGeom>
        </p:spPr>
      </p:pic>
      <p:graphicFrame>
        <p:nvGraphicFramePr>
          <p:cNvPr id="36" name="内容占位符 3"/>
          <p:cNvGraphicFramePr>
            <a:graphicFrameLocks noGrp="1" noChangeAspect="1"/>
          </p:cNvGraphicFramePr>
          <p:nvPr>
            <p:ph idx="1"/>
            <p:extLst>
              <p:ext uri="{D42A27DB-BD31-4B8C-83A1-F6EECF244321}">
                <p14:modId xmlns:p14="http://schemas.microsoft.com/office/powerpoint/2010/main" val="571228730"/>
              </p:ext>
            </p:extLst>
          </p:nvPr>
        </p:nvGraphicFramePr>
        <p:xfrm>
          <a:off x="876766" y="1705568"/>
          <a:ext cx="1053516" cy="366568"/>
        </p:xfrm>
        <a:graphic>
          <a:graphicData uri="http://schemas.openxmlformats.org/presentationml/2006/ole">
            <mc:AlternateContent xmlns:mc="http://schemas.openxmlformats.org/markup-compatibility/2006">
              <mc:Choice xmlns:v="urn:schemas-microsoft-com:vml" Requires="v">
                <p:oleObj spid="_x0000_s15149" name="Formula" r:id="rId7" imgW="501840" imgH="175320" progId="Equation.Ribbit">
                  <p:embed/>
                </p:oleObj>
              </mc:Choice>
              <mc:Fallback>
                <p:oleObj name="Formula" r:id="rId7" imgW="501840" imgH="175320" progId="Equation.Ribbit">
                  <p:embed/>
                  <p:pic>
                    <p:nvPicPr>
                      <p:cNvPr id="0" name=""/>
                      <p:cNvPicPr/>
                      <p:nvPr/>
                    </p:nvPicPr>
                    <p:blipFill>
                      <a:blip r:embed="rId8"/>
                      <a:stretch>
                        <a:fillRect/>
                      </a:stretch>
                    </p:blipFill>
                    <p:spPr>
                      <a:xfrm>
                        <a:off x="876766" y="1705568"/>
                        <a:ext cx="1053516" cy="366568"/>
                      </a:xfrm>
                      <a:prstGeom prst="rect">
                        <a:avLst/>
                      </a:prstGeom>
                    </p:spPr>
                  </p:pic>
                </p:oleObj>
              </mc:Fallback>
            </mc:AlternateContent>
          </a:graphicData>
        </a:graphic>
      </p:graphicFrame>
      <p:sp>
        <p:nvSpPr>
          <p:cNvPr id="38" name="TextBox 37"/>
          <p:cNvSpPr txBox="1"/>
          <p:nvPr/>
        </p:nvSpPr>
        <p:spPr>
          <a:xfrm>
            <a:off x="1979712" y="2670011"/>
            <a:ext cx="5955621"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 output space which corresponds to the</a:t>
            </a:r>
          </a:p>
          <a:p>
            <a:r>
              <a:rPr lang="en-US" altLang="zh-CN" dirty="0"/>
              <a:t>  Cartesian product of q class spaces (dim.)</a:t>
            </a:r>
            <a:endParaRPr lang="zh-CN" altLang="en-US" dirty="0"/>
          </a:p>
        </p:txBody>
      </p:sp>
      <p:graphicFrame>
        <p:nvGraphicFramePr>
          <p:cNvPr id="44" name="对象 43"/>
          <p:cNvGraphicFramePr>
            <a:graphicFrameLocks noGrp="1" noChangeAspect="1"/>
          </p:cNvGraphicFramePr>
          <p:nvPr>
            <p:extLst>
              <p:ext uri="{D42A27DB-BD31-4B8C-83A1-F6EECF244321}">
                <p14:modId xmlns:p14="http://schemas.microsoft.com/office/powerpoint/2010/main" val="658329112"/>
              </p:ext>
            </p:extLst>
          </p:nvPr>
        </p:nvGraphicFramePr>
        <p:xfrm>
          <a:off x="902452" y="2160423"/>
          <a:ext cx="7167563" cy="509588"/>
        </p:xfrm>
        <a:graphic>
          <a:graphicData uri="http://schemas.openxmlformats.org/presentationml/2006/ole">
            <mc:AlternateContent xmlns:mc="http://schemas.openxmlformats.org/markup-compatibility/2006">
              <mc:Choice xmlns:v="urn:schemas-microsoft-com:vml" Requires="v">
                <p:oleObj spid="_x0000_s15150" name="Formula" r:id="rId9" imgW="3411360" imgH="242640" progId="Equation.Ribbit">
                  <p:embed/>
                </p:oleObj>
              </mc:Choice>
              <mc:Fallback>
                <p:oleObj name="Formula" r:id="rId9" imgW="3411360" imgH="242640" progId="Equation.Ribbit">
                  <p:embed/>
                  <p:pic>
                    <p:nvPicPr>
                      <p:cNvPr id="0" name=""/>
                      <p:cNvPicPr>
                        <a:picLocks noGrp="1" noChangeAspect="1" noChangeArrowheads="1"/>
                      </p:cNvPicPr>
                      <p:nvPr/>
                    </p:nvPicPr>
                    <p:blipFill>
                      <a:blip r:embed="rId10"/>
                      <a:srcRect/>
                      <a:stretch>
                        <a:fillRect/>
                      </a:stretch>
                    </p:blipFill>
                    <p:spPr bwMode="auto">
                      <a:xfrm>
                        <a:off x="902452" y="2160423"/>
                        <a:ext cx="716756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Grp="1" noChangeAspect="1"/>
          </p:cNvGraphicFramePr>
          <p:nvPr>
            <p:extLst>
              <p:ext uri="{D42A27DB-BD31-4B8C-83A1-F6EECF244321}">
                <p14:modId xmlns:p14="http://schemas.microsoft.com/office/powerpoint/2010/main" val="3504241031"/>
              </p:ext>
            </p:extLst>
          </p:nvPr>
        </p:nvGraphicFramePr>
        <p:xfrm>
          <a:off x="933459" y="3776017"/>
          <a:ext cx="3605213" cy="373063"/>
        </p:xfrm>
        <a:graphic>
          <a:graphicData uri="http://schemas.openxmlformats.org/presentationml/2006/ole">
            <mc:AlternateContent xmlns:mc="http://schemas.openxmlformats.org/markup-compatibility/2006">
              <mc:Choice xmlns:v="urn:schemas-microsoft-com:vml" Requires="v">
                <p:oleObj spid="_x0000_s15151" name="Formula" r:id="rId11" imgW="1716120" imgH="177840" progId="Equation.Ribbit">
                  <p:embed/>
                </p:oleObj>
              </mc:Choice>
              <mc:Fallback>
                <p:oleObj name="Formula" r:id="rId11" imgW="1716120" imgH="177840" progId="Equation.Ribbit">
                  <p:embed/>
                  <p:pic>
                    <p:nvPicPr>
                      <p:cNvPr id="0" name=""/>
                      <p:cNvPicPr>
                        <a:picLocks noGrp="1" noChangeAspect="1" noChangeArrowheads="1"/>
                      </p:cNvPicPr>
                      <p:nvPr/>
                    </p:nvPicPr>
                    <p:blipFill>
                      <a:blip r:embed="rId12"/>
                      <a:srcRect/>
                      <a:stretch>
                        <a:fillRect/>
                      </a:stretch>
                    </p:blipFill>
                    <p:spPr bwMode="auto">
                      <a:xfrm>
                        <a:off x="933459" y="3776017"/>
                        <a:ext cx="36052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49"/>
          <p:cNvGraphicFramePr>
            <a:graphicFrameLocks noGrp="1" noChangeAspect="1"/>
          </p:cNvGraphicFramePr>
          <p:nvPr>
            <p:extLst>
              <p:ext uri="{D42A27DB-BD31-4B8C-83A1-F6EECF244321}">
                <p14:modId xmlns:p14="http://schemas.microsoft.com/office/powerpoint/2010/main" val="1638829890"/>
              </p:ext>
            </p:extLst>
          </p:nvPr>
        </p:nvGraphicFramePr>
        <p:xfrm>
          <a:off x="1259632" y="4293096"/>
          <a:ext cx="3730625" cy="395288"/>
        </p:xfrm>
        <a:graphic>
          <a:graphicData uri="http://schemas.openxmlformats.org/presentationml/2006/ole">
            <mc:AlternateContent xmlns:mc="http://schemas.openxmlformats.org/markup-compatibility/2006">
              <mc:Choice xmlns:v="urn:schemas-microsoft-com:vml" Requires="v">
                <p:oleObj spid="_x0000_s15152" name="Formula" r:id="rId13" imgW="1776960" imgH="189360" progId="Equation.Ribbit">
                  <p:embed/>
                </p:oleObj>
              </mc:Choice>
              <mc:Fallback>
                <p:oleObj name="Formula" r:id="rId13" imgW="1776960" imgH="189360" progId="Equation.Ribbit">
                  <p:embed/>
                  <p:pic>
                    <p:nvPicPr>
                      <p:cNvPr id="0" name=""/>
                      <p:cNvPicPr>
                        <a:picLocks noGrp="1" noChangeAspect="1" noChangeArrowheads="1"/>
                      </p:cNvPicPr>
                      <p:nvPr/>
                    </p:nvPicPr>
                    <p:blipFill>
                      <a:blip r:embed="rId14"/>
                      <a:srcRect/>
                      <a:stretch>
                        <a:fillRect/>
                      </a:stretch>
                    </p:blipFill>
                    <p:spPr bwMode="auto">
                      <a:xfrm>
                        <a:off x="1259632" y="4293096"/>
                        <a:ext cx="37306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Grp="1" noChangeAspect="1"/>
          </p:cNvGraphicFramePr>
          <p:nvPr>
            <p:extLst>
              <p:ext uri="{D42A27DB-BD31-4B8C-83A1-F6EECF244321}">
                <p14:modId xmlns:p14="http://schemas.microsoft.com/office/powerpoint/2010/main" val="4101125074"/>
              </p:ext>
            </p:extLst>
          </p:nvPr>
        </p:nvGraphicFramePr>
        <p:xfrm>
          <a:off x="1285660" y="4758730"/>
          <a:ext cx="3602038" cy="398462"/>
        </p:xfrm>
        <a:graphic>
          <a:graphicData uri="http://schemas.openxmlformats.org/presentationml/2006/ole">
            <mc:AlternateContent xmlns:mc="http://schemas.openxmlformats.org/markup-compatibility/2006">
              <mc:Choice xmlns:v="urn:schemas-microsoft-com:vml" Requires="v">
                <p:oleObj spid="_x0000_s15153" name="Formula" r:id="rId15" imgW="1714680" imgH="190800" progId="Equation.Ribbit">
                  <p:embed/>
                </p:oleObj>
              </mc:Choice>
              <mc:Fallback>
                <p:oleObj name="Formula" r:id="rId15" imgW="1714680" imgH="190800" progId="Equation.Ribbit">
                  <p:embed/>
                  <p:pic>
                    <p:nvPicPr>
                      <p:cNvPr id="0" name=""/>
                      <p:cNvPicPr>
                        <a:picLocks noGrp="1" noChangeAspect="1" noChangeArrowheads="1"/>
                      </p:cNvPicPr>
                      <p:nvPr/>
                    </p:nvPicPr>
                    <p:blipFill>
                      <a:blip r:embed="rId16"/>
                      <a:srcRect/>
                      <a:stretch>
                        <a:fillRect/>
                      </a:stretch>
                    </p:blipFill>
                    <p:spPr bwMode="auto">
                      <a:xfrm>
                        <a:off x="1285660" y="4758730"/>
                        <a:ext cx="36020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Box 51"/>
          <p:cNvSpPr txBox="1"/>
          <p:nvPr/>
        </p:nvSpPr>
        <p:spPr>
          <a:xfrm>
            <a:off x="4572000" y="3759423"/>
            <a:ext cx="4104456"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 training data set, where</a:t>
            </a:r>
            <a:endParaRPr lang="zh-CN" altLang="en-US" dirty="0"/>
          </a:p>
        </p:txBody>
      </p:sp>
      <p:sp>
        <p:nvSpPr>
          <p:cNvPr id="17" name="TextBox 16"/>
          <p:cNvSpPr txBox="1"/>
          <p:nvPr/>
        </p:nvSpPr>
        <p:spPr>
          <a:xfrm>
            <a:off x="1947923" y="1700808"/>
            <a:ext cx="5144357" cy="461665"/>
          </a:xfrm>
          <a:prstGeom prst="rect">
            <a:avLst/>
          </a:prstGeom>
          <a:noFill/>
        </p:spPr>
        <p:txBody>
          <a:bodyPr wrap="none" rtlCol="0">
            <a:spAutoFit/>
          </a:bodyPr>
          <a:lstStyle/>
          <a:p>
            <a:r>
              <a:rPr lang="en-US" altLang="zh-CN" sz="2400" dirty="0">
                <a:latin typeface="Euclid" panose="02020503060505020303" pitchFamily="18" charset="0"/>
              </a:rPr>
              <a:t>: </a:t>
            </a:r>
            <a:r>
              <a:rPr lang="en-US" altLang="zh-CN" sz="2400" i="1" dirty="0">
                <a:latin typeface="Euclid" panose="02020503060505020303" pitchFamily="18" charset="0"/>
              </a:rPr>
              <a:t>d</a:t>
            </a:r>
            <a:r>
              <a:rPr lang="en-US" altLang="zh-CN" sz="2400" dirty="0">
                <a:latin typeface="Euclid" panose="02020503060505020303" pitchFamily="18" charset="0"/>
              </a:rPr>
              <a:t>-dimensional input (feature) space</a:t>
            </a:r>
            <a:endParaRPr lang="zh-CN" altLang="en-US" sz="2400" dirty="0">
              <a:latin typeface="Euclid" panose="02020503060505020303" pitchFamily="18" charset="0"/>
            </a:endParaRPr>
          </a:p>
        </p:txBody>
      </p:sp>
    </p:spTree>
    <p:extLst>
      <p:ext uri="{BB962C8B-B14F-4D97-AF65-F5344CB8AC3E}">
        <p14:creationId xmlns:p14="http://schemas.microsoft.com/office/powerpoint/2010/main" val="415792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par>
                                <p:cTn id="34" presetID="22" presetClass="entr" presetSubtype="8"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52"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en-US" altLang="zh-CN" b="1" dirty="0"/>
              <a:t>Formal Definition of MDC</a:t>
            </a:r>
            <a:endParaRPr lang="zh-CN" altLang="en-US" b="1" dirty="0"/>
          </a:p>
        </p:txBody>
      </p:sp>
      <p:sp>
        <p:nvSpPr>
          <p:cNvPr id="5" name="TextBox 3"/>
          <p:cNvSpPr txBox="1"/>
          <p:nvPr/>
        </p:nvSpPr>
        <p:spPr>
          <a:xfrm>
            <a:off x="458507" y="1167092"/>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Settings</a:t>
            </a:r>
            <a:endParaRPr lang="zh-CN" altLang="en-US" sz="2400" dirty="0">
              <a:solidFill>
                <a:srgbClr val="0000CC"/>
              </a:solidFill>
              <a:latin typeface="Comic Sans MS" pitchFamily="66" charset="0"/>
            </a:endParaRPr>
          </a:p>
        </p:txBody>
      </p:sp>
      <p:sp>
        <p:nvSpPr>
          <p:cNvPr id="18" name="TextBox 17"/>
          <p:cNvSpPr txBox="1"/>
          <p:nvPr/>
        </p:nvSpPr>
        <p:spPr>
          <a:xfrm>
            <a:off x="458507" y="3255367"/>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Inputs</a:t>
            </a:r>
            <a:endParaRPr lang="zh-CN" altLang="en-US" sz="2400" dirty="0">
              <a:solidFill>
                <a:srgbClr val="0000CC"/>
              </a:solidFill>
              <a:latin typeface="Comic Sans MS" pitchFamily="66" charset="0"/>
            </a:endParaRPr>
          </a:p>
        </p:txBody>
      </p:sp>
      <p:grpSp>
        <p:nvGrpSpPr>
          <p:cNvPr id="29" name="组合 28"/>
          <p:cNvGrpSpPr/>
          <p:nvPr/>
        </p:nvGrpSpPr>
        <p:grpSpPr>
          <a:xfrm>
            <a:off x="458507" y="5301208"/>
            <a:ext cx="5701935" cy="870788"/>
            <a:chOff x="458507" y="5218314"/>
            <a:chExt cx="5701935" cy="870788"/>
          </a:xfrm>
        </p:grpSpPr>
        <p:grpSp>
          <p:nvGrpSpPr>
            <p:cNvPr id="30" name="组合 29"/>
            <p:cNvGrpSpPr/>
            <p:nvPr/>
          </p:nvGrpSpPr>
          <p:grpSpPr>
            <a:xfrm>
              <a:off x="458507" y="5218314"/>
              <a:ext cx="4850713" cy="870788"/>
              <a:chOff x="539552" y="5197232"/>
              <a:chExt cx="4850713" cy="870788"/>
            </a:xfrm>
          </p:grpSpPr>
          <p:sp>
            <p:nvSpPr>
              <p:cNvPr id="32" name="TextBox 33"/>
              <p:cNvSpPr txBox="1"/>
              <p:nvPr/>
            </p:nvSpPr>
            <p:spPr>
              <a:xfrm>
                <a:off x="539552" y="5197232"/>
                <a:ext cx="151216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0000CC"/>
                    </a:solidFill>
                    <a:latin typeface="Comic Sans MS" pitchFamily="66" charset="0"/>
                  </a:rPr>
                  <a:t>Outputs</a:t>
                </a:r>
                <a:endParaRPr lang="zh-CN" altLang="en-US" sz="2400" dirty="0">
                  <a:solidFill>
                    <a:srgbClr val="0000CC"/>
                  </a:solidFill>
                  <a:latin typeface="Comic Sans MS" pitchFamily="66" charset="0"/>
                </a:endParaRPr>
              </a:p>
            </p:txBody>
          </p:sp>
          <p:sp>
            <p:nvSpPr>
              <p:cNvPr id="35" name="TextBox 36"/>
              <p:cNvSpPr txBox="1"/>
              <p:nvPr/>
            </p:nvSpPr>
            <p:spPr>
              <a:xfrm>
                <a:off x="1515077" y="5606355"/>
                <a:ext cx="387518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latin typeface="Cambria Math" pitchFamily="18" charset="0"/>
                    <a:ea typeface="Cambria Math" pitchFamily="18" charset="0"/>
                  </a:rPr>
                  <a:t>multi-dimensional classifier</a:t>
                </a:r>
                <a:endParaRPr lang="zh-CN" altLang="en-US" sz="2400" dirty="0">
                  <a:latin typeface="Cambria Math" pitchFamily="18" charset="0"/>
                </a:endParaRPr>
              </a:p>
            </p:txBody>
          </p:sp>
        </p:grpSp>
        <p:graphicFrame>
          <p:nvGraphicFramePr>
            <p:cNvPr id="31" name="对象 30"/>
            <p:cNvGraphicFramePr>
              <a:graphicFrameLocks noChangeAspect="1"/>
            </p:cNvGraphicFramePr>
            <p:nvPr>
              <p:extLst/>
            </p:nvPr>
          </p:nvGraphicFramePr>
          <p:xfrm>
            <a:off x="5292080" y="5753891"/>
            <a:ext cx="868362" cy="298450"/>
          </p:xfrm>
          <a:graphic>
            <a:graphicData uri="http://schemas.openxmlformats.org/presentationml/2006/ole">
              <mc:AlternateContent xmlns:mc="http://schemas.openxmlformats.org/markup-compatibility/2006">
                <mc:Choice xmlns:v="urn:schemas-microsoft-com:vml" Requires="v">
                  <p:oleObj spid="_x0000_s32124" name="Formula" r:id="rId4" imgW="438480" imgH="151200" progId="Equation.Ribbit">
                    <p:embed/>
                  </p:oleObj>
                </mc:Choice>
                <mc:Fallback>
                  <p:oleObj name="Formula" r:id="rId4" imgW="438480" imgH="151200" progId="Equation.Ribbit">
                    <p:embed/>
                    <p:pic>
                      <p:nvPicPr>
                        <p:cNvPr id="31" name="对象 30"/>
                        <p:cNvPicPr/>
                        <p:nvPr/>
                      </p:nvPicPr>
                      <p:blipFill>
                        <a:blip r:embed="rId5"/>
                        <a:stretch>
                          <a:fillRect/>
                        </a:stretch>
                      </p:blipFill>
                      <p:spPr>
                        <a:xfrm>
                          <a:off x="5292080" y="5753891"/>
                          <a:ext cx="868362" cy="298450"/>
                        </a:xfrm>
                        <a:prstGeom prst="rect">
                          <a:avLst/>
                        </a:prstGeom>
                      </p:spPr>
                    </p:pic>
                  </p:oleObj>
                </mc:Fallback>
              </mc:AlternateContent>
            </a:graphicData>
          </a:graphic>
        </p:graphicFrame>
      </p:grpSp>
      <p:graphicFrame>
        <p:nvGraphicFramePr>
          <p:cNvPr id="36" name="内容占位符 3"/>
          <p:cNvGraphicFramePr>
            <a:graphicFrameLocks noGrp="1" noChangeAspect="1"/>
          </p:cNvGraphicFramePr>
          <p:nvPr>
            <p:ph idx="1"/>
            <p:extLst/>
          </p:nvPr>
        </p:nvGraphicFramePr>
        <p:xfrm>
          <a:off x="876766" y="1705568"/>
          <a:ext cx="1053516" cy="366568"/>
        </p:xfrm>
        <a:graphic>
          <a:graphicData uri="http://schemas.openxmlformats.org/presentationml/2006/ole">
            <mc:AlternateContent xmlns:mc="http://schemas.openxmlformats.org/markup-compatibility/2006">
              <mc:Choice xmlns:v="urn:schemas-microsoft-com:vml" Requires="v">
                <p:oleObj spid="_x0000_s32125" name="Formula" r:id="rId6" imgW="501840" imgH="175320" progId="Equation.Ribbit">
                  <p:embed/>
                </p:oleObj>
              </mc:Choice>
              <mc:Fallback>
                <p:oleObj name="Formula" r:id="rId6" imgW="501840" imgH="175320" progId="Equation.Ribbit">
                  <p:embed/>
                  <p:pic>
                    <p:nvPicPr>
                      <p:cNvPr id="36" name="内容占位符 3"/>
                      <p:cNvPicPr/>
                      <p:nvPr/>
                    </p:nvPicPr>
                    <p:blipFill>
                      <a:blip r:embed="rId7"/>
                      <a:stretch>
                        <a:fillRect/>
                      </a:stretch>
                    </p:blipFill>
                    <p:spPr>
                      <a:xfrm>
                        <a:off x="876766" y="1705568"/>
                        <a:ext cx="1053516" cy="366568"/>
                      </a:xfrm>
                      <a:prstGeom prst="rect">
                        <a:avLst/>
                      </a:prstGeom>
                    </p:spPr>
                  </p:pic>
                </p:oleObj>
              </mc:Fallback>
            </mc:AlternateContent>
          </a:graphicData>
        </a:graphic>
      </p:graphicFrame>
      <p:sp>
        <p:nvSpPr>
          <p:cNvPr id="37" name="TextBox 36"/>
          <p:cNvSpPr txBox="1"/>
          <p:nvPr/>
        </p:nvSpPr>
        <p:spPr>
          <a:xfrm>
            <a:off x="1947923" y="1700808"/>
            <a:ext cx="5144357" cy="461665"/>
          </a:xfrm>
          <a:prstGeom prst="rect">
            <a:avLst/>
          </a:prstGeom>
          <a:noFill/>
        </p:spPr>
        <p:txBody>
          <a:bodyPr wrap="none" rtlCol="0">
            <a:spAutoFit/>
          </a:bodyPr>
          <a:lstStyle/>
          <a:p>
            <a:r>
              <a:rPr lang="en-US" altLang="zh-CN" sz="2400" dirty="0">
                <a:latin typeface="Euclid" panose="02020503060505020303" pitchFamily="18" charset="0"/>
              </a:rPr>
              <a:t>: </a:t>
            </a:r>
            <a:r>
              <a:rPr lang="en-US" altLang="zh-CN" sz="2400" i="1" dirty="0">
                <a:latin typeface="Euclid" panose="02020503060505020303" pitchFamily="18" charset="0"/>
              </a:rPr>
              <a:t>d</a:t>
            </a:r>
            <a:r>
              <a:rPr lang="en-US" altLang="zh-CN" sz="2400" dirty="0">
                <a:latin typeface="Euclid" panose="02020503060505020303" pitchFamily="18" charset="0"/>
              </a:rPr>
              <a:t>-dimensional input (feature) space</a:t>
            </a:r>
            <a:endParaRPr lang="zh-CN" altLang="en-US" sz="2400" dirty="0">
              <a:latin typeface="Euclid" panose="02020503060505020303" pitchFamily="18" charset="0"/>
            </a:endParaRPr>
          </a:p>
        </p:txBody>
      </p:sp>
      <p:sp>
        <p:nvSpPr>
          <p:cNvPr id="38" name="TextBox 37"/>
          <p:cNvSpPr txBox="1"/>
          <p:nvPr/>
        </p:nvSpPr>
        <p:spPr>
          <a:xfrm>
            <a:off x="1979712" y="2670011"/>
            <a:ext cx="5955621" cy="830997"/>
          </a:xfrm>
          <a:prstGeom prst="rect">
            <a:avLst/>
          </a:prstGeom>
          <a:noFill/>
        </p:spPr>
        <p:txBody>
          <a:bodyPr wrap="square" rtlCol="0">
            <a:spAutoFit/>
          </a:bodyPr>
          <a:lstStyle/>
          <a:p>
            <a:r>
              <a:rPr lang="en-US" altLang="zh-CN" sz="2400" dirty="0">
                <a:latin typeface="Euclid" panose="02020503060505020303" pitchFamily="18" charset="0"/>
              </a:rPr>
              <a:t>: output space which corresponds to the</a:t>
            </a:r>
          </a:p>
          <a:p>
            <a:r>
              <a:rPr lang="en-US" altLang="zh-CN" sz="2400" dirty="0">
                <a:latin typeface="Euclid" panose="02020503060505020303" pitchFamily="18" charset="0"/>
              </a:rPr>
              <a:t>  Cartesian product of </a:t>
            </a:r>
            <a:r>
              <a:rPr lang="en-US" altLang="zh-CN" sz="2400" i="1" dirty="0">
                <a:latin typeface="Euclid" panose="02020503060505020303" pitchFamily="18" charset="0"/>
              </a:rPr>
              <a:t>q</a:t>
            </a:r>
            <a:r>
              <a:rPr lang="en-US" altLang="zh-CN" sz="2400" dirty="0">
                <a:latin typeface="Euclid" panose="02020503060505020303" pitchFamily="18" charset="0"/>
              </a:rPr>
              <a:t> class spaces (dim.)</a:t>
            </a:r>
            <a:endParaRPr lang="zh-CN" altLang="en-US" sz="2400" dirty="0">
              <a:latin typeface="Euclid" panose="02020503060505020303" pitchFamily="18" charset="0"/>
            </a:endParaRPr>
          </a:p>
        </p:txBody>
      </p:sp>
      <p:graphicFrame>
        <p:nvGraphicFramePr>
          <p:cNvPr id="44" name="对象 43"/>
          <p:cNvGraphicFramePr>
            <a:graphicFrameLocks noGrp="1" noChangeAspect="1"/>
          </p:cNvGraphicFramePr>
          <p:nvPr>
            <p:extLst/>
          </p:nvPr>
        </p:nvGraphicFramePr>
        <p:xfrm>
          <a:off x="902452" y="2160423"/>
          <a:ext cx="7167563" cy="509588"/>
        </p:xfrm>
        <a:graphic>
          <a:graphicData uri="http://schemas.openxmlformats.org/presentationml/2006/ole">
            <mc:AlternateContent xmlns:mc="http://schemas.openxmlformats.org/markup-compatibility/2006">
              <mc:Choice xmlns:v="urn:schemas-microsoft-com:vml" Requires="v">
                <p:oleObj spid="_x0000_s32126" name="Formula" r:id="rId8" imgW="3411360" imgH="242640" progId="Equation.Ribbit">
                  <p:embed/>
                </p:oleObj>
              </mc:Choice>
              <mc:Fallback>
                <p:oleObj name="Formula" r:id="rId8" imgW="3411360" imgH="242640" progId="Equation.Ribbit">
                  <p:embed/>
                  <p:pic>
                    <p:nvPicPr>
                      <p:cNvPr id="44" name="对象 43"/>
                      <p:cNvPicPr>
                        <a:picLocks noGrp="1" noChangeAspect="1" noChangeArrowheads="1"/>
                      </p:cNvPicPr>
                      <p:nvPr/>
                    </p:nvPicPr>
                    <p:blipFill>
                      <a:blip r:embed="rId9"/>
                      <a:srcRect/>
                      <a:stretch>
                        <a:fillRect/>
                      </a:stretch>
                    </p:blipFill>
                    <p:spPr bwMode="auto">
                      <a:xfrm>
                        <a:off x="902452" y="2160423"/>
                        <a:ext cx="716756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Grp="1" noChangeAspect="1"/>
          </p:cNvGraphicFramePr>
          <p:nvPr>
            <p:extLst/>
          </p:nvPr>
        </p:nvGraphicFramePr>
        <p:xfrm>
          <a:off x="933459" y="3776017"/>
          <a:ext cx="3605213" cy="373063"/>
        </p:xfrm>
        <a:graphic>
          <a:graphicData uri="http://schemas.openxmlformats.org/presentationml/2006/ole">
            <mc:AlternateContent xmlns:mc="http://schemas.openxmlformats.org/markup-compatibility/2006">
              <mc:Choice xmlns:v="urn:schemas-microsoft-com:vml" Requires="v">
                <p:oleObj spid="_x0000_s32127" name="Formula" r:id="rId10" imgW="1716120" imgH="177840" progId="Equation.Ribbit">
                  <p:embed/>
                </p:oleObj>
              </mc:Choice>
              <mc:Fallback>
                <p:oleObj name="Formula" r:id="rId10" imgW="1716120" imgH="177840" progId="Equation.Ribbit">
                  <p:embed/>
                  <p:pic>
                    <p:nvPicPr>
                      <p:cNvPr id="49" name="对象 48"/>
                      <p:cNvPicPr>
                        <a:picLocks noGrp="1" noChangeAspect="1" noChangeArrowheads="1"/>
                      </p:cNvPicPr>
                      <p:nvPr/>
                    </p:nvPicPr>
                    <p:blipFill>
                      <a:blip r:embed="rId11"/>
                      <a:srcRect/>
                      <a:stretch>
                        <a:fillRect/>
                      </a:stretch>
                    </p:blipFill>
                    <p:spPr bwMode="auto">
                      <a:xfrm>
                        <a:off x="933459" y="3776017"/>
                        <a:ext cx="36052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49"/>
          <p:cNvGraphicFramePr>
            <a:graphicFrameLocks noGrp="1" noChangeAspect="1"/>
          </p:cNvGraphicFramePr>
          <p:nvPr>
            <p:extLst/>
          </p:nvPr>
        </p:nvGraphicFramePr>
        <p:xfrm>
          <a:off x="1259632" y="4293096"/>
          <a:ext cx="3730625" cy="395288"/>
        </p:xfrm>
        <a:graphic>
          <a:graphicData uri="http://schemas.openxmlformats.org/presentationml/2006/ole">
            <mc:AlternateContent xmlns:mc="http://schemas.openxmlformats.org/markup-compatibility/2006">
              <mc:Choice xmlns:v="urn:schemas-microsoft-com:vml" Requires="v">
                <p:oleObj spid="_x0000_s32128" name="Formula" r:id="rId12" imgW="1776960" imgH="189360" progId="Equation.Ribbit">
                  <p:embed/>
                </p:oleObj>
              </mc:Choice>
              <mc:Fallback>
                <p:oleObj name="Formula" r:id="rId12" imgW="1776960" imgH="189360" progId="Equation.Ribbit">
                  <p:embed/>
                  <p:pic>
                    <p:nvPicPr>
                      <p:cNvPr id="50" name="对象 49"/>
                      <p:cNvPicPr>
                        <a:picLocks noGrp="1" noChangeAspect="1" noChangeArrowheads="1"/>
                      </p:cNvPicPr>
                      <p:nvPr/>
                    </p:nvPicPr>
                    <p:blipFill>
                      <a:blip r:embed="rId13"/>
                      <a:srcRect/>
                      <a:stretch>
                        <a:fillRect/>
                      </a:stretch>
                    </p:blipFill>
                    <p:spPr bwMode="auto">
                      <a:xfrm>
                        <a:off x="1259632" y="4293096"/>
                        <a:ext cx="37306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Grp="1" noChangeAspect="1"/>
          </p:cNvGraphicFramePr>
          <p:nvPr>
            <p:extLst/>
          </p:nvPr>
        </p:nvGraphicFramePr>
        <p:xfrm>
          <a:off x="1285660" y="4758730"/>
          <a:ext cx="3602038" cy="398462"/>
        </p:xfrm>
        <a:graphic>
          <a:graphicData uri="http://schemas.openxmlformats.org/presentationml/2006/ole">
            <mc:AlternateContent xmlns:mc="http://schemas.openxmlformats.org/markup-compatibility/2006">
              <mc:Choice xmlns:v="urn:schemas-microsoft-com:vml" Requires="v">
                <p:oleObj spid="_x0000_s32129" name="Formula" r:id="rId14" imgW="1714680" imgH="190800" progId="Equation.Ribbit">
                  <p:embed/>
                </p:oleObj>
              </mc:Choice>
              <mc:Fallback>
                <p:oleObj name="Formula" r:id="rId14" imgW="1714680" imgH="190800" progId="Equation.Ribbit">
                  <p:embed/>
                  <p:pic>
                    <p:nvPicPr>
                      <p:cNvPr id="51" name="对象 50"/>
                      <p:cNvPicPr>
                        <a:picLocks noGrp="1" noChangeAspect="1" noChangeArrowheads="1"/>
                      </p:cNvPicPr>
                      <p:nvPr/>
                    </p:nvPicPr>
                    <p:blipFill>
                      <a:blip r:embed="rId15"/>
                      <a:srcRect/>
                      <a:stretch>
                        <a:fillRect/>
                      </a:stretch>
                    </p:blipFill>
                    <p:spPr bwMode="auto">
                      <a:xfrm>
                        <a:off x="1285660" y="4758730"/>
                        <a:ext cx="36020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Box 51"/>
          <p:cNvSpPr txBox="1"/>
          <p:nvPr/>
        </p:nvSpPr>
        <p:spPr>
          <a:xfrm>
            <a:off x="4572000" y="3759423"/>
            <a:ext cx="4104456" cy="461665"/>
          </a:xfrm>
          <a:prstGeom prst="rect">
            <a:avLst/>
          </a:prstGeom>
          <a:noFill/>
        </p:spPr>
        <p:txBody>
          <a:bodyPr wrap="square" rtlCol="0">
            <a:spAutoFit/>
          </a:bodyPr>
          <a:lstStyle/>
          <a:p>
            <a:r>
              <a:rPr lang="en-US" altLang="zh-CN" sz="2400" dirty="0">
                <a:latin typeface="Euclid" panose="02020503060505020303" pitchFamily="18" charset="0"/>
              </a:rPr>
              <a:t>: training data set, where</a:t>
            </a:r>
            <a:endParaRPr lang="zh-CN" altLang="en-US" sz="2400" dirty="0">
              <a:latin typeface="Euclid" panose="02020503060505020303" pitchFamily="18" charset="0"/>
            </a:endParaRPr>
          </a:p>
        </p:txBody>
      </p:sp>
      <p:grpSp>
        <p:nvGrpSpPr>
          <p:cNvPr id="3" name="组合 2">
            <a:extLst>
              <a:ext uri="{FF2B5EF4-FFF2-40B4-BE49-F238E27FC236}">
                <a16:creationId xmlns:a16="http://schemas.microsoft.com/office/drawing/2014/main" xmlns="" id="{9A971143-B744-4A29-B099-14135048602D}"/>
              </a:ext>
            </a:extLst>
          </p:cNvPr>
          <p:cNvGrpSpPr/>
          <p:nvPr/>
        </p:nvGrpSpPr>
        <p:grpSpPr>
          <a:xfrm>
            <a:off x="443661" y="2418270"/>
            <a:ext cx="8210024" cy="2450890"/>
            <a:chOff x="443661" y="2204864"/>
            <a:chExt cx="8210024" cy="2450890"/>
          </a:xfrm>
        </p:grpSpPr>
        <p:sp>
          <p:nvSpPr>
            <p:cNvPr id="28" name="圆角矩形 46">
              <a:extLst>
                <a:ext uri="{FF2B5EF4-FFF2-40B4-BE49-F238E27FC236}">
                  <a16:creationId xmlns:a16="http://schemas.microsoft.com/office/drawing/2014/main" xmlns="" id="{3D621E01-9FFF-4543-A708-A56661E415DE}"/>
                </a:ext>
              </a:extLst>
            </p:cNvPr>
            <p:cNvSpPr/>
            <p:nvPr/>
          </p:nvSpPr>
          <p:spPr>
            <a:xfrm>
              <a:off x="443661" y="2204864"/>
              <a:ext cx="8210024" cy="24508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4623"/>
                </a:solidFill>
              </a:endParaRPr>
            </a:p>
          </p:txBody>
        </p:sp>
        <p:grpSp>
          <p:nvGrpSpPr>
            <p:cNvPr id="33" name="组合 32">
              <a:extLst>
                <a:ext uri="{FF2B5EF4-FFF2-40B4-BE49-F238E27FC236}">
                  <a16:creationId xmlns:a16="http://schemas.microsoft.com/office/drawing/2014/main" xmlns="" id="{F6C9DDE3-65D4-41AB-B6DE-BAA76B3C4303}"/>
                </a:ext>
              </a:extLst>
            </p:cNvPr>
            <p:cNvGrpSpPr/>
            <p:nvPr/>
          </p:nvGrpSpPr>
          <p:grpSpPr>
            <a:xfrm>
              <a:off x="634742" y="2492896"/>
              <a:ext cx="7800847" cy="895080"/>
              <a:chOff x="4027825" y="1133692"/>
              <a:chExt cx="4917039" cy="895080"/>
            </a:xfrm>
          </p:grpSpPr>
          <p:sp>
            <p:nvSpPr>
              <p:cNvPr id="34" name="矩形 33">
                <a:extLst>
                  <a:ext uri="{FF2B5EF4-FFF2-40B4-BE49-F238E27FC236}">
                    <a16:creationId xmlns:a16="http://schemas.microsoft.com/office/drawing/2014/main" xmlns="" id="{F0E0F0F0-5AD4-47BE-8329-51B77DD1B823}"/>
                  </a:ext>
                </a:extLst>
              </p:cNvPr>
              <p:cNvSpPr/>
              <p:nvPr/>
            </p:nvSpPr>
            <p:spPr>
              <a:xfrm>
                <a:off x="4043990" y="1152965"/>
                <a:ext cx="4900874" cy="875807"/>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文本框 38">
                <a:extLst>
                  <a:ext uri="{FF2B5EF4-FFF2-40B4-BE49-F238E27FC236}">
                    <a16:creationId xmlns:a16="http://schemas.microsoft.com/office/drawing/2014/main" xmlns="" id="{1339A0AA-7DEE-4622-9096-9A27817E206C}"/>
                  </a:ext>
                </a:extLst>
              </p:cNvPr>
              <p:cNvSpPr txBox="1"/>
              <p:nvPr/>
            </p:nvSpPr>
            <p:spPr>
              <a:xfrm>
                <a:off x="4027825" y="1133692"/>
                <a:ext cx="2708678" cy="461665"/>
              </a:xfrm>
              <a:prstGeom prst="rect">
                <a:avLst/>
              </a:prstGeom>
              <a:noFill/>
            </p:spPr>
            <p:txBody>
              <a:bodyPr wrap="square" rtlCol="0">
                <a:spAutoFit/>
              </a:bodyPr>
              <a:lstStyle/>
              <a:p>
                <a:r>
                  <a:rPr lang="en-US" altLang="zh-CN" sz="2400" dirty="0">
                    <a:solidFill>
                      <a:srgbClr val="0000CC"/>
                    </a:solidFill>
                    <a:latin typeface="Comic Sans MS" panose="030F0702030302020204" pitchFamily="66" charset="0"/>
                    <a:cs typeface="Times New Roman" panose="02020603050405020304" pitchFamily="18" charset="0"/>
                  </a:rPr>
                  <a:t>General MDC approaches</a:t>
                </a:r>
                <a:endParaRPr lang="zh-CN" altLang="en-US" sz="2400" dirty="0">
                  <a:solidFill>
                    <a:srgbClr val="0000CC"/>
                  </a:solidFill>
                  <a:latin typeface="Comic Sans MS" panose="030F0702030302020204" pitchFamily="66" charset="0"/>
                  <a:cs typeface="Times New Roman" panose="02020603050405020304" pitchFamily="18" charset="0"/>
                </a:endParaRPr>
              </a:p>
            </p:txBody>
          </p:sp>
          <p:sp>
            <p:nvSpPr>
              <p:cNvPr id="40" name="TextBox 35">
                <a:extLst>
                  <a:ext uri="{FF2B5EF4-FFF2-40B4-BE49-F238E27FC236}">
                    <a16:creationId xmlns:a16="http://schemas.microsoft.com/office/drawing/2014/main" xmlns="" id="{B2DA4F2D-89B2-4157-809A-553ACADD9F2D}"/>
                  </a:ext>
                </a:extLst>
              </p:cNvPr>
              <p:cNvSpPr txBox="1"/>
              <p:nvPr/>
            </p:nvSpPr>
            <p:spPr>
              <a:xfrm>
                <a:off x="4043990" y="1474274"/>
                <a:ext cx="4900874" cy="494687"/>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modeling dependencies among </a:t>
                </a:r>
                <a:r>
                  <a:rPr lang="en-US" altLang="zh-CN" sz="2400" b="1" i="1" dirty="0">
                    <a:latin typeface="Cambria" panose="02040503050406030204" pitchFamily="18" charset="0"/>
                    <a:cs typeface="Times New Roman" panose="02020603050405020304" pitchFamily="18" charset="0"/>
                  </a:rPr>
                  <a:t>class spaces</a:t>
                </a:r>
                <a:endParaRPr lang="zh-CN" altLang="en-US" sz="2400" b="1" i="1" dirty="0">
                  <a:latin typeface="Cambria" panose="02040503050406030204" pitchFamily="18" charset="0"/>
                  <a:cs typeface="Times New Roman" panose="02020603050405020304" pitchFamily="18" charset="0"/>
                </a:endParaRPr>
              </a:p>
            </p:txBody>
          </p:sp>
        </p:grpSp>
        <p:grpSp>
          <p:nvGrpSpPr>
            <p:cNvPr id="41" name="组合 40">
              <a:extLst>
                <a:ext uri="{FF2B5EF4-FFF2-40B4-BE49-F238E27FC236}">
                  <a16:creationId xmlns:a16="http://schemas.microsoft.com/office/drawing/2014/main" xmlns="" id="{9174805A-4B7D-4827-B8B2-39EFA27256D9}"/>
                </a:ext>
              </a:extLst>
            </p:cNvPr>
            <p:cNvGrpSpPr/>
            <p:nvPr/>
          </p:nvGrpSpPr>
          <p:grpSpPr>
            <a:xfrm>
              <a:off x="640335" y="3573016"/>
              <a:ext cx="7800847" cy="895081"/>
              <a:chOff x="4027825" y="1133692"/>
              <a:chExt cx="4917039" cy="895081"/>
            </a:xfrm>
          </p:grpSpPr>
          <p:sp>
            <p:nvSpPr>
              <p:cNvPr id="42" name="矩形 41">
                <a:extLst>
                  <a:ext uri="{FF2B5EF4-FFF2-40B4-BE49-F238E27FC236}">
                    <a16:creationId xmlns:a16="http://schemas.microsoft.com/office/drawing/2014/main" xmlns="" id="{CA98C46E-2D74-45DD-976A-9EFEFD5CF706}"/>
                  </a:ext>
                </a:extLst>
              </p:cNvPr>
              <p:cNvSpPr/>
              <p:nvPr/>
            </p:nvSpPr>
            <p:spPr>
              <a:xfrm>
                <a:off x="4043990" y="1152966"/>
                <a:ext cx="4900874" cy="875807"/>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文本框 42">
                <a:extLst>
                  <a:ext uri="{FF2B5EF4-FFF2-40B4-BE49-F238E27FC236}">
                    <a16:creationId xmlns:a16="http://schemas.microsoft.com/office/drawing/2014/main" xmlns="" id="{806914B1-BD95-41BB-910E-1B87D757B608}"/>
                  </a:ext>
                </a:extLst>
              </p:cNvPr>
              <p:cNvSpPr txBox="1"/>
              <p:nvPr/>
            </p:nvSpPr>
            <p:spPr>
              <a:xfrm>
                <a:off x="4027825" y="1133692"/>
                <a:ext cx="2209408" cy="461665"/>
              </a:xfrm>
              <a:prstGeom prst="rect">
                <a:avLst/>
              </a:prstGeom>
              <a:noFill/>
            </p:spPr>
            <p:txBody>
              <a:bodyPr wrap="square" rtlCol="0">
                <a:spAutoFit/>
              </a:bodyPr>
              <a:lstStyle/>
              <a:p>
                <a:r>
                  <a:rPr lang="en-US" altLang="zh-CN" sz="2400" dirty="0">
                    <a:solidFill>
                      <a:srgbClr val="0000CC"/>
                    </a:solidFill>
                    <a:latin typeface="Comic Sans MS" panose="030F0702030302020204" pitchFamily="66" charset="0"/>
                    <a:cs typeface="Times New Roman" panose="02020603050405020304" pitchFamily="18" charset="0"/>
                  </a:rPr>
                  <a:t>Our K</a:t>
                </a:r>
                <a:r>
                  <a:rPr lang="en-US" altLang="zh-CN" sz="2000" dirty="0">
                    <a:solidFill>
                      <a:srgbClr val="0000CC"/>
                    </a:solidFill>
                    <a:latin typeface="Comic Sans MS" panose="030F0702030302020204" pitchFamily="66" charset="0"/>
                    <a:cs typeface="Times New Roman" panose="02020603050405020304" pitchFamily="18" charset="0"/>
                  </a:rPr>
                  <a:t>RAM</a:t>
                </a:r>
                <a:r>
                  <a:rPr lang="en-US" altLang="zh-CN" sz="2400" dirty="0">
                    <a:solidFill>
                      <a:srgbClr val="0000CC"/>
                    </a:solidFill>
                    <a:latin typeface="Comic Sans MS" panose="030F0702030302020204" pitchFamily="66" charset="0"/>
                    <a:cs typeface="Times New Roman" panose="02020603050405020304" pitchFamily="18" charset="0"/>
                  </a:rPr>
                  <a:t> approach</a:t>
                </a:r>
                <a:endParaRPr lang="zh-CN" altLang="en-US" sz="2400" dirty="0">
                  <a:solidFill>
                    <a:srgbClr val="0000CC"/>
                  </a:solidFill>
                  <a:latin typeface="Comic Sans MS" panose="030F0702030302020204" pitchFamily="66" charset="0"/>
                  <a:cs typeface="Times New Roman" panose="02020603050405020304" pitchFamily="18" charset="0"/>
                </a:endParaRPr>
              </a:p>
            </p:txBody>
          </p:sp>
          <p:sp>
            <p:nvSpPr>
              <p:cNvPr id="46" name="TextBox 35">
                <a:extLst>
                  <a:ext uri="{FF2B5EF4-FFF2-40B4-BE49-F238E27FC236}">
                    <a16:creationId xmlns:a16="http://schemas.microsoft.com/office/drawing/2014/main" xmlns="" id="{C6B693A9-3022-422B-8A9C-2618053C3E34}"/>
                  </a:ext>
                </a:extLst>
              </p:cNvPr>
              <p:cNvSpPr txBox="1"/>
              <p:nvPr/>
            </p:nvSpPr>
            <p:spPr>
              <a:xfrm>
                <a:off x="4043990" y="1474274"/>
                <a:ext cx="4900874" cy="494687"/>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aiming at manipulating </a:t>
                </a:r>
                <a:r>
                  <a:rPr lang="en-US" altLang="zh-CN" sz="2400" b="1" i="1" dirty="0">
                    <a:latin typeface="Cambria" panose="02040503050406030204" pitchFamily="18" charset="0"/>
                    <a:cs typeface="Times New Roman" panose="02020603050405020304" pitchFamily="18" charset="0"/>
                  </a:rPr>
                  <a:t>feature space</a:t>
                </a:r>
                <a:endParaRPr lang="zh-CN" altLang="en-US" sz="2400" b="1" i="1" dirty="0">
                  <a:latin typeface="Cambria" panose="02040503050406030204" pitchFamily="18" charset="0"/>
                  <a:cs typeface="Times New Roman" panose="02020603050405020304" pitchFamily="18" charset="0"/>
                </a:endParaRPr>
              </a:p>
            </p:txBody>
          </p:sp>
        </p:grpSp>
      </p:grpSp>
      <p:sp>
        <p:nvSpPr>
          <p:cNvPr id="48" name="云形 47">
            <a:extLst>
              <a:ext uri="{FF2B5EF4-FFF2-40B4-BE49-F238E27FC236}">
                <a16:creationId xmlns:a16="http://schemas.microsoft.com/office/drawing/2014/main" xmlns="" id="{D62D0AB1-8245-4336-8E91-32B4A1B0ED91}"/>
              </a:ext>
            </a:extLst>
          </p:cNvPr>
          <p:cNvSpPr/>
          <p:nvPr/>
        </p:nvSpPr>
        <p:spPr>
          <a:xfrm>
            <a:off x="1283789" y="5073474"/>
            <a:ext cx="6264695" cy="1023638"/>
          </a:xfrm>
          <a:prstGeom prst="clou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Constantia" panose="02030602050306030303" pitchFamily="18" charset="0"/>
              </a:rPr>
              <a:t>enrich the original feature space with </a:t>
            </a:r>
            <a:r>
              <a:rPr lang="en-US" altLang="zh-CN" sz="2000" b="1" i="1" dirty="0" err="1">
                <a:solidFill>
                  <a:schemeClr val="tx1"/>
                </a:solidFill>
                <a:latin typeface="Times New Roman" panose="02020603050405020304" pitchFamily="18" charset="0"/>
                <a:cs typeface="Times New Roman" panose="02020603050405020304" pitchFamily="18" charset="0"/>
              </a:rPr>
              <a:t>k</a:t>
            </a:r>
            <a:r>
              <a:rPr lang="en-US" altLang="zh-CN" sz="2000" b="1" dirty="0" err="1">
                <a:solidFill>
                  <a:schemeClr val="tx1"/>
                </a:solidFill>
                <a:latin typeface="Constantia" panose="02030602050306030303" pitchFamily="18" charset="0"/>
              </a:rPr>
              <a:t>NN</a:t>
            </a:r>
            <a:r>
              <a:rPr lang="en-US" altLang="zh-CN" sz="2000" b="1" dirty="0">
                <a:solidFill>
                  <a:schemeClr val="tx1"/>
                </a:solidFill>
                <a:latin typeface="Constantia" panose="02030602050306030303" pitchFamily="18" charset="0"/>
              </a:rPr>
              <a:t>-augmented features. </a:t>
            </a:r>
            <a:endParaRPr lang="zh-CN" altLang="en-US" sz="2000" b="1" dirty="0">
              <a:solidFill>
                <a:schemeClr val="tx1"/>
              </a:solidFill>
              <a:latin typeface="Constantia" panose="02030602050306030303" pitchFamily="18" charset="0"/>
            </a:endParaRPr>
          </a:p>
        </p:txBody>
      </p:sp>
      <p:pic>
        <p:nvPicPr>
          <p:cNvPr id="53" name="图片 52">
            <a:extLst>
              <a:ext uri="{FF2B5EF4-FFF2-40B4-BE49-F238E27FC236}">
                <a16:creationId xmlns:a16="http://schemas.microsoft.com/office/drawing/2014/main" xmlns="" id="{4BF62C24-354D-4421-8045-010EF763AF40}"/>
              </a:ext>
            </a:extLst>
          </p:cNvPr>
          <p:cNvPicPr>
            <a:picLocks noChangeAspect="1"/>
          </p:cNvPicPr>
          <p:nvPr/>
        </p:nvPicPr>
        <p:blipFill>
          <a:blip r:embed="rId16"/>
          <a:stretch>
            <a:fillRect/>
          </a:stretch>
        </p:blipFill>
        <p:spPr>
          <a:xfrm>
            <a:off x="971600" y="5742683"/>
            <a:ext cx="442509" cy="442509"/>
          </a:xfrm>
          <a:prstGeom prst="rect">
            <a:avLst/>
          </a:prstGeom>
        </p:spPr>
      </p:pic>
    </p:spTree>
    <p:extLst>
      <p:ext uri="{BB962C8B-B14F-4D97-AF65-F5344CB8AC3E}">
        <p14:creationId xmlns:p14="http://schemas.microsoft.com/office/powerpoint/2010/main" val="32931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(1/4)</a:t>
            </a:r>
            <a:endParaRPr lang="zh-CN" altLang="en-US" b="1" dirty="0"/>
          </a:p>
        </p:txBody>
      </p:sp>
      <p:sp>
        <p:nvSpPr>
          <p:cNvPr id="11" name="文本框 10"/>
          <p:cNvSpPr txBox="1"/>
          <p:nvPr/>
        </p:nvSpPr>
        <p:spPr>
          <a:xfrm>
            <a:off x="543710" y="1124744"/>
            <a:ext cx="5183216" cy="579646"/>
          </a:xfrm>
          <a:prstGeom prst="rect">
            <a:avLst/>
          </a:prstGeom>
          <a:noFill/>
        </p:spPr>
        <p:txBody>
          <a:bodyPr wrap="square" rtlCol="0">
            <a:spAutoFit/>
          </a:bodyPr>
          <a:lstStyle/>
          <a:p>
            <a:pPr>
              <a:lnSpc>
                <a:spcPts val="3800"/>
              </a:lnSpc>
            </a:pPr>
            <a:r>
              <a:rPr lang="en-US" altLang="zh-CN" sz="2800" dirty="0" smtClean="0">
                <a:solidFill>
                  <a:srgbClr val="0000CC"/>
                </a:solidFill>
                <a:latin typeface="Comic Sans MS" pitchFamily="66" charset="0"/>
              </a:rPr>
              <a:t>Key </a:t>
            </a:r>
            <a:r>
              <a:rPr lang="en-US" altLang="zh-CN" sz="2800" dirty="0">
                <a:solidFill>
                  <a:srgbClr val="0000CC"/>
                </a:solidFill>
                <a:latin typeface="Comic Sans MS" pitchFamily="66" charset="0"/>
              </a:rPr>
              <a:t>statistics of K</a:t>
            </a:r>
            <a:r>
              <a:rPr lang="en-US" altLang="zh-CN" sz="2400" dirty="0">
                <a:solidFill>
                  <a:srgbClr val="0000CC"/>
                </a:solidFill>
                <a:latin typeface="Comic Sans MS" pitchFamily="66" charset="0"/>
              </a:rPr>
              <a:t>RAM</a:t>
            </a:r>
            <a:r>
              <a:rPr lang="en-US" altLang="zh-CN" sz="2800" dirty="0">
                <a:solidFill>
                  <a:srgbClr val="0000CC"/>
                </a:solidFill>
                <a:latin typeface="Comic Sans MS" pitchFamily="66" charset="0"/>
              </a:rPr>
              <a:t>:</a:t>
            </a:r>
            <a:endParaRPr lang="zh-CN" altLang="en-US" sz="2800" dirty="0">
              <a:latin typeface="Comic Sans MS" pitchFamily="66" charset="0"/>
            </a:endParaRPr>
          </a:p>
        </p:txBody>
      </p:sp>
      <p:pic>
        <p:nvPicPr>
          <p:cNvPr id="7" name="图片 6">
            <a:extLst>
              <a:ext uri="{FF2B5EF4-FFF2-40B4-BE49-F238E27FC236}">
                <a16:creationId xmlns:a16="http://schemas.microsoft.com/office/drawing/2014/main" xmlns="" id="{396EC940-97E2-42E2-8E54-FC9D63F1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78013"/>
            <a:ext cx="5785147" cy="958899"/>
          </a:xfrm>
          <a:prstGeom prst="rect">
            <a:avLst/>
          </a:prstGeom>
        </p:spPr>
      </p:pic>
      <p:sp>
        <p:nvSpPr>
          <p:cNvPr id="26" name="TextBox 36">
            <a:extLst>
              <a:ext uri="{FF2B5EF4-FFF2-40B4-BE49-F238E27FC236}">
                <a16:creationId xmlns:a16="http://schemas.microsoft.com/office/drawing/2014/main" xmlns="" id="{B85CA8EB-2D2D-44F7-8BB4-8E11B995163F}"/>
              </a:ext>
            </a:extLst>
          </p:cNvPr>
          <p:cNvSpPr txBox="1"/>
          <p:nvPr/>
        </p:nvSpPr>
        <p:spPr>
          <a:xfrm>
            <a:off x="611560" y="2636912"/>
            <a:ext cx="91918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latin typeface="Cambria Math" pitchFamily="18" charset="0"/>
                <a:ea typeface="Cambria Math" pitchFamily="18" charset="0"/>
              </a:rPr>
              <a:t>Here, </a:t>
            </a:r>
            <a:endParaRPr lang="zh-CN" altLang="en-US" sz="2400" dirty="0">
              <a:latin typeface="Cambria Math" pitchFamily="18" charset="0"/>
            </a:endParaRPr>
          </a:p>
        </p:txBody>
      </p:sp>
      <p:pic>
        <p:nvPicPr>
          <p:cNvPr id="38" name="图片 37">
            <a:extLst>
              <a:ext uri="{FF2B5EF4-FFF2-40B4-BE49-F238E27FC236}">
                <a16:creationId xmlns:a16="http://schemas.microsoft.com/office/drawing/2014/main" xmlns="" id="{3045755A-C7A4-45F9-960E-565EB803C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745" y="2733971"/>
            <a:ext cx="5201495" cy="369474"/>
          </a:xfrm>
          <a:prstGeom prst="rect">
            <a:avLst/>
          </a:prstGeom>
        </p:spPr>
      </p:pic>
      <p:grpSp>
        <p:nvGrpSpPr>
          <p:cNvPr id="49" name="组合 48">
            <a:extLst>
              <a:ext uri="{FF2B5EF4-FFF2-40B4-BE49-F238E27FC236}">
                <a16:creationId xmlns:a16="http://schemas.microsoft.com/office/drawing/2014/main" xmlns="" id="{7D9E47F4-5559-4F71-96D2-03E8E8ACAC3B}"/>
              </a:ext>
            </a:extLst>
          </p:cNvPr>
          <p:cNvGrpSpPr/>
          <p:nvPr/>
        </p:nvGrpSpPr>
        <p:grpSpPr>
          <a:xfrm>
            <a:off x="683568" y="5243818"/>
            <a:ext cx="7777420" cy="921486"/>
            <a:chOff x="683568" y="5315826"/>
            <a:chExt cx="7777420" cy="921486"/>
          </a:xfrm>
        </p:grpSpPr>
        <p:sp>
          <p:nvSpPr>
            <p:cNvPr id="35" name="矩形 34">
              <a:extLst>
                <a:ext uri="{FF2B5EF4-FFF2-40B4-BE49-F238E27FC236}">
                  <a16:creationId xmlns:a16="http://schemas.microsoft.com/office/drawing/2014/main" xmlns="" id="{CF1BA877-9EB0-4FFF-A9A1-133CD4822432}"/>
                </a:ext>
              </a:extLst>
            </p:cNvPr>
            <p:cNvSpPr/>
            <p:nvPr/>
          </p:nvSpPr>
          <p:spPr>
            <a:xfrm>
              <a:off x="683568" y="5315826"/>
              <a:ext cx="7777420" cy="921486"/>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2" name="图片 41">
              <a:extLst>
                <a:ext uri="{FF2B5EF4-FFF2-40B4-BE49-F238E27FC236}">
                  <a16:creationId xmlns:a16="http://schemas.microsoft.com/office/drawing/2014/main" xmlns="" id="{0EE0DC9F-7A2C-44D8-862B-3E1D6F03A7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550" y="5365991"/>
              <a:ext cx="7681830" cy="808614"/>
            </a:xfrm>
            <a:prstGeom prst="rect">
              <a:avLst/>
            </a:prstGeom>
          </p:spPr>
        </p:pic>
      </p:grpSp>
      <p:pic>
        <p:nvPicPr>
          <p:cNvPr id="44" name="图片 43">
            <a:extLst>
              <a:ext uri="{FF2B5EF4-FFF2-40B4-BE49-F238E27FC236}">
                <a16:creationId xmlns:a16="http://schemas.microsoft.com/office/drawing/2014/main" xmlns="" id="{63A023D1-B264-4E1C-AEC3-535356903B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330" y="3212976"/>
            <a:ext cx="7593086" cy="708548"/>
          </a:xfrm>
          <a:prstGeom prst="rect">
            <a:avLst/>
          </a:prstGeom>
        </p:spPr>
      </p:pic>
      <p:pic>
        <p:nvPicPr>
          <p:cNvPr id="46" name="图片 45">
            <a:extLst>
              <a:ext uri="{FF2B5EF4-FFF2-40B4-BE49-F238E27FC236}">
                <a16:creationId xmlns:a16="http://schemas.microsoft.com/office/drawing/2014/main" xmlns="" id="{7C0A7D12-8DBB-4AE9-9FB1-EDA23AFA69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568" y="3933056"/>
            <a:ext cx="7704856" cy="675112"/>
          </a:xfrm>
          <a:prstGeom prst="rect">
            <a:avLst/>
          </a:prstGeom>
        </p:spPr>
      </p:pic>
      <p:pic>
        <p:nvPicPr>
          <p:cNvPr id="48" name="图片 47">
            <a:extLst>
              <a:ext uri="{FF2B5EF4-FFF2-40B4-BE49-F238E27FC236}">
                <a16:creationId xmlns:a16="http://schemas.microsoft.com/office/drawing/2014/main" xmlns="" id="{0BD61156-B3F3-49FF-8B1A-BBAB39EBF4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608" y="4725144"/>
            <a:ext cx="6024640" cy="401271"/>
          </a:xfrm>
          <a:prstGeom prst="rect">
            <a:avLst/>
          </a:prstGeom>
        </p:spPr>
      </p:pic>
    </p:spTree>
    <p:extLst>
      <p:ext uri="{BB962C8B-B14F-4D97-AF65-F5344CB8AC3E}">
        <p14:creationId xmlns:p14="http://schemas.microsoft.com/office/powerpoint/2010/main" val="405865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arn(inVertical)">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(2/4)</a:t>
            </a:r>
            <a:endParaRPr lang="zh-CN" altLang="en-US" b="1" dirty="0"/>
          </a:p>
        </p:txBody>
      </p:sp>
      <p:sp>
        <p:nvSpPr>
          <p:cNvPr id="11" name="文本框 10"/>
          <p:cNvSpPr txBox="1"/>
          <p:nvPr/>
        </p:nvSpPr>
        <p:spPr>
          <a:xfrm>
            <a:off x="543710" y="1124744"/>
            <a:ext cx="6332546" cy="547907"/>
          </a:xfrm>
          <a:prstGeom prst="rect">
            <a:avLst/>
          </a:prstGeom>
          <a:noFill/>
        </p:spPr>
        <p:txBody>
          <a:bodyPr wrap="square" rtlCol="0">
            <a:spAutoFit/>
          </a:bodyPr>
          <a:lstStyle/>
          <a:p>
            <a:pPr>
              <a:lnSpc>
                <a:spcPts val="3800"/>
              </a:lnSpc>
            </a:pPr>
            <a:r>
              <a:rPr lang="en-US" altLang="zh-CN" sz="2800" dirty="0">
                <a:solidFill>
                  <a:srgbClr val="0000CC"/>
                </a:solidFill>
                <a:latin typeface="Comic Sans MS" pitchFamily="66" charset="0"/>
              </a:rPr>
              <a:t>Feature augmentation of K</a:t>
            </a:r>
            <a:r>
              <a:rPr lang="en-US" altLang="zh-CN" sz="2400" dirty="0">
                <a:solidFill>
                  <a:srgbClr val="0000CC"/>
                </a:solidFill>
                <a:latin typeface="Comic Sans MS" pitchFamily="66" charset="0"/>
              </a:rPr>
              <a:t>RAM</a:t>
            </a:r>
            <a:r>
              <a:rPr lang="en-US" altLang="zh-CN" sz="2800" dirty="0">
                <a:solidFill>
                  <a:srgbClr val="0000CC"/>
                </a:solidFill>
                <a:latin typeface="Comic Sans MS" pitchFamily="66" charset="0"/>
              </a:rPr>
              <a:t>:</a:t>
            </a:r>
            <a:endParaRPr lang="zh-CN" altLang="en-US" sz="2800" dirty="0">
              <a:latin typeface="Comic Sans MS" pitchFamily="66" charset="0"/>
            </a:endParaRPr>
          </a:p>
        </p:txBody>
      </p:sp>
      <p:graphicFrame>
        <p:nvGraphicFramePr>
          <p:cNvPr id="13" name="对象 12">
            <a:extLst>
              <a:ext uri="{FF2B5EF4-FFF2-40B4-BE49-F238E27FC236}">
                <a16:creationId xmlns:a16="http://schemas.microsoft.com/office/drawing/2014/main" xmlns="" id="{913D3836-431E-4013-A912-0A81E733468A}"/>
              </a:ext>
            </a:extLst>
          </p:cNvPr>
          <p:cNvGraphicFramePr>
            <a:graphicFrameLocks noGrp="1" noChangeAspect="1"/>
          </p:cNvGraphicFramePr>
          <p:nvPr>
            <p:extLst>
              <p:ext uri="{D42A27DB-BD31-4B8C-83A1-F6EECF244321}">
                <p14:modId xmlns:p14="http://schemas.microsoft.com/office/powerpoint/2010/main" val="2987253856"/>
              </p:ext>
            </p:extLst>
          </p:nvPr>
        </p:nvGraphicFramePr>
        <p:xfrm>
          <a:off x="586415" y="1941463"/>
          <a:ext cx="2635250" cy="366713"/>
        </p:xfrm>
        <a:graphic>
          <a:graphicData uri="http://schemas.openxmlformats.org/presentationml/2006/ole">
            <mc:AlternateContent xmlns:mc="http://schemas.openxmlformats.org/markup-compatibility/2006">
              <mc:Choice xmlns:v="urn:schemas-microsoft-com:vml" Requires="v">
                <p:oleObj spid="_x0000_s33282" name="Formula" r:id="rId4" imgW="1137960" imgH="158760" progId="Equation.Ribbit">
                  <p:embed/>
                </p:oleObj>
              </mc:Choice>
              <mc:Fallback>
                <p:oleObj name="Formula" r:id="rId4" imgW="1137960" imgH="158760" progId="Equation.Ribbit">
                  <p:embed/>
                  <p:pic>
                    <p:nvPicPr>
                      <p:cNvPr id="7" name="对象 6"/>
                      <p:cNvPicPr>
                        <a:picLocks noGrp="1" noChangeAspect="1" noChangeArrowheads="1"/>
                      </p:cNvPicPr>
                      <p:nvPr/>
                    </p:nvPicPr>
                    <p:blipFill>
                      <a:blip r:embed="rId5"/>
                      <a:srcRect/>
                      <a:stretch>
                        <a:fillRect/>
                      </a:stretch>
                    </p:blipFill>
                    <p:spPr bwMode="auto">
                      <a:xfrm>
                        <a:off x="586415" y="1941463"/>
                        <a:ext cx="263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xmlns="" id="{0A7ED4DD-7713-4DCE-8E28-9D6A48F13CE7}"/>
              </a:ext>
            </a:extLst>
          </p:cNvPr>
          <p:cNvGraphicFramePr>
            <a:graphicFrameLocks noGrp="1" noChangeAspect="1"/>
          </p:cNvGraphicFramePr>
          <p:nvPr>
            <p:extLst>
              <p:ext uri="{D42A27DB-BD31-4B8C-83A1-F6EECF244321}">
                <p14:modId xmlns:p14="http://schemas.microsoft.com/office/powerpoint/2010/main" val="1521161429"/>
              </p:ext>
            </p:extLst>
          </p:nvPr>
        </p:nvGraphicFramePr>
        <p:xfrm>
          <a:off x="1133433" y="2473139"/>
          <a:ext cx="2908300" cy="395287"/>
        </p:xfrm>
        <a:graphic>
          <a:graphicData uri="http://schemas.openxmlformats.org/presentationml/2006/ole">
            <mc:AlternateContent xmlns:mc="http://schemas.openxmlformats.org/markup-compatibility/2006">
              <mc:Choice xmlns:v="urn:schemas-microsoft-com:vml" Requires="v">
                <p:oleObj spid="_x0000_s33283" name="Formula" r:id="rId6" imgW="1256040" imgH="171720" progId="Equation.Ribbit">
                  <p:embed/>
                </p:oleObj>
              </mc:Choice>
              <mc:Fallback>
                <p:oleObj name="Formula" r:id="rId6" imgW="1256040" imgH="171720" progId="Equation.Ribbit">
                  <p:embed/>
                  <p:pic>
                    <p:nvPicPr>
                      <p:cNvPr id="8" name="对象 7"/>
                      <p:cNvPicPr>
                        <a:picLocks noGrp="1" noChangeAspect="1" noChangeArrowheads="1"/>
                      </p:cNvPicPr>
                      <p:nvPr/>
                    </p:nvPicPr>
                    <p:blipFill>
                      <a:blip r:embed="rId7"/>
                      <a:srcRect/>
                      <a:stretch>
                        <a:fillRect/>
                      </a:stretch>
                    </p:blipFill>
                    <p:spPr bwMode="auto">
                      <a:xfrm>
                        <a:off x="1133433" y="2473139"/>
                        <a:ext cx="29083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xmlns="" id="{72A44598-6150-4C58-83A0-7F0CB5C1A21C}"/>
              </a:ext>
            </a:extLst>
          </p:cNvPr>
          <p:cNvGraphicFramePr>
            <a:graphicFrameLocks noGrp="1" noChangeAspect="1"/>
          </p:cNvGraphicFramePr>
          <p:nvPr>
            <p:extLst>
              <p:ext uri="{D42A27DB-BD31-4B8C-83A1-F6EECF244321}">
                <p14:modId xmlns:p14="http://schemas.microsoft.com/office/powerpoint/2010/main" val="493260563"/>
              </p:ext>
            </p:extLst>
          </p:nvPr>
        </p:nvGraphicFramePr>
        <p:xfrm>
          <a:off x="1781505" y="2996952"/>
          <a:ext cx="3757612" cy="487363"/>
        </p:xfrm>
        <a:graphic>
          <a:graphicData uri="http://schemas.openxmlformats.org/presentationml/2006/ole">
            <mc:AlternateContent xmlns:mc="http://schemas.openxmlformats.org/markup-compatibility/2006">
              <mc:Choice xmlns:v="urn:schemas-microsoft-com:vml" Requires="v">
                <p:oleObj spid="_x0000_s33284" name="Formula" r:id="rId8" imgW="1621800" imgH="210960" progId="Equation.Ribbit">
                  <p:embed/>
                </p:oleObj>
              </mc:Choice>
              <mc:Fallback>
                <p:oleObj name="Formula" r:id="rId8" imgW="1621800" imgH="210960" progId="Equation.Ribbit">
                  <p:embed/>
                  <p:pic>
                    <p:nvPicPr>
                      <p:cNvPr id="9" name="对象 8"/>
                      <p:cNvPicPr>
                        <a:picLocks noGrp="1" noChangeAspect="1" noChangeArrowheads="1"/>
                      </p:cNvPicPr>
                      <p:nvPr/>
                    </p:nvPicPr>
                    <p:blipFill>
                      <a:blip r:embed="rId9"/>
                      <a:srcRect/>
                      <a:stretch>
                        <a:fillRect/>
                      </a:stretch>
                    </p:blipFill>
                    <p:spPr bwMode="auto">
                      <a:xfrm>
                        <a:off x="1781505" y="2996952"/>
                        <a:ext cx="37576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xmlns="" id="{4678355B-F36A-435E-9C08-E6D841D8B6F5}"/>
              </a:ext>
            </a:extLst>
          </p:cNvPr>
          <p:cNvGraphicFramePr>
            <a:graphicFrameLocks noGrp="1" noChangeAspect="1"/>
          </p:cNvGraphicFramePr>
          <p:nvPr>
            <p:extLst>
              <p:ext uri="{D42A27DB-BD31-4B8C-83A1-F6EECF244321}">
                <p14:modId xmlns:p14="http://schemas.microsoft.com/office/powerpoint/2010/main" val="3681628049"/>
              </p:ext>
            </p:extLst>
          </p:nvPr>
        </p:nvGraphicFramePr>
        <p:xfrm>
          <a:off x="1133433" y="4005064"/>
          <a:ext cx="4113213" cy="493713"/>
        </p:xfrm>
        <a:graphic>
          <a:graphicData uri="http://schemas.openxmlformats.org/presentationml/2006/ole">
            <mc:AlternateContent xmlns:mc="http://schemas.openxmlformats.org/markup-compatibility/2006">
              <mc:Choice xmlns:v="urn:schemas-microsoft-com:vml" Requires="v">
                <p:oleObj spid="_x0000_s33285" name="Formula" r:id="rId10" imgW="1776960" imgH="214920" progId="Equation.Ribbit">
                  <p:embed/>
                </p:oleObj>
              </mc:Choice>
              <mc:Fallback>
                <p:oleObj name="Formula" r:id="rId10" imgW="1776960" imgH="214920" progId="Equation.Ribbit">
                  <p:embed/>
                  <p:pic>
                    <p:nvPicPr>
                      <p:cNvPr id="10" name="对象 9"/>
                      <p:cNvPicPr>
                        <a:picLocks noGrp="1" noChangeAspect="1" noChangeArrowheads="1"/>
                      </p:cNvPicPr>
                      <p:nvPr/>
                    </p:nvPicPr>
                    <p:blipFill>
                      <a:blip r:embed="rId11"/>
                      <a:srcRect/>
                      <a:stretch>
                        <a:fillRect/>
                      </a:stretch>
                    </p:blipFill>
                    <p:spPr bwMode="auto">
                      <a:xfrm>
                        <a:off x="1133433" y="4005064"/>
                        <a:ext cx="41132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xmlns="" id="{8BE3D4CD-E81B-4987-8A11-F62B882AA0DB}"/>
              </a:ext>
            </a:extLst>
          </p:cNvPr>
          <p:cNvGraphicFramePr>
            <a:graphicFrameLocks noGrp="1" noChangeAspect="1"/>
          </p:cNvGraphicFramePr>
          <p:nvPr>
            <p:extLst>
              <p:ext uri="{D42A27DB-BD31-4B8C-83A1-F6EECF244321}">
                <p14:modId xmlns:p14="http://schemas.microsoft.com/office/powerpoint/2010/main" val="3433623675"/>
              </p:ext>
            </p:extLst>
          </p:nvPr>
        </p:nvGraphicFramePr>
        <p:xfrm>
          <a:off x="1133433" y="3573016"/>
          <a:ext cx="1227138" cy="363538"/>
        </p:xfrm>
        <a:graphic>
          <a:graphicData uri="http://schemas.openxmlformats.org/presentationml/2006/ole">
            <mc:AlternateContent xmlns:mc="http://schemas.openxmlformats.org/markup-compatibility/2006">
              <mc:Choice xmlns:v="urn:schemas-microsoft-com:vml" Requires="v">
                <p:oleObj spid="_x0000_s33286" name="Formula" r:id="rId12" imgW="529920" imgH="157680" progId="Equation.Ribbit">
                  <p:embed/>
                </p:oleObj>
              </mc:Choice>
              <mc:Fallback>
                <p:oleObj name="Formula" r:id="rId12" imgW="529920" imgH="157680" progId="Equation.Ribbit">
                  <p:embed/>
                  <p:pic>
                    <p:nvPicPr>
                      <p:cNvPr id="11" name="对象 10"/>
                      <p:cNvPicPr>
                        <a:picLocks noGrp="1" noChangeAspect="1" noChangeArrowheads="1"/>
                      </p:cNvPicPr>
                      <p:nvPr/>
                    </p:nvPicPr>
                    <p:blipFill>
                      <a:blip r:embed="rId13"/>
                      <a:srcRect/>
                      <a:stretch>
                        <a:fillRect/>
                      </a:stretch>
                    </p:blipFill>
                    <p:spPr bwMode="auto">
                      <a:xfrm>
                        <a:off x="1133433" y="3573016"/>
                        <a:ext cx="12271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xmlns="" id="{1256AD97-AFE9-4FE9-8A61-856BE7439E89}"/>
              </a:ext>
            </a:extLst>
          </p:cNvPr>
          <p:cNvGraphicFramePr>
            <a:graphicFrameLocks noGrp="1" noChangeAspect="1"/>
          </p:cNvGraphicFramePr>
          <p:nvPr>
            <p:extLst>
              <p:ext uri="{D42A27DB-BD31-4B8C-83A1-F6EECF244321}">
                <p14:modId xmlns:p14="http://schemas.microsoft.com/office/powerpoint/2010/main" val="2568495414"/>
              </p:ext>
            </p:extLst>
          </p:nvPr>
        </p:nvGraphicFramePr>
        <p:xfrm>
          <a:off x="629377" y="4509120"/>
          <a:ext cx="1227138" cy="363538"/>
        </p:xfrm>
        <a:graphic>
          <a:graphicData uri="http://schemas.openxmlformats.org/presentationml/2006/ole">
            <mc:AlternateContent xmlns:mc="http://schemas.openxmlformats.org/markup-compatibility/2006">
              <mc:Choice xmlns:v="urn:schemas-microsoft-com:vml" Requires="v">
                <p:oleObj spid="_x0000_s33287" name="Formula" r:id="rId14" imgW="529920" imgH="157680" progId="Equation.Ribbit">
                  <p:embed/>
                </p:oleObj>
              </mc:Choice>
              <mc:Fallback>
                <p:oleObj name="Formula" r:id="rId14" imgW="529920" imgH="157680" progId="Equation.Ribbit">
                  <p:embed/>
                  <p:pic>
                    <p:nvPicPr>
                      <p:cNvPr id="12" name="对象 11"/>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9377" y="4509120"/>
                        <a:ext cx="12271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xmlns="" id="{1593E68F-D89C-49E5-8F09-3F61B7D96EE5}"/>
              </a:ext>
            </a:extLst>
          </p:cNvPr>
          <p:cNvGraphicFramePr>
            <a:graphicFrameLocks noGrp="1" noChangeAspect="1"/>
          </p:cNvGraphicFramePr>
          <p:nvPr>
            <p:extLst>
              <p:ext uri="{D42A27DB-BD31-4B8C-83A1-F6EECF244321}">
                <p14:modId xmlns:p14="http://schemas.microsoft.com/office/powerpoint/2010/main" val="4212820514"/>
              </p:ext>
            </p:extLst>
          </p:nvPr>
        </p:nvGraphicFramePr>
        <p:xfrm>
          <a:off x="629377" y="4931932"/>
          <a:ext cx="3803650" cy="479425"/>
        </p:xfrm>
        <a:graphic>
          <a:graphicData uri="http://schemas.openxmlformats.org/presentationml/2006/ole">
            <mc:AlternateContent xmlns:mc="http://schemas.openxmlformats.org/markup-compatibility/2006">
              <mc:Choice xmlns:v="urn:schemas-microsoft-com:vml" Requires="v">
                <p:oleObj spid="_x0000_s33288" name="Formula" r:id="rId16" imgW="1643400" imgH="207360" progId="Equation.Ribbit">
                  <p:embed/>
                </p:oleObj>
              </mc:Choice>
              <mc:Fallback>
                <p:oleObj name="Formula" r:id="rId16" imgW="1643400" imgH="207360" progId="Equation.Ribbit">
                  <p:embed/>
                  <p:pic>
                    <p:nvPicPr>
                      <p:cNvPr id="13" name="对象 12"/>
                      <p:cNvPicPr>
                        <a:picLocks noGrp="1" noChangeAspect="1" noChangeArrowheads="1"/>
                      </p:cNvPicPr>
                      <p:nvPr/>
                    </p:nvPicPr>
                    <p:blipFill>
                      <a:blip r:embed="rId17"/>
                      <a:srcRect/>
                      <a:stretch>
                        <a:fillRect/>
                      </a:stretch>
                    </p:blipFill>
                    <p:spPr bwMode="auto">
                      <a:xfrm>
                        <a:off x="629377" y="4931932"/>
                        <a:ext cx="3803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xmlns="" id="{85064090-5327-450A-B609-26B1E0132EF4}"/>
              </a:ext>
            </a:extLst>
          </p:cNvPr>
          <p:cNvGraphicFramePr>
            <a:graphicFrameLocks noGrp="1" noChangeAspect="1"/>
          </p:cNvGraphicFramePr>
          <p:nvPr>
            <p:extLst>
              <p:ext uri="{D42A27DB-BD31-4B8C-83A1-F6EECF244321}">
                <p14:modId xmlns:p14="http://schemas.microsoft.com/office/powerpoint/2010/main" val="175781269"/>
              </p:ext>
            </p:extLst>
          </p:nvPr>
        </p:nvGraphicFramePr>
        <p:xfrm>
          <a:off x="629377" y="5589240"/>
          <a:ext cx="1755775" cy="406400"/>
        </p:xfrm>
        <a:graphic>
          <a:graphicData uri="http://schemas.openxmlformats.org/presentationml/2006/ole">
            <mc:AlternateContent xmlns:mc="http://schemas.openxmlformats.org/markup-compatibility/2006">
              <mc:Choice xmlns:v="urn:schemas-microsoft-com:vml" Requires="v">
                <p:oleObj spid="_x0000_s33289" name="Formula" r:id="rId18" imgW="759600" imgH="176760" progId="Equation.Ribbit">
                  <p:embed/>
                </p:oleObj>
              </mc:Choice>
              <mc:Fallback>
                <p:oleObj name="Formula" r:id="rId18" imgW="759600" imgH="176760" progId="Equation.Ribbit">
                  <p:embed/>
                  <p:pic>
                    <p:nvPicPr>
                      <p:cNvPr id="14" name="对象 13"/>
                      <p:cNvPicPr>
                        <a:picLocks noGrp="1" noChangeAspect="1" noChangeArrowheads="1"/>
                      </p:cNvPicPr>
                      <p:nvPr/>
                    </p:nvPicPr>
                    <p:blipFill>
                      <a:blip r:embed="rId19"/>
                      <a:srcRect/>
                      <a:stretch>
                        <a:fillRect/>
                      </a:stretch>
                    </p:blipFill>
                    <p:spPr bwMode="auto">
                      <a:xfrm>
                        <a:off x="629377" y="5589240"/>
                        <a:ext cx="1755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a:extLst>
              <a:ext uri="{FF2B5EF4-FFF2-40B4-BE49-F238E27FC236}">
                <a16:creationId xmlns:a16="http://schemas.microsoft.com/office/drawing/2014/main" xmlns="" id="{011F73D0-CBA4-4CAC-9183-F304A8191284}"/>
              </a:ext>
            </a:extLst>
          </p:cNvPr>
          <p:cNvSpPr/>
          <p:nvPr/>
        </p:nvSpPr>
        <p:spPr>
          <a:xfrm>
            <a:off x="1167300" y="4918991"/>
            <a:ext cx="3312368" cy="526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16">
            <a:extLst>
              <a:ext uri="{FF2B5EF4-FFF2-40B4-BE49-F238E27FC236}">
                <a16:creationId xmlns:a16="http://schemas.microsoft.com/office/drawing/2014/main" xmlns="" id="{EDD0CCA8-C395-4965-A3A3-66AA5DA2C294}"/>
              </a:ext>
            </a:extLst>
          </p:cNvPr>
          <p:cNvSpPr txBox="1"/>
          <p:nvPr/>
        </p:nvSpPr>
        <p:spPr>
          <a:xfrm>
            <a:off x="4661825" y="4949692"/>
            <a:ext cx="3482300"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sp>
        <p:nvSpPr>
          <p:cNvPr id="23" name="椭圆 22">
            <a:extLst>
              <a:ext uri="{FF2B5EF4-FFF2-40B4-BE49-F238E27FC236}">
                <a16:creationId xmlns:a16="http://schemas.microsoft.com/office/drawing/2014/main" xmlns="" id="{6A0120AB-6733-4A7B-BC30-4988D5A8B336}"/>
              </a:ext>
            </a:extLst>
          </p:cNvPr>
          <p:cNvSpPr/>
          <p:nvPr/>
        </p:nvSpPr>
        <p:spPr>
          <a:xfrm>
            <a:off x="2429577" y="1916832"/>
            <a:ext cx="393907" cy="50405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55A2A3C3-D49A-4E4E-8C6F-F1ACD3825A3C}"/>
              </a:ext>
            </a:extLst>
          </p:cNvPr>
          <p:cNvSpPr/>
          <p:nvPr/>
        </p:nvSpPr>
        <p:spPr>
          <a:xfrm>
            <a:off x="3058354" y="2420888"/>
            <a:ext cx="500773" cy="50405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xmlns="" id="{31DDB683-EEC7-42AF-87C3-B187B97720EA}"/>
              </a:ext>
            </a:extLst>
          </p:cNvPr>
          <p:cNvCxnSpPr/>
          <p:nvPr/>
        </p:nvCxnSpPr>
        <p:spPr>
          <a:xfrm>
            <a:off x="2823484" y="2144252"/>
            <a:ext cx="131345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8EFED85-01EC-4E2A-AE33-22FCE264C641}"/>
              </a:ext>
            </a:extLst>
          </p:cNvPr>
          <p:cNvCxnSpPr/>
          <p:nvPr/>
        </p:nvCxnSpPr>
        <p:spPr>
          <a:xfrm>
            <a:off x="3559127" y="2672916"/>
            <a:ext cx="131345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8">
            <a:extLst>
              <a:ext uri="{FF2B5EF4-FFF2-40B4-BE49-F238E27FC236}">
                <a16:creationId xmlns:a16="http://schemas.microsoft.com/office/drawing/2014/main" xmlns="" id="{2A7D02D2-6B74-4E12-A5DA-2BECA999395A}"/>
              </a:ext>
            </a:extLst>
          </p:cNvPr>
          <p:cNvSpPr txBox="1"/>
          <p:nvPr/>
        </p:nvSpPr>
        <p:spPr>
          <a:xfrm>
            <a:off x="4183641" y="1916832"/>
            <a:ext cx="3140603"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number of dimensions</a:t>
            </a:r>
            <a:endParaRPr lang="zh-CN" altLang="en-US" dirty="0"/>
          </a:p>
        </p:txBody>
      </p:sp>
      <p:sp>
        <p:nvSpPr>
          <p:cNvPr id="29" name="TextBox 29">
            <a:extLst>
              <a:ext uri="{FF2B5EF4-FFF2-40B4-BE49-F238E27FC236}">
                <a16:creationId xmlns:a16="http://schemas.microsoft.com/office/drawing/2014/main" xmlns="" id="{4D182099-B9E6-4942-9D17-FBD8C216E30B}"/>
              </a:ext>
            </a:extLst>
          </p:cNvPr>
          <p:cNvSpPr txBox="1"/>
          <p:nvPr/>
        </p:nvSpPr>
        <p:spPr>
          <a:xfrm>
            <a:off x="4872581" y="2457412"/>
            <a:ext cx="3092513"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number of class labels</a:t>
            </a:r>
            <a:endParaRPr lang="zh-CN" altLang="en-US" dirty="0"/>
          </a:p>
        </p:txBody>
      </p:sp>
      <p:sp>
        <p:nvSpPr>
          <p:cNvPr id="30" name="TextBox 30">
            <a:extLst>
              <a:ext uri="{FF2B5EF4-FFF2-40B4-BE49-F238E27FC236}">
                <a16:creationId xmlns:a16="http://schemas.microsoft.com/office/drawing/2014/main" xmlns="" id="{19304951-09C8-4341-9EF4-5770BF4B4ECA}"/>
              </a:ext>
            </a:extLst>
          </p:cNvPr>
          <p:cNvSpPr txBox="1"/>
          <p:nvPr/>
        </p:nvSpPr>
        <p:spPr>
          <a:xfrm>
            <a:off x="6487633" y="2850939"/>
            <a:ext cx="1684767"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in j-</a:t>
            </a:r>
            <a:r>
              <a:rPr lang="en-US" altLang="zh-CN" dirty="0" err="1"/>
              <a:t>th</a:t>
            </a:r>
            <a:r>
              <a:rPr lang="en-US" altLang="zh-CN" dirty="0"/>
              <a:t> dim.</a:t>
            </a:r>
            <a:endParaRPr lang="zh-CN" altLang="en-US" dirty="0"/>
          </a:p>
        </p:txBody>
      </p:sp>
      <p:sp>
        <p:nvSpPr>
          <p:cNvPr id="31" name="矩形 30">
            <a:extLst>
              <a:ext uri="{FF2B5EF4-FFF2-40B4-BE49-F238E27FC236}">
                <a16:creationId xmlns:a16="http://schemas.microsoft.com/office/drawing/2014/main" xmlns="" id="{E9F92508-CC81-46E4-9AF7-21716B3B2DFC}"/>
              </a:ext>
            </a:extLst>
          </p:cNvPr>
          <p:cNvSpPr/>
          <p:nvPr/>
        </p:nvSpPr>
        <p:spPr>
          <a:xfrm>
            <a:off x="557369" y="5548230"/>
            <a:ext cx="1944216" cy="526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2">
            <a:extLst>
              <a:ext uri="{FF2B5EF4-FFF2-40B4-BE49-F238E27FC236}">
                <a16:creationId xmlns:a16="http://schemas.microsoft.com/office/drawing/2014/main" xmlns="" id="{A95AD5E9-8949-4E39-AB03-B5BF632C657B}"/>
              </a:ext>
            </a:extLst>
          </p:cNvPr>
          <p:cNvSpPr txBox="1"/>
          <p:nvPr/>
        </p:nvSpPr>
        <p:spPr>
          <a:xfrm>
            <a:off x="2626530" y="5612798"/>
            <a:ext cx="3891899"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used for training and testing</a:t>
            </a:r>
            <a:endParaRPr lang="zh-CN" altLang="en-US" dirty="0"/>
          </a:p>
        </p:txBody>
      </p:sp>
      <p:sp>
        <p:nvSpPr>
          <p:cNvPr id="3" name="左中括号 2">
            <a:extLst>
              <a:ext uri="{FF2B5EF4-FFF2-40B4-BE49-F238E27FC236}">
                <a16:creationId xmlns:a16="http://schemas.microsoft.com/office/drawing/2014/main" xmlns="" id="{0C9593AD-4F49-48FF-BF7B-F01707FC826E}"/>
              </a:ext>
            </a:extLst>
          </p:cNvPr>
          <p:cNvSpPr/>
          <p:nvPr/>
        </p:nvSpPr>
        <p:spPr>
          <a:xfrm>
            <a:off x="832988" y="2595842"/>
            <a:ext cx="183009" cy="1212052"/>
          </a:xfrm>
          <a:prstGeom prst="leftBracket">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中括号 25">
            <a:extLst>
              <a:ext uri="{FF2B5EF4-FFF2-40B4-BE49-F238E27FC236}">
                <a16:creationId xmlns:a16="http://schemas.microsoft.com/office/drawing/2014/main" xmlns="" id="{1C7F1BF1-8489-409F-B29F-8EA9792B4B7F}"/>
              </a:ext>
            </a:extLst>
          </p:cNvPr>
          <p:cNvSpPr/>
          <p:nvPr/>
        </p:nvSpPr>
        <p:spPr>
          <a:xfrm>
            <a:off x="421348" y="2144940"/>
            <a:ext cx="157197" cy="2512752"/>
          </a:xfrm>
          <a:prstGeom prst="leftBracket">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685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250"/>
                                        <p:tgtEl>
                                          <p:spTgt spid="25"/>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250"/>
                                        <p:tgtEl>
                                          <p:spTgt spid="24"/>
                                        </p:tgtEl>
                                      </p:cBhvr>
                                    </p:animEffect>
                                  </p:childTnLst>
                                </p:cTn>
                              </p:par>
                            </p:childTnLst>
                          </p:cTn>
                        </p:par>
                        <p:par>
                          <p:cTn id="21" fill="hold">
                            <p:stCondLst>
                              <p:cond delay="25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250"/>
                                        <p:tgtEl>
                                          <p:spTgt spid="2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250"/>
                                        <p:tgtEl>
                                          <p:spTgt spid="29"/>
                                        </p:tgtEl>
                                      </p:cBhvr>
                                    </p:animEffect>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5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0-#ppt_h/2"/>
                                          </p:val>
                                        </p:tav>
                                        <p:tav tm="100000">
                                          <p:val>
                                            <p:strVal val="#ppt_y"/>
                                          </p:val>
                                        </p:tav>
                                      </p:tavLst>
                                    </p:anim>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0-#ppt_h/2"/>
                                          </p:val>
                                        </p:tav>
                                        <p:tav tm="100000">
                                          <p:val>
                                            <p:strVal val="#ppt_y"/>
                                          </p:val>
                                        </p:tav>
                                      </p:tavLst>
                                    </p:anim>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animBg="1"/>
      <p:bldP spid="28" grpId="0"/>
      <p:bldP spid="29" grpId="0"/>
      <p:bldP spid="30" grpId="0"/>
      <p:bldP spid="31" grpId="0" animBg="1"/>
      <p:bldP spid="32" grpId="0"/>
      <p:bldP spid="3"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F6EA166D-8AF4-4D51-A942-1BD2B7CF9560}"/>
              </a:ext>
            </a:extLst>
          </p:cNvPr>
          <p:cNvSpPr/>
          <p:nvPr/>
        </p:nvSpPr>
        <p:spPr>
          <a:xfrm>
            <a:off x="3779911" y="4885622"/>
            <a:ext cx="4611171" cy="1216018"/>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a:extLst>
              <a:ext uri="{FF2B5EF4-FFF2-40B4-BE49-F238E27FC236}">
                <a16:creationId xmlns:a16="http://schemas.microsoft.com/office/drawing/2014/main" xmlns="" id="{7E9ABE85-08A7-49F5-9ECD-D81EEE595242}"/>
              </a:ext>
            </a:extLst>
          </p:cNvPr>
          <p:cNvSpPr/>
          <p:nvPr/>
        </p:nvSpPr>
        <p:spPr>
          <a:xfrm>
            <a:off x="6156176" y="2128893"/>
            <a:ext cx="2234907" cy="245223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a:extLst>
              <a:ext uri="{FF2B5EF4-FFF2-40B4-BE49-F238E27FC236}">
                <a16:creationId xmlns:a16="http://schemas.microsoft.com/office/drawing/2014/main" xmlns="" id="{5567B2BD-1141-4AFA-97E0-E6CEB213FD10}"/>
              </a:ext>
            </a:extLst>
          </p:cNvPr>
          <p:cNvSpPr/>
          <p:nvPr/>
        </p:nvSpPr>
        <p:spPr>
          <a:xfrm>
            <a:off x="3779912" y="2120553"/>
            <a:ext cx="2234906" cy="245223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(3/4)</a:t>
            </a:r>
            <a:endParaRPr lang="zh-CN" altLang="en-US" b="1" dirty="0"/>
          </a:p>
        </p:txBody>
      </p:sp>
      <p:sp>
        <p:nvSpPr>
          <p:cNvPr id="11" name="文本框 10"/>
          <p:cNvSpPr txBox="1"/>
          <p:nvPr/>
        </p:nvSpPr>
        <p:spPr>
          <a:xfrm>
            <a:off x="543710" y="1124744"/>
            <a:ext cx="6332546" cy="547907"/>
          </a:xfrm>
          <a:prstGeom prst="rect">
            <a:avLst/>
          </a:prstGeom>
          <a:noFill/>
        </p:spPr>
        <p:txBody>
          <a:bodyPr wrap="square" rtlCol="0">
            <a:spAutoFit/>
          </a:bodyPr>
          <a:lstStyle/>
          <a:p>
            <a:pPr>
              <a:lnSpc>
                <a:spcPts val="3800"/>
              </a:lnSpc>
            </a:pPr>
            <a:r>
              <a:rPr lang="en-US" altLang="zh-CN" sz="2800" dirty="0">
                <a:solidFill>
                  <a:srgbClr val="0000CC"/>
                </a:solidFill>
                <a:latin typeface="Comic Sans MS" pitchFamily="66" charset="0"/>
              </a:rPr>
              <a:t>Feature augmentation: an intuition</a:t>
            </a:r>
            <a:endParaRPr lang="zh-CN" altLang="en-US" sz="2800" dirty="0">
              <a:latin typeface="Comic Sans MS" pitchFamily="66" charset="0"/>
            </a:endParaRPr>
          </a:p>
        </p:txBody>
      </p:sp>
      <p:sp>
        <p:nvSpPr>
          <p:cNvPr id="26" name="TextBox 6">
            <a:extLst>
              <a:ext uri="{FF2B5EF4-FFF2-40B4-BE49-F238E27FC236}">
                <a16:creationId xmlns:a16="http://schemas.microsoft.com/office/drawing/2014/main" xmlns="" id="{0D4365E8-D310-4F43-99B4-F64F3D1DD1CD}"/>
              </a:ext>
            </a:extLst>
          </p:cNvPr>
          <p:cNvSpPr txBox="1"/>
          <p:nvPr/>
        </p:nvSpPr>
        <p:spPr>
          <a:xfrm>
            <a:off x="692330" y="4933617"/>
            <a:ext cx="3269934" cy="1015663"/>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pPr>
              <a:lnSpc>
                <a:spcPct val="150000"/>
              </a:lnSpc>
            </a:pPr>
            <a:r>
              <a:rPr lang="en-US" altLang="zh-CN" dirty="0"/>
              <a:t>Left: 1</a:t>
            </a:r>
            <a:r>
              <a:rPr lang="en-US" altLang="zh-CN" baseline="30000" dirty="0"/>
              <a:t>st</a:t>
            </a:r>
            <a:r>
              <a:rPr lang="en-US" altLang="zh-CN" dirty="0"/>
              <a:t> dim.(1/2/3) </a:t>
            </a:r>
          </a:p>
          <a:p>
            <a:r>
              <a:rPr lang="en-US" altLang="zh-CN" dirty="0"/>
              <a:t>Right: 2</a:t>
            </a:r>
            <a:r>
              <a:rPr lang="en-US" altLang="zh-CN" baseline="30000" dirty="0"/>
              <a:t>nd</a:t>
            </a:r>
            <a:r>
              <a:rPr lang="en-US" altLang="zh-CN" dirty="0"/>
              <a:t> dim.(a/b/c) </a:t>
            </a:r>
            <a:endParaRPr lang="zh-CN" altLang="en-US" dirty="0"/>
          </a:p>
        </p:txBody>
      </p:sp>
      <p:sp>
        <p:nvSpPr>
          <p:cNvPr id="33" name="TextBox 7">
            <a:extLst>
              <a:ext uri="{FF2B5EF4-FFF2-40B4-BE49-F238E27FC236}">
                <a16:creationId xmlns:a16="http://schemas.microsoft.com/office/drawing/2014/main" xmlns="" id="{3CBAF504-FAED-4E0A-A42F-F8996FB6E253}"/>
              </a:ext>
            </a:extLst>
          </p:cNvPr>
          <p:cNvSpPr txBox="1"/>
          <p:nvPr/>
        </p:nvSpPr>
        <p:spPr>
          <a:xfrm>
            <a:off x="3803796" y="2060848"/>
            <a:ext cx="2129109" cy="1893532"/>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pPr>
              <a:lnSpc>
                <a:spcPts val="3600"/>
              </a:lnSpc>
            </a:pPr>
            <a:r>
              <a:rPr lang="en-US" altLang="zh-CN" dirty="0">
                <a:solidFill>
                  <a:srgbClr val="0000CC"/>
                </a:solidFill>
                <a:latin typeface="Comic Sans MS" panose="030F0702030302020204" pitchFamily="66" charset="0"/>
                <a:cs typeface="Times New Roman" panose="02020603050405020304" pitchFamily="18" charset="0"/>
              </a:rPr>
              <a:t>1</a:t>
            </a:r>
            <a:r>
              <a:rPr lang="en-US" altLang="zh-CN" baseline="30000" dirty="0">
                <a:solidFill>
                  <a:srgbClr val="0000CC"/>
                </a:solidFill>
                <a:latin typeface="Comic Sans MS" panose="030F0702030302020204" pitchFamily="66" charset="0"/>
                <a:cs typeface="Times New Roman" panose="02020603050405020304" pitchFamily="18" charset="0"/>
              </a:rPr>
              <a:t>st</a:t>
            </a:r>
            <a:r>
              <a:rPr lang="en-US" altLang="zh-CN" dirty="0">
                <a:solidFill>
                  <a:srgbClr val="0000CC"/>
                </a:solidFill>
                <a:latin typeface="Comic Sans MS" panose="030F0702030302020204" pitchFamily="66" charset="0"/>
                <a:cs typeface="Times New Roman" panose="02020603050405020304" pitchFamily="18" charset="0"/>
              </a:rPr>
              <a:t> dimension</a:t>
            </a:r>
          </a:p>
          <a:p>
            <a:pPr>
              <a:lnSpc>
                <a:spcPts val="3600"/>
              </a:lnSpc>
            </a:pPr>
            <a:r>
              <a:rPr lang="en-US" altLang="zh-CN" dirty="0"/>
              <a:t>Label 1: 2</a:t>
            </a:r>
          </a:p>
          <a:p>
            <a:pPr>
              <a:lnSpc>
                <a:spcPts val="3600"/>
              </a:lnSpc>
            </a:pPr>
            <a:r>
              <a:rPr lang="en-US" altLang="zh-CN" dirty="0"/>
              <a:t>Label 2: 4</a:t>
            </a:r>
          </a:p>
          <a:p>
            <a:pPr>
              <a:lnSpc>
                <a:spcPts val="3600"/>
              </a:lnSpc>
            </a:pPr>
            <a:r>
              <a:rPr lang="en-US" altLang="zh-CN" dirty="0"/>
              <a:t>Label 3: 2</a:t>
            </a:r>
            <a:endParaRPr lang="zh-CN" altLang="en-US" dirty="0"/>
          </a:p>
        </p:txBody>
      </p:sp>
      <p:graphicFrame>
        <p:nvGraphicFramePr>
          <p:cNvPr id="34" name="对象 33">
            <a:extLst>
              <a:ext uri="{FF2B5EF4-FFF2-40B4-BE49-F238E27FC236}">
                <a16:creationId xmlns:a16="http://schemas.microsoft.com/office/drawing/2014/main" xmlns="" id="{FB931755-388F-49A3-858D-BF4614E20CCF}"/>
              </a:ext>
            </a:extLst>
          </p:cNvPr>
          <p:cNvGraphicFramePr>
            <a:graphicFrameLocks noChangeAspect="1"/>
          </p:cNvGraphicFramePr>
          <p:nvPr>
            <p:extLst>
              <p:ext uri="{D42A27DB-BD31-4B8C-83A1-F6EECF244321}">
                <p14:modId xmlns:p14="http://schemas.microsoft.com/office/powerpoint/2010/main" val="1898245169"/>
              </p:ext>
            </p:extLst>
          </p:nvPr>
        </p:nvGraphicFramePr>
        <p:xfrm>
          <a:off x="968942" y="2143411"/>
          <a:ext cx="2234906" cy="2725749"/>
        </p:xfrm>
        <a:graphic>
          <a:graphicData uri="http://schemas.openxmlformats.org/presentationml/2006/ole">
            <mc:AlternateContent xmlns:mc="http://schemas.openxmlformats.org/markup-compatibility/2006">
              <mc:Choice xmlns:v="urn:schemas-microsoft-com:vml" Requires="v">
                <p:oleObj spid="_x0000_s35124" name="Visio" r:id="rId4" imgW="2039026" imgH="2488990" progId="Visio.Drawing.11">
                  <p:embed/>
                </p:oleObj>
              </mc:Choice>
              <mc:Fallback>
                <p:oleObj name="Visio" r:id="rId4" imgW="2039026" imgH="2488990" progId="Visio.Drawing.11">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942" y="2143411"/>
                        <a:ext cx="2234906" cy="2725749"/>
                      </a:xfrm>
                      <a:prstGeom prst="rect">
                        <a:avLst/>
                      </a:prstGeom>
                      <a:noFill/>
                      <a:extLst/>
                    </p:spPr>
                  </p:pic>
                </p:oleObj>
              </mc:Fallback>
            </mc:AlternateContent>
          </a:graphicData>
        </a:graphic>
      </p:graphicFrame>
      <p:sp>
        <p:nvSpPr>
          <p:cNvPr id="35" name="TextBox 10">
            <a:extLst>
              <a:ext uri="{FF2B5EF4-FFF2-40B4-BE49-F238E27FC236}">
                <a16:creationId xmlns:a16="http://schemas.microsoft.com/office/drawing/2014/main" xmlns="" id="{CF71234D-A697-4DDC-8585-040CD817E5EC}"/>
              </a:ext>
            </a:extLst>
          </p:cNvPr>
          <p:cNvSpPr txBox="1"/>
          <p:nvPr/>
        </p:nvSpPr>
        <p:spPr>
          <a:xfrm>
            <a:off x="6156177" y="2060848"/>
            <a:ext cx="2234907" cy="1893532"/>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pPr>
              <a:lnSpc>
                <a:spcPts val="3600"/>
              </a:lnSpc>
            </a:pPr>
            <a:r>
              <a:rPr lang="en-US" altLang="zh-CN" dirty="0">
                <a:solidFill>
                  <a:srgbClr val="0000CC"/>
                </a:solidFill>
                <a:latin typeface="Comic Sans MS" panose="030F0702030302020204" pitchFamily="66" charset="0"/>
                <a:cs typeface="Times New Roman" panose="02020603050405020304" pitchFamily="18" charset="0"/>
              </a:rPr>
              <a:t>2</a:t>
            </a:r>
            <a:r>
              <a:rPr lang="en-US" altLang="zh-CN" baseline="30000" dirty="0">
                <a:solidFill>
                  <a:srgbClr val="0000CC"/>
                </a:solidFill>
                <a:latin typeface="Comic Sans MS" panose="030F0702030302020204" pitchFamily="66" charset="0"/>
                <a:cs typeface="Times New Roman" panose="02020603050405020304" pitchFamily="18" charset="0"/>
              </a:rPr>
              <a:t>nd</a:t>
            </a:r>
            <a:r>
              <a:rPr lang="en-US" altLang="zh-CN" dirty="0">
                <a:solidFill>
                  <a:srgbClr val="0000CC"/>
                </a:solidFill>
                <a:latin typeface="Comic Sans MS" panose="030F0702030302020204" pitchFamily="66" charset="0"/>
                <a:cs typeface="Times New Roman" panose="02020603050405020304" pitchFamily="18" charset="0"/>
              </a:rPr>
              <a:t> dimension</a:t>
            </a:r>
            <a:endParaRPr lang="en-US" altLang="zh-CN" dirty="0"/>
          </a:p>
          <a:p>
            <a:pPr>
              <a:lnSpc>
                <a:spcPts val="3600"/>
              </a:lnSpc>
            </a:pPr>
            <a:r>
              <a:rPr lang="en-US" altLang="zh-CN" dirty="0"/>
              <a:t>Label a: 4</a:t>
            </a:r>
          </a:p>
          <a:p>
            <a:pPr>
              <a:lnSpc>
                <a:spcPts val="3600"/>
              </a:lnSpc>
            </a:pPr>
            <a:r>
              <a:rPr lang="en-US" altLang="zh-CN" dirty="0"/>
              <a:t>Label b: 2</a:t>
            </a:r>
          </a:p>
          <a:p>
            <a:pPr>
              <a:lnSpc>
                <a:spcPts val="3600"/>
              </a:lnSpc>
            </a:pPr>
            <a:r>
              <a:rPr lang="en-US" altLang="zh-CN" dirty="0"/>
              <a:t>Label c: 2</a:t>
            </a:r>
            <a:endParaRPr lang="zh-CN" altLang="en-US" dirty="0"/>
          </a:p>
        </p:txBody>
      </p:sp>
      <p:sp>
        <p:nvSpPr>
          <p:cNvPr id="36" name="TextBox 11">
            <a:extLst>
              <a:ext uri="{FF2B5EF4-FFF2-40B4-BE49-F238E27FC236}">
                <a16:creationId xmlns:a16="http://schemas.microsoft.com/office/drawing/2014/main" xmlns="" id="{97FC8C47-F0B9-4AE9-91C7-8E8550B0CDAA}"/>
              </a:ext>
            </a:extLst>
          </p:cNvPr>
          <p:cNvSpPr txBox="1"/>
          <p:nvPr/>
        </p:nvSpPr>
        <p:spPr>
          <a:xfrm>
            <a:off x="3892949" y="4983559"/>
            <a:ext cx="4342011"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err="1">
                <a:solidFill>
                  <a:srgbClr val="0000CC"/>
                </a:solidFill>
                <a:latin typeface="Comic Sans MS" panose="030F0702030302020204" pitchFamily="66" charset="0"/>
                <a:cs typeface="Times New Roman" panose="02020603050405020304" pitchFamily="18" charset="0"/>
              </a:rPr>
              <a:t>kNN</a:t>
            </a:r>
            <a:r>
              <a:rPr lang="en-US" altLang="zh-CN" dirty="0">
                <a:solidFill>
                  <a:srgbClr val="0000CC"/>
                </a:solidFill>
                <a:latin typeface="Comic Sans MS" panose="030F0702030302020204" pitchFamily="66" charset="0"/>
                <a:cs typeface="Times New Roman" panose="02020603050405020304" pitchFamily="18" charset="0"/>
              </a:rPr>
              <a:t>-augmented features:</a:t>
            </a:r>
            <a:endParaRPr lang="zh-CN" altLang="en-US" dirty="0">
              <a:solidFill>
                <a:srgbClr val="0000CC"/>
              </a:solidFill>
              <a:latin typeface="Comic Sans MS" panose="030F0702030302020204" pitchFamily="66" charset="0"/>
              <a:cs typeface="Times New Roman" panose="02020603050405020304" pitchFamily="18" charset="0"/>
            </a:endParaRPr>
          </a:p>
        </p:txBody>
      </p:sp>
      <p:graphicFrame>
        <p:nvGraphicFramePr>
          <p:cNvPr id="37" name="对象 36">
            <a:extLst>
              <a:ext uri="{FF2B5EF4-FFF2-40B4-BE49-F238E27FC236}">
                <a16:creationId xmlns:a16="http://schemas.microsoft.com/office/drawing/2014/main" xmlns="" id="{068FF689-B664-43E2-9905-97676134208A}"/>
              </a:ext>
            </a:extLst>
          </p:cNvPr>
          <p:cNvGraphicFramePr>
            <a:graphicFrameLocks noGrp="1" noChangeAspect="1"/>
          </p:cNvGraphicFramePr>
          <p:nvPr>
            <p:extLst>
              <p:ext uri="{D42A27DB-BD31-4B8C-83A1-F6EECF244321}">
                <p14:modId xmlns:p14="http://schemas.microsoft.com/office/powerpoint/2010/main" val="3623283993"/>
              </p:ext>
            </p:extLst>
          </p:nvPr>
        </p:nvGraphicFramePr>
        <p:xfrm>
          <a:off x="3849688" y="5540375"/>
          <a:ext cx="4498975" cy="409575"/>
        </p:xfrm>
        <a:graphic>
          <a:graphicData uri="http://schemas.openxmlformats.org/presentationml/2006/ole">
            <mc:AlternateContent xmlns:mc="http://schemas.openxmlformats.org/markup-compatibility/2006">
              <mc:Choice xmlns:v="urn:schemas-microsoft-com:vml" Requires="v">
                <p:oleObj spid="_x0000_s35125" name="Formula" r:id="rId6" imgW="1943280" imgH="177840" progId="Equation.Ribbit">
                  <p:embed/>
                </p:oleObj>
              </mc:Choice>
              <mc:Fallback>
                <p:oleObj name="Formula" r:id="rId6" imgW="1943280" imgH="177840" progId="Equation.Ribbit">
                  <p:embed/>
                  <p:pic>
                    <p:nvPicPr>
                      <p:cNvPr id="13" name="对象 12"/>
                      <p:cNvPicPr>
                        <a:picLocks noGrp="1" noChangeAspect="1" noChangeArrowheads="1"/>
                      </p:cNvPicPr>
                      <p:nvPr/>
                    </p:nvPicPr>
                    <p:blipFill>
                      <a:blip r:embed="rId7"/>
                      <a:srcRect/>
                      <a:stretch>
                        <a:fillRect/>
                      </a:stretch>
                    </p:blipFill>
                    <p:spPr bwMode="auto">
                      <a:xfrm>
                        <a:off x="3849688" y="5540375"/>
                        <a:ext cx="4498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对象 37">
            <a:extLst>
              <a:ext uri="{FF2B5EF4-FFF2-40B4-BE49-F238E27FC236}">
                <a16:creationId xmlns:a16="http://schemas.microsoft.com/office/drawing/2014/main" xmlns="" id="{2FD2FCE6-5448-4E4F-9DCC-50A57814090D}"/>
              </a:ext>
            </a:extLst>
          </p:cNvPr>
          <p:cNvGraphicFramePr>
            <a:graphicFrameLocks noGrp="1" noChangeAspect="1"/>
          </p:cNvGraphicFramePr>
          <p:nvPr>
            <p:extLst>
              <p:ext uri="{D42A27DB-BD31-4B8C-83A1-F6EECF244321}">
                <p14:modId xmlns:p14="http://schemas.microsoft.com/office/powerpoint/2010/main" val="3196455693"/>
              </p:ext>
            </p:extLst>
          </p:nvPr>
        </p:nvGraphicFramePr>
        <p:xfrm>
          <a:off x="3893740" y="4027537"/>
          <a:ext cx="1830388" cy="409575"/>
        </p:xfrm>
        <a:graphic>
          <a:graphicData uri="http://schemas.openxmlformats.org/presentationml/2006/ole">
            <mc:AlternateContent xmlns:mc="http://schemas.openxmlformats.org/markup-compatibility/2006">
              <mc:Choice xmlns:v="urn:schemas-microsoft-com:vml" Requires="v">
                <p:oleObj spid="_x0000_s35126" name="Formula" r:id="rId8" imgW="791280" imgH="177840" progId="Equation.Ribbit">
                  <p:embed/>
                </p:oleObj>
              </mc:Choice>
              <mc:Fallback>
                <p:oleObj name="Formula" r:id="rId8" imgW="791280" imgH="177840" progId="Equation.Ribbit">
                  <p:embed/>
                  <p:pic>
                    <p:nvPicPr>
                      <p:cNvPr id="14" name="对象 13"/>
                      <p:cNvPicPr>
                        <a:picLocks noGrp="1" noChangeAspect="1" noChangeArrowheads="1"/>
                      </p:cNvPicPr>
                      <p:nvPr/>
                    </p:nvPicPr>
                    <p:blipFill>
                      <a:blip r:embed="rId9"/>
                      <a:srcRect/>
                      <a:stretch>
                        <a:fillRect/>
                      </a:stretch>
                    </p:blipFill>
                    <p:spPr bwMode="auto">
                      <a:xfrm>
                        <a:off x="3893740" y="4027537"/>
                        <a:ext cx="18303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对象 38">
            <a:extLst>
              <a:ext uri="{FF2B5EF4-FFF2-40B4-BE49-F238E27FC236}">
                <a16:creationId xmlns:a16="http://schemas.microsoft.com/office/drawing/2014/main" xmlns="" id="{B37EB82C-1B53-4BD6-8252-D61851E3D2FC}"/>
              </a:ext>
            </a:extLst>
          </p:cNvPr>
          <p:cNvGraphicFramePr>
            <a:graphicFrameLocks noGrp="1" noChangeAspect="1"/>
          </p:cNvGraphicFramePr>
          <p:nvPr>
            <p:extLst>
              <p:ext uri="{D42A27DB-BD31-4B8C-83A1-F6EECF244321}">
                <p14:modId xmlns:p14="http://schemas.microsoft.com/office/powerpoint/2010/main" val="3858481340"/>
              </p:ext>
            </p:extLst>
          </p:nvPr>
        </p:nvGraphicFramePr>
        <p:xfrm>
          <a:off x="6228185" y="4005064"/>
          <a:ext cx="1830387" cy="406400"/>
        </p:xfrm>
        <a:graphic>
          <a:graphicData uri="http://schemas.openxmlformats.org/presentationml/2006/ole">
            <mc:AlternateContent xmlns:mc="http://schemas.openxmlformats.org/markup-compatibility/2006">
              <mc:Choice xmlns:v="urn:schemas-microsoft-com:vml" Requires="v">
                <p:oleObj spid="_x0000_s35127" name="Formula" r:id="rId10" imgW="791280" imgH="176760" progId="Equation.Ribbit">
                  <p:embed/>
                </p:oleObj>
              </mc:Choice>
              <mc:Fallback>
                <p:oleObj name="Formula" r:id="rId10" imgW="791280" imgH="176760" progId="Equation.Ribbit">
                  <p:embed/>
                  <p:pic>
                    <p:nvPicPr>
                      <p:cNvPr id="15" name="对象 14"/>
                      <p:cNvPicPr>
                        <a:picLocks noGrp="1" noChangeAspect="1" noChangeArrowheads="1"/>
                      </p:cNvPicPr>
                      <p:nvPr/>
                    </p:nvPicPr>
                    <p:blipFill>
                      <a:blip r:embed="rId11"/>
                      <a:srcRect/>
                      <a:stretch>
                        <a:fillRect/>
                      </a:stretch>
                    </p:blipFill>
                    <p:spPr bwMode="auto">
                      <a:xfrm>
                        <a:off x="6228185" y="4005064"/>
                        <a:ext cx="18303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a:extLst>
              <a:ext uri="{FF2B5EF4-FFF2-40B4-BE49-F238E27FC236}">
                <a16:creationId xmlns:a16="http://schemas.microsoft.com/office/drawing/2014/main" xmlns="" id="{EA8301E6-DCF8-448D-8F09-7BAA98018A1B}"/>
              </a:ext>
            </a:extLst>
          </p:cNvPr>
          <p:cNvGraphicFramePr>
            <a:graphicFrameLocks noGrp="1" noChangeAspect="1"/>
          </p:cNvGraphicFramePr>
          <p:nvPr>
            <p:extLst>
              <p:ext uri="{D42A27DB-BD31-4B8C-83A1-F6EECF244321}">
                <p14:modId xmlns:p14="http://schemas.microsoft.com/office/powerpoint/2010/main" val="1946951153"/>
              </p:ext>
            </p:extLst>
          </p:nvPr>
        </p:nvGraphicFramePr>
        <p:xfrm>
          <a:off x="611560" y="1652861"/>
          <a:ext cx="4127500" cy="407987"/>
        </p:xfrm>
        <a:graphic>
          <a:graphicData uri="http://schemas.openxmlformats.org/presentationml/2006/ole">
            <mc:AlternateContent xmlns:mc="http://schemas.openxmlformats.org/markup-compatibility/2006">
              <mc:Choice xmlns:v="urn:schemas-microsoft-com:vml" Requires="v">
                <p:oleObj spid="_x0000_s35128" name="Formula" r:id="rId12" imgW="1783080" imgH="176760" progId="Equation.Ribbit">
                  <p:embed/>
                </p:oleObj>
              </mc:Choice>
              <mc:Fallback>
                <p:oleObj name="Formula" r:id="rId12" imgW="1783080" imgH="176760" progId="Equation.Ribbit">
                  <p:embed/>
                  <p:pic>
                    <p:nvPicPr>
                      <p:cNvPr id="4" name="对象 3"/>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560" y="1652861"/>
                        <a:ext cx="41275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1954307294"/>
              </p:ext>
            </p:extLst>
          </p:nvPr>
        </p:nvGraphicFramePr>
        <p:xfrm>
          <a:off x="1907704" y="3389934"/>
          <a:ext cx="339343" cy="406744"/>
        </p:xfrm>
        <a:graphic>
          <a:graphicData uri="http://schemas.openxmlformats.org/presentationml/2006/ole">
            <mc:AlternateContent xmlns:mc="http://schemas.openxmlformats.org/markup-compatibility/2006">
              <mc:Choice xmlns:v="urn:schemas-microsoft-com:vml" Requires="v">
                <p:oleObj spid="_x0000_s35129" name="Formula" r:id="rId14" imgW="100440" imgH="120960" progId="Equation.Ribbit">
                  <p:embed/>
                </p:oleObj>
              </mc:Choice>
              <mc:Fallback>
                <p:oleObj name="Formula" r:id="rId14" imgW="100440" imgH="120960" progId="Equation.Ribbit">
                  <p:embed/>
                  <p:pic>
                    <p:nvPicPr>
                      <p:cNvPr id="0" name="对象 36"/>
                      <p:cNvPicPr>
                        <a:picLocks noGrp="1" noChangeAspect="1" noChangeArrowheads="1"/>
                      </p:cNvPicPr>
                      <p:nvPr/>
                    </p:nvPicPr>
                    <p:blipFill>
                      <a:blip r:embed="rId15"/>
                      <a:srcRect/>
                      <a:stretch>
                        <a:fillRect/>
                      </a:stretch>
                    </p:blipFill>
                    <p:spPr bwMode="auto">
                      <a:xfrm>
                        <a:off x="1907704" y="3389934"/>
                        <a:ext cx="339343" cy="40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2051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up)">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112626315"/>
              </p:ext>
            </p:extLst>
          </p:nvPr>
        </p:nvGraphicFramePr>
        <p:xfrm>
          <a:off x="539552" y="3542015"/>
          <a:ext cx="6215741" cy="2623289"/>
        </p:xfrm>
        <a:graphic>
          <a:graphicData uri="http://schemas.openxmlformats.org/presentationml/2006/ole">
            <mc:AlternateContent xmlns:mc="http://schemas.openxmlformats.org/markup-compatibility/2006">
              <mc:Choice xmlns:v="urn:schemas-microsoft-com:vml" Requires="v">
                <p:oleObj spid="_x0000_s25789" name="Visio" r:id="rId4" imgW="3299028" imgH="1391009" progId="Visio.Drawing.11">
                  <p:embed/>
                </p:oleObj>
              </mc:Choice>
              <mc:Fallback>
                <p:oleObj name="Visio" r:id="rId4" imgW="3299028" imgH="1391009" progId="Visio.Drawing.11">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542015"/>
                        <a:ext cx="6215741" cy="2623289"/>
                      </a:xfrm>
                      <a:prstGeom prst="rect">
                        <a:avLst/>
                      </a:prstGeom>
                      <a:noFill/>
                      <a:ln w="38100">
                        <a:solidFill>
                          <a:schemeClr val="accent1"/>
                        </a:solidFill>
                      </a:ln>
                    </p:spPr>
                  </p:pic>
                </p:oleObj>
              </mc:Fallback>
            </mc:AlternateContent>
          </a:graphicData>
        </a:graphic>
      </p:graphicFrame>
      <p:sp>
        <p:nvSpPr>
          <p:cNvPr id="2" name="标题 1"/>
          <p:cNvSpPr>
            <a:spLocks noGrp="1"/>
          </p:cNvSpPr>
          <p:nvPr>
            <p:ph type="title"/>
          </p:nvPr>
        </p:nvSpPr>
        <p:spPr/>
        <p:txBody>
          <a:bodyPr/>
          <a:lstStyle/>
          <a:p>
            <a:r>
              <a:rPr lang="en-US" altLang="zh-CN" b="1" dirty="0"/>
              <a:t>Multi-Dimensional Classification</a:t>
            </a:r>
            <a:endParaRPr lang="zh-CN" altLang="en-US" b="1" dirty="0"/>
          </a:p>
        </p:txBody>
      </p:sp>
      <p:sp>
        <p:nvSpPr>
          <p:cNvPr id="109" name="文本框 108"/>
          <p:cNvSpPr txBox="1"/>
          <p:nvPr/>
        </p:nvSpPr>
        <p:spPr>
          <a:xfrm>
            <a:off x="395536" y="1124744"/>
            <a:ext cx="7200800" cy="579646"/>
          </a:xfrm>
          <a:prstGeom prst="rect">
            <a:avLst/>
          </a:prstGeom>
          <a:noFill/>
        </p:spPr>
        <p:txBody>
          <a:bodyPr wrap="square" rtlCol="0">
            <a:spAutoFit/>
          </a:bodyPr>
          <a:lstStyle/>
          <a:p>
            <a:pPr>
              <a:lnSpc>
                <a:spcPts val="3800"/>
              </a:lnSpc>
            </a:pPr>
            <a:r>
              <a:rPr lang="en-US" altLang="zh-CN" sz="2800" dirty="0">
                <a:solidFill>
                  <a:srgbClr val="0000CC"/>
                </a:solidFill>
                <a:latin typeface="Comic Sans MS" pitchFamily="66" charset="0"/>
              </a:rPr>
              <a:t>Traditional Multi-class classification</a:t>
            </a:r>
            <a:endParaRPr lang="zh-CN" altLang="en-US" sz="2800" dirty="0">
              <a:solidFill>
                <a:srgbClr val="0000CC"/>
              </a:solidFill>
              <a:latin typeface="Comic Sans MS" pitchFamily="66" charset="0"/>
            </a:endParaRPr>
          </a:p>
        </p:txBody>
      </p:sp>
      <p:sp>
        <p:nvSpPr>
          <p:cNvPr id="110" name="文本框 109"/>
          <p:cNvSpPr txBox="1"/>
          <p:nvPr/>
        </p:nvSpPr>
        <p:spPr>
          <a:xfrm>
            <a:off x="383704" y="2921362"/>
            <a:ext cx="6731450" cy="579646"/>
          </a:xfrm>
          <a:prstGeom prst="rect">
            <a:avLst/>
          </a:prstGeom>
          <a:noFill/>
        </p:spPr>
        <p:txBody>
          <a:bodyPr wrap="square" rtlCol="0">
            <a:spAutoFit/>
          </a:bodyPr>
          <a:lstStyle/>
          <a:p>
            <a:pPr>
              <a:lnSpc>
                <a:spcPts val="3800"/>
              </a:lnSpc>
            </a:pPr>
            <a:r>
              <a:rPr lang="en-US" altLang="zh-CN" sz="2800" dirty="0">
                <a:solidFill>
                  <a:srgbClr val="0000CC"/>
                </a:solidFill>
                <a:latin typeface="Comic Sans MS" pitchFamily="66" charset="0"/>
              </a:rPr>
              <a:t>Multi-Dimensional Classification (MDC)</a:t>
            </a:r>
            <a:endParaRPr lang="zh-CN" altLang="en-US" sz="2800" dirty="0">
              <a:solidFill>
                <a:srgbClr val="0000CC"/>
              </a:solidFill>
              <a:latin typeface="Comic Sans MS" pitchFamily="66" charset="0"/>
            </a:endParaRPr>
          </a:p>
        </p:txBody>
      </p:sp>
      <p:sp>
        <p:nvSpPr>
          <p:cNvPr id="111" name="TextBox 59"/>
          <p:cNvSpPr txBox="1"/>
          <p:nvPr/>
        </p:nvSpPr>
        <p:spPr>
          <a:xfrm>
            <a:off x="6804248" y="5301208"/>
            <a:ext cx="2021582" cy="8239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000" dirty="0">
                <a:latin typeface="Cambria" panose="02040503050406030204" pitchFamily="18" charset="0"/>
                <a:cs typeface="Times New Roman" panose="02020603050405020304" pitchFamily="18" charset="0"/>
              </a:rPr>
              <a:t>Multiple class variables</a:t>
            </a:r>
            <a:endParaRPr lang="zh-CN" altLang="en-US" sz="2000" dirty="0">
              <a:solidFill>
                <a:srgbClr val="003300"/>
              </a:solidFill>
              <a:latin typeface="Cambria" panose="02040503050406030204" pitchFamily="18" charset="0"/>
              <a:cs typeface="Times New Roman" panose="02020603050405020304" pitchFamily="18" charset="0"/>
            </a:endParaRPr>
          </a:p>
        </p:txBody>
      </p:sp>
      <p:sp>
        <p:nvSpPr>
          <p:cNvPr id="112" name="TextBox 59"/>
          <p:cNvSpPr txBox="1"/>
          <p:nvPr/>
        </p:nvSpPr>
        <p:spPr>
          <a:xfrm>
            <a:off x="6804248" y="1775138"/>
            <a:ext cx="2267744" cy="8239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000"/>
              </a:lnSpc>
              <a:buFont typeface="Wingdings" pitchFamily="2" charset="2"/>
              <a:buChar char="p"/>
            </a:pPr>
            <a:r>
              <a:rPr lang="en-US" altLang="zh-CN" sz="2000" dirty="0">
                <a:latin typeface="Cambria" panose="02040503050406030204" pitchFamily="18" charset="0"/>
                <a:cs typeface="Times New Roman" panose="02020603050405020304" pitchFamily="18" charset="0"/>
              </a:rPr>
              <a:t>Only one class variable</a:t>
            </a:r>
            <a:endParaRPr lang="zh-CN" altLang="en-US" sz="2000" dirty="0">
              <a:solidFill>
                <a:srgbClr val="003300"/>
              </a:solidFill>
              <a:latin typeface="Cambria" panose="020405030504060302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07277400"/>
              </p:ext>
            </p:extLst>
          </p:nvPr>
        </p:nvGraphicFramePr>
        <p:xfrm>
          <a:off x="598637" y="1700808"/>
          <a:ext cx="6061595" cy="938397"/>
        </p:xfrm>
        <a:graphic>
          <a:graphicData uri="http://schemas.openxmlformats.org/presentationml/2006/ole">
            <mc:AlternateContent xmlns:mc="http://schemas.openxmlformats.org/markup-compatibility/2006">
              <mc:Choice xmlns:v="urn:schemas-microsoft-com:vml" Requires="v">
                <p:oleObj spid="_x0000_s25790" name="Visio" r:id="rId6" imgW="3202832" imgH="493862" progId="Visio.Drawing.11">
                  <p:embed/>
                </p:oleObj>
              </mc:Choice>
              <mc:Fallback>
                <p:oleObj name="Visio" r:id="rId6" imgW="3202832" imgH="493862" progId="Visio.Drawing.11">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37" y="1700808"/>
                        <a:ext cx="6061595" cy="938397"/>
                      </a:xfrm>
                      <a:prstGeom prst="rect">
                        <a:avLst/>
                      </a:prstGeom>
                      <a:noFill/>
                      <a:ln w="38100">
                        <a:solidFill>
                          <a:schemeClr val="accent1"/>
                        </a:solidFill>
                      </a:ln>
                    </p:spPr>
                  </p:pic>
                </p:oleObj>
              </mc:Fallback>
            </mc:AlternateContent>
          </a:graphicData>
        </a:graphic>
      </p:graphicFrame>
    </p:spTree>
    <p:extLst>
      <p:ext uri="{BB962C8B-B14F-4D97-AF65-F5344CB8AC3E}">
        <p14:creationId xmlns:p14="http://schemas.microsoft.com/office/powerpoint/2010/main" val="408747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arn(inVertical)">
                                      <p:cBhvr>
                                        <p:cTn id="7" dur="500"/>
                                        <p:tgtEl>
                                          <p:spTgt spid="10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barn(inVertical)">
                                      <p:cBhvr>
                                        <p:cTn id="10" dur="500"/>
                                        <p:tgtEl>
                                          <p:spTgt spid="112"/>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barn(inVertical)">
                                      <p:cBhvr>
                                        <p:cTn id="21" dur="500"/>
                                        <p:tgtEl>
                                          <p:spTgt spid="1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barn(inVertical)">
                                      <p:cBhvr>
                                        <p:cTn id="2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(4/4)</a:t>
            </a:r>
            <a:endParaRPr lang="zh-CN" altLang="en-US" b="1" dirty="0"/>
          </a:p>
        </p:txBody>
      </p:sp>
      <p:sp>
        <p:nvSpPr>
          <p:cNvPr id="26" name="内容占位符 2">
            <a:extLst>
              <a:ext uri="{FF2B5EF4-FFF2-40B4-BE49-F238E27FC236}">
                <a16:creationId xmlns:a16="http://schemas.microsoft.com/office/drawing/2014/main" xmlns="" id="{08722018-3F0E-4595-83E6-EDDB58B724A6}"/>
              </a:ext>
            </a:extLst>
          </p:cNvPr>
          <p:cNvSpPr>
            <a:spLocks noGrp="1"/>
          </p:cNvSpPr>
          <p:nvPr>
            <p:ph idx="1"/>
          </p:nvPr>
        </p:nvSpPr>
        <p:spPr>
          <a:xfrm>
            <a:off x="457200" y="1384176"/>
            <a:ext cx="8229600" cy="4925144"/>
          </a:xfrm>
        </p:spPr>
        <p:txBody>
          <a:bodyPr>
            <a:normAutofit fontScale="92500" lnSpcReduction="20000"/>
          </a:bodyPr>
          <a:lstStyle/>
          <a:p>
            <a:r>
              <a:rPr lang="en-US" altLang="zh-CN" sz="3000" b="1" dirty="0"/>
              <a:t>Inputs: </a:t>
            </a:r>
          </a:p>
          <a:p>
            <a:endParaRPr lang="en-US" altLang="zh-CN" sz="3000" dirty="0"/>
          </a:p>
          <a:p>
            <a:endParaRPr lang="en-US" altLang="zh-CN" sz="3000" dirty="0"/>
          </a:p>
          <a:p>
            <a:endParaRPr lang="en-US" altLang="zh-CN" sz="3000" dirty="0"/>
          </a:p>
          <a:p>
            <a:r>
              <a:rPr lang="en-US" altLang="zh-CN" sz="3000" b="1" dirty="0"/>
              <a:t>Process: </a:t>
            </a:r>
          </a:p>
          <a:p>
            <a:endParaRPr lang="en-US" altLang="zh-CN" sz="3000" dirty="0"/>
          </a:p>
          <a:p>
            <a:endParaRPr lang="en-US" altLang="zh-CN" sz="3000" dirty="0"/>
          </a:p>
          <a:p>
            <a:endParaRPr lang="en-US" altLang="zh-CN" sz="3000" dirty="0"/>
          </a:p>
          <a:p>
            <a:endParaRPr lang="en-US" altLang="zh-CN" sz="3000" dirty="0"/>
          </a:p>
          <a:p>
            <a:endParaRPr lang="en-US" altLang="zh-CN" sz="3000" dirty="0"/>
          </a:p>
          <a:p>
            <a:r>
              <a:rPr lang="en-US" altLang="zh-CN" sz="3000" b="1" dirty="0"/>
              <a:t>Outputs:</a:t>
            </a:r>
            <a:endParaRPr lang="zh-CN" altLang="en-US" sz="3000" b="1" dirty="0"/>
          </a:p>
          <a:p>
            <a:endParaRPr lang="zh-CN" altLang="en-US" sz="2800" dirty="0"/>
          </a:p>
        </p:txBody>
      </p:sp>
      <p:graphicFrame>
        <p:nvGraphicFramePr>
          <p:cNvPr id="33" name="对象 32">
            <a:extLst>
              <a:ext uri="{FF2B5EF4-FFF2-40B4-BE49-F238E27FC236}">
                <a16:creationId xmlns:a16="http://schemas.microsoft.com/office/drawing/2014/main" xmlns="" id="{AD3D2651-132D-4E57-84E6-A693A3158A5C}"/>
              </a:ext>
            </a:extLst>
          </p:cNvPr>
          <p:cNvGraphicFramePr>
            <a:graphicFrameLocks noGrp="1" noChangeAspect="1"/>
          </p:cNvGraphicFramePr>
          <p:nvPr>
            <p:extLst>
              <p:ext uri="{D42A27DB-BD31-4B8C-83A1-F6EECF244321}">
                <p14:modId xmlns:p14="http://schemas.microsoft.com/office/powerpoint/2010/main" val="2391458755"/>
              </p:ext>
            </p:extLst>
          </p:nvPr>
        </p:nvGraphicFramePr>
        <p:xfrm>
          <a:off x="2483768" y="5687913"/>
          <a:ext cx="3846513" cy="333375"/>
        </p:xfrm>
        <a:graphic>
          <a:graphicData uri="http://schemas.openxmlformats.org/presentationml/2006/ole">
            <mc:AlternateContent xmlns:mc="http://schemas.openxmlformats.org/markup-compatibility/2006">
              <mc:Choice xmlns:v="urn:schemas-microsoft-com:vml" Requires="v">
                <p:oleObj spid="_x0000_s34352" name="Formula" r:id="rId4" imgW="1830240" imgH="158760" progId="Equation.Ribbit">
                  <p:embed/>
                </p:oleObj>
              </mc:Choice>
              <mc:Fallback>
                <p:oleObj name="Formula" r:id="rId4" imgW="1830240" imgH="158760" progId="Equation.Ribbit">
                  <p:embed/>
                  <p:pic>
                    <p:nvPicPr>
                      <p:cNvPr id="4" name="对象 3"/>
                      <p:cNvPicPr>
                        <a:picLocks noGrp="1" noChangeAspect="1" noChangeArrowheads="1"/>
                      </p:cNvPicPr>
                      <p:nvPr/>
                    </p:nvPicPr>
                    <p:blipFill>
                      <a:blip r:embed="rId5"/>
                      <a:srcRect/>
                      <a:stretch>
                        <a:fillRect/>
                      </a:stretch>
                    </p:blipFill>
                    <p:spPr bwMode="auto">
                      <a:xfrm>
                        <a:off x="2483768" y="5687913"/>
                        <a:ext cx="3846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a:extLst>
              <a:ext uri="{FF2B5EF4-FFF2-40B4-BE49-F238E27FC236}">
                <a16:creationId xmlns:a16="http://schemas.microsoft.com/office/drawing/2014/main" xmlns="" id="{960402A5-B6BD-4B21-B553-D1600C7F0551}"/>
              </a:ext>
            </a:extLst>
          </p:cNvPr>
          <p:cNvGraphicFramePr>
            <a:graphicFrameLocks noGrp="1" noChangeAspect="1"/>
          </p:cNvGraphicFramePr>
          <p:nvPr>
            <p:extLst>
              <p:ext uri="{D42A27DB-BD31-4B8C-83A1-F6EECF244321}">
                <p14:modId xmlns:p14="http://schemas.microsoft.com/office/powerpoint/2010/main" val="2694054321"/>
              </p:ext>
            </p:extLst>
          </p:nvPr>
        </p:nvGraphicFramePr>
        <p:xfrm>
          <a:off x="2197050" y="1412776"/>
          <a:ext cx="5975350" cy="373063"/>
        </p:xfrm>
        <a:graphic>
          <a:graphicData uri="http://schemas.openxmlformats.org/presentationml/2006/ole">
            <mc:AlternateContent xmlns:mc="http://schemas.openxmlformats.org/markup-compatibility/2006">
              <mc:Choice xmlns:v="urn:schemas-microsoft-com:vml" Requires="v">
                <p:oleObj spid="_x0000_s34353" name="Formula" r:id="rId6" imgW="2843640" imgH="177840" progId="Equation.Ribbit">
                  <p:embed/>
                </p:oleObj>
              </mc:Choice>
              <mc:Fallback>
                <p:oleObj name="Formula" r:id="rId6" imgW="2843640" imgH="177840" progId="Equation.Ribbit">
                  <p:embed/>
                  <p:pic>
                    <p:nvPicPr>
                      <p:cNvPr id="5" name="对象 4"/>
                      <p:cNvPicPr>
                        <a:picLocks noGrp="1" noChangeAspect="1" noChangeArrowheads="1"/>
                      </p:cNvPicPr>
                      <p:nvPr/>
                    </p:nvPicPr>
                    <p:blipFill>
                      <a:blip r:embed="rId7"/>
                      <a:srcRect/>
                      <a:stretch>
                        <a:fillRect/>
                      </a:stretch>
                    </p:blipFill>
                    <p:spPr bwMode="auto">
                      <a:xfrm>
                        <a:off x="2197050" y="1412776"/>
                        <a:ext cx="59753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a:extLst>
              <a:ext uri="{FF2B5EF4-FFF2-40B4-BE49-F238E27FC236}">
                <a16:creationId xmlns:a16="http://schemas.microsoft.com/office/drawing/2014/main" xmlns="" id="{BEC1DE93-E423-4B24-940C-80B3CAA55203}"/>
              </a:ext>
            </a:extLst>
          </p:cNvPr>
          <p:cNvGraphicFramePr>
            <a:graphicFrameLocks noGrp="1" noChangeAspect="1"/>
          </p:cNvGraphicFramePr>
          <p:nvPr>
            <p:extLst>
              <p:ext uri="{D42A27DB-BD31-4B8C-83A1-F6EECF244321}">
                <p14:modId xmlns:p14="http://schemas.microsoft.com/office/powerpoint/2010/main" val="1346128304"/>
              </p:ext>
            </p:extLst>
          </p:nvPr>
        </p:nvGraphicFramePr>
        <p:xfrm>
          <a:off x="2303413" y="1844824"/>
          <a:ext cx="5868987" cy="333375"/>
        </p:xfrm>
        <a:graphic>
          <a:graphicData uri="http://schemas.openxmlformats.org/presentationml/2006/ole">
            <mc:AlternateContent xmlns:mc="http://schemas.openxmlformats.org/markup-compatibility/2006">
              <mc:Choice xmlns:v="urn:schemas-microsoft-com:vml" Requires="v">
                <p:oleObj spid="_x0000_s34354" name="Formula" r:id="rId8" imgW="2792880" imgH="158760" progId="Equation.Ribbit">
                  <p:embed/>
                </p:oleObj>
              </mc:Choice>
              <mc:Fallback>
                <p:oleObj name="Formula" r:id="rId8" imgW="2792880" imgH="158760" progId="Equation.Ribbit">
                  <p:embed/>
                  <p:pic>
                    <p:nvPicPr>
                      <p:cNvPr id="6" name="对象 5"/>
                      <p:cNvPicPr>
                        <a:picLocks noGrp="1" noChangeAspect="1" noChangeArrowheads="1"/>
                      </p:cNvPicPr>
                      <p:nvPr/>
                    </p:nvPicPr>
                    <p:blipFill>
                      <a:blip r:embed="rId9"/>
                      <a:srcRect/>
                      <a:stretch>
                        <a:fillRect/>
                      </a:stretch>
                    </p:blipFill>
                    <p:spPr bwMode="auto">
                      <a:xfrm>
                        <a:off x="2303413" y="1844824"/>
                        <a:ext cx="5868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a:extLst>
              <a:ext uri="{FF2B5EF4-FFF2-40B4-BE49-F238E27FC236}">
                <a16:creationId xmlns:a16="http://schemas.microsoft.com/office/drawing/2014/main" xmlns="" id="{D35E083F-8124-4EF4-8481-C96A84B29D2C}"/>
              </a:ext>
            </a:extLst>
          </p:cNvPr>
          <p:cNvGraphicFramePr>
            <a:graphicFrameLocks noGrp="1" noChangeAspect="1"/>
          </p:cNvGraphicFramePr>
          <p:nvPr>
            <p:extLst>
              <p:ext uri="{D42A27DB-BD31-4B8C-83A1-F6EECF244321}">
                <p14:modId xmlns:p14="http://schemas.microsoft.com/office/powerpoint/2010/main" val="3316735067"/>
              </p:ext>
            </p:extLst>
          </p:nvPr>
        </p:nvGraphicFramePr>
        <p:xfrm>
          <a:off x="2226543" y="2231529"/>
          <a:ext cx="3857625" cy="333375"/>
        </p:xfrm>
        <a:graphic>
          <a:graphicData uri="http://schemas.openxmlformats.org/presentationml/2006/ole">
            <mc:AlternateContent xmlns:mc="http://schemas.openxmlformats.org/markup-compatibility/2006">
              <mc:Choice xmlns:v="urn:schemas-microsoft-com:vml" Requires="v">
                <p:oleObj spid="_x0000_s34355" name="Formula" r:id="rId10" imgW="1835280" imgH="158760" progId="Equation.Ribbit">
                  <p:embed/>
                </p:oleObj>
              </mc:Choice>
              <mc:Fallback>
                <p:oleObj name="Formula" r:id="rId10" imgW="1835280" imgH="158760" progId="Equation.Ribbit">
                  <p:embed/>
                  <p:pic>
                    <p:nvPicPr>
                      <p:cNvPr id="7" name="对象 6"/>
                      <p:cNvPicPr>
                        <a:picLocks noGrp="1" noChangeAspect="1" noChangeArrowheads="1"/>
                      </p:cNvPicPr>
                      <p:nvPr/>
                    </p:nvPicPr>
                    <p:blipFill>
                      <a:blip r:embed="rId11"/>
                      <a:srcRect/>
                      <a:stretch>
                        <a:fillRect/>
                      </a:stretch>
                    </p:blipFill>
                    <p:spPr bwMode="auto">
                      <a:xfrm>
                        <a:off x="2226543" y="2231529"/>
                        <a:ext cx="3857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a:extLst>
              <a:ext uri="{FF2B5EF4-FFF2-40B4-BE49-F238E27FC236}">
                <a16:creationId xmlns:a16="http://schemas.microsoft.com/office/drawing/2014/main" xmlns="" id="{5DABA91E-08E2-48F1-9E50-3862E53C6D30}"/>
              </a:ext>
            </a:extLst>
          </p:cNvPr>
          <p:cNvGraphicFramePr>
            <a:graphicFrameLocks noGrp="1" noChangeAspect="1"/>
          </p:cNvGraphicFramePr>
          <p:nvPr>
            <p:extLst>
              <p:ext uri="{D42A27DB-BD31-4B8C-83A1-F6EECF244321}">
                <p14:modId xmlns:p14="http://schemas.microsoft.com/office/powerpoint/2010/main" val="164056089"/>
              </p:ext>
            </p:extLst>
          </p:nvPr>
        </p:nvGraphicFramePr>
        <p:xfrm>
          <a:off x="2123728" y="2636912"/>
          <a:ext cx="2749550" cy="327025"/>
        </p:xfrm>
        <a:graphic>
          <a:graphicData uri="http://schemas.openxmlformats.org/presentationml/2006/ole">
            <mc:AlternateContent xmlns:mc="http://schemas.openxmlformats.org/markup-compatibility/2006">
              <mc:Choice xmlns:v="urn:schemas-microsoft-com:vml" Requires="v">
                <p:oleObj spid="_x0000_s34356" name="Formula" r:id="rId12" imgW="1308240" imgH="155160" progId="Equation.Ribbit">
                  <p:embed/>
                </p:oleObj>
              </mc:Choice>
              <mc:Fallback>
                <p:oleObj name="Formula" r:id="rId12" imgW="1308240" imgH="155160" progId="Equation.Ribbit">
                  <p:embed/>
                  <p:pic>
                    <p:nvPicPr>
                      <p:cNvPr id="8" name="对象 7"/>
                      <p:cNvPicPr>
                        <a:picLocks noGrp="1" noChangeAspect="1" noChangeArrowheads="1"/>
                      </p:cNvPicPr>
                      <p:nvPr/>
                    </p:nvPicPr>
                    <p:blipFill>
                      <a:blip r:embed="rId13"/>
                      <a:srcRect/>
                      <a:stretch>
                        <a:fillRect/>
                      </a:stretch>
                    </p:blipFill>
                    <p:spPr bwMode="auto">
                      <a:xfrm>
                        <a:off x="2123728" y="2636912"/>
                        <a:ext cx="2749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Box 8">
            <a:extLst>
              <a:ext uri="{FF2B5EF4-FFF2-40B4-BE49-F238E27FC236}">
                <a16:creationId xmlns:a16="http://schemas.microsoft.com/office/drawing/2014/main" xmlns="" id="{BC2F9B9A-643B-4D7B-84FE-F4ACBC61525E}"/>
              </a:ext>
            </a:extLst>
          </p:cNvPr>
          <p:cNvSpPr txBox="1"/>
          <p:nvPr/>
        </p:nvSpPr>
        <p:spPr>
          <a:xfrm>
            <a:off x="827584" y="3501008"/>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(S1) Transform     to    by enriching the original feature space with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sp>
        <p:nvSpPr>
          <p:cNvPr id="39" name="TextBox 9">
            <a:extLst>
              <a:ext uri="{FF2B5EF4-FFF2-40B4-BE49-F238E27FC236}">
                <a16:creationId xmlns:a16="http://schemas.microsoft.com/office/drawing/2014/main" xmlns="" id="{77BA74C4-6CE4-4764-8ADC-D4CF0A63153A}"/>
              </a:ext>
            </a:extLst>
          </p:cNvPr>
          <p:cNvSpPr txBox="1"/>
          <p:nvPr/>
        </p:nvSpPr>
        <p:spPr>
          <a:xfrm>
            <a:off x="818253" y="4293096"/>
            <a:ext cx="7920880"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(S2) Induce function  </a:t>
            </a:r>
            <a:r>
              <a:rPr lang="en-US" altLang="zh-CN" i="1" dirty="0">
                <a:latin typeface="Times New Roman" panose="02020603050405020304" pitchFamily="18" charset="0"/>
                <a:cs typeface="Times New Roman" panose="02020603050405020304" pitchFamily="18" charset="0"/>
              </a:rPr>
              <a:t>f</a:t>
            </a:r>
            <a:r>
              <a:rPr lang="en-US" altLang="zh-CN" dirty="0"/>
              <a:t>  based on</a:t>
            </a:r>
            <a:endParaRPr lang="zh-CN" altLang="en-US" dirty="0"/>
          </a:p>
        </p:txBody>
      </p:sp>
      <p:sp>
        <p:nvSpPr>
          <p:cNvPr id="40" name="TextBox 10">
            <a:extLst>
              <a:ext uri="{FF2B5EF4-FFF2-40B4-BE49-F238E27FC236}">
                <a16:creationId xmlns:a16="http://schemas.microsoft.com/office/drawing/2014/main" xmlns="" id="{8BA5E1C2-E147-4D99-A73C-BCC622F1693D}"/>
              </a:ext>
            </a:extLst>
          </p:cNvPr>
          <p:cNvSpPr txBox="1"/>
          <p:nvPr/>
        </p:nvSpPr>
        <p:spPr>
          <a:xfrm>
            <a:off x="827584" y="4758243"/>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(S3) Predict class vector of      based on its augmented features (original features +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graphicFrame>
        <p:nvGraphicFramePr>
          <p:cNvPr id="41" name="对象 40">
            <a:extLst>
              <a:ext uri="{FF2B5EF4-FFF2-40B4-BE49-F238E27FC236}">
                <a16:creationId xmlns:a16="http://schemas.microsoft.com/office/drawing/2014/main" xmlns="" id="{F8F52B1B-6389-423F-BC8A-E94727D4C8AB}"/>
              </a:ext>
            </a:extLst>
          </p:cNvPr>
          <p:cNvGraphicFramePr>
            <a:graphicFrameLocks noGrp="1" noChangeAspect="1"/>
          </p:cNvGraphicFramePr>
          <p:nvPr>
            <p:extLst>
              <p:ext uri="{D42A27DB-BD31-4B8C-83A1-F6EECF244321}">
                <p14:modId xmlns:p14="http://schemas.microsoft.com/office/powerpoint/2010/main" val="4160975420"/>
              </p:ext>
            </p:extLst>
          </p:nvPr>
        </p:nvGraphicFramePr>
        <p:xfrm>
          <a:off x="2944691" y="3601039"/>
          <a:ext cx="266700" cy="327025"/>
        </p:xfrm>
        <a:graphic>
          <a:graphicData uri="http://schemas.openxmlformats.org/presentationml/2006/ole">
            <mc:AlternateContent xmlns:mc="http://schemas.openxmlformats.org/markup-compatibility/2006">
              <mc:Choice xmlns:v="urn:schemas-microsoft-com:vml" Requires="v">
                <p:oleObj spid="_x0000_s34357" name="Formula" r:id="rId14" imgW="127080" imgH="155160" progId="Equation.Ribbit">
                  <p:embed/>
                </p:oleObj>
              </mc:Choice>
              <mc:Fallback>
                <p:oleObj name="Formula" r:id="rId14" imgW="127080" imgH="155160" progId="Equation.Ribbit">
                  <p:embed/>
                  <p:pic>
                    <p:nvPicPr>
                      <p:cNvPr id="12" name="对象 11"/>
                      <p:cNvPicPr>
                        <a:picLocks noGrp="1" noChangeAspect="1" noChangeArrowheads="1"/>
                      </p:cNvPicPr>
                      <p:nvPr/>
                    </p:nvPicPr>
                    <p:blipFill>
                      <a:blip r:embed="rId15"/>
                      <a:srcRect/>
                      <a:stretch>
                        <a:fillRect/>
                      </a:stretch>
                    </p:blipFill>
                    <p:spPr bwMode="auto">
                      <a:xfrm>
                        <a:off x="2944691" y="360103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对象 41">
            <a:extLst>
              <a:ext uri="{FF2B5EF4-FFF2-40B4-BE49-F238E27FC236}">
                <a16:creationId xmlns:a16="http://schemas.microsoft.com/office/drawing/2014/main" xmlns="" id="{47A9222C-2002-4EA1-A12A-3FDDC714F1B4}"/>
              </a:ext>
            </a:extLst>
          </p:cNvPr>
          <p:cNvGraphicFramePr>
            <a:graphicFrameLocks noGrp="1" noChangeAspect="1"/>
          </p:cNvGraphicFramePr>
          <p:nvPr>
            <p:extLst>
              <p:ext uri="{D42A27DB-BD31-4B8C-83A1-F6EECF244321}">
                <p14:modId xmlns:p14="http://schemas.microsoft.com/office/powerpoint/2010/main" val="842949093"/>
              </p:ext>
            </p:extLst>
          </p:nvPr>
        </p:nvGraphicFramePr>
        <p:xfrm>
          <a:off x="3530378" y="3552046"/>
          <a:ext cx="242455" cy="382443"/>
        </p:xfrm>
        <a:graphic>
          <a:graphicData uri="http://schemas.openxmlformats.org/presentationml/2006/ole">
            <mc:AlternateContent xmlns:mc="http://schemas.openxmlformats.org/markup-compatibility/2006">
              <mc:Choice xmlns:v="urn:schemas-microsoft-com:vml" Requires="v">
                <p:oleObj spid="_x0000_s34358" name="Formula" r:id="rId16" imgW="127080" imgH="199440" progId="Equation.Ribbit">
                  <p:embed/>
                </p:oleObj>
              </mc:Choice>
              <mc:Fallback>
                <p:oleObj name="Formula" r:id="rId16" imgW="127080" imgH="199440" progId="Equation.Ribbit">
                  <p:embed/>
                  <p:pic>
                    <p:nvPicPr>
                      <p:cNvPr id="13" name="对象 12"/>
                      <p:cNvPicPr>
                        <a:picLocks noGrp="1" noChangeAspect="1" noChangeArrowheads="1"/>
                      </p:cNvPicPr>
                      <p:nvPr/>
                    </p:nvPicPr>
                    <p:blipFill>
                      <a:blip r:embed="rId17"/>
                      <a:srcRect/>
                      <a:stretch>
                        <a:fillRect/>
                      </a:stretch>
                    </p:blipFill>
                    <p:spPr bwMode="auto">
                      <a:xfrm>
                        <a:off x="3530378" y="3552046"/>
                        <a:ext cx="242455" cy="38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对象 42">
            <a:extLst>
              <a:ext uri="{FF2B5EF4-FFF2-40B4-BE49-F238E27FC236}">
                <a16:creationId xmlns:a16="http://schemas.microsoft.com/office/drawing/2014/main" xmlns="" id="{1BFC8CCD-6338-4AF3-9126-FDC8163BC53A}"/>
              </a:ext>
            </a:extLst>
          </p:cNvPr>
          <p:cNvGraphicFramePr>
            <a:graphicFrameLocks noGrp="1" noChangeAspect="1"/>
          </p:cNvGraphicFramePr>
          <p:nvPr>
            <p:extLst>
              <p:ext uri="{D42A27DB-BD31-4B8C-83A1-F6EECF244321}">
                <p14:modId xmlns:p14="http://schemas.microsoft.com/office/powerpoint/2010/main" val="1170062751"/>
              </p:ext>
            </p:extLst>
          </p:nvPr>
        </p:nvGraphicFramePr>
        <p:xfrm>
          <a:off x="5210673" y="4319610"/>
          <a:ext cx="1737591" cy="405534"/>
        </p:xfrm>
        <a:graphic>
          <a:graphicData uri="http://schemas.openxmlformats.org/presentationml/2006/ole">
            <mc:AlternateContent xmlns:mc="http://schemas.openxmlformats.org/markup-compatibility/2006">
              <mc:Choice xmlns:v="urn:schemas-microsoft-com:vml" Requires="v">
                <p:oleObj spid="_x0000_s34359" name="Formula" r:id="rId18" imgW="909360" imgH="212400" progId="Equation.Ribbit">
                  <p:embed/>
                </p:oleObj>
              </mc:Choice>
              <mc:Fallback>
                <p:oleObj name="Formula" r:id="rId18" imgW="909360" imgH="212400" progId="Equation.Ribbit">
                  <p:embed/>
                  <p:pic>
                    <p:nvPicPr>
                      <p:cNvPr id="14" name="对象 13"/>
                      <p:cNvPicPr>
                        <a:picLocks noGrp="1" noChangeAspect="1" noChangeArrowheads="1"/>
                      </p:cNvPicPr>
                      <p:nvPr/>
                    </p:nvPicPr>
                    <p:blipFill>
                      <a:blip r:embed="rId19"/>
                      <a:srcRect/>
                      <a:stretch>
                        <a:fillRect/>
                      </a:stretch>
                    </p:blipFill>
                    <p:spPr bwMode="auto">
                      <a:xfrm>
                        <a:off x="5210673" y="4319610"/>
                        <a:ext cx="1737591" cy="40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a:extLst>
              <a:ext uri="{FF2B5EF4-FFF2-40B4-BE49-F238E27FC236}">
                <a16:creationId xmlns:a16="http://schemas.microsoft.com/office/drawing/2014/main" xmlns="" id="{5B8ADE10-FB98-47BC-96F2-7F7EFCFBE994}"/>
              </a:ext>
            </a:extLst>
          </p:cNvPr>
          <p:cNvGraphicFramePr>
            <a:graphicFrameLocks noGrp="1" noChangeAspect="1"/>
          </p:cNvGraphicFramePr>
          <p:nvPr>
            <p:extLst>
              <p:ext uri="{D42A27DB-BD31-4B8C-83A1-F6EECF244321}">
                <p14:modId xmlns:p14="http://schemas.microsoft.com/office/powerpoint/2010/main" val="1848750414"/>
              </p:ext>
            </p:extLst>
          </p:nvPr>
        </p:nvGraphicFramePr>
        <p:xfrm>
          <a:off x="4461475" y="4869160"/>
          <a:ext cx="326549" cy="326549"/>
        </p:xfrm>
        <a:graphic>
          <a:graphicData uri="http://schemas.openxmlformats.org/presentationml/2006/ole">
            <mc:AlternateContent xmlns:mc="http://schemas.openxmlformats.org/markup-compatibility/2006">
              <mc:Choice xmlns:v="urn:schemas-microsoft-com:vml" Requires="v">
                <p:oleObj spid="_x0000_s34360" name="Formula" r:id="rId20" imgW="155160" imgH="155160" progId="Equation.Ribbit">
                  <p:embed/>
                </p:oleObj>
              </mc:Choice>
              <mc:Fallback>
                <p:oleObj name="Formula" r:id="rId20" imgW="155160" imgH="155160" progId="Equation.Ribbit">
                  <p:embed/>
                  <p:pic>
                    <p:nvPicPr>
                      <p:cNvPr id="15" name="对象 14"/>
                      <p:cNvPicPr>
                        <a:picLocks noGrp="1" noChangeAspect="1" noChangeArrowheads="1"/>
                      </p:cNvPicPr>
                      <p:nvPr/>
                    </p:nvPicPr>
                    <p:blipFill>
                      <a:blip r:embed="rId21"/>
                      <a:srcRect/>
                      <a:stretch>
                        <a:fillRect/>
                      </a:stretch>
                    </p:blipFill>
                    <p:spPr bwMode="auto">
                      <a:xfrm>
                        <a:off x="4461475" y="4869160"/>
                        <a:ext cx="326549" cy="32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矩形 44">
            <a:extLst>
              <a:ext uri="{FF2B5EF4-FFF2-40B4-BE49-F238E27FC236}">
                <a16:creationId xmlns:a16="http://schemas.microsoft.com/office/drawing/2014/main" xmlns="" id="{49E76241-ACC8-4168-A1EE-73C40E7E6CA8}"/>
              </a:ext>
            </a:extLst>
          </p:cNvPr>
          <p:cNvSpPr/>
          <p:nvPr/>
        </p:nvSpPr>
        <p:spPr>
          <a:xfrm>
            <a:off x="2354010" y="3933056"/>
            <a:ext cx="3384377" cy="346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BD3BCCC3-24D1-4461-A2F5-0385D70A2C41}"/>
              </a:ext>
            </a:extLst>
          </p:cNvPr>
          <p:cNvSpPr/>
          <p:nvPr/>
        </p:nvSpPr>
        <p:spPr>
          <a:xfrm>
            <a:off x="4644008" y="5209950"/>
            <a:ext cx="3384376" cy="346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809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par>
                                <p:cTn id="8" presetID="14" presetClass="entr" presetSubtype="1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par>
                                <p:cTn id="11" presetID="14" presetClass="entr" presetSubtype="1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randombar(horizontal)">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randombar(horizontal)">
                                      <p:cBhvr>
                                        <p:cTn id="18" dur="500"/>
                                        <p:tgtEl>
                                          <p:spTgt spid="39"/>
                                        </p:tgtEl>
                                      </p:cBhvr>
                                    </p:animEffect>
                                  </p:childTnLst>
                                </p:cTn>
                              </p:par>
                              <p:par>
                                <p:cTn id="19" presetID="14" presetClass="entr" presetSubtype="1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randombar(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randombar(horizontal)">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randombar(horizontal)">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fill="hold"/>
                                        <p:tgtEl>
                                          <p:spTgt spid="45"/>
                                        </p:tgtEl>
                                        <p:attrNameLst>
                                          <p:attrName>ppt_x</p:attrName>
                                        </p:attrNameLst>
                                      </p:cBhvr>
                                      <p:tavLst>
                                        <p:tav tm="0">
                                          <p:val>
                                            <p:strVal val="#ppt_x"/>
                                          </p:val>
                                        </p:tav>
                                        <p:tav tm="100000">
                                          <p:val>
                                            <p:strVal val="#ppt_x"/>
                                          </p:val>
                                        </p:tav>
                                      </p:tavLst>
                                    </p:anim>
                                    <p:anim calcmode="lin" valueType="num">
                                      <p:cBhvr additive="base">
                                        <p:cTn id="35" dur="500" fill="hold"/>
                                        <p:tgtEl>
                                          <p:spTgt spid="4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ppt_x"/>
                                          </p:val>
                                        </p:tav>
                                        <p:tav tm="100000">
                                          <p:val>
                                            <p:strVal val="#ppt_x"/>
                                          </p:val>
                                        </p:tav>
                                      </p:tavLst>
                                    </p:anim>
                                    <p:anim calcmode="lin" valueType="num">
                                      <p:cBhvr additive="base">
                                        <p:cTn id="39"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(4/4)</a:t>
            </a:r>
            <a:endParaRPr lang="zh-CN" altLang="en-US" b="1" dirty="0"/>
          </a:p>
        </p:txBody>
      </p:sp>
      <p:sp>
        <p:nvSpPr>
          <p:cNvPr id="26" name="内容占位符 2">
            <a:extLst>
              <a:ext uri="{FF2B5EF4-FFF2-40B4-BE49-F238E27FC236}">
                <a16:creationId xmlns:a16="http://schemas.microsoft.com/office/drawing/2014/main" xmlns="" id="{08722018-3F0E-4595-83E6-EDDB58B724A6}"/>
              </a:ext>
            </a:extLst>
          </p:cNvPr>
          <p:cNvSpPr>
            <a:spLocks noGrp="1"/>
          </p:cNvSpPr>
          <p:nvPr>
            <p:ph idx="1"/>
          </p:nvPr>
        </p:nvSpPr>
        <p:spPr>
          <a:xfrm>
            <a:off x="457200" y="1384176"/>
            <a:ext cx="8229600" cy="4925144"/>
          </a:xfrm>
        </p:spPr>
        <p:txBody>
          <a:bodyPr>
            <a:normAutofit fontScale="92500" lnSpcReduction="20000"/>
          </a:bodyPr>
          <a:lstStyle/>
          <a:p>
            <a:r>
              <a:rPr lang="en-US" altLang="zh-CN" sz="3000" b="1" dirty="0"/>
              <a:t>Inputs: </a:t>
            </a:r>
          </a:p>
          <a:p>
            <a:endParaRPr lang="en-US" altLang="zh-CN" sz="3000" dirty="0"/>
          </a:p>
          <a:p>
            <a:endParaRPr lang="en-US" altLang="zh-CN" sz="3000" dirty="0"/>
          </a:p>
          <a:p>
            <a:endParaRPr lang="en-US" altLang="zh-CN" sz="3000" dirty="0"/>
          </a:p>
          <a:p>
            <a:r>
              <a:rPr lang="en-US" altLang="zh-CN" sz="3000" b="1" dirty="0"/>
              <a:t>Process: </a:t>
            </a:r>
          </a:p>
          <a:p>
            <a:endParaRPr lang="en-US" altLang="zh-CN" sz="3000" dirty="0"/>
          </a:p>
          <a:p>
            <a:endParaRPr lang="en-US" altLang="zh-CN" sz="3000" dirty="0"/>
          </a:p>
          <a:p>
            <a:endParaRPr lang="en-US" altLang="zh-CN" sz="3000" dirty="0"/>
          </a:p>
          <a:p>
            <a:endParaRPr lang="en-US" altLang="zh-CN" sz="3000" dirty="0"/>
          </a:p>
          <a:p>
            <a:endParaRPr lang="en-US" altLang="zh-CN" sz="3000" dirty="0"/>
          </a:p>
          <a:p>
            <a:r>
              <a:rPr lang="en-US" altLang="zh-CN" sz="3000" b="1" dirty="0"/>
              <a:t>Outputs:</a:t>
            </a:r>
            <a:endParaRPr lang="zh-CN" altLang="en-US" sz="3000" b="1" dirty="0"/>
          </a:p>
          <a:p>
            <a:endParaRPr lang="zh-CN" altLang="en-US" sz="2800" dirty="0"/>
          </a:p>
        </p:txBody>
      </p:sp>
      <p:graphicFrame>
        <p:nvGraphicFramePr>
          <p:cNvPr id="33" name="对象 32">
            <a:extLst>
              <a:ext uri="{FF2B5EF4-FFF2-40B4-BE49-F238E27FC236}">
                <a16:creationId xmlns:a16="http://schemas.microsoft.com/office/drawing/2014/main" xmlns="" id="{AD3D2651-132D-4E57-84E6-A693A3158A5C}"/>
              </a:ext>
            </a:extLst>
          </p:cNvPr>
          <p:cNvGraphicFramePr>
            <a:graphicFrameLocks noGrp="1" noChangeAspect="1"/>
          </p:cNvGraphicFramePr>
          <p:nvPr>
            <p:extLst/>
          </p:nvPr>
        </p:nvGraphicFramePr>
        <p:xfrm>
          <a:off x="2483768" y="5687913"/>
          <a:ext cx="3846513" cy="333375"/>
        </p:xfrm>
        <a:graphic>
          <a:graphicData uri="http://schemas.openxmlformats.org/presentationml/2006/ole">
            <mc:AlternateContent xmlns:mc="http://schemas.openxmlformats.org/markup-compatibility/2006">
              <mc:Choice xmlns:v="urn:schemas-microsoft-com:vml" Requires="v">
                <p:oleObj spid="_x0000_s36373" name="Formula" r:id="rId4" imgW="1830240" imgH="158760" progId="Equation.Ribbit">
                  <p:embed/>
                </p:oleObj>
              </mc:Choice>
              <mc:Fallback>
                <p:oleObj name="Formula" r:id="rId4" imgW="1830240" imgH="158760" progId="Equation.Ribbit">
                  <p:embed/>
                  <p:pic>
                    <p:nvPicPr>
                      <p:cNvPr id="33" name="对象 32">
                        <a:extLst>
                          <a:ext uri="{FF2B5EF4-FFF2-40B4-BE49-F238E27FC236}">
                            <a16:creationId xmlns:a16="http://schemas.microsoft.com/office/drawing/2014/main" xmlns="" id="{AD3D2651-132D-4E57-84E6-A693A3158A5C}"/>
                          </a:ext>
                        </a:extLst>
                      </p:cNvPr>
                      <p:cNvPicPr>
                        <a:picLocks noGrp="1" noChangeAspect="1" noChangeArrowheads="1"/>
                      </p:cNvPicPr>
                      <p:nvPr/>
                    </p:nvPicPr>
                    <p:blipFill>
                      <a:blip r:embed="rId5"/>
                      <a:srcRect/>
                      <a:stretch>
                        <a:fillRect/>
                      </a:stretch>
                    </p:blipFill>
                    <p:spPr bwMode="auto">
                      <a:xfrm>
                        <a:off x="2483768" y="5687913"/>
                        <a:ext cx="3846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a:extLst>
              <a:ext uri="{FF2B5EF4-FFF2-40B4-BE49-F238E27FC236}">
                <a16:creationId xmlns:a16="http://schemas.microsoft.com/office/drawing/2014/main" xmlns="" id="{960402A5-B6BD-4B21-B553-D1600C7F0551}"/>
              </a:ext>
            </a:extLst>
          </p:cNvPr>
          <p:cNvGraphicFramePr>
            <a:graphicFrameLocks noGrp="1" noChangeAspect="1"/>
          </p:cNvGraphicFramePr>
          <p:nvPr>
            <p:extLst/>
          </p:nvPr>
        </p:nvGraphicFramePr>
        <p:xfrm>
          <a:off x="2197050" y="1412776"/>
          <a:ext cx="5975350" cy="373063"/>
        </p:xfrm>
        <a:graphic>
          <a:graphicData uri="http://schemas.openxmlformats.org/presentationml/2006/ole">
            <mc:AlternateContent xmlns:mc="http://schemas.openxmlformats.org/markup-compatibility/2006">
              <mc:Choice xmlns:v="urn:schemas-microsoft-com:vml" Requires="v">
                <p:oleObj spid="_x0000_s36374" name="Formula" r:id="rId6" imgW="2843640" imgH="177840" progId="Equation.Ribbit">
                  <p:embed/>
                </p:oleObj>
              </mc:Choice>
              <mc:Fallback>
                <p:oleObj name="Formula" r:id="rId6" imgW="2843640" imgH="177840" progId="Equation.Ribbit">
                  <p:embed/>
                  <p:pic>
                    <p:nvPicPr>
                      <p:cNvPr id="34" name="对象 33">
                        <a:extLst>
                          <a:ext uri="{FF2B5EF4-FFF2-40B4-BE49-F238E27FC236}">
                            <a16:creationId xmlns:a16="http://schemas.microsoft.com/office/drawing/2014/main" xmlns="" id="{960402A5-B6BD-4B21-B553-D1600C7F0551}"/>
                          </a:ext>
                        </a:extLst>
                      </p:cNvPr>
                      <p:cNvPicPr>
                        <a:picLocks noGrp="1" noChangeAspect="1" noChangeArrowheads="1"/>
                      </p:cNvPicPr>
                      <p:nvPr/>
                    </p:nvPicPr>
                    <p:blipFill>
                      <a:blip r:embed="rId7"/>
                      <a:srcRect/>
                      <a:stretch>
                        <a:fillRect/>
                      </a:stretch>
                    </p:blipFill>
                    <p:spPr bwMode="auto">
                      <a:xfrm>
                        <a:off x="2197050" y="1412776"/>
                        <a:ext cx="59753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a:extLst>
              <a:ext uri="{FF2B5EF4-FFF2-40B4-BE49-F238E27FC236}">
                <a16:creationId xmlns:a16="http://schemas.microsoft.com/office/drawing/2014/main" xmlns="" id="{BEC1DE93-E423-4B24-940C-80B3CAA55203}"/>
              </a:ext>
            </a:extLst>
          </p:cNvPr>
          <p:cNvGraphicFramePr>
            <a:graphicFrameLocks noGrp="1" noChangeAspect="1"/>
          </p:cNvGraphicFramePr>
          <p:nvPr>
            <p:extLst/>
          </p:nvPr>
        </p:nvGraphicFramePr>
        <p:xfrm>
          <a:off x="2303413" y="1844824"/>
          <a:ext cx="5868987" cy="333375"/>
        </p:xfrm>
        <a:graphic>
          <a:graphicData uri="http://schemas.openxmlformats.org/presentationml/2006/ole">
            <mc:AlternateContent xmlns:mc="http://schemas.openxmlformats.org/markup-compatibility/2006">
              <mc:Choice xmlns:v="urn:schemas-microsoft-com:vml" Requires="v">
                <p:oleObj spid="_x0000_s36375" name="Formula" r:id="rId8" imgW="2792880" imgH="158760" progId="Equation.Ribbit">
                  <p:embed/>
                </p:oleObj>
              </mc:Choice>
              <mc:Fallback>
                <p:oleObj name="Formula" r:id="rId8" imgW="2792880" imgH="158760" progId="Equation.Ribbit">
                  <p:embed/>
                  <p:pic>
                    <p:nvPicPr>
                      <p:cNvPr id="35" name="对象 34">
                        <a:extLst>
                          <a:ext uri="{FF2B5EF4-FFF2-40B4-BE49-F238E27FC236}">
                            <a16:creationId xmlns:a16="http://schemas.microsoft.com/office/drawing/2014/main" xmlns="" id="{BEC1DE93-E423-4B24-940C-80B3CAA55203}"/>
                          </a:ext>
                        </a:extLst>
                      </p:cNvPr>
                      <p:cNvPicPr>
                        <a:picLocks noGrp="1" noChangeAspect="1" noChangeArrowheads="1"/>
                      </p:cNvPicPr>
                      <p:nvPr/>
                    </p:nvPicPr>
                    <p:blipFill>
                      <a:blip r:embed="rId9"/>
                      <a:srcRect/>
                      <a:stretch>
                        <a:fillRect/>
                      </a:stretch>
                    </p:blipFill>
                    <p:spPr bwMode="auto">
                      <a:xfrm>
                        <a:off x="2303413" y="1844824"/>
                        <a:ext cx="5868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a:extLst>
              <a:ext uri="{FF2B5EF4-FFF2-40B4-BE49-F238E27FC236}">
                <a16:creationId xmlns:a16="http://schemas.microsoft.com/office/drawing/2014/main" xmlns="" id="{D35E083F-8124-4EF4-8481-C96A84B29D2C}"/>
              </a:ext>
            </a:extLst>
          </p:cNvPr>
          <p:cNvGraphicFramePr>
            <a:graphicFrameLocks noGrp="1" noChangeAspect="1"/>
          </p:cNvGraphicFramePr>
          <p:nvPr>
            <p:extLst/>
          </p:nvPr>
        </p:nvGraphicFramePr>
        <p:xfrm>
          <a:off x="2226543" y="2231529"/>
          <a:ext cx="3857625" cy="333375"/>
        </p:xfrm>
        <a:graphic>
          <a:graphicData uri="http://schemas.openxmlformats.org/presentationml/2006/ole">
            <mc:AlternateContent xmlns:mc="http://schemas.openxmlformats.org/markup-compatibility/2006">
              <mc:Choice xmlns:v="urn:schemas-microsoft-com:vml" Requires="v">
                <p:oleObj spid="_x0000_s36376" name="Formula" r:id="rId10" imgW="1835280" imgH="158760" progId="Equation.Ribbit">
                  <p:embed/>
                </p:oleObj>
              </mc:Choice>
              <mc:Fallback>
                <p:oleObj name="Formula" r:id="rId10" imgW="1835280" imgH="158760" progId="Equation.Ribbit">
                  <p:embed/>
                  <p:pic>
                    <p:nvPicPr>
                      <p:cNvPr id="36" name="对象 35">
                        <a:extLst>
                          <a:ext uri="{FF2B5EF4-FFF2-40B4-BE49-F238E27FC236}">
                            <a16:creationId xmlns:a16="http://schemas.microsoft.com/office/drawing/2014/main" xmlns="" id="{D35E083F-8124-4EF4-8481-C96A84B29D2C}"/>
                          </a:ext>
                        </a:extLst>
                      </p:cNvPr>
                      <p:cNvPicPr>
                        <a:picLocks noGrp="1" noChangeAspect="1" noChangeArrowheads="1"/>
                      </p:cNvPicPr>
                      <p:nvPr/>
                    </p:nvPicPr>
                    <p:blipFill>
                      <a:blip r:embed="rId11"/>
                      <a:srcRect/>
                      <a:stretch>
                        <a:fillRect/>
                      </a:stretch>
                    </p:blipFill>
                    <p:spPr bwMode="auto">
                      <a:xfrm>
                        <a:off x="2226543" y="2231529"/>
                        <a:ext cx="3857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a:extLst>
              <a:ext uri="{FF2B5EF4-FFF2-40B4-BE49-F238E27FC236}">
                <a16:creationId xmlns:a16="http://schemas.microsoft.com/office/drawing/2014/main" xmlns="" id="{5DABA91E-08E2-48F1-9E50-3862E53C6D30}"/>
              </a:ext>
            </a:extLst>
          </p:cNvPr>
          <p:cNvGraphicFramePr>
            <a:graphicFrameLocks noGrp="1" noChangeAspect="1"/>
          </p:cNvGraphicFramePr>
          <p:nvPr>
            <p:extLst/>
          </p:nvPr>
        </p:nvGraphicFramePr>
        <p:xfrm>
          <a:off x="2123728" y="2636912"/>
          <a:ext cx="2749550" cy="327025"/>
        </p:xfrm>
        <a:graphic>
          <a:graphicData uri="http://schemas.openxmlformats.org/presentationml/2006/ole">
            <mc:AlternateContent xmlns:mc="http://schemas.openxmlformats.org/markup-compatibility/2006">
              <mc:Choice xmlns:v="urn:schemas-microsoft-com:vml" Requires="v">
                <p:oleObj spid="_x0000_s36377" name="Formula" r:id="rId12" imgW="1308240" imgH="155160" progId="Equation.Ribbit">
                  <p:embed/>
                </p:oleObj>
              </mc:Choice>
              <mc:Fallback>
                <p:oleObj name="Formula" r:id="rId12" imgW="1308240" imgH="155160" progId="Equation.Ribbit">
                  <p:embed/>
                  <p:pic>
                    <p:nvPicPr>
                      <p:cNvPr id="37" name="对象 36">
                        <a:extLst>
                          <a:ext uri="{FF2B5EF4-FFF2-40B4-BE49-F238E27FC236}">
                            <a16:creationId xmlns:a16="http://schemas.microsoft.com/office/drawing/2014/main" xmlns="" id="{5DABA91E-08E2-48F1-9E50-3862E53C6D30}"/>
                          </a:ext>
                        </a:extLst>
                      </p:cNvPr>
                      <p:cNvPicPr>
                        <a:picLocks noGrp="1" noChangeAspect="1" noChangeArrowheads="1"/>
                      </p:cNvPicPr>
                      <p:nvPr/>
                    </p:nvPicPr>
                    <p:blipFill>
                      <a:blip r:embed="rId13"/>
                      <a:srcRect/>
                      <a:stretch>
                        <a:fillRect/>
                      </a:stretch>
                    </p:blipFill>
                    <p:spPr bwMode="auto">
                      <a:xfrm>
                        <a:off x="2123728" y="2636912"/>
                        <a:ext cx="2749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Box 8">
            <a:extLst>
              <a:ext uri="{FF2B5EF4-FFF2-40B4-BE49-F238E27FC236}">
                <a16:creationId xmlns:a16="http://schemas.microsoft.com/office/drawing/2014/main" xmlns="" id="{BC2F9B9A-643B-4D7B-84FE-F4ACBC61525E}"/>
              </a:ext>
            </a:extLst>
          </p:cNvPr>
          <p:cNvSpPr txBox="1"/>
          <p:nvPr/>
        </p:nvSpPr>
        <p:spPr>
          <a:xfrm>
            <a:off x="827584" y="3501008"/>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(S1) Transform     to    by enriching the original feature space with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sp>
        <p:nvSpPr>
          <p:cNvPr id="39" name="TextBox 9">
            <a:extLst>
              <a:ext uri="{FF2B5EF4-FFF2-40B4-BE49-F238E27FC236}">
                <a16:creationId xmlns:a16="http://schemas.microsoft.com/office/drawing/2014/main" xmlns="" id="{77BA74C4-6CE4-4764-8ADC-D4CF0A63153A}"/>
              </a:ext>
            </a:extLst>
          </p:cNvPr>
          <p:cNvSpPr txBox="1"/>
          <p:nvPr/>
        </p:nvSpPr>
        <p:spPr>
          <a:xfrm>
            <a:off x="818253" y="4293096"/>
            <a:ext cx="7920880"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(S2) Induce function  </a:t>
            </a:r>
            <a:r>
              <a:rPr lang="en-US" altLang="zh-CN" i="1" dirty="0">
                <a:latin typeface="Times New Roman" panose="02020603050405020304" pitchFamily="18" charset="0"/>
                <a:cs typeface="Times New Roman" panose="02020603050405020304" pitchFamily="18" charset="0"/>
              </a:rPr>
              <a:t>f</a:t>
            </a:r>
            <a:r>
              <a:rPr lang="en-US" altLang="zh-CN" dirty="0"/>
              <a:t>  based on</a:t>
            </a:r>
            <a:endParaRPr lang="zh-CN" altLang="en-US" dirty="0"/>
          </a:p>
        </p:txBody>
      </p:sp>
      <p:sp>
        <p:nvSpPr>
          <p:cNvPr id="40" name="TextBox 10">
            <a:extLst>
              <a:ext uri="{FF2B5EF4-FFF2-40B4-BE49-F238E27FC236}">
                <a16:creationId xmlns:a16="http://schemas.microsoft.com/office/drawing/2014/main" xmlns="" id="{8BA5E1C2-E147-4D99-A73C-BCC622F1693D}"/>
              </a:ext>
            </a:extLst>
          </p:cNvPr>
          <p:cNvSpPr txBox="1"/>
          <p:nvPr/>
        </p:nvSpPr>
        <p:spPr>
          <a:xfrm>
            <a:off x="827584" y="4758243"/>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(S3) Predict class vector of      based on its augmented features (original features +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graphicFrame>
        <p:nvGraphicFramePr>
          <p:cNvPr id="41" name="对象 40">
            <a:extLst>
              <a:ext uri="{FF2B5EF4-FFF2-40B4-BE49-F238E27FC236}">
                <a16:creationId xmlns:a16="http://schemas.microsoft.com/office/drawing/2014/main" xmlns="" id="{F8F52B1B-6389-423F-BC8A-E94727D4C8AB}"/>
              </a:ext>
            </a:extLst>
          </p:cNvPr>
          <p:cNvGraphicFramePr>
            <a:graphicFrameLocks noGrp="1" noChangeAspect="1"/>
          </p:cNvGraphicFramePr>
          <p:nvPr>
            <p:extLst/>
          </p:nvPr>
        </p:nvGraphicFramePr>
        <p:xfrm>
          <a:off x="2944691" y="3601039"/>
          <a:ext cx="266700" cy="327025"/>
        </p:xfrm>
        <a:graphic>
          <a:graphicData uri="http://schemas.openxmlformats.org/presentationml/2006/ole">
            <mc:AlternateContent xmlns:mc="http://schemas.openxmlformats.org/markup-compatibility/2006">
              <mc:Choice xmlns:v="urn:schemas-microsoft-com:vml" Requires="v">
                <p:oleObj spid="_x0000_s36378" name="Formula" r:id="rId14" imgW="127080" imgH="155160" progId="Equation.Ribbit">
                  <p:embed/>
                </p:oleObj>
              </mc:Choice>
              <mc:Fallback>
                <p:oleObj name="Formula" r:id="rId14" imgW="127080" imgH="155160" progId="Equation.Ribbit">
                  <p:embed/>
                  <p:pic>
                    <p:nvPicPr>
                      <p:cNvPr id="41" name="对象 40">
                        <a:extLst>
                          <a:ext uri="{FF2B5EF4-FFF2-40B4-BE49-F238E27FC236}">
                            <a16:creationId xmlns:a16="http://schemas.microsoft.com/office/drawing/2014/main" xmlns="" id="{F8F52B1B-6389-423F-BC8A-E94727D4C8AB}"/>
                          </a:ext>
                        </a:extLst>
                      </p:cNvPr>
                      <p:cNvPicPr>
                        <a:picLocks noGrp="1" noChangeAspect="1" noChangeArrowheads="1"/>
                      </p:cNvPicPr>
                      <p:nvPr/>
                    </p:nvPicPr>
                    <p:blipFill>
                      <a:blip r:embed="rId15"/>
                      <a:srcRect/>
                      <a:stretch>
                        <a:fillRect/>
                      </a:stretch>
                    </p:blipFill>
                    <p:spPr bwMode="auto">
                      <a:xfrm>
                        <a:off x="2944691" y="360103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对象 41">
            <a:extLst>
              <a:ext uri="{FF2B5EF4-FFF2-40B4-BE49-F238E27FC236}">
                <a16:creationId xmlns:a16="http://schemas.microsoft.com/office/drawing/2014/main" xmlns="" id="{47A9222C-2002-4EA1-A12A-3FDDC714F1B4}"/>
              </a:ext>
            </a:extLst>
          </p:cNvPr>
          <p:cNvGraphicFramePr>
            <a:graphicFrameLocks noGrp="1" noChangeAspect="1"/>
          </p:cNvGraphicFramePr>
          <p:nvPr>
            <p:extLst/>
          </p:nvPr>
        </p:nvGraphicFramePr>
        <p:xfrm>
          <a:off x="3530378" y="3552046"/>
          <a:ext cx="242455" cy="382443"/>
        </p:xfrm>
        <a:graphic>
          <a:graphicData uri="http://schemas.openxmlformats.org/presentationml/2006/ole">
            <mc:AlternateContent xmlns:mc="http://schemas.openxmlformats.org/markup-compatibility/2006">
              <mc:Choice xmlns:v="urn:schemas-microsoft-com:vml" Requires="v">
                <p:oleObj spid="_x0000_s36379" name="Formula" r:id="rId16" imgW="127080" imgH="199440" progId="Equation.Ribbit">
                  <p:embed/>
                </p:oleObj>
              </mc:Choice>
              <mc:Fallback>
                <p:oleObj name="Formula" r:id="rId16" imgW="127080" imgH="199440" progId="Equation.Ribbit">
                  <p:embed/>
                  <p:pic>
                    <p:nvPicPr>
                      <p:cNvPr id="42" name="对象 41">
                        <a:extLst>
                          <a:ext uri="{FF2B5EF4-FFF2-40B4-BE49-F238E27FC236}">
                            <a16:creationId xmlns:a16="http://schemas.microsoft.com/office/drawing/2014/main" xmlns="" id="{47A9222C-2002-4EA1-A12A-3FDDC714F1B4}"/>
                          </a:ext>
                        </a:extLst>
                      </p:cNvPr>
                      <p:cNvPicPr>
                        <a:picLocks noGrp="1" noChangeAspect="1" noChangeArrowheads="1"/>
                      </p:cNvPicPr>
                      <p:nvPr/>
                    </p:nvPicPr>
                    <p:blipFill>
                      <a:blip r:embed="rId17"/>
                      <a:srcRect/>
                      <a:stretch>
                        <a:fillRect/>
                      </a:stretch>
                    </p:blipFill>
                    <p:spPr bwMode="auto">
                      <a:xfrm>
                        <a:off x="3530378" y="3552046"/>
                        <a:ext cx="242455" cy="38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对象 42">
            <a:extLst>
              <a:ext uri="{FF2B5EF4-FFF2-40B4-BE49-F238E27FC236}">
                <a16:creationId xmlns:a16="http://schemas.microsoft.com/office/drawing/2014/main" xmlns="" id="{1BFC8CCD-6338-4AF3-9126-FDC8163BC53A}"/>
              </a:ext>
            </a:extLst>
          </p:cNvPr>
          <p:cNvGraphicFramePr>
            <a:graphicFrameLocks noGrp="1" noChangeAspect="1"/>
          </p:cNvGraphicFramePr>
          <p:nvPr>
            <p:extLst/>
          </p:nvPr>
        </p:nvGraphicFramePr>
        <p:xfrm>
          <a:off x="5210673" y="4319610"/>
          <a:ext cx="1737591" cy="405534"/>
        </p:xfrm>
        <a:graphic>
          <a:graphicData uri="http://schemas.openxmlformats.org/presentationml/2006/ole">
            <mc:AlternateContent xmlns:mc="http://schemas.openxmlformats.org/markup-compatibility/2006">
              <mc:Choice xmlns:v="urn:schemas-microsoft-com:vml" Requires="v">
                <p:oleObj spid="_x0000_s36380" name="Formula" r:id="rId18" imgW="909360" imgH="212400" progId="Equation.Ribbit">
                  <p:embed/>
                </p:oleObj>
              </mc:Choice>
              <mc:Fallback>
                <p:oleObj name="Formula" r:id="rId18" imgW="909360" imgH="212400" progId="Equation.Ribbit">
                  <p:embed/>
                  <p:pic>
                    <p:nvPicPr>
                      <p:cNvPr id="43" name="对象 42">
                        <a:extLst>
                          <a:ext uri="{FF2B5EF4-FFF2-40B4-BE49-F238E27FC236}">
                            <a16:creationId xmlns:a16="http://schemas.microsoft.com/office/drawing/2014/main" xmlns="" id="{1BFC8CCD-6338-4AF3-9126-FDC8163BC53A}"/>
                          </a:ext>
                        </a:extLst>
                      </p:cNvPr>
                      <p:cNvPicPr>
                        <a:picLocks noGrp="1" noChangeAspect="1" noChangeArrowheads="1"/>
                      </p:cNvPicPr>
                      <p:nvPr/>
                    </p:nvPicPr>
                    <p:blipFill>
                      <a:blip r:embed="rId19"/>
                      <a:srcRect/>
                      <a:stretch>
                        <a:fillRect/>
                      </a:stretch>
                    </p:blipFill>
                    <p:spPr bwMode="auto">
                      <a:xfrm>
                        <a:off x="5210673" y="4319610"/>
                        <a:ext cx="1737591" cy="40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a:extLst>
              <a:ext uri="{FF2B5EF4-FFF2-40B4-BE49-F238E27FC236}">
                <a16:creationId xmlns:a16="http://schemas.microsoft.com/office/drawing/2014/main" xmlns="" id="{5B8ADE10-FB98-47BC-96F2-7F7EFCFBE994}"/>
              </a:ext>
            </a:extLst>
          </p:cNvPr>
          <p:cNvGraphicFramePr>
            <a:graphicFrameLocks noGrp="1" noChangeAspect="1"/>
          </p:cNvGraphicFramePr>
          <p:nvPr>
            <p:extLst/>
          </p:nvPr>
        </p:nvGraphicFramePr>
        <p:xfrm>
          <a:off x="4461475" y="4869160"/>
          <a:ext cx="326549" cy="326549"/>
        </p:xfrm>
        <a:graphic>
          <a:graphicData uri="http://schemas.openxmlformats.org/presentationml/2006/ole">
            <mc:AlternateContent xmlns:mc="http://schemas.openxmlformats.org/markup-compatibility/2006">
              <mc:Choice xmlns:v="urn:schemas-microsoft-com:vml" Requires="v">
                <p:oleObj spid="_x0000_s36381" name="Formula" r:id="rId20" imgW="155160" imgH="155160" progId="Equation.Ribbit">
                  <p:embed/>
                </p:oleObj>
              </mc:Choice>
              <mc:Fallback>
                <p:oleObj name="Formula" r:id="rId20" imgW="155160" imgH="155160" progId="Equation.Ribbit">
                  <p:embed/>
                  <p:pic>
                    <p:nvPicPr>
                      <p:cNvPr id="44" name="对象 43">
                        <a:extLst>
                          <a:ext uri="{FF2B5EF4-FFF2-40B4-BE49-F238E27FC236}">
                            <a16:creationId xmlns:a16="http://schemas.microsoft.com/office/drawing/2014/main" xmlns="" id="{5B8ADE10-FB98-47BC-96F2-7F7EFCFBE994}"/>
                          </a:ext>
                        </a:extLst>
                      </p:cNvPr>
                      <p:cNvPicPr>
                        <a:picLocks noGrp="1" noChangeAspect="1" noChangeArrowheads="1"/>
                      </p:cNvPicPr>
                      <p:nvPr/>
                    </p:nvPicPr>
                    <p:blipFill>
                      <a:blip r:embed="rId21"/>
                      <a:srcRect/>
                      <a:stretch>
                        <a:fillRect/>
                      </a:stretch>
                    </p:blipFill>
                    <p:spPr bwMode="auto">
                      <a:xfrm>
                        <a:off x="4461475" y="4869160"/>
                        <a:ext cx="326549" cy="32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矩形 44">
            <a:extLst>
              <a:ext uri="{FF2B5EF4-FFF2-40B4-BE49-F238E27FC236}">
                <a16:creationId xmlns:a16="http://schemas.microsoft.com/office/drawing/2014/main" xmlns="" id="{49E76241-ACC8-4168-A1EE-73C40E7E6CA8}"/>
              </a:ext>
            </a:extLst>
          </p:cNvPr>
          <p:cNvSpPr/>
          <p:nvPr/>
        </p:nvSpPr>
        <p:spPr>
          <a:xfrm>
            <a:off x="2354010" y="3933056"/>
            <a:ext cx="3384377" cy="346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BD3BCCC3-24D1-4461-A2F5-0385D70A2C41}"/>
              </a:ext>
            </a:extLst>
          </p:cNvPr>
          <p:cNvSpPr/>
          <p:nvPr/>
        </p:nvSpPr>
        <p:spPr>
          <a:xfrm>
            <a:off x="4644008" y="5209950"/>
            <a:ext cx="3384376" cy="346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xmlns="" id="{0B4313E7-7F77-4A21-95FC-22D15B09A4CC}"/>
              </a:ext>
            </a:extLst>
          </p:cNvPr>
          <p:cNvGrpSpPr/>
          <p:nvPr/>
        </p:nvGrpSpPr>
        <p:grpSpPr>
          <a:xfrm>
            <a:off x="529109" y="1814440"/>
            <a:ext cx="8210024" cy="1587896"/>
            <a:chOff x="443661" y="1619186"/>
            <a:chExt cx="8210024" cy="1587896"/>
          </a:xfrm>
        </p:grpSpPr>
        <p:sp>
          <p:nvSpPr>
            <p:cNvPr id="19" name="圆角矩形 46">
              <a:extLst>
                <a:ext uri="{FF2B5EF4-FFF2-40B4-BE49-F238E27FC236}">
                  <a16:creationId xmlns:a16="http://schemas.microsoft.com/office/drawing/2014/main" xmlns="" id="{8BDFC6B6-7BFF-4923-8373-673B9F3C27B5}"/>
                </a:ext>
              </a:extLst>
            </p:cNvPr>
            <p:cNvSpPr/>
            <p:nvPr/>
          </p:nvSpPr>
          <p:spPr>
            <a:xfrm>
              <a:off x="443661" y="1619186"/>
              <a:ext cx="8210024" cy="1587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4623"/>
                </a:solidFill>
              </a:endParaRPr>
            </a:p>
          </p:txBody>
        </p:sp>
        <p:grpSp>
          <p:nvGrpSpPr>
            <p:cNvPr id="20" name="组合 19">
              <a:extLst>
                <a:ext uri="{FF2B5EF4-FFF2-40B4-BE49-F238E27FC236}">
                  <a16:creationId xmlns:a16="http://schemas.microsoft.com/office/drawing/2014/main" xmlns="" id="{449DEAB6-3E83-4264-ADD7-8FD56251433D}"/>
                </a:ext>
              </a:extLst>
            </p:cNvPr>
            <p:cNvGrpSpPr/>
            <p:nvPr/>
          </p:nvGrpSpPr>
          <p:grpSpPr>
            <a:xfrm>
              <a:off x="634742" y="1793586"/>
              <a:ext cx="7800847" cy="1278467"/>
              <a:chOff x="4027825" y="434382"/>
              <a:chExt cx="4917039" cy="1278467"/>
            </a:xfrm>
          </p:grpSpPr>
          <p:sp>
            <p:nvSpPr>
              <p:cNvPr id="21" name="矩形 20">
                <a:extLst>
                  <a:ext uri="{FF2B5EF4-FFF2-40B4-BE49-F238E27FC236}">
                    <a16:creationId xmlns:a16="http://schemas.microsoft.com/office/drawing/2014/main" xmlns="" id="{78184B40-401B-47FA-AC33-C713DEEA91CD}"/>
                  </a:ext>
                </a:extLst>
              </p:cNvPr>
              <p:cNvSpPr/>
              <p:nvPr/>
            </p:nvSpPr>
            <p:spPr>
              <a:xfrm>
                <a:off x="4043990" y="443862"/>
                <a:ext cx="4900874" cy="1265693"/>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文本框 21">
                <a:extLst>
                  <a:ext uri="{FF2B5EF4-FFF2-40B4-BE49-F238E27FC236}">
                    <a16:creationId xmlns:a16="http://schemas.microsoft.com/office/drawing/2014/main" xmlns="" id="{206524E1-9EDB-4523-8183-5A3945BF4F25}"/>
                  </a:ext>
                </a:extLst>
              </p:cNvPr>
              <p:cNvSpPr txBox="1"/>
              <p:nvPr/>
            </p:nvSpPr>
            <p:spPr>
              <a:xfrm>
                <a:off x="4027825" y="434382"/>
                <a:ext cx="2708678" cy="461665"/>
              </a:xfrm>
              <a:prstGeom prst="rect">
                <a:avLst/>
              </a:prstGeom>
              <a:noFill/>
            </p:spPr>
            <p:txBody>
              <a:bodyPr wrap="square" rtlCol="0">
                <a:spAutoFit/>
              </a:bodyPr>
              <a:lstStyle/>
              <a:p>
                <a:r>
                  <a:rPr lang="en-US" altLang="zh-CN" sz="2400" dirty="0" err="1">
                    <a:solidFill>
                      <a:srgbClr val="0000CC"/>
                    </a:solidFill>
                    <a:latin typeface="Comic Sans MS" panose="030F0702030302020204" pitchFamily="66" charset="0"/>
                    <a:cs typeface="Times New Roman" panose="02020603050405020304" pitchFamily="18" charset="0"/>
                  </a:rPr>
                  <a:t>Keypoint</a:t>
                </a:r>
                <a:r>
                  <a:rPr lang="en-US" altLang="zh-CN" sz="2400" dirty="0">
                    <a:solidFill>
                      <a:srgbClr val="0000CC"/>
                    </a:solidFill>
                    <a:latin typeface="Comic Sans MS" panose="030F0702030302020204" pitchFamily="66" charset="0"/>
                    <a:cs typeface="Times New Roman" panose="02020603050405020304" pitchFamily="18" charset="0"/>
                  </a:rPr>
                  <a:t> 1:</a:t>
                </a:r>
                <a:endParaRPr lang="zh-CN" altLang="en-US" sz="2400" dirty="0">
                  <a:solidFill>
                    <a:srgbClr val="0000CC"/>
                  </a:solidFill>
                  <a:latin typeface="Comic Sans MS" panose="030F0702030302020204" pitchFamily="66" charset="0"/>
                  <a:cs typeface="Times New Roman" panose="02020603050405020304" pitchFamily="18" charset="0"/>
                </a:endParaRPr>
              </a:p>
            </p:txBody>
          </p:sp>
          <p:sp>
            <p:nvSpPr>
              <p:cNvPr id="23" name="TextBox 35">
                <a:extLst>
                  <a:ext uri="{FF2B5EF4-FFF2-40B4-BE49-F238E27FC236}">
                    <a16:creationId xmlns:a16="http://schemas.microsoft.com/office/drawing/2014/main" xmlns="" id="{F8A0E8FF-42E3-4DAF-B030-476573B68EE6}"/>
                  </a:ext>
                </a:extLst>
              </p:cNvPr>
              <p:cNvSpPr txBox="1"/>
              <p:nvPr/>
            </p:nvSpPr>
            <p:spPr>
              <a:xfrm>
                <a:off x="4043990" y="774964"/>
                <a:ext cx="4900874" cy="937885"/>
              </a:xfrm>
              <a:prstGeom prst="rect">
                <a:avLst/>
              </a:prstGeom>
              <a:noFill/>
            </p:spPr>
            <p:txBody>
              <a:bodyPr wrap="square" rtlCol="0">
                <a:spAutoFit/>
              </a:bodyPr>
              <a:lstStyle/>
              <a:p>
                <a:pPr>
                  <a:lnSpc>
                    <a:spcPct val="120000"/>
                  </a:lnSpc>
                </a:pPr>
                <a:r>
                  <a:rPr lang="en-US" altLang="zh-CN" sz="2400" i="1" dirty="0" err="1">
                    <a:latin typeface="Times New Roman" panose="02020603050405020304" pitchFamily="18" charset="0"/>
                    <a:cs typeface="Times New Roman" panose="02020603050405020304" pitchFamily="18" charset="0"/>
                  </a:rPr>
                  <a:t>k</a:t>
                </a:r>
                <a:r>
                  <a:rPr lang="en-US" altLang="zh-CN" sz="2400" dirty="0" err="1">
                    <a:latin typeface="Cambria" panose="02040503050406030204" pitchFamily="18" charset="0"/>
                    <a:cs typeface="Times New Roman" panose="02020603050405020304" pitchFamily="18" charset="0"/>
                  </a:rPr>
                  <a:t>NN</a:t>
                </a:r>
                <a:r>
                  <a:rPr lang="en-US" altLang="zh-CN" sz="2400" dirty="0">
                    <a:latin typeface="Cambria" panose="02040503050406030204" pitchFamily="18" charset="0"/>
                    <a:cs typeface="Times New Roman" panose="02020603050405020304" pitchFamily="18" charset="0"/>
                  </a:rPr>
                  <a:t>-augmented features only represent as a first attempt towards MDC feature augmentation  techniques</a:t>
                </a:r>
              </a:p>
            </p:txBody>
          </p:sp>
        </p:grpSp>
      </p:grpSp>
    </p:spTree>
    <p:extLst>
      <p:ext uri="{BB962C8B-B14F-4D97-AF65-F5344CB8AC3E}">
        <p14:creationId xmlns:p14="http://schemas.microsoft.com/office/powerpoint/2010/main" val="3954728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K</a:t>
            </a:r>
            <a:r>
              <a:rPr lang="en-US" altLang="zh-CN" sz="3600" b="1" dirty="0"/>
              <a:t>RAM</a:t>
            </a:r>
            <a:r>
              <a:rPr lang="en-US" altLang="zh-CN" b="1" dirty="0"/>
              <a:t> Approach (4/4)</a:t>
            </a:r>
            <a:endParaRPr lang="zh-CN" altLang="en-US" b="1" dirty="0"/>
          </a:p>
        </p:txBody>
      </p:sp>
      <p:sp>
        <p:nvSpPr>
          <p:cNvPr id="26" name="内容占位符 2">
            <a:extLst>
              <a:ext uri="{FF2B5EF4-FFF2-40B4-BE49-F238E27FC236}">
                <a16:creationId xmlns:a16="http://schemas.microsoft.com/office/drawing/2014/main" xmlns="" id="{08722018-3F0E-4595-83E6-EDDB58B724A6}"/>
              </a:ext>
            </a:extLst>
          </p:cNvPr>
          <p:cNvSpPr>
            <a:spLocks noGrp="1"/>
          </p:cNvSpPr>
          <p:nvPr>
            <p:ph idx="1"/>
          </p:nvPr>
        </p:nvSpPr>
        <p:spPr>
          <a:xfrm>
            <a:off x="457200" y="1384176"/>
            <a:ext cx="8229600" cy="4925144"/>
          </a:xfrm>
        </p:spPr>
        <p:txBody>
          <a:bodyPr>
            <a:normAutofit fontScale="92500" lnSpcReduction="20000"/>
          </a:bodyPr>
          <a:lstStyle/>
          <a:p>
            <a:r>
              <a:rPr lang="en-US" altLang="zh-CN" sz="3000" b="1" dirty="0"/>
              <a:t>Inputs: </a:t>
            </a:r>
          </a:p>
          <a:p>
            <a:endParaRPr lang="en-US" altLang="zh-CN" sz="3000" dirty="0"/>
          </a:p>
          <a:p>
            <a:endParaRPr lang="en-US" altLang="zh-CN" sz="3000" dirty="0"/>
          </a:p>
          <a:p>
            <a:endParaRPr lang="en-US" altLang="zh-CN" sz="3000" dirty="0"/>
          </a:p>
          <a:p>
            <a:r>
              <a:rPr lang="en-US" altLang="zh-CN" sz="3000" b="1" dirty="0"/>
              <a:t>Process: </a:t>
            </a:r>
          </a:p>
          <a:p>
            <a:endParaRPr lang="en-US" altLang="zh-CN" sz="3000" dirty="0"/>
          </a:p>
          <a:p>
            <a:endParaRPr lang="en-US" altLang="zh-CN" sz="3000" dirty="0"/>
          </a:p>
          <a:p>
            <a:endParaRPr lang="en-US" altLang="zh-CN" sz="3000" dirty="0"/>
          </a:p>
          <a:p>
            <a:endParaRPr lang="en-US" altLang="zh-CN" sz="3000" dirty="0"/>
          </a:p>
          <a:p>
            <a:endParaRPr lang="en-US" altLang="zh-CN" sz="3000" dirty="0"/>
          </a:p>
          <a:p>
            <a:r>
              <a:rPr lang="en-US" altLang="zh-CN" sz="3000" b="1" dirty="0"/>
              <a:t>Outputs:</a:t>
            </a:r>
            <a:endParaRPr lang="zh-CN" altLang="en-US" sz="3000" b="1" dirty="0"/>
          </a:p>
          <a:p>
            <a:endParaRPr lang="zh-CN" altLang="en-US" sz="2800" dirty="0"/>
          </a:p>
        </p:txBody>
      </p:sp>
      <p:graphicFrame>
        <p:nvGraphicFramePr>
          <p:cNvPr id="33" name="对象 32">
            <a:extLst>
              <a:ext uri="{FF2B5EF4-FFF2-40B4-BE49-F238E27FC236}">
                <a16:creationId xmlns:a16="http://schemas.microsoft.com/office/drawing/2014/main" xmlns="" id="{AD3D2651-132D-4E57-84E6-A693A3158A5C}"/>
              </a:ext>
            </a:extLst>
          </p:cNvPr>
          <p:cNvGraphicFramePr>
            <a:graphicFrameLocks noGrp="1" noChangeAspect="1"/>
          </p:cNvGraphicFramePr>
          <p:nvPr>
            <p:extLst/>
          </p:nvPr>
        </p:nvGraphicFramePr>
        <p:xfrm>
          <a:off x="2483768" y="5687913"/>
          <a:ext cx="3846513" cy="333375"/>
        </p:xfrm>
        <a:graphic>
          <a:graphicData uri="http://schemas.openxmlformats.org/presentationml/2006/ole">
            <mc:AlternateContent xmlns:mc="http://schemas.openxmlformats.org/markup-compatibility/2006">
              <mc:Choice xmlns:v="urn:schemas-microsoft-com:vml" Requires="v">
                <p:oleObj spid="_x0000_s37388" name="Formula" r:id="rId4" imgW="1830240" imgH="158760" progId="Equation.Ribbit">
                  <p:embed/>
                </p:oleObj>
              </mc:Choice>
              <mc:Fallback>
                <p:oleObj name="Formula" r:id="rId4" imgW="1830240" imgH="158760" progId="Equation.Ribbit">
                  <p:embed/>
                  <p:pic>
                    <p:nvPicPr>
                      <p:cNvPr id="33" name="对象 32">
                        <a:extLst>
                          <a:ext uri="{FF2B5EF4-FFF2-40B4-BE49-F238E27FC236}">
                            <a16:creationId xmlns:a16="http://schemas.microsoft.com/office/drawing/2014/main" xmlns="" id="{AD3D2651-132D-4E57-84E6-A693A3158A5C}"/>
                          </a:ext>
                        </a:extLst>
                      </p:cNvPr>
                      <p:cNvPicPr>
                        <a:picLocks noGrp="1" noChangeAspect="1" noChangeArrowheads="1"/>
                      </p:cNvPicPr>
                      <p:nvPr/>
                    </p:nvPicPr>
                    <p:blipFill>
                      <a:blip r:embed="rId5"/>
                      <a:srcRect/>
                      <a:stretch>
                        <a:fillRect/>
                      </a:stretch>
                    </p:blipFill>
                    <p:spPr bwMode="auto">
                      <a:xfrm>
                        <a:off x="2483768" y="5687913"/>
                        <a:ext cx="3846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a:extLst>
              <a:ext uri="{FF2B5EF4-FFF2-40B4-BE49-F238E27FC236}">
                <a16:creationId xmlns:a16="http://schemas.microsoft.com/office/drawing/2014/main" xmlns="" id="{960402A5-B6BD-4B21-B553-D1600C7F0551}"/>
              </a:ext>
            </a:extLst>
          </p:cNvPr>
          <p:cNvGraphicFramePr>
            <a:graphicFrameLocks noGrp="1" noChangeAspect="1"/>
          </p:cNvGraphicFramePr>
          <p:nvPr>
            <p:extLst/>
          </p:nvPr>
        </p:nvGraphicFramePr>
        <p:xfrm>
          <a:off x="2197050" y="1412776"/>
          <a:ext cx="5975350" cy="373063"/>
        </p:xfrm>
        <a:graphic>
          <a:graphicData uri="http://schemas.openxmlformats.org/presentationml/2006/ole">
            <mc:AlternateContent xmlns:mc="http://schemas.openxmlformats.org/markup-compatibility/2006">
              <mc:Choice xmlns:v="urn:schemas-microsoft-com:vml" Requires="v">
                <p:oleObj spid="_x0000_s37389" name="Formula" r:id="rId6" imgW="2843640" imgH="177840" progId="Equation.Ribbit">
                  <p:embed/>
                </p:oleObj>
              </mc:Choice>
              <mc:Fallback>
                <p:oleObj name="Formula" r:id="rId6" imgW="2843640" imgH="177840" progId="Equation.Ribbit">
                  <p:embed/>
                  <p:pic>
                    <p:nvPicPr>
                      <p:cNvPr id="34" name="对象 33">
                        <a:extLst>
                          <a:ext uri="{FF2B5EF4-FFF2-40B4-BE49-F238E27FC236}">
                            <a16:creationId xmlns:a16="http://schemas.microsoft.com/office/drawing/2014/main" xmlns="" id="{960402A5-B6BD-4B21-B553-D1600C7F0551}"/>
                          </a:ext>
                        </a:extLst>
                      </p:cNvPr>
                      <p:cNvPicPr>
                        <a:picLocks noGrp="1" noChangeAspect="1" noChangeArrowheads="1"/>
                      </p:cNvPicPr>
                      <p:nvPr/>
                    </p:nvPicPr>
                    <p:blipFill>
                      <a:blip r:embed="rId7"/>
                      <a:srcRect/>
                      <a:stretch>
                        <a:fillRect/>
                      </a:stretch>
                    </p:blipFill>
                    <p:spPr bwMode="auto">
                      <a:xfrm>
                        <a:off x="2197050" y="1412776"/>
                        <a:ext cx="59753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a:extLst>
              <a:ext uri="{FF2B5EF4-FFF2-40B4-BE49-F238E27FC236}">
                <a16:creationId xmlns:a16="http://schemas.microsoft.com/office/drawing/2014/main" xmlns="" id="{BEC1DE93-E423-4B24-940C-80B3CAA55203}"/>
              </a:ext>
            </a:extLst>
          </p:cNvPr>
          <p:cNvGraphicFramePr>
            <a:graphicFrameLocks noGrp="1" noChangeAspect="1"/>
          </p:cNvGraphicFramePr>
          <p:nvPr>
            <p:extLst/>
          </p:nvPr>
        </p:nvGraphicFramePr>
        <p:xfrm>
          <a:off x="2303413" y="1844824"/>
          <a:ext cx="5868987" cy="333375"/>
        </p:xfrm>
        <a:graphic>
          <a:graphicData uri="http://schemas.openxmlformats.org/presentationml/2006/ole">
            <mc:AlternateContent xmlns:mc="http://schemas.openxmlformats.org/markup-compatibility/2006">
              <mc:Choice xmlns:v="urn:schemas-microsoft-com:vml" Requires="v">
                <p:oleObj spid="_x0000_s37390" name="Formula" r:id="rId8" imgW="2792880" imgH="158760" progId="Equation.Ribbit">
                  <p:embed/>
                </p:oleObj>
              </mc:Choice>
              <mc:Fallback>
                <p:oleObj name="Formula" r:id="rId8" imgW="2792880" imgH="158760" progId="Equation.Ribbit">
                  <p:embed/>
                  <p:pic>
                    <p:nvPicPr>
                      <p:cNvPr id="35" name="对象 34">
                        <a:extLst>
                          <a:ext uri="{FF2B5EF4-FFF2-40B4-BE49-F238E27FC236}">
                            <a16:creationId xmlns:a16="http://schemas.microsoft.com/office/drawing/2014/main" xmlns="" id="{BEC1DE93-E423-4B24-940C-80B3CAA55203}"/>
                          </a:ext>
                        </a:extLst>
                      </p:cNvPr>
                      <p:cNvPicPr>
                        <a:picLocks noGrp="1" noChangeAspect="1" noChangeArrowheads="1"/>
                      </p:cNvPicPr>
                      <p:nvPr/>
                    </p:nvPicPr>
                    <p:blipFill>
                      <a:blip r:embed="rId9"/>
                      <a:srcRect/>
                      <a:stretch>
                        <a:fillRect/>
                      </a:stretch>
                    </p:blipFill>
                    <p:spPr bwMode="auto">
                      <a:xfrm>
                        <a:off x="2303413" y="1844824"/>
                        <a:ext cx="5868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a:extLst>
              <a:ext uri="{FF2B5EF4-FFF2-40B4-BE49-F238E27FC236}">
                <a16:creationId xmlns:a16="http://schemas.microsoft.com/office/drawing/2014/main" xmlns="" id="{D35E083F-8124-4EF4-8481-C96A84B29D2C}"/>
              </a:ext>
            </a:extLst>
          </p:cNvPr>
          <p:cNvGraphicFramePr>
            <a:graphicFrameLocks noGrp="1" noChangeAspect="1"/>
          </p:cNvGraphicFramePr>
          <p:nvPr>
            <p:extLst/>
          </p:nvPr>
        </p:nvGraphicFramePr>
        <p:xfrm>
          <a:off x="2226543" y="2231529"/>
          <a:ext cx="3857625" cy="333375"/>
        </p:xfrm>
        <a:graphic>
          <a:graphicData uri="http://schemas.openxmlformats.org/presentationml/2006/ole">
            <mc:AlternateContent xmlns:mc="http://schemas.openxmlformats.org/markup-compatibility/2006">
              <mc:Choice xmlns:v="urn:schemas-microsoft-com:vml" Requires="v">
                <p:oleObj spid="_x0000_s37391" name="Formula" r:id="rId10" imgW="1835280" imgH="158760" progId="Equation.Ribbit">
                  <p:embed/>
                </p:oleObj>
              </mc:Choice>
              <mc:Fallback>
                <p:oleObj name="Formula" r:id="rId10" imgW="1835280" imgH="158760" progId="Equation.Ribbit">
                  <p:embed/>
                  <p:pic>
                    <p:nvPicPr>
                      <p:cNvPr id="36" name="对象 35">
                        <a:extLst>
                          <a:ext uri="{FF2B5EF4-FFF2-40B4-BE49-F238E27FC236}">
                            <a16:creationId xmlns:a16="http://schemas.microsoft.com/office/drawing/2014/main" xmlns="" id="{D35E083F-8124-4EF4-8481-C96A84B29D2C}"/>
                          </a:ext>
                        </a:extLst>
                      </p:cNvPr>
                      <p:cNvPicPr>
                        <a:picLocks noGrp="1" noChangeAspect="1" noChangeArrowheads="1"/>
                      </p:cNvPicPr>
                      <p:nvPr/>
                    </p:nvPicPr>
                    <p:blipFill>
                      <a:blip r:embed="rId11"/>
                      <a:srcRect/>
                      <a:stretch>
                        <a:fillRect/>
                      </a:stretch>
                    </p:blipFill>
                    <p:spPr bwMode="auto">
                      <a:xfrm>
                        <a:off x="2226543" y="2231529"/>
                        <a:ext cx="3857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a:extLst>
              <a:ext uri="{FF2B5EF4-FFF2-40B4-BE49-F238E27FC236}">
                <a16:creationId xmlns:a16="http://schemas.microsoft.com/office/drawing/2014/main" xmlns="" id="{5DABA91E-08E2-48F1-9E50-3862E53C6D30}"/>
              </a:ext>
            </a:extLst>
          </p:cNvPr>
          <p:cNvGraphicFramePr>
            <a:graphicFrameLocks noGrp="1" noChangeAspect="1"/>
          </p:cNvGraphicFramePr>
          <p:nvPr>
            <p:extLst/>
          </p:nvPr>
        </p:nvGraphicFramePr>
        <p:xfrm>
          <a:off x="2123728" y="2636912"/>
          <a:ext cx="2749550" cy="327025"/>
        </p:xfrm>
        <a:graphic>
          <a:graphicData uri="http://schemas.openxmlformats.org/presentationml/2006/ole">
            <mc:AlternateContent xmlns:mc="http://schemas.openxmlformats.org/markup-compatibility/2006">
              <mc:Choice xmlns:v="urn:schemas-microsoft-com:vml" Requires="v">
                <p:oleObj spid="_x0000_s37392" name="Formula" r:id="rId12" imgW="1308240" imgH="155160" progId="Equation.Ribbit">
                  <p:embed/>
                </p:oleObj>
              </mc:Choice>
              <mc:Fallback>
                <p:oleObj name="Formula" r:id="rId12" imgW="1308240" imgH="155160" progId="Equation.Ribbit">
                  <p:embed/>
                  <p:pic>
                    <p:nvPicPr>
                      <p:cNvPr id="37" name="对象 36">
                        <a:extLst>
                          <a:ext uri="{FF2B5EF4-FFF2-40B4-BE49-F238E27FC236}">
                            <a16:creationId xmlns:a16="http://schemas.microsoft.com/office/drawing/2014/main" xmlns="" id="{5DABA91E-08E2-48F1-9E50-3862E53C6D30}"/>
                          </a:ext>
                        </a:extLst>
                      </p:cNvPr>
                      <p:cNvPicPr>
                        <a:picLocks noGrp="1" noChangeAspect="1" noChangeArrowheads="1"/>
                      </p:cNvPicPr>
                      <p:nvPr/>
                    </p:nvPicPr>
                    <p:blipFill>
                      <a:blip r:embed="rId13"/>
                      <a:srcRect/>
                      <a:stretch>
                        <a:fillRect/>
                      </a:stretch>
                    </p:blipFill>
                    <p:spPr bwMode="auto">
                      <a:xfrm>
                        <a:off x="2123728" y="2636912"/>
                        <a:ext cx="2749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Box 8">
            <a:extLst>
              <a:ext uri="{FF2B5EF4-FFF2-40B4-BE49-F238E27FC236}">
                <a16:creationId xmlns:a16="http://schemas.microsoft.com/office/drawing/2014/main" xmlns="" id="{BC2F9B9A-643B-4D7B-84FE-F4ACBC61525E}"/>
              </a:ext>
            </a:extLst>
          </p:cNvPr>
          <p:cNvSpPr txBox="1"/>
          <p:nvPr/>
        </p:nvSpPr>
        <p:spPr>
          <a:xfrm>
            <a:off x="827584" y="3501008"/>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(S1) Transform     to    by enriching the original feature space with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sp>
        <p:nvSpPr>
          <p:cNvPr id="39" name="TextBox 9">
            <a:extLst>
              <a:ext uri="{FF2B5EF4-FFF2-40B4-BE49-F238E27FC236}">
                <a16:creationId xmlns:a16="http://schemas.microsoft.com/office/drawing/2014/main" xmlns="" id="{77BA74C4-6CE4-4764-8ADC-D4CF0A63153A}"/>
              </a:ext>
            </a:extLst>
          </p:cNvPr>
          <p:cNvSpPr txBox="1"/>
          <p:nvPr/>
        </p:nvSpPr>
        <p:spPr>
          <a:xfrm>
            <a:off x="818253" y="4293096"/>
            <a:ext cx="7920880" cy="461665"/>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(S2) Induce function  </a:t>
            </a:r>
            <a:r>
              <a:rPr lang="en-US" altLang="zh-CN" i="1" dirty="0">
                <a:latin typeface="Times New Roman" panose="02020603050405020304" pitchFamily="18" charset="0"/>
                <a:cs typeface="Times New Roman" panose="02020603050405020304" pitchFamily="18" charset="0"/>
              </a:rPr>
              <a:t>f</a:t>
            </a:r>
            <a:r>
              <a:rPr lang="en-US" altLang="zh-CN" dirty="0"/>
              <a:t>  based on</a:t>
            </a:r>
            <a:endParaRPr lang="zh-CN" altLang="en-US" dirty="0"/>
          </a:p>
        </p:txBody>
      </p:sp>
      <p:sp>
        <p:nvSpPr>
          <p:cNvPr id="40" name="TextBox 10">
            <a:extLst>
              <a:ext uri="{FF2B5EF4-FFF2-40B4-BE49-F238E27FC236}">
                <a16:creationId xmlns:a16="http://schemas.microsoft.com/office/drawing/2014/main" xmlns="" id="{8BA5E1C2-E147-4D99-A73C-BCC622F1693D}"/>
              </a:ext>
            </a:extLst>
          </p:cNvPr>
          <p:cNvSpPr txBox="1"/>
          <p:nvPr/>
        </p:nvSpPr>
        <p:spPr>
          <a:xfrm>
            <a:off x="827584" y="4758243"/>
            <a:ext cx="7920880" cy="830997"/>
          </a:xfrm>
          <a:prstGeom prst="rect">
            <a:avLst/>
          </a:prstGeom>
          <a:noFill/>
        </p:spPr>
        <p:txBody>
          <a:bodyPr wrap="square" rtlCol="0">
            <a:spAutoFit/>
          </a:bodyPr>
          <a:lstStyle>
            <a:defPPr>
              <a:defRPr lang="zh-CN"/>
            </a:defPPr>
            <a:lvl1pPr>
              <a:defRPr sz="2400">
                <a:latin typeface="Cambria Math" pitchFamily="18" charset="0"/>
                <a:ea typeface="Cambria Math" pitchFamily="18" charset="0"/>
              </a:defRPr>
            </a:lvl1pPr>
          </a:lstStyle>
          <a:p>
            <a:r>
              <a:rPr lang="en-US" altLang="zh-CN" dirty="0"/>
              <a:t>(S3) Predict class vector of      based on its augmented features (original features + </a:t>
            </a:r>
            <a:r>
              <a:rPr lang="en-US" altLang="zh-CN" i="1" dirty="0" err="1">
                <a:latin typeface="Times New Roman" panose="02020603050405020304" pitchFamily="18" charset="0"/>
                <a:cs typeface="Times New Roman" panose="02020603050405020304" pitchFamily="18" charset="0"/>
              </a:rPr>
              <a:t>k</a:t>
            </a:r>
            <a:r>
              <a:rPr lang="en-US" altLang="zh-CN" dirty="0" err="1"/>
              <a:t>NN</a:t>
            </a:r>
            <a:r>
              <a:rPr lang="en-US" altLang="zh-CN" dirty="0"/>
              <a:t>-augmented features)</a:t>
            </a:r>
            <a:endParaRPr lang="zh-CN" altLang="en-US" dirty="0"/>
          </a:p>
        </p:txBody>
      </p:sp>
      <p:graphicFrame>
        <p:nvGraphicFramePr>
          <p:cNvPr id="41" name="对象 40">
            <a:extLst>
              <a:ext uri="{FF2B5EF4-FFF2-40B4-BE49-F238E27FC236}">
                <a16:creationId xmlns:a16="http://schemas.microsoft.com/office/drawing/2014/main" xmlns="" id="{F8F52B1B-6389-423F-BC8A-E94727D4C8AB}"/>
              </a:ext>
            </a:extLst>
          </p:cNvPr>
          <p:cNvGraphicFramePr>
            <a:graphicFrameLocks noGrp="1" noChangeAspect="1"/>
          </p:cNvGraphicFramePr>
          <p:nvPr>
            <p:extLst/>
          </p:nvPr>
        </p:nvGraphicFramePr>
        <p:xfrm>
          <a:off x="2944691" y="3601039"/>
          <a:ext cx="266700" cy="327025"/>
        </p:xfrm>
        <a:graphic>
          <a:graphicData uri="http://schemas.openxmlformats.org/presentationml/2006/ole">
            <mc:AlternateContent xmlns:mc="http://schemas.openxmlformats.org/markup-compatibility/2006">
              <mc:Choice xmlns:v="urn:schemas-microsoft-com:vml" Requires="v">
                <p:oleObj spid="_x0000_s37393" name="Formula" r:id="rId14" imgW="127080" imgH="155160" progId="Equation.Ribbit">
                  <p:embed/>
                </p:oleObj>
              </mc:Choice>
              <mc:Fallback>
                <p:oleObj name="Formula" r:id="rId14" imgW="127080" imgH="155160" progId="Equation.Ribbit">
                  <p:embed/>
                  <p:pic>
                    <p:nvPicPr>
                      <p:cNvPr id="41" name="对象 40">
                        <a:extLst>
                          <a:ext uri="{FF2B5EF4-FFF2-40B4-BE49-F238E27FC236}">
                            <a16:creationId xmlns:a16="http://schemas.microsoft.com/office/drawing/2014/main" xmlns="" id="{F8F52B1B-6389-423F-BC8A-E94727D4C8AB}"/>
                          </a:ext>
                        </a:extLst>
                      </p:cNvPr>
                      <p:cNvPicPr>
                        <a:picLocks noGrp="1" noChangeAspect="1" noChangeArrowheads="1"/>
                      </p:cNvPicPr>
                      <p:nvPr/>
                    </p:nvPicPr>
                    <p:blipFill>
                      <a:blip r:embed="rId15"/>
                      <a:srcRect/>
                      <a:stretch>
                        <a:fillRect/>
                      </a:stretch>
                    </p:blipFill>
                    <p:spPr bwMode="auto">
                      <a:xfrm>
                        <a:off x="2944691" y="360103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对象 41">
            <a:extLst>
              <a:ext uri="{FF2B5EF4-FFF2-40B4-BE49-F238E27FC236}">
                <a16:creationId xmlns:a16="http://schemas.microsoft.com/office/drawing/2014/main" xmlns="" id="{47A9222C-2002-4EA1-A12A-3FDDC714F1B4}"/>
              </a:ext>
            </a:extLst>
          </p:cNvPr>
          <p:cNvGraphicFramePr>
            <a:graphicFrameLocks noGrp="1" noChangeAspect="1"/>
          </p:cNvGraphicFramePr>
          <p:nvPr>
            <p:extLst/>
          </p:nvPr>
        </p:nvGraphicFramePr>
        <p:xfrm>
          <a:off x="3530378" y="3552046"/>
          <a:ext cx="242455" cy="382443"/>
        </p:xfrm>
        <a:graphic>
          <a:graphicData uri="http://schemas.openxmlformats.org/presentationml/2006/ole">
            <mc:AlternateContent xmlns:mc="http://schemas.openxmlformats.org/markup-compatibility/2006">
              <mc:Choice xmlns:v="urn:schemas-microsoft-com:vml" Requires="v">
                <p:oleObj spid="_x0000_s37394" name="Formula" r:id="rId16" imgW="127080" imgH="199440" progId="Equation.Ribbit">
                  <p:embed/>
                </p:oleObj>
              </mc:Choice>
              <mc:Fallback>
                <p:oleObj name="Formula" r:id="rId16" imgW="127080" imgH="199440" progId="Equation.Ribbit">
                  <p:embed/>
                  <p:pic>
                    <p:nvPicPr>
                      <p:cNvPr id="42" name="对象 41">
                        <a:extLst>
                          <a:ext uri="{FF2B5EF4-FFF2-40B4-BE49-F238E27FC236}">
                            <a16:creationId xmlns:a16="http://schemas.microsoft.com/office/drawing/2014/main" xmlns="" id="{47A9222C-2002-4EA1-A12A-3FDDC714F1B4}"/>
                          </a:ext>
                        </a:extLst>
                      </p:cNvPr>
                      <p:cNvPicPr>
                        <a:picLocks noGrp="1" noChangeAspect="1" noChangeArrowheads="1"/>
                      </p:cNvPicPr>
                      <p:nvPr/>
                    </p:nvPicPr>
                    <p:blipFill>
                      <a:blip r:embed="rId17"/>
                      <a:srcRect/>
                      <a:stretch>
                        <a:fillRect/>
                      </a:stretch>
                    </p:blipFill>
                    <p:spPr bwMode="auto">
                      <a:xfrm>
                        <a:off x="3530378" y="3552046"/>
                        <a:ext cx="242455" cy="38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对象 42">
            <a:extLst>
              <a:ext uri="{FF2B5EF4-FFF2-40B4-BE49-F238E27FC236}">
                <a16:creationId xmlns:a16="http://schemas.microsoft.com/office/drawing/2014/main" xmlns="" id="{1BFC8CCD-6338-4AF3-9126-FDC8163BC53A}"/>
              </a:ext>
            </a:extLst>
          </p:cNvPr>
          <p:cNvGraphicFramePr>
            <a:graphicFrameLocks noGrp="1" noChangeAspect="1"/>
          </p:cNvGraphicFramePr>
          <p:nvPr>
            <p:extLst/>
          </p:nvPr>
        </p:nvGraphicFramePr>
        <p:xfrm>
          <a:off x="5210673" y="4319610"/>
          <a:ext cx="1737591" cy="405534"/>
        </p:xfrm>
        <a:graphic>
          <a:graphicData uri="http://schemas.openxmlformats.org/presentationml/2006/ole">
            <mc:AlternateContent xmlns:mc="http://schemas.openxmlformats.org/markup-compatibility/2006">
              <mc:Choice xmlns:v="urn:schemas-microsoft-com:vml" Requires="v">
                <p:oleObj spid="_x0000_s37395" name="Formula" r:id="rId18" imgW="909360" imgH="212400" progId="Equation.Ribbit">
                  <p:embed/>
                </p:oleObj>
              </mc:Choice>
              <mc:Fallback>
                <p:oleObj name="Formula" r:id="rId18" imgW="909360" imgH="212400" progId="Equation.Ribbit">
                  <p:embed/>
                  <p:pic>
                    <p:nvPicPr>
                      <p:cNvPr id="43" name="对象 42">
                        <a:extLst>
                          <a:ext uri="{FF2B5EF4-FFF2-40B4-BE49-F238E27FC236}">
                            <a16:creationId xmlns:a16="http://schemas.microsoft.com/office/drawing/2014/main" xmlns="" id="{1BFC8CCD-6338-4AF3-9126-FDC8163BC53A}"/>
                          </a:ext>
                        </a:extLst>
                      </p:cNvPr>
                      <p:cNvPicPr>
                        <a:picLocks noGrp="1" noChangeAspect="1" noChangeArrowheads="1"/>
                      </p:cNvPicPr>
                      <p:nvPr/>
                    </p:nvPicPr>
                    <p:blipFill>
                      <a:blip r:embed="rId19"/>
                      <a:srcRect/>
                      <a:stretch>
                        <a:fillRect/>
                      </a:stretch>
                    </p:blipFill>
                    <p:spPr bwMode="auto">
                      <a:xfrm>
                        <a:off x="5210673" y="4319610"/>
                        <a:ext cx="1737591" cy="40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a:extLst>
              <a:ext uri="{FF2B5EF4-FFF2-40B4-BE49-F238E27FC236}">
                <a16:creationId xmlns:a16="http://schemas.microsoft.com/office/drawing/2014/main" xmlns="" id="{5B8ADE10-FB98-47BC-96F2-7F7EFCFBE994}"/>
              </a:ext>
            </a:extLst>
          </p:cNvPr>
          <p:cNvGraphicFramePr>
            <a:graphicFrameLocks noGrp="1" noChangeAspect="1"/>
          </p:cNvGraphicFramePr>
          <p:nvPr>
            <p:extLst/>
          </p:nvPr>
        </p:nvGraphicFramePr>
        <p:xfrm>
          <a:off x="4461475" y="4869160"/>
          <a:ext cx="326549" cy="326549"/>
        </p:xfrm>
        <a:graphic>
          <a:graphicData uri="http://schemas.openxmlformats.org/presentationml/2006/ole">
            <mc:AlternateContent xmlns:mc="http://schemas.openxmlformats.org/markup-compatibility/2006">
              <mc:Choice xmlns:v="urn:schemas-microsoft-com:vml" Requires="v">
                <p:oleObj spid="_x0000_s37396" name="Formula" r:id="rId20" imgW="155160" imgH="155160" progId="Equation.Ribbit">
                  <p:embed/>
                </p:oleObj>
              </mc:Choice>
              <mc:Fallback>
                <p:oleObj name="Formula" r:id="rId20" imgW="155160" imgH="155160" progId="Equation.Ribbit">
                  <p:embed/>
                  <p:pic>
                    <p:nvPicPr>
                      <p:cNvPr id="44" name="对象 43">
                        <a:extLst>
                          <a:ext uri="{FF2B5EF4-FFF2-40B4-BE49-F238E27FC236}">
                            <a16:creationId xmlns:a16="http://schemas.microsoft.com/office/drawing/2014/main" xmlns="" id="{5B8ADE10-FB98-47BC-96F2-7F7EFCFBE994}"/>
                          </a:ext>
                        </a:extLst>
                      </p:cNvPr>
                      <p:cNvPicPr>
                        <a:picLocks noGrp="1" noChangeAspect="1" noChangeArrowheads="1"/>
                      </p:cNvPicPr>
                      <p:nvPr/>
                    </p:nvPicPr>
                    <p:blipFill>
                      <a:blip r:embed="rId21"/>
                      <a:srcRect/>
                      <a:stretch>
                        <a:fillRect/>
                      </a:stretch>
                    </p:blipFill>
                    <p:spPr bwMode="auto">
                      <a:xfrm>
                        <a:off x="4461475" y="4869160"/>
                        <a:ext cx="326549" cy="32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 name="组合 17">
            <a:extLst>
              <a:ext uri="{FF2B5EF4-FFF2-40B4-BE49-F238E27FC236}">
                <a16:creationId xmlns:a16="http://schemas.microsoft.com/office/drawing/2014/main" xmlns="" id="{12183081-5038-4B83-867C-AB735A6ECE32}"/>
              </a:ext>
            </a:extLst>
          </p:cNvPr>
          <p:cNvGrpSpPr/>
          <p:nvPr/>
        </p:nvGrpSpPr>
        <p:grpSpPr>
          <a:xfrm>
            <a:off x="529109" y="1814440"/>
            <a:ext cx="8210024" cy="1587896"/>
            <a:chOff x="443661" y="1619186"/>
            <a:chExt cx="8210024" cy="1587896"/>
          </a:xfrm>
        </p:grpSpPr>
        <p:sp>
          <p:nvSpPr>
            <p:cNvPr id="19" name="圆角矩形 46">
              <a:extLst>
                <a:ext uri="{FF2B5EF4-FFF2-40B4-BE49-F238E27FC236}">
                  <a16:creationId xmlns:a16="http://schemas.microsoft.com/office/drawing/2014/main" xmlns="" id="{6AF7BB71-8CDF-4969-9CF8-4A9E8F0D43C6}"/>
                </a:ext>
              </a:extLst>
            </p:cNvPr>
            <p:cNvSpPr/>
            <p:nvPr/>
          </p:nvSpPr>
          <p:spPr>
            <a:xfrm>
              <a:off x="443661" y="1619186"/>
              <a:ext cx="8210024" cy="1587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4623"/>
                </a:solidFill>
              </a:endParaRPr>
            </a:p>
          </p:txBody>
        </p:sp>
        <p:grpSp>
          <p:nvGrpSpPr>
            <p:cNvPr id="20" name="组合 19">
              <a:extLst>
                <a:ext uri="{FF2B5EF4-FFF2-40B4-BE49-F238E27FC236}">
                  <a16:creationId xmlns:a16="http://schemas.microsoft.com/office/drawing/2014/main" xmlns="" id="{47BF7F82-8013-4CD3-B4C1-EC6A6B9E04B4}"/>
                </a:ext>
              </a:extLst>
            </p:cNvPr>
            <p:cNvGrpSpPr/>
            <p:nvPr/>
          </p:nvGrpSpPr>
          <p:grpSpPr>
            <a:xfrm>
              <a:off x="634742" y="1793586"/>
              <a:ext cx="7800847" cy="1278467"/>
              <a:chOff x="4027825" y="434382"/>
              <a:chExt cx="4917039" cy="1278467"/>
            </a:xfrm>
          </p:grpSpPr>
          <p:sp>
            <p:nvSpPr>
              <p:cNvPr id="25" name="矩形 24">
                <a:extLst>
                  <a:ext uri="{FF2B5EF4-FFF2-40B4-BE49-F238E27FC236}">
                    <a16:creationId xmlns:a16="http://schemas.microsoft.com/office/drawing/2014/main" xmlns="" id="{1B62D5E7-CD66-4A07-931E-BBCDCE6EC66B}"/>
                  </a:ext>
                </a:extLst>
              </p:cNvPr>
              <p:cNvSpPr/>
              <p:nvPr/>
            </p:nvSpPr>
            <p:spPr>
              <a:xfrm>
                <a:off x="4043990" y="443863"/>
                <a:ext cx="4900874" cy="121465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xmlns="" id="{BA5D25CB-8A61-46DB-9B15-FE16F89ADF87}"/>
                  </a:ext>
                </a:extLst>
              </p:cNvPr>
              <p:cNvSpPr txBox="1"/>
              <p:nvPr/>
            </p:nvSpPr>
            <p:spPr>
              <a:xfrm>
                <a:off x="4027825" y="434382"/>
                <a:ext cx="2708678" cy="461665"/>
              </a:xfrm>
              <a:prstGeom prst="rect">
                <a:avLst/>
              </a:prstGeom>
              <a:noFill/>
            </p:spPr>
            <p:txBody>
              <a:bodyPr wrap="square" rtlCol="0">
                <a:spAutoFit/>
              </a:bodyPr>
              <a:lstStyle/>
              <a:p>
                <a:r>
                  <a:rPr lang="en-US" altLang="zh-CN" sz="2400" dirty="0" err="1">
                    <a:solidFill>
                      <a:srgbClr val="0000CC"/>
                    </a:solidFill>
                    <a:latin typeface="Comic Sans MS" panose="030F0702030302020204" pitchFamily="66" charset="0"/>
                    <a:cs typeface="Times New Roman" panose="02020603050405020304" pitchFamily="18" charset="0"/>
                  </a:rPr>
                  <a:t>Keypoint</a:t>
                </a:r>
                <a:r>
                  <a:rPr lang="en-US" altLang="zh-CN" sz="2400" dirty="0">
                    <a:solidFill>
                      <a:srgbClr val="0000CC"/>
                    </a:solidFill>
                    <a:latin typeface="Comic Sans MS" panose="030F0702030302020204" pitchFamily="66" charset="0"/>
                    <a:cs typeface="Times New Roman" panose="02020603050405020304" pitchFamily="18" charset="0"/>
                  </a:rPr>
                  <a:t> 2: Meta-strategy</a:t>
                </a:r>
                <a:endParaRPr lang="zh-CN" altLang="en-US" sz="2400" dirty="0">
                  <a:solidFill>
                    <a:srgbClr val="0000CC"/>
                  </a:solidFill>
                  <a:latin typeface="Comic Sans MS" panose="030F0702030302020204" pitchFamily="66" charset="0"/>
                  <a:cs typeface="Times New Roman" panose="02020603050405020304" pitchFamily="18" charset="0"/>
                </a:endParaRPr>
              </a:p>
            </p:txBody>
          </p:sp>
          <p:sp>
            <p:nvSpPr>
              <p:cNvPr id="28" name="TextBox 35">
                <a:extLst>
                  <a:ext uri="{FF2B5EF4-FFF2-40B4-BE49-F238E27FC236}">
                    <a16:creationId xmlns:a16="http://schemas.microsoft.com/office/drawing/2014/main" xmlns="" id="{2B40A52F-8470-41CD-A253-E24B16B09F59}"/>
                  </a:ext>
                </a:extLst>
              </p:cNvPr>
              <p:cNvSpPr txBox="1"/>
              <p:nvPr/>
            </p:nvSpPr>
            <p:spPr>
              <a:xfrm>
                <a:off x="4043990" y="774964"/>
                <a:ext cx="4900874" cy="937885"/>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Any off-the-shelf MDC approaches can be utilized to instantiate K</a:t>
                </a:r>
                <a:r>
                  <a:rPr lang="en-US" altLang="zh-CN" sz="2000" dirty="0">
                    <a:latin typeface="Cambria" panose="02040503050406030204" pitchFamily="18" charset="0"/>
                    <a:cs typeface="Times New Roman" panose="02020603050405020304" pitchFamily="18" charset="0"/>
                  </a:rPr>
                  <a:t>RAM</a:t>
                </a:r>
                <a:endParaRPr lang="en-US" altLang="zh-CN" sz="2400" dirty="0">
                  <a:latin typeface="Cambria" panose="02040503050406030204" pitchFamily="18" charset="0"/>
                  <a:cs typeface="Times New Roman" panose="02020603050405020304" pitchFamily="18" charset="0"/>
                </a:endParaRPr>
              </a:p>
            </p:txBody>
          </p:sp>
        </p:grpSp>
      </p:grpSp>
      <p:sp>
        <p:nvSpPr>
          <p:cNvPr id="29" name="矩形 28">
            <a:extLst>
              <a:ext uri="{FF2B5EF4-FFF2-40B4-BE49-F238E27FC236}">
                <a16:creationId xmlns:a16="http://schemas.microsoft.com/office/drawing/2014/main" xmlns="" id="{4CF8E31B-051E-4DE6-9260-7261F9ED5E87}"/>
              </a:ext>
            </a:extLst>
          </p:cNvPr>
          <p:cNvSpPr/>
          <p:nvPr/>
        </p:nvSpPr>
        <p:spPr>
          <a:xfrm>
            <a:off x="899592" y="4279615"/>
            <a:ext cx="6120680" cy="526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82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Outline</a:t>
            </a:r>
            <a:endParaRPr lang="zh-CN" altLang="en-US" b="1" dirty="0"/>
          </a:p>
        </p:txBody>
      </p:sp>
      <p:sp>
        <p:nvSpPr>
          <p:cNvPr id="3" name="内容占位符 2"/>
          <p:cNvSpPr>
            <a:spLocks noGrp="1"/>
          </p:cNvSpPr>
          <p:nvPr>
            <p:ph idx="1"/>
          </p:nvPr>
        </p:nvSpPr>
        <p:spPr>
          <a:xfrm>
            <a:off x="457200" y="1058515"/>
            <a:ext cx="8229600" cy="4540556"/>
          </a:xfrm>
        </p:spPr>
        <p:txBody>
          <a:bodyPr/>
          <a:lstStyle/>
          <a:p>
            <a:pPr>
              <a:lnSpc>
                <a:spcPct val="150000"/>
              </a:lnSpc>
            </a:pPr>
            <a:r>
              <a:rPr lang="en-US" altLang="zh-CN" dirty="0">
                <a:latin typeface="Cambria" panose="02040503050406030204" pitchFamily="18" charset="0"/>
              </a:rPr>
              <a:t>Introduction</a:t>
            </a:r>
          </a:p>
          <a:p>
            <a:pPr>
              <a:lnSpc>
                <a:spcPct val="150000"/>
              </a:lnSpc>
            </a:pPr>
            <a:r>
              <a:rPr lang="en-US" altLang="zh-CN" dirty="0">
                <a:latin typeface="Cambria" panose="02040503050406030204" pitchFamily="18" charset="0"/>
              </a:rPr>
              <a:t>The KRAM Approach</a:t>
            </a:r>
          </a:p>
          <a:p>
            <a:pPr>
              <a:lnSpc>
                <a:spcPct val="150000"/>
              </a:lnSpc>
            </a:pPr>
            <a:r>
              <a:rPr lang="en-US" altLang="zh-CN" b="1" dirty="0">
                <a:solidFill>
                  <a:srgbClr val="0000CC"/>
                </a:solidFill>
                <a:latin typeface="Comic Sans MS" panose="030F0902030302020204" pitchFamily="66" charset="0"/>
              </a:rPr>
              <a:t>Experiments</a:t>
            </a:r>
          </a:p>
          <a:p>
            <a:pPr lvl="1">
              <a:lnSpc>
                <a:spcPct val="150000"/>
              </a:lnSpc>
            </a:pPr>
            <a:r>
              <a:rPr lang="en-US" altLang="zh-CN" b="1" dirty="0">
                <a:solidFill>
                  <a:srgbClr val="0000CC"/>
                </a:solidFill>
                <a:latin typeface="Cambria" panose="02040503050406030204" pitchFamily="18" charset="0"/>
              </a:rPr>
              <a:t>Experiments setup</a:t>
            </a:r>
          </a:p>
          <a:p>
            <a:pPr lvl="1">
              <a:lnSpc>
                <a:spcPct val="150000"/>
              </a:lnSpc>
            </a:pPr>
            <a:r>
              <a:rPr lang="en-US" altLang="zh-CN" b="1" dirty="0">
                <a:solidFill>
                  <a:srgbClr val="0000CC"/>
                </a:solidFill>
                <a:latin typeface="Cambria" panose="02040503050406030204" pitchFamily="18" charset="0"/>
              </a:rPr>
              <a:t>Experiments results</a:t>
            </a:r>
          </a:p>
          <a:p>
            <a:pPr>
              <a:lnSpc>
                <a:spcPct val="150000"/>
              </a:lnSpc>
            </a:pPr>
            <a:r>
              <a:rPr lang="en-US" altLang="zh-CN" dirty="0">
                <a:latin typeface="Cambria" panose="02040503050406030204" pitchFamily="18" charset="0"/>
              </a:rPr>
              <a:t>Conclusion</a:t>
            </a:r>
            <a:endParaRPr lang="zh-CN" altLang="en-US" dirty="0">
              <a:latin typeface="Cambria" panose="02040503050406030204" pitchFamily="18" charset="0"/>
            </a:endParaRPr>
          </a:p>
        </p:txBody>
      </p:sp>
      <p:pic>
        <p:nvPicPr>
          <p:cNvPr id="4" name="Picture 7" descr="j02156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996952"/>
            <a:ext cx="1839292" cy="281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106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Experimental Setup</a:t>
            </a:r>
            <a:endParaRPr lang="zh-CN" altLang="en-US" b="1" dirty="0"/>
          </a:p>
        </p:txBody>
      </p:sp>
      <p:sp>
        <p:nvSpPr>
          <p:cNvPr id="6" name="TextBox 5"/>
          <p:cNvSpPr txBox="1"/>
          <p:nvPr/>
        </p:nvSpPr>
        <p:spPr>
          <a:xfrm>
            <a:off x="590636" y="1207385"/>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Experimental data sets </a:t>
            </a:r>
            <a:endParaRPr lang="zh-CN" altLang="en-US" sz="2800" dirty="0">
              <a:latin typeface="Comic Sans MS" panose="030F0902030302020204" pitchFamily="66" charset="0"/>
            </a:endParaRPr>
          </a:p>
        </p:txBody>
      </p:sp>
      <p:pic>
        <p:nvPicPr>
          <p:cNvPr id="13" name="图片 12">
            <a:extLst>
              <a:ext uri="{FF2B5EF4-FFF2-40B4-BE49-F238E27FC236}">
                <a16:creationId xmlns:a16="http://schemas.microsoft.com/office/drawing/2014/main" xmlns="" id="{5148F36E-90A8-497C-B68E-7469049EF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1768428"/>
            <a:ext cx="6264696" cy="4021780"/>
          </a:xfrm>
          <a:prstGeom prst="rect">
            <a:avLst/>
          </a:prstGeom>
        </p:spPr>
      </p:pic>
      <p:sp>
        <p:nvSpPr>
          <p:cNvPr id="14" name="TextBox 5">
            <a:extLst>
              <a:ext uri="{FF2B5EF4-FFF2-40B4-BE49-F238E27FC236}">
                <a16:creationId xmlns:a16="http://schemas.microsoft.com/office/drawing/2014/main" xmlns="" id="{3337C891-E50C-4177-98B8-B5FE29F7021B}"/>
              </a:ext>
            </a:extLst>
          </p:cNvPr>
          <p:cNvSpPr txBox="1"/>
          <p:nvPr/>
        </p:nvSpPr>
        <p:spPr>
          <a:xfrm>
            <a:off x="2545867" y="5704381"/>
            <a:ext cx="6130589" cy="456472"/>
          </a:xfrm>
          <a:prstGeom prst="rect">
            <a:avLst/>
          </a:prstGeom>
          <a:noFill/>
        </p:spPr>
        <p:txBody>
          <a:bodyPr wrap="square" rtlCol="0">
            <a:spAutoFit/>
          </a:bodyPr>
          <a:lstStyle>
            <a:defPPr>
              <a:defRPr lang="zh-CN"/>
            </a:defPPr>
            <a:lvl1pPr>
              <a:lnSpc>
                <a:spcPct val="150000"/>
              </a:lnSpc>
              <a:defRPr sz="2400">
                <a:latin typeface="Cambria Math" pitchFamily="18" charset="0"/>
                <a:ea typeface="Cambria Math" pitchFamily="18" charset="0"/>
              </a:defRPr>
            </a:lvl1pPr>
          </a:lstStyle>
          <a:p>
            <a:r>
              <a:rPr lang="en-US" altLang="zh-CN" sz="1800" dirty="0"/>
              <a:t>denote numeric, binary, and nominal features respectively. </a:t>
            </a:r>
            <a:endParaRPr lang="zh-CN" altLang="en-US" sz="1800" dirty="0"/>
          </a:p>
        </p:txBody>
      </p:sp>
      <p:graphicFrame>
        <p:nvGraphicFramePr>
          <p:cNvPr id="15" name="对象 14">
            <a:extLst>
              <a:ext uri="{FF2B5EF4-FFF2-40B4-BE49-F238E27FC236}">
                <a16:creationId xmlns:a16="http://schemas.microsoft.com/office/drawing/2014/main" xmlns="" id="{400EAD02-4633-4A29-A89D-E94FF57894DC}"/>
              </a:ext>
            </a:extLst>
          </p:cNvPr>
          <p:cNvGraphicFramePr>
            <a:graphicFrameLocks noGrp="1" noChangeAspect="1"/>
          </p:cNvGraphicFramePr>
          <p:nvPr>
            <p:extLst>
              <p:ext uri="{D42A27DB-BD31-4B8C-83A1-F6EECF244321}">
                <p14:modId xmlns:p14="http://schemas.microsoft.com/office/powerpoint/2010/main" val="3431470194"/>
              </p:ext>
            </p:extLst>
          </p:nvPr>
        </p:nvGraphicFramePr>
        <p:xfrm>
          <a:off x="1322574" y="5841910"/>
          <a:ext cx="1258854" cy="277577"/>
        </p:xfrm>
        <a:graphic>
          <a:graphicData uri="http://schemas.openxmlformats.org/presentationml/2006/ole">
            <mc:AlternateContent xmlns:mc="http://schemas.openxmlformats.org/markup-compatibility/2006">
              <mc:Choice xmlns:v="urn:schemas-microsoft-com:vml" Requires="v">
                <p:oleObj spid="_x0000_s37945" name="Formula" r:id="rId5" imgW="796320" imgH="176760" progId="Equation.Ribbit">
                  <p:embed/>
                </p:oleObj>
              </mc:Choice>
              <mc:Fallback>
                <p:oleObj name="Formula" r:id="rId5" imgW="796320" imgH="176760" progId="Equation.Ribbit">
                  <p:embed/>
                  <p:pic>
                    <p:nvPicPr>
                      <p:cNvPr id="7" name="对象 6"/>
                      <p:cNvPicPr>
                        <a:picLocks noGrp="1" noChangeAspect="1" noChangeArrowheads="1"/>
                      </p:cNvPicPr>
                      <p:nvPr/>
                    </p:nvPicPr>
                    <p:blipFill>
                      <a:blip r:embed="rId6"/>
                      <a:srcRect/>
                      <a:stretch>
                        <a:fillRect/>
                      </a:stretch>
                    </p:blipFill>
                    <p:spPr bwMode="auto">
                      <a:xfrm>
                        <a:off x="1322574" y="5841910"/>
                        <a:ext cx="1258854" cy="27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673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Experimental Setup</a:t>
            </a:r>
            <a:endParaRPr lang="zh-CN" altLang="en-US" b="1" dirty="0"/>
          </a:p>
        </p:txBody>
      </p:sp>
      <p:sp>
        <p:nvSpPr>
          <p:cNvPr id="6" name="TextBox 5"/>
          <p:cNvSpPr txBox="1"/>
          <p:nvPr/>
        </p:nvSpPr>
        <p:spPr>
          <a:xfrm>
            <a:off x="590636" y="1207385"/>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Evaluation Metrics</a:t>
            </a:r>
            <a:endParaRPr lang="zh-CN" altLang="en-US" sz="2800" dirty="0">
              <a:latin typeface="Comic Sans MS" panose="030F0902030302020204" pitchFamily="66" charset="0"/>
            </a:endParaRPr>
          </a:p>
        </p:txBody>
      </p:sp>
      <p:graphicFrame>
        <p:nvGraphicFramePr>
          <p:cNvPr id="13" name="对象 12">
            <a:extLst>
              <a:ext uri="{FF2B5EF4-FFF2-40B4-BE49-F238E27FC236}">
                <a16:creationId xmlns:a16="http://schemas.microsoft.com/office/drawing/2014/main" xmlns="" id="{A28B01D9-2A89-445D-8079-E7CA8C217CBB}"/>
              </a:ext>
            </a:extLst>
          </p:cNvPr>
          <p:cNvGraphicFramePr>
            <a:graphicFrameLocks noGrp="1" noChangeAspect="1"/>
          </p:cNvGraphicFramePr>
          <p:nvPr>
            <p:extLst>
              <p:ext uri="{D42A27DB-BD31-4B8C-83A1-F6EECF244321}">
                <p14:modId xmlns:p14="http://schemas.microsoft.com/office/powerpoint/2010/main" val="2332879594"/>
              </p:ext>
            </p:extLst>
          </p:nvPr>
        </p:nvGraphicFramePr>
        <p:xfrm>
          <a:off x="2278793" y="1949177"/>
          <a:ext cx="2854325" cy="309563"/>
        </p:xfrm>
        <a:graphic>
          <a:graphicData uri="http://schemas.openxmlformats.org/presentationml/2006/ole">
            <mc:AlternateContent xmlns:mc="http://schemas.openxmlformats.org/markup-compatibility/2006">
              <mc:Choice xmlns:v="urn:schemas-microsoft-com:vml" Requires="v">
                <p:oleObj spid="_x0000_s39346" name="Formula" r:id="rId4" imgW="1643400" imgH="177840" progId="Equation.Ribbit">
                  <p:embed/>
                </p:oleObj>
              </mc:Choice>
              <mc:Fallback>
                <p:oleObj name="Formula" r:id="rId4" imgW="1643400" imgH="177840" progId="Equation.Ribbit">
                  <p:embed/>
                  <p:pic>
                    <p:nvPicPr>
                      <p:cNvPr id="4" name="对象 3"/>
                      <p:cNvPicPr>
                        <a:picLocks noGrp="1" noChangeAspect="1" noChangeArrowheads="1"/>
                      </p:cNvPicPr>
                      <p:nvPr/>
                    </p:nvPicPr>
                    <p:blipFill>
                      <a:blip r:embed="rId5"/>
                      <a:srcRect/>
                      <a:stretch>
                        <a:fillRect/>
                      </a:stretch>
                    </p:blipFill>
                    <p:spPr bwMode="auto">
                      <a:xfrm>
                        <a:off x="2278793" y="1949177"/>
                        <a:ext cx="28543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xmlns="" id="{7C5F4112-14B6-4A2B-A6A3-0D8D512E6CF0}"/>
              </a:ext>
            </a:extLst>
          </p:cNvPr>
          <p:cNvGraphicFramePr>
            <a:graphicFrameLocks noGrp="1" noChangeAspect="1"/>
          </p:cNvGraphicFramePr>
          <p:nvPr>
            <p:extLst>
              <p:ext uri="{D42A27DB-BD31-4B8C-83A1-F6EECF244321}">
                <p14:modId xmlns:p14="http://schemas.microsoft.com/office/powerpoint/2010/main" val="4141297403"/>
              </p:ext>
            </p:extLst>
          </p:nvPr>
        </p:nvGraphicFramePr>
        <p:xfrm>
          <a:off x="5508104" y="2994770"/>
          <a:ext cx="2424113" cy="390525"/>
        </p:xfrm>
        <a:graphic>
          <a:graphicData uri="http://schemas.openxmlformats.org/presentationml/2006/ole">
            <mc:AlternateContent xmlns:mc="http://schemas.openxmlformats.org/markup-compatibility/2006">
              <mc:Choice xmlns:v="urn:schemas-microsoft-com:vml" Requires="v">
                <p:oleObj spid="_x0000_s39347" name="Formula" r:id="rId6" imgW="1394640" imgH="223560" progId="Equation.Ribbit">
                  <p:embed/>
                </p:oleObj>
              </mc:Choice>
              <mc:Fallback>
                <p:oleObj name="Formula" r:id="rId6" imgW="1394640" imgH="223560" progId="Equation.Ribbit">
                  <p:embed/>
                  <p:pic>
                    <p:nvPicPr>
                      <p:cNvPr id="5" name="对象 4"/>
                      <p:cNvPicPr>
                        <a:picLocks noGrp="1" noChangeAspect="1" noChangeArrowheads="1"/>
                      </p:cNvPicPr>
                      <p:nvPr/>
                    </p:nvPicPr>
                    <p:blipFill>
                      <a:blip r:embed="rId7"/>
                      <a:srcRect/>
                      <a:stretch>
                        <a:fillRect/>
                      </a:stretch>
                    </p:blipFill>
                    <p:spPr bwMode="auto">
                      <a:xfrm>
                        <a:off x="5508104" y="2994770"/>
                        <a:ext cx="24241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xmlns="" id="{A61F2936-CDD6-4C30-964B-0AC10F444362}"/>
              </a:ext>
            </a:extLst>
          </p:cNvPr>
          <p:cNvGraphicFramePr>
            <a:graphicFrameLocks noGrp="1" noChangeAspect="1"/>
          </p:cNvGraphicFramePr>
          <p:nvPr>
            <p:extLst>
              <p:ext uri="{D42A27DB-BD31-4B8C-83A1-F6EECF244321}">
                <p14:modId xmlns:p14="http://schemas.microsoft.com/office/powerpoint/2010/main" val="3856314502"/>
              </p:ext>
            </p:extLst>
          </p:nvPr>
        </p:nvGraphicFramePr>
        <p:xfrm>
          <a:off x="4427984" y="3030091"/>
          <a:ext cx="914400" cy="307975"/>
        </p:xfrm>
        <a:graphic>
          <a:graphicData uri="http://schemas.openxmlformats.org/presentationml/2006/ole">
            <mc:AlternateContent xmlns:mc="http://schemas.openxmlformats.org/markup-compatibility/2006">
              <mc:Choice xmlns:v="urn:schemas-microsoft-com:vml" Requires="v">
                <p:oleObj spid="_x0000_s39348" name="Formula" r:id="rId8" imgW="527400" imgH="176760" progId="Equation.Ribbit">
                  <p:embed/>
                </p:oleObj>
              </mc:Choice>
              <mc:Fallback>
                <p:oleObj name="Formula" r:id="rId8" imgW="527400" imgH="176760" progId="Equation.Ribbit">
                  <p:embed/>
                  <p:pic>
                    <p:nvPicPr>
                      <p:cNvPr id="6" name="对象 5"/>
                      <p:cNvPicPr>
                        <a:picLocks noGrp="1" noChangeAspect="1" noChangeArrowheads="1"/>
                      </p:cNvPicPr>
                      <p:nvPr/>
                    </p:nvPicPr>
                    <p:blipFill>
                      <a:blip r:embed="rId9"/>
                      <a:srcRect/>
                      <a:stretch>
                        <a:fillRect/>
                      </a:stretch>
                    </p:blipFill>
                    <p:spPr bwMode="auto">
                      <a:xfrm>
                        <a:off x="4427984" y="3030091"/>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6">
            <a:extLst>
              <a:ext uri="{FF2B5EF4-FFF2-40B4-BE49-F238E27FC236}">
                <a16:creationId xmlns:a16="http://schemas.microsoft.com/office/drawing/2014/main" xmlns="" id="{4AA3DED2-3A53-4A4C-8586-8A4963572F29}"/>
              </a:ext>
            </a:extLst>
          </p:cNvPr>
          <p:cNvSpPr txBox="1"/>
          <p:nvPr/>
        </p:nvSpPr>
        <p:spPr>
          <a:xfrm>
            <a:off x="539552" y="1873127"/>
            <a:ext cx="1582484" cy="461665"/>
          </a:xfrm>
          <a:prstGeom prst="rect">
            <a:avLst/>
          </a:prstGeom>
          <a:noFill/>
        </p:spPr>
        <p:txBody>
          <a:bodyPr wrap="none" rtlCol="0">
            <a:spAutoFit/>
          </a:bodyPr>
          <a:lstStyle/>
          <a:p>
            <a:r>
              <a:rPr lang="en-US" altLang="zh-CN" sz="2400" b="1" dirty="0">
                <a:latin typeface="Mongolian Baiti" panose="03000500000000000000" pitchFamily="66" charset="0"/>
                <a:cs typeface="Mongolian Baiti" panose="03000500000000000000" pitchFamily="66" charset="0"/>
              </a:rPr>
              <a:t>Testing set:</a:t>
            </a:r>
          </a:p>
        </p:txBody>
      </p:sp>
      <p:sp>
        <p:nvSpPr>
          <p:cNvPr id="19" name="TextBox 7">
            <a:extLst>
              <a:ext uri="{FF2B5EF4-FFF2-40B4-BE49-F238E27FC236}">
                <a16:creationId xmlns:a16="http://schemas.microsoft.com/office/drawing/2014/main" xmlns="" id="{0EC0AB71-8036-4F0A-8430-4F65CADEBCEF}"/>
              </a:ext>
            </a:extLst>
          </p:cNvPr>
          <p:cNvSpPr txBox="1"/>
          <p:nvPr/>
        </p:nvSpPr>
        <p:spPr>
          <a:xfrm>
            <a:off x="539552" y="2953247"/>
            <a:ext cx="3728906" cy="461665"/>
          </a:xfrm>
          <a:prstGeom prst="rect">
            <a:avLst/>
          </a:prstGeom>
          <a:noFill/>
        </p:spPr>
        <p:txBody>
          <a:bodyPr wrap="none" rtlCol="0">
            <a:spAutoFit/>
          </a:bodyPr>
          <a:lstStyle/>
          <a:p>
            <a:r>
              <a:rPr lang="en-US" altLang="zh-CN" sz="2400" dirty="0">
                <a:latin typeface="Mongolian Baiti" panose="03000500000000000000" pitchFamily="66" charset="0"/>
                <a:cs typeface="Mongolian Baiti" panose="03000500000000000000" pitchFamily="66" charset="0"/>
              </a:rPr>
              <a:t>For each MDC test example </a:t>
            </a:r>
            <a:endParaRPr lang="zh-CN" altLang="en-US" sz="2400" dirty="0">
              <a:latin typeface="Mongolian Baiti" panose="03000500000000000000" pitchFamily="66" charset="0"/>
              <a:cs typeface="Mongolian Baiti" panose="03000500000000000000" pitchFamily="66" charset="0"/>
            </a:endParaRPr>
          </a:p>
        </p:txBody>
      </p:sp>
      <p:graphicFrame>
        <p:nvGraphicFramePr>
          <p:cNvPr id="20" name="对象 19">
            <a:extLst>
              <a:ext uri="{FF2B5EF4-FFF2-40B4-BE49-F238E27FC236}">
                <a16:creationId xmlns:a16="http://schemas.microsoft.com/office/drawing/2014/main" xmlns="" id="{123E5C40-36FA-449D-9707-5593443DBCCF}"/>
              </a:ext>
            </a:extLst>
          </p:cNvPr>
          <p:cNvGraphicFramePr>
            <a:graphicFrameLocks noGrp="1" noChangeAspect="1"/>
          </p:cNvGraphicFramePr>
          <p:nvPr>
            <p:extLst>
              <p:ext uri="{D42A27DB-BD31-4B8C-83A1-F6EECF244321}">
                <p14:modId xmlns:p14="http://schemas.microsoft.com/office/powerpoint/2010/main" val="2125697402"/>
              </p:ext>
            </p:extLst>
          </p:nvPr>
        </p:nvGraphicFramePr>
        <p:xfrm>
          <a:off x="3635896" y="3602036"/>
          <a:ext cx="3028950" cy="777875"/>
        </p:xfrm>
        <a:graphic>
          <a:graphicData uri="http://schemas.openxmlformats.org/presentationml/2006/ole">
            <mc:AlternateContent xmlns:mc="http://schemas.openxmlformats.org/markup-compatibility/2006">
              <mc:Choice xmlns:v="urn:schemas-microsoft-com:vml" Requires="v">
                <p:oleObj spid="_x0000_s39349" name="Formula" r:id="rId10" imgW="1746360" imgH="444600" progId="Equation.Ribbit">
                  <p:embed/>
                </p:oleObj>
              </mc:Choice>
              <mc:Fallback>
                <p:oleObj name="Formula" r:id="rId10" imgW="1746360" imgH="444600" progId="Equation.Ribbit">
                  <p:embed/>
                  <p:pic>
                    <p:nvPicPr>
                      <p:cNvPr id="10" name="对象 9"/>
                      <p:cNvPicPr>
                        <a:picLocks noGrp="1" noChangeAspect="1" noChangeArrowheads="1"/>
                      </p:cNvPicPr>
                      <p:nvPr/>
                    </p:nvPicPr>
                    <p:blipFill>
                      <a:blip r:embed="rId11"/>
                      <a:srcRect/>
                      <a:stretch>
                        <a:fillRect/>
                      </a:stretch>
                    </p:blipFill>
                    <p:spPr bwMode="auto">
                      <a:xfrm>
                        <a:off x="3635896" y="3602036"/>
                        <a:ext cx="30289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xmlns="" id="{80DA41CA-B593-418B-83F9-14E67F4789F5}"/>
              </a:ext>
            </a:extLst>
          </p:cNvPr>
          <p:cNvGraphicFramePr>
            <a:graphicFrameLocks noGrp="1" noChangeAspect="1"/>
          </p:cNvGraphicFramePr>
          <p:nvPr>
            <p:extLst>
              <p:ext uri="{D42A27DB-BD31-4B8C-83A1-F6EECF244321}">
                <p14:modId xmlns:p14="http://schemas.microsoft.com/office/powerpoint/2010/main" val="2670039066"/>
              </p:ext>
            </p:extLst>
          </p:nvPr>
        </p:nvGraphicFramePr>
        <p:xfrm>
          <a:off x="3635896" y="4524126"/>
          <a:ext cx="3348038" cy="776288"/>
        </p:xfrm>
        <a:graphic>
          <a:graphicData uri="http://schemas.openxmlformats.org/presentationml/2006/ole">
            <mc:AlternateContent xmlns:mc="http://schemas.openxmlformats.org/markup-compatibility/2006">
              <mc:Choice xmlns:v="urn:schemas-microsoft-com:vml" Requires="v">
                <p:oleObj spid="_x0000_s39350" name="Formula" r:id="rId12" imgW="1930680" imgH="444600" progId="Equation.Ribbit">
                  <p:embed/>
                </p:oleObj>
              </mc:Choice>
              <mc:Fallback>
                <p:oleObj name="Formula" r:id="rId12" imgW="1930680" imgH="444600" progId="Equation.Ribbit">
                  <p:embed/>
                  <p:pic>
                    <p:nvPicPr>
                      <p:cNvPr id="11" name="对象 10"/>
                      <p:cNvPicPr>
                        <a:picLocks noGrp="1" noChangeAspect="1" noChangeArrowheads="1"/>
                      </p:cNvPicPr>
                      <p:nvPr/>
                    </p:nvPicPr>
                    <p:blipFill>
                      <a:blip r:embed="rId13"/>
                      <a:srcRect/>
                      <a:stretch>
                        <a:fillRect/>
                      </a:stretch>
                    </p:blipFill>
                    <p:spPr bwMode="auto">
                      <a:xfrm>
                        <a:off x="3635896" y="4524126"/>
                        <a:ext cx="334803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xmlns="" id="{21FDF25C-5F8E-43E3-AAAF-E184D63E5F6A}"/>
              </a:ext>
            </a:extLst>
          </p:cNvPr>
          <p:cNvGraphicFramePr>
            <a:graphicFrameLocks noGrp="1" noChangeAspect="1"/>
          </p:cNvGraphicFramePr>
          <p:nvPr>
            <p:extLst>
              <p:ext uri="{D42A27DB-BD31-4B8C-83A1-F6EECF244321}">
                <p14:modId xmlns:p14="http://schemas.microsoft.com/office/powerpoint/2010/main" val="1483285113"/>
              </p:ext>
            </p:extLst>
          </p:nvPr>
        </p:nvGraphicFramePr>
        <p:xfrm>
          <a:off x="3635896" y="5459437"/>
          <a:ext cx="3944937" cy="777875"/>
        </p:xfrm>
        <a:graphic>
          <a:graphicData uri="http://schemas.openxmlformats.org/presentationml/2006/ole">
            <mc:AlternateContent xmlns:mc="http://schemas.openxmlformats.org/markup-compatibility/2006">
              <mc:Choice xmlns:v="urn:schemas-microsoft-com:vml" Requires="v">
                <p:oleObj spid="_x0000_s39351" name="Formula" r:id="rId14" imgW="2273400" imgH="444600" progId="Equation.Ribbit">
                  <p:embed/>
                </p:oleObj>
              </mc:Choice>
              <mc:Fallback>
                <p:oleObj name="Formula" r:id="rId14" imgW="2273400" imgH="444600" progId="Equation.Ribbit">
                  <p:embed/>
                  <p:pic>
                    <p:nvPicPr>
                      <p:cNvPr id="12" name="对象 11"/>
                      <p:cNvPicPr>
                        <a:picLocks noGrp="1" noChangeAspect="1" noChangeArrowheads="1"/>
                      </p:cNvPicPr>
                      <p:nvPr/>
                    </p:nvPicPr>
                    <p:blipFill>
                      <a:blip r:embed="rId15"/>
                      <a:srcRect/>
                      <a:stretch>
                        <a:fillRect/>
                      </a:stretch>
                    </p:blipFill>
                    <p:spPr bwMode="auto">
                      <a:xfrm>
                        <a:off x="3635896" y="5459437"/>
                        <a:ext cx="39449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xmlns="" id="{DB4936D5-96F4-4846-88C6-DC4216989AD2}"/>
              </a:ext>
            </a:extLst>
          </p:cNvPr>
          <p:cNvGraphicFramePr>
            <a:graphicFrameLocks noGrp="1" noChangeAspect="1"/>
          </p:cNvGraphicFramePr>
          <p:nvPr>
            <p:extLst>
              <p:ext uri="{D42A27DB-BD31-4B8C-83A1-F6EECF244321}">
                <p14:modId xmlns:p14="http://schemas.microsoft.com/office/powerpoint/2010/main" val="1671081382"/>
              </p:ext>
            </p:extLst>
          </p:nvPr>
        </p:nvGraphicFramePr>
        <p:xfrm>
          <a:off x="5148064" y="1945135"/>
          <a:ext cx="3289300" cy="331787"/>
        </p:xfrm>
        <a:graphic>
          <a:graphicData uri="http://schemas.openxmlformats.org/presentationml/2006/ole">
            <mc:AlternateContent xmlns:mc="http://schemas.openxmlformats.org/markup-compatibility/2006">
              <mc:Choice xmlns:v="urn:schemas-microsoft-com:vml" Requires="v">
                <p:oleObj spid="_x0000_s39352" name="Formula" r:id="rId16" imgW="1896120" imgH="190800" progId="Equation.Ribbit">
                  <p:embed/>
                </p:oleObj>
              </mc:Choice>
              <mc:Fallback>
                <p:oleObj name="Formula" r:id="rId16" imgW="1896120" imgH="190800" progId="Equation.Ribbit">
                  <p:embed/>
                  <p:pic>
                    <p:nvPicPr>
                      <p:cNvPr id="13" name="对象 12"/>
                      <p:cNvPicPr>
                        <a:picLocks noGrp="1" noChangeAspect="1" noChangeArrowheads="1"/>
                      </p:cNvPicPr>
                      <p:nvPr/>
                    </p:nvPicPr>
                    <p:blipFill>
                      <a:blip r:embed="rId17"/>
                      <a:srcRect/>
                      <a:stretch>
                        <a:fillRect/>
                      </a:stretch>
                    </p:blipFill>
                    <p:spPr bwMode="auto">
                      <a:xfrm>
                        <a:off x="5148064" y="1945135"/>
                        <a:ext cx="32893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13">
            <a:extLst>
              <a:ext uri="{FF2B5EF4-FFF2-40B4-BE49-F238E27FC236}">
                <a16:creationId xmlns:a16="http://schemas.microsoft.com/office/drawing/2014/main" xmlns="" id="{E22C6BB6-BF95-48AE-B643-DAF7AFFA4E63}"/>
              </a:ext>
            </a:extLst>
          </p:cNvPr>
          <p:cNvSpPr txBox="1"/>
          <p:nvPr/>
        </p:nvSpPr>
        <p:spPr>
          <a:xfrm>
            <a:off x="539552" y="2449191"/>
            <a:ext cx="2977097" cy="461665"/>
          </a:xfrm>
          <a:prstGeom prst="rect">
            <a:avLst/>
          </a:prstGeom>
          <a:noFill/>
        </p:spPr>
        <p:txBody>
          <a:bodyPr wrap="none" rtlCol="0">
            <a:spAutoFit/>
          </a:bodyPr>
          <a:lstStyle/>
          <a:p>
            <a:r>
              <a:rPr lang="en-US" altLang="zh-CN" sz="2400" b="1" dirty="0">
                <a:latin typeface="Mongolian Baiti" panose="03000500000000000000" pitchFamily="66" charset="0"/>
                <a:cs typeface="Mongolian Baiti" panose="03000500000000000000" pitchFamily="66" charset="0"/>
              </a:rPr>
              <a:t>Predicted class vector: </a:t>
            </a:r>
          </a:p>
        </p:txBody>
      </p:sp>
      <p:graphicFrame>
        <p:nvGraphicFramePr>
          <p:cNvPr id="25" name="对象 24">
            <a:extLst>
              <a:ext uri="{FF2B5EF4-FFF2-40B4-BE49-F238E27FC236}">
                <a16:creationId xmlns:a16="http://schemas.microsoft.com/office/drawing/2014/main" xmlns="" id="{4822C2D4-E162-4F26-B954-72256198BC49}"/>
              </a:ext>
            </a:extLst>
          </p:cNvPr>
          <p:cNvGraphicFramePr>
            <a:graphicFrameLocks noGrp="1" noChangeAspect="1"/>
          </p:cNvGraphicFramePr>
          <p:nvPr>
            <p:extLst>
              <p:ext uri="{D42A27DB-BD31-4B8C-83A1-F6EECF244321}">
                <p14:modId xmlns:p14="http://schemas.microsoft.com/office/powerpoint/2010/main" val="2961249207"/>
              </p:ext>
            </p:extLst>
          </p:nvPr>
        </p:nvGraphicFramePr>
        <p:xfrm>
          <a:off x="3779912" y="2467484"/>
          <a:ext cx="3400425" cy="331787"/>
        </p:xfrm>
        <a:graphic>
          <a:graphicData uri="http://schemas.openxmlformats.org/presentationml/2006/ole">
            <mc:AlternateContent xmlns:mc="http://schemas.openxmlformats.org/markup-compatibility/2006">
              <mc:Choice xmlns:v="urn:schemas-microsoft-com:vml" Requires="v">
                <p:oleObj spid="_x0000_s39353" name="Formula" r:id="rId18" imgW="1957320" imgH="190800" progId="Equation.Ribbit">
                  <p:embed/>
                </p:oleObj>
              </mc:Choice>
              <mc:Fallback>
                <p:oleObj name="Formula" r:id="rId18" imgW="1957320" imgH="190800" progId="Equation.Ribbit">
                  <p:embed/>
                  <p:pic>
                    <p:nvPicPr>
                      <p:cNvPr id="15" name="对象 14"/>
                      <p:cNvPicPr>
                        <a:picLocks noGrp="1" noChangeAspect="1" noChangeArrowheads="1"/>
                      </p:cNvPicPr>
                      <p:nvPr/>
                    </p:nvPicPr>
                    <p:blipFill>
                      <a:blip r:embed="rId19"/>
                      <a:srcRect/>
                      <a:stretch>
                        <a:fillRect/>
                      </a:stretch>
                    </p:blipFill>
                    <p:spPr bwMode="auto">
                      <a:xfrm>
                        <a:off x="3779912" y="2467484"/>
                        <a:ext cx="34004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Box 15">
            <a:extLst>
              <a:ext uri="{FF2B5EF4-FFF2-40B4-BE49-F238E27FC236}">
                <a16:creationId xmlns:a16="http://schemas.microsoft.com/office/drawing/2014/main" xmlns="" id="{FCA6A62E-A23C-4DAA-835C-E9A6BBE103E4}"/>
              </a:ext>
            </a:extLst>
          </p:cNvPr>
          <p:cNvSpPr txBox="1"/>
          <p:nvPr/>
        </p:nvSpPr>
        <p:spPr>
          <a:xfrm>
            <a:off x="1001057" y="3760142"/>
            <a:ext cx="2241319" cy="461665"/>
          </a:xfrm>
          <a:prstGeom prst="rect">
            <a:avLst/>
          </a:prstGeom>
          <a:noFill/>
        </p:spPr>
        <p:txBody>
          <a:bodyPr wrap="none" rtlCol="0">
            <a:spAutoFit/>
          </a:bodyPr>
          <a:lstStyle/>
          <a:p>
            <a:r>
              <a:rPr lang="en-US" altLang="zh-CN" sz="2400" b="1" dirty="0">
                <a:latin typeface="Mongolian Baiti" panose="03000500000000000000" pitchFamily="66" charset="0"/>
                <a:cs typeface="Mongolian Baiti" panose="03000500000000000000" pitchFamily="66" charset="0"/>
              </a:rPr>
              <a:t>Hamming Score:</a:t>
            </a:r>
          </a:p>
        </p:txBody>
      </p:sp>
      <p:sp>
        <p:nvSpPr>
          <p:cNvPr id="29" name="TextBox 16">
            <a:extLst>
              <a:ext uri="{FF2B5EF4-FFF2-40B4-BE49-F238E27FC236}">
                <a16:creationId xmlns:a16="http://schemas.microsoft.com/office/drawing/2014/main" xmlns="" id="{78B757D7-557B-4BEA-B62F-8AD0526A31AA}"/>
              </a:ext>
            </a:extLst>
          </p:cNvPr>
          <p:cNvSpPr txBox="1"/>
          <p:nvPr/>
        </p:nvSpPr>
        <p:spPr>
          <a:xfrm>
            <a:off x="1444154" y="4681438"/>
            <a:ext cx="1802096" cy="461665"/>
          </a:xfrm>
          <a:prstGeom prst="rect">
            <a:avLst/>
          </a:prstGeom>
          <a:noFill/>
        </p:spPr>
        <p:txBody>
          <a:bodyPr wrap="none" rtlCol="0">
            <a:spAutoFit/>
          </a:bodyPr>
          <a:lstStyle/>
          <a:p>
            <a:r>
              <a:rPr lang="en-US" altLang="zh-CN" sz="2400" b="1" dirty="0">
                <a:latin typeface="Mongolian Baiti" panose="03000500000000000000" pitchFamily="66" charset="0"/>
                <a:cs typeface="Mongolian Baiti" panose="03000500000000000000" pitchFamily="66" charset="0"/>
              </a:rPr>
              <a:t>Exact Match:</a:t>
            </a:r>
          </a:p>
        </p:txBody>
      </p:sp>
      <p:sp>
        <p:nvSpPr>
          <p:cNvPr id="30" name="TextBox 17">
            <a:extLst>
              <a:ext uri="{FF2B5EF4-FFF2-40B4-BE49-F238E27FC236}">
                <a16:creationId xmlns:a16="http://schemas.microsoft.com/office/drawing/2014/main" xmlns="" id="{56634E6F-967D-41A8-8C5B-32E8E7C62156}"/>
              </a:ext>
            </a:extLst>
          </p:cNvPr>
          <p:cNvSpPr txBox="1"/>
          <p:nvPr/>
        </p:nvSpPr>
        <p:spPr>
          <a:xfrm>
            <a:off x="826998" y="5617542"/>
            <a:ext cx="2372765" cy="461665"/>
          </a:xfrm>
          <a:prstGeom prst="rect">
            <a:avLst/>
          </a:prstGeom>
          <a:noFill/>
        </p:spPr>
        <p:txBody>
          <a:bodyPr wrap="none" rtlCol="0">
            <a:spAutoFit/>
          </a:bodyPr>
          <a:lstStyle/>
          <a:p>
            <a:r>
              <a:rPr lang="en-US" altLang="zh-CN" sz="2400" b="1" dirty="0">
                <a:latin typeface="Mongolian Baiti" panose="03000500000000000000" pitchFamily="66" charset="0"/>
                <a:cs typeface="Mongolian Baiti" panose="03000500000000000000" pitchFamily="66" charset="0"/>
              </a:rPr>
              <a:t>Sub-Exact Match:</a:t>
            </a:r>
          </a:p>
        </p:txBody>
      </p:sp>
    </p:spTree>
    <p:extLst>
      <p:ext uri="{BB962C8B-B14F-4D97-AF65-F5344CB8AC3E}">
        <p14:creationId xmlns:p14="http://schemas.microsoft.com/office/powerpoint/2010/main" val="15691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par>
                                <p:cTn id="18" presetID="22" presetClass="entr" presetSubtype="1"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4" grpId="0"/>
      <p:bldP spid="26"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BCAE173D-F471-438B-B042-702DF24C399D}"/>
              </a:ext>
            </a:extLst>
          </p:cNvPr>
          <p:cNvSpPr/>
          <p:nvPr/>
        </p:nvSpPr>
        <p:spPr>
          <a:xfrm>
            <a:off x="702818" y="5699823"/>
            <a:ext cx="7683943" cy="463799"/>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 name="图片 9">
            <a:extLst>
              <a:ext uri="{FF2B5EF4-FFF2-40B4-BE49-F238E27FC236}">
                <a16:creationId xmlns:a16="http://schemas.microsoft.com/office/drawing/2014/main" xmlns="" id="{B4642748-9B50-46B7-AA29-F50BEE63D6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9938" y="5733256"/>
            <a:ext cx="1623941" cy="375364"/>
          </a:xfrm>
          <a:prstGeom prst="rect">
            <a:avLst/>
          </a:prstGeom>
        </p:spPr>
      </p:pic>
      <p:sp>
        <p:nvSpPr>
          <p:cNvPr id="11" name="TextBox 13">
            <a:extLst>
              <a:ext uri="{FF2B5EF4-FFF2-40B4-BE49-F238E27FC236}">
                <a16:creationId xmlns:a16="http://schemas.microsoft.com/office/drawing/2014/main" xmlns="" id="{572A1A75-DC98-4D12-A587-A3B1668948B8}"/>
              </a:ext>
            </a:extLst>
          </p:cNvPr>
          <p:cNvSpPr txBox="1"/>
          <p:nvPr/>
        </p:nvSpPr>
        <p:spPr>
          <a:xfrm>
            <a:off x="4903879" y="5589240"/>
            <a:ext cx="639688" cy="583621"/>
          </a:xfrm>
          <a:prstGeom prst="rect">
            <a:avLst/>
          </a:prstGeom>
          <a:noFill/>
        </p:spPr>
        <p:txBody>
          <a:bodyPr wrap="square" rtlCol="0">
            <a:spAutoFit/>
          </a:bodyPr>
          <a:lstStyle/>
          <a:p>
            <a:pPr>
              <a:lnSpc>
                <a:spcPct val="150000"/>
              </a:lnSpc>
            </a:pPr>
            <a:r>
              <a:rPr lang="en-US" altLang="zh-CN" sz="2400" dirty="0">
                <a:solidFill>
                  <a:srgbClr val="0000CC"/>
                </a:solidFill>
                <a:latin typeface="Comic Sans MS" panose="030F0902030302020204" pitchFamily="66" charset="0"/>
              </a:rPr>
              <a:t>VS</a:t>
            </a:r>
            <a:endParaRPr lang="en-US" altLang="zh-CN" sz="2400" dirty="0">
              <a:solidFill>
                <a:schemeClr val="tx1">
                  <a:lumMod val="95000"/>
                  <a:lumOff val="5000"/>
                </a:schemeClr>
              </a:solidFill>
              <a:latin typeface="Cambria" panose="02040503050406030204" pitchFamily="18" charset="0"/>
            </a:endParaRPr>
          </a:p>
        </p:txBody>
      </p:sp>
      <p:pic>
        <p:nvPicPr>
          <p:cNvPr id="14" name="图片 13">
            <a:extLst>
              <a:ext uri="{FF2B5EF4-FFF2-40B4-BE49-F238E27FC236}">
                <a16:creationId xmlns:a16="http://schemas.microsoft.com/office/drawing/2014/main" xmlns="" id="{1043BC82-454C-44F2-BC19-537AC782A9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29" t="4705" b="-1"/>
          <a:stretch/>
        </p:blipFill>
        <p:spPr>
          <a:xfrm>
            <a:off x="5551951" y="5733256"/>
            <a:ext cx="316193" cy="357703"/>
          </a:xfrm>
          <a:prstGeom prst="rect">
            <a:avLst/>
          </a:prstGeom>
        </p:spPr>
      </p:pic>
      <p:sp>
        <p:nvSpPr>
          <p:cNvPr id="2" name="标题 1"/>
          <p:cNvSpPr>
            <a:spLocks noGrp="1"/>
          </p:cNvSpPr>
          <p:nvPr>
            <p:ph type="title"/>
          </p:nvPr>
        </p:nvSpPr>
        <p:spPr/>
        <p:txBody>
          <a:bodyPr/>
          <a:lstStyle/>
          <a:p>
            <a:r>
              <a:rPr lang="en-US" altLang="zh-CN" b="1" dirty="0"/>
              <a:t>Experimental Setup</a:t>
            </a:r>
            <a:endParaRPr lang="zh-CN" altLang="en-US" b="1" dirty="0"/>
          </a:p>
        </p:txBody>
      </p:sp>
      <p:sp>
        <p:nvSpPr>
          <p:cNvPr id="6" name="TextBox 5"/>
          <p:cNvSpPr txBox="1"/>
          <p:nvPr/>
        </p:nvSpPr>
        <p:spPr>
          <a:xfrm>
            <a:off x="590636" y="1207385"/>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Comparing Algorithms</a:t>
            </a:r>
            <a:endParaRPr lang="zh-CN" altLang="en-US" sz="2800" dirty="0">
              <a:latin typeface="Comic Sans MS" panose="030F0902030302020204" pitchFamily="66" charset="0"/>
            </a:endParaRPr>
          </a:p>
        </p:txBody>
      </p:sp>
      <p:sp>
        <p:nvSpPr>
          <p:cNvPr id="5" name="TextBox 13"/>
          <p:cNvSpPr txBox="1"/>
          <p:nvPr/>
        </p:nvSpPr>
        <p:spPr>
          <a:xfrm>
            <a:off x="683568" y="1687441"/>
            <a:ext cx="8229600" cy="2247090"/>
          </a:xfrm>
          <a:prstGeom prst="rect">
            <a:avLst/>
          </a:prstGeom>
          <a:noFill/>
        </p:spPr>
        <p:txBody>
          <a:bodyPr wrap="square" rtlCol="0">
            <a:spAutoFit/>
          </a:bodyPr>
          <a:lstStyle/>
          <a:p>
            <a:pPr>
              <a:lnSpc>
                <a:spcPct val="150000"/>
              </a:lnSpc>
            </a:pPr>
            <a:r>
              <a:rPr lang="en-US" altLang="zh-CN" sz="2400" dirty="0">
                <a:solidFill>
                  <a:srgbClr val="0000CC"/>
                </a:solidFill>
                <a:latin typeface="Comic Sans MS" panose="030F0902030302020204" pitchFamily="66" charset="0"/>
              </a:rPr>
              <a:t>Binary Relevance (BR) </a:t>
            </a:r>
            <a:r>
              <a:rPr lang="en-US" altLang="zh-CN" sz="1600" dirty="0">
                <a:solidFill>
                  <a:srgbClr val="003300"/>
                </a:solidFill>
                <a:latin typeface="Book Antiqua" pitchFamily="18" charset="0"/>
              </a:rPr>
              <a:t>[Read et al., TKDE14]</a:t>
            </a:r>
            <a:endParaRPr lang="en-US" altLang="zh-CN" sz="1600" dirty="0">
              <a:solidFill>
                <a:schemeClr val="tx1">
                  <a:lumMod val="95000"/>
                  <a:lumOff val="5000"/>
                </a:schemeClr>
              </a:solidFill>
              <a:latin typeface="Constantia" panose="02030602050306030303" pitchFamily="18" charset="0"/>
            </a:endParaRPr>
          </a:p>
          <a:p>
            <a:pPr>
              <a:lnSpc>
                <a:spcPct val="150000"/>
              </a:lnSpc>
            </a:pPr>
            <a:r>
              <a:rPr lang="fr-FR" altLang="zh-CN" sz="2400" dirty="0">
                <a:solidFill>
                  <a:srgbClr val="0000CC"/>
                </a:solidFill>
                <a:latin typeface="Comic Sans MS" panose="030F0902030302020204" pitchFamily="66" charset="0"/>
              </a:rPr>
              <a:t>Ensembles of Classifier Chains (ECC) </a:t>
            </a:r>
            <a:r>
              <a:rPr lang="en-US" altLang="zh-CN" sz="1600" dirty="0">
                <a:solidFill>
                  <a:srgbClr val="003300"/>
                </a:solidFill>
                <a:latin typeface="Book Antiqua" pitchFamily="18" charset="0"/>
              </a:rPr>
              <a:t>[Read et al., TKDE14]</a:t>
            </a:r>
            <a:endParaRPr lang="fr-FR" altLang="zh-CN" sz="2400" dirty="0">
              <a:solidFill>
                <a:srgbClr val="0000CC"/>
              </a:solidFill>
              <a:latin typeface="Comic Sans MS" panose="030F0902030302020204" pitchFamily="66" charset="0"/>
            </a:endParaRPr>
          </a:p>
          <a:p>
            <a:pPr>
              <a:lnSpc>
                <a:spcPct val="150000"/>
              </a:lnSpc>
            </a:pPr>
            <a:r>
              <a:rPr lang="fr-FR" altLang="zh-CN" sz="2400" dirty="0">
                <a:solidFill>
                  <a:srgbClr val="0000CC"/>
                </a:solidFill>
                <a:latin typeface="Comic Sans MS" panose="030F0902030302020204" pitchFamily="66" charset="0"/>
              </a:rPr>
              <a:t>Ensembles of Class Powerset (ECP) </a:t>
            </a:r>
            <a:r>
              <a:rPr lang="en-US" altLang="zh-CN" sz="1600" dirty="0">
                <a:solidFill>
                  <a:srgbClr val="003300"/>
                </a:solidFill>
                <a:latin typeface="Book Antiqua" pitchFamily="18" charset="0"/>
              </a:rPr>
              <a:t>[Read et al., TKDE14]</a:t>
            </a:r>
            <a:endParaRPr lang="fr-FR" altLang="zh-CN" sz="2000" dirty="0">
              <a:solidFill>
                <a:srgbClr val="0000CC"/>
              </a:solidFill>
              <a:latin typeface="Comic Sans MS" panose="030F0902030302020204" pitchFamily="66" charset="0"/>
            </a:endParaRPr>
          </a:p>
          <a:p>
            <a:pPr>
              <a:lnSpc>
                <a:spcPct val="150000"/>
              </a:lnSpc>
            </a:pPr>
            <a:r>
              <a:rPr lang="fr-FR" altLang="zh-CN" sz="2400" dirty="0">
                <a:solidFill>
                  <a:srgbClr val="0000CC"/>
                </a:solidFill>
                <a:latin typeface="Comic Sans MS" panose="030F0902030302020204" pitchFamily="66" charset="0"/>
              </a:rPr>
              <a:t>Ensembles of Super Class (ESC) </a:t>
            </a:r>
            <a:r>
              <a:rPr lang="en-US" altLang="zh-CN" sz="1600" dirty="0">
                <a:solidFill>
                  <a:srgbClr val="003300"/>
                </a:solidFill>
                <a:latin typeface="Book Antiqua" pitchFamily="18" charset="0"/>
              </a:rPr>
              <a:t>[Read et al., TKDE14]</a:t>
            </a:r>
            <a:endParaRPr lang="en-US" altLang="zh-CN" sz="1600" dirty="0">
              <a:latin typeface="Cambria" panose="02040503050406030204" pitchFamily="18" charset="0"/>
            </a:endParaRPr>
          </a:p>
        </p:txBody>
      </p:sp>
      <p:sp>
        <p:nvSpPr>
          <p:cNvPr id="13" name="云形 12">
            <a:extLst>
              <a:ext uri="{FF2B5EF4-FFF2-40B4-BE49-F238E27FC236}">
                <a16:creationId xmlns:a16="http://schemas.microsoft.com/office/drawing/2014/main" xmlns="" id="{318F48A3-3178-4E61-92E1-7B53C3ACA985}"/>
              </a:ext>
            </a:extLst>
          </p:cNvPr>
          <p:cNvSpPr/>
          <p:nvPr/>
        </p:nvSpPr>
        <p:spPr>
          <a:xfrm>
            <a:off x="5082649" y="997601"/>
            <a:ext cx="3493421" cy="81698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00CC"/>
                </a:solidFill>
                <a:latin typeface="Comic Sans MS" panose="030F0902030302020204" pitchFamily="66" charset="0"/>
              </a:rPr>
              <a:t>Meta-strategy</a:t>
            </a:r>
            <a:endParaRPr lang="zh-CN" altLang="en-US" sz="2400" dirty="0">
              <a:solidFill>
                <a:srgbClr val="0000CC"/>
              </a:solidFill>
              <a:latin typeface="Comic Sans MS" panose="030F0902030302020204" pitchFamily="66" charset="0"/>
            </a:endParaRPr>
          </a:p>
        </p:txBody>
      </p:sp>
      <p:sp>
        <p:nvSpPr>
          <p:cNvPr id="12" name="矩形 11">
            <a:extLst>
              <a:ext uri="{FF2B5EF4-FFF2-40B4-BE49-F238E27FC236}">
                <a16:creationId xmlns:a16="http://schemas.microsoft.com/office/drawing/2014/main" xmlns="" id="{DD7AAA1F-AA31-4ED0-A333-3B883478E5DC}"/>
              </a:ext>
            </a:extLst>
          </p:cNvPr>
          <p:cNvSpPr/>
          <p:nvPr/>
        </p:nvSpPr>
        <p:spPr>
          <a:xfrm>
            <a:off x="665981" y="3980191"/>
            <a:ext cx="7775201" cy="2230773"/>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a:extLst>
              <a:ext uri="{FF2B5EF4-FFF2-40B4-BE49-F238E27FC236}">
                <a16:creationId xmlns:a16="http://schemas.microsoft.com/office/drawing/2014/main" xmlns="" id="{7CDE18AB-00F0-430F-A7F0-0D85C29997FE}"/>
              </a:ext>
            </a:extLst>
          </p:cNvPr>
          <p:cNvSpPr txBox="1"/>
          <p:nvPr/>
        </p:nvSpPr>
        <p:spPr>
          <a:xfrm>
            <a:off x="640335" y="3970764"/>
            <a:ext cx="4442314" cy="461665"/>
          </a:xfrm>
          <a:prstGeom prst="rect">
            <a:avLst/>
          </a:prstGeom>
          <a:noFill/>
        </p:spPr>
        <p:txBody>
          <a:bodyPr wrap="square" rtlCol="0">
            <a:spAutoFit/>
          </a:bodyPr>
          <a:lstStyle/>
          <a:p>
            <a:r>
              <a:rPr lang="en-US" altLang="zh-CN" sz="2400" b="1" dirty="0">
                <a:latin typeface="Constantia" panose="02030602050306030303" pitchFamily="18" charset="0"/>
                <a:cs typeface="Times New Roman" panose="02020603050405020304" pitchFamily="18" charset="0"/>
              </a:rPr>
              <a:t>Parameters Setting Details:</a:t>
            </a:r>
            <a:endParaRPr lang="zh-CN" altLang="en-US" sz="2400" b="1" dirty="0">
              <a:latin typeface="Constantia" panose="02030602050306030303" pitchFamily="18" charset="0"/>
              <a:cs typeface="Times New Roman" panose="02020603050405020304" pitchFamily="18" charset="0"/>
            </a:endParaRPr>
          </a:p>
        </p:txBody>
      </p:sp>
      <p:sp>
        <p:nvSpPr>
          <p:cNvPr id="19" name="TextBox 35">
            <a:extLst>
              <a:ext uri="{FF2B5EF4-FFF2-40B4-BE49-F238E27FC236}">
                <a16:creationId xmlns:a16="http://schemas.microsoft.com/office/drawing/2014/main" xmlns="" id="{9476888E-0F40-47E5-B6F3-07D2E81EA923}"/>
              </a:ext>
            </a:extLst>
          </p:cNvPr>
          <p:cNvSpPr txBox="1"/>
          <p:nvPr/>
        </p:nvSpPr>
        <p:spPr>
          <a:xfrm>
            <a:off x="665981" y="4365104"/>
            <a:ext cx="7775201" cy="1865126"/>
          </a:xfrm>
          <a:prstGeom prst="rect">
            <a:avLst/>
          </a:prstGeom>
          <a:noFill/>
        </p:spPr>
        <p:txBody>
          <a:bodyPr wrap="square" rtlCol="0">
            <a:spAutoFit/>
          </a:bodyPr>
          <a:lstStyle/>
          <a:p>
            <a:pPr marL="342900" indent="-342900">
              <a:lnSpc>
                <a:spcPct val="120000"/>
              </a:lnSpc>
              <a:buFont typeface="Wingdings" panose="05000000000000000000" pitchFamily="2" charset="2"/>
              <a:buChar char="p"/>
            </a:pPr>
            <a:r>
              <a:rPr lang="en-US" altLang="zh-CN" sz="2400" dirty="0">
                <a:latin typeface="Cambria" panose="02040503050406030204" pitchFamily="18" charset="0"/>
                <a:cs typeface="Times New Roman" panose="02020603050405020304" pitchFamily="18" charset="0"/>
              </a:rPr>
              <a:t>ECC: different random chaining orders</a:t>
            </a:r>
          </a:p>
          <a:p>
            <a:pPr marL="342900" indent="-342900">
              <a:lnSpc>
                <a:spcPct val="120000"/>
              </a:lnSpc>
              <a:buFont typeface="Wingdings" panose="05000000000000000000" pitchFamily="2" charset="2"/>
              <a:buChar char="p"/>
            </a:pPr>
            <a:r>
              <a:rPr lang="en-US" altLang="zh-CN" sz="2400" dirty="0">
                <a:latin typeface="Cambria" panose="02040503050406030204" pitchFamily="18" charset="0"/>
                <a:cs typeface="Times New Roman" panose="02020603050405020304" pitchFamily="18" charset="0"/>
              </a:rPr>
              <a:t>ESC: no NNR + Classifier </a:t>
            </a:r>
            <a:r>
              <a:rPr lang="en-US" altLang="zh-CN" sz="2400" dirty="0" smtClean="0">
                <a:latin typeface="Cambria" panose="02040503050406030204" pitchFamily="18" charset="0"/>
                <a:cs typeface="Times New Roman" panose="02020603050405020304" pitchFamily="18" charset="0"/>
              </a:rPr>
              <a:t>Chains + </a:t>
            </a:r>
            <a:r>
              <a:rPr lang="en-US" altLang="zh-CN" sz="2400" i="1" dirty="0" smtClean="0">
                <a:latin typeface="Cambria" panose="02040503050406030204" pitchFamily="18" charset="0"/>
                <a:cs typeface="Times New Roman" panose="02020603050405020304" pitchFamily="18" charset="0"/>
              </a:rPr>
              <a:t>T</a:t>
            </a:r>
            <a:r>
              <a:rPr lang="en-US" altLang="zh-CN" sz="2400" dirty="0" smtClean="0">
                <a:latin typeface="Cambria" panose="02040503050406030204" pitchFamily="18" charset="0"/>
                <a:cs typeface="Times New Roman" panose="02020603050405020304" pitchFamily="18" charset="0"/>
              </a:rPr>
              <a:t>=1000,</a:t>
            </a:r>
            <a:r>
              <a:rPr lang="en-US" altLang="zh-CN" sz="2400" i="1" dirty="0" smtClean="0">
                <a:latin typeface="Cambria" panose="02040503050406030204" pitchFamily="18" charset="0"/>
                <a:cs typeface="Times New Roman" panose="02020603050405020304" pitchFamily="18" charset="0"/>
              </a:rPr>
              <a:t>T</a:t>
            </a:r>
            <a:r>
              <a:rPr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lang="en-US" altLang="zh-CN" sz="2400" dirty="0" smtClean="0">
                <a:latin typeface="Cambria" panose="02040503050406030204" pitchFamily="18" charset="0"/>
                <a:cs typeface="Times New Roman" panose="02020603050405020304" pitchFamily="18" charset="0"/>
              </a:rPr>
              <a:t>=0</a:t>
            </a:r>
            <a:endParaRPr lang="en-US" altLang="zh-CN" sz="2400" dirty="0">
              <a:latin typeface="Cambria" panose="02040503050406030204" pitchFamily="18" charset="0"/>
              <a:cs typeface="Times New Roman" panose="02020603050405020304" pitchFamily="18" charset="0"/>
            </a:endParaRPr>
          </a:p>
          <a:p>
            <a:pPr marL="342900" indent="-342900">
              <a:lnSpc>
                <a:spcPct val="120000"/>
              </a:lnSpc>
              <a:buFont typeface="Wingdings" panose="05000000000000000000" pitchFamily="2" charset="2"/>
              <a:buChar char="p"/>
            </a:pPr>
            <a:r>
              <a:rPr lang="en-US" altLang="zh-CN" sz="2400" dirty="0">
                <a:latin typeface="Cambria" panose="02040503050406030204" pitchFamily="18" charset="0"/>
                <a:cs typeface="Times New Roman" panose="02020603050405020304" pitchFamily="18" charset="0"/>
              </a:rPr>
              <a:t>For Ensemble methods(ECC/ECP/ESC):</a:t>
            </a:r>
          </a:p>
          <a:p>
            <a:pPr marL="342900" indent="-342900">
              <a:lnSpc>
                <a:spcPct val="120000"/>
              </a:lnSpc>
              <a:buFont typeface="Arial" panose="020B0604020202020204" pitchFamily="34" charset="0"/>
              <a:buChar char="•"/>
            </a:pPr>
            <a:r>
              <a:rPr lang="en-US" altLang="zh-CN" sz="2400" dirty="0">
                <a:latin typeface="Cambria" panose="02040503050406030204" pitchFamily="18" charset="0"/>
                <a:cs typeface="Times New Roman" panose="02020603050405020304" pitchFamily="18" charset="0"/>
              </a:rPr>
              <a:t>Bagging (67%) + 10 base classifiers</a:t>
            </a:r>
            <a:r>
              <a:rPr lang="zh-CN" altLang="en-US" sz="2400" dirty="0">
                <a:latin typeface="Cambria" panose="02040503050406030204" pitchFamily="18" charset="0"/>
                <a:cs typeface="Times New Roman" panose="02020603050405020304" pitchFamily="18" charset="0"/>
              </a:rPr>
              <a:t> </a:t>
            </a:r>
            <a:r>
              <a:rPr lang="en-US" altLang="zh-CN" sz="2400" dirty="0">
                <a:latin typeface="Cambria" panose="02040503050406030204" pitchFamily="18" charset="0"/>
                <a:cs typeface="Times New Roman" panose="02020603050405020304" pitchFamily="18" charset="0"/>
              </a:rPr>
              <a:t>+</a:t>
            </a:r>
            <a:r>
              <a:rPr lang="zh-CN" altLang="en-US" sz="2400" dirty="0">
                <a:latin typeface="Cambria" panose="02040503050406030204" pitchFamily="18" charset="0"/>
                <a:cs typeface="Times New Roman" panose="02020603050405020304" pitchFamily="18" charset="0"/>
              </a:rPr>
              <a:t> </a:t>
            </a:r>
            <a:r>
              <a:rPr lang="en-US" altLang="zh-CN" sz="2400" dirty="0">
                <a:latin typeface="Cambria" panose="02040503050406030204" pitchFamily="18" charset="0"/>
                <a:cs typeface="Times New Roman" panose="02020603050405020304" pitchFamily="18" charset="0"/>
              </a:rPr>
              <a:t>majority</a:t>
            </a:r>
            <a:r>
              <a:rPr lang="zh-CN" altLang="en-US" sz="2400" dirty="0">
                <a:latin typeface="Cambria" panose="02040503050406030204" pitchFamily="18" charset="0"/>
                <a:cs typeface="Times New Roman" panose="02020603050405020304" pitchFamily="18" charset="0"/>
              </a:rPr>
              <a:t> </a:t>
            </a:r>
            <a:r>
              <a:rPr lang="en-US" altLang="zh-CN" sz="2400" dirty="0">
                <a:latin typeface="Cambria" panose="02040503050406030204" pitchFamily="18" charset="0"/>
                <a:cs typeface="Times New Roman" panose="02020603050405020304" pitchFamily="18" charset="0"/>
              </a:rPr>
              <a:t>voting</a:t>
            </a:r>
          </a:p>
        </p:txBody>
      </p:sp>
    </p:spTree>
    <p:extLst>
      <p:ext uri="{BB962C8B-B14F-4D97-AF65-F5344CB8AC3E}">
        <p14:creationId xmlns:p14="http://schemas.microsoft.com/office/powerpoint/2010/main" val="31082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par>
                                <p:cTn id="12" presetID="16" presetClass="entr" presetSubtype="2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5" grpId="0"/>
      <p:bldP spid="13" grpId="0" animBg="1"/>
      <p:bldP spid="12" grpId="0" animBg="1"/>
      <p:bldP spid="16"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xmlns="" id="{A8EC99FA-77A2-4138-8AF5-984975664000}"/>
              </a:ext>
            </a:extLst>
          </p:cNvPr>
          <p:cNvSpPr/>
          <p:nvPr/>
        </p:nvSpPr>
        <p:spPr>
          <a:xfrm>
            <a:off x="685231" y="5771831"/>
            <a:ext cx="7775201" cy="463799"/>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lstStyle/>
          <a:p>
            <a:r>
              <a:rPr lang="en-US" altLang="zh-CN" b="1" dirty="0"/>
              <a:t>Experimental Setup</a:t>
            </a:r>
            <a:endParaRPr lang="zh-CN" altLang="en-US" b="1" dirty="0"/>
          </a:p>
        </p:txBody>
      </p:sp>
      <p:sp>
        <p:nvSpPr>
          <p:cNvPr id="6" name="TextBox 5"/>
          <p:cNvSpPr txBox="1"/>
          <p:nvPr/>
        </p:nvSpPr>
        <p:spPr>
          <a:xfrm>
            <a:off x="590636" y="1207385"/>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Comparing Algorithms</a:t>
            </a:r>
            <a:endParaRPr lang="zh-CN" altLang="en-US" sz="2800" dirty="0">
              <a:latin typeface="Comic Sans MS" panose="030F0902030302020204" pitchFamily="66" charset="0"/>
            </a:endParaRPr>
          </a:p>
        </p:txBody>
      </p:sp>
      <p:grpSp>
        <p:nvGrpSpPr>
          <p:cNvPr id="33" name="组合 32"/>
          <p:cNvGrpSpPr/>
          <p:nvPr/>
        </p:nvGrpSpPr>
        <p:grpSpPr>
          <a:xfrm>
            <a:off x="590635" y="4653136"/>
            <a:ext cx="7149717" cy="1014111"/>
            <a:chOff x="590635" y="5157192"/>
            <a:chExt cx="7149717" cy="1014111"/>
          </a:xfrm>
        </p:grpSpPr>
        <p:sp>
          <p:nvSpPr>
            <p:cNvPr id="17" name="TextBox 16"/>
            <p:cNvSpPr txBox="1"/>
            <p:nvPr/>
          </p:nvSpPr>
          <p:spPr>
            <a:xfrm>
              <a:off x="590636" y="5157192"/>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Experimental Protocol</a:t>
              </a:r>
              <a:endParaRPr lang="zh-CN" altLang="en-US" sz="2800" dirty="0">
                <a:latin typeface="Comic Sans MS" panose="030F0902030302020204" pitchFamily="66" charset="0"/>
              </a:endParaRPr>
            </a:p>
          </p:txBody>
        </p:sp>
        <p:sp>
          <p:nvSpPr>
            <p:cNvPr id="18" name="TextBox 13"/>
            <p:cNvSpPr txBox="1"/>
            <p:nvPr/>
          </p:nvSpPr>
          <p:spPr>
            <a:xfrm>
              <a:off x="590635" y="5709638"/>
              <a:ext cx="7149717" cy="461665"/>
            </a:xfrm>
            <a:prstGeom prst="rect">
              <a:avLst/>
            </a:prstGeom>
            <a:noFill/>
          </p:spPr>
          <p:txBody>
            <a:bodyPr wrap="square" rtlCol="0">
              <a:spAutoFit/>
            </a:bodyPr>
            <a:lstStyle/>
            <a:p>
              <a:r>
                <a:rPr lang="en-US" altLang="zh-CN" sz="2400" dirty="0">
                  <a:latin typeface="Constantia" panose="02030602050306030303" pitchFamily="18" charset="0"/>
                </a:rPr>
                <a:t>Ten-fold cross-validation</a:t>
              </a:r>
              <a:r>
                <a:rPr lang="zh-Hans" altLang="en-US" sz="2400" dirty="0">
                  <a:latin typeface="Constantia" panose="02030602050306030303" pitchFamily="18" charset="0"/>
                </a:rPr>
                <a:t>  </a:t>
              </a:r>
              <a:r>
                <a:rPr lang="en-US" altLang="zh-Hans" sz="2400" dirty="0">
                  <a:latin typeface="Constantia" panose="02030602050306030303" pitchFamily="18" charset="0"/>
                </a:rPr>
                <a:t>+</a:t>
              </a:r>
              <a:r>
                <a:rPr lang="zh-Hans" altLang="en-US" sz="2400" dirty="0">
                  <a:latin typeface="Constantia" panose="02030602050306030303" pitchFamily="18" charset="0"/>
                </a:rPr>
                <a:t> </a:t>
              </a:r>
              <a:r>
                <a:rPr lang="en-US" altLang="zh-CN" sz="2400" dirty="0">
                  <a:latin typeface="Constantia" panose="02030602050306030303" pitchFamily="18" charset="0"/>
                </a:rPr>
                <a:t>Pairwise </a:t>
              </a:r>
              <a:r>
                <a:rPr lang="en-US" altLang="zh-CN" sz="2400" i="1" dirty="0">
                  <a:latin typeface="Constantia" panose="02030602050306030303" pitchFamily="18" charset="0"/>
                </a:rPr>
                <a:t>t</a:t>
              </a:r>
              <a:r>
                <a:rPr lang="en-US" altLang="zh-CN" sz="2400" dirty="0">
                  <a:latin typeface="Constantia" panose="02030602050306030303" pitchFamily="18" charset="0"/>
                </a:rPr>
                <a:t>-test</a:t>
              </a:r>
              <a:endParaRPr lang="zh-CN" altLang="en-US" dirty="0">
                <a:latin typeface="Comic Sans MS" panose="030F0902030302020204" pitchFamily="66" charset="0"/>
              </a:endParaRPr>
            </a:p>
          </p:txBody>
        </p:sp>
      </p:grpSp>
      <p:sp>
        <p:nvSpPr>
          <p:cNvPr id="13" name="云形 12">
            <a:extLst>
              <a:ext uri="{FF2B5EF4-FFF2-40B4-BE49-F238E27FC236}">
                <a16:creationId xmlns:a16="http://schemas.microsoft.com/office/drawing/2014/main" xmlns="" id="{318F48A3-3178-4E61-92E1-7B53C3ACA985}"/>
              </a:ext>
            </a:extLst>
          </p:cNvPr>
          <p:cNvSpPr/>
          <p:nvPr/>
        </p:nvSpPr>
        <p:spPr>
          <a:xfrm>
            <a:off x="5082649" y="997601"/>
            <a:ext cx="3493421" cy="81698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00CC"/>
                </a:solidFill>
                <a:latin typeface="Comic Sans MS" panose="030F0902030302020204" pitchFamily="66" charset="0"/>
              </a:rPr>
              <a:t>Meta-strategy</a:t>
            </a:r>
            <a:endParaRPr lang="zh-CN" altLang="en-US" sz="2400" dirty="0">
              <a:solidFill>
                <a:srgbClr val="0000CC"/>
              </a:solidFill>
              <a:latin typeface="Comic Sans MS" panose="030F0902030302020204" pitchFamily="66" charset="0"/>
            </a:endParaRPr>
          </a:p>
        </p:txBody>
      </p:sp>
      <p:sp>
        <p:nvSpPr>
          <p:cNvPr id="14" name="TextBox 16">
            <a:extLst>
              <a:ext uri="{FF2B5EF4-FFF2-40B4-BE49-F238E27FC236}">
                <a16:creationId xmlns:a16="http://schemas.microsoft.com/office/drawing/2014/main" xmlns="" id="{75D3A529-6D1C-4ACD-8524-4AE78C43B5DF}"/>
              </a:ext>
            </a:extLst>
          </p:cNvPr>
          <p:cNvSpPr txBox="1"/>
          <p:nvPr/>
        </p:nvSpPr>
        <p:spPr>
          <a:xfrm>
            <a:off x="590636" y="2492896"/>
            <a:ext cx="4125380"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Multi-Class Classifier</a:t>
            </a:r>
            <a:endParaRPr lang="zh-CN" altLang="en-US" sz="2800" dirty="0">
              <a:latin typeface="Comic Sans MS" panose="030F0902030302020204" pitchFamily="66" charset="0"/>
            </a:endParaRPr>
          </a:p>
        </p:txBody>
      </p:sp>
      <p:pic>
        <p:nvPicPr>
          <p:cNvPr id="4" name="图片 3">
            <a:extLst>
              <a:ext uri="{FF2B5EF4-FFF2-40B4-BE49-F238E27FC236}">
                <a16:creationId xmlns:a16="http://schemas.microsoft.com/office/drawing/2014/main" xmlns="" id="{FF95AF4E-03EA-4E2A-901D-259D3F309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466" y="1916832"/>
            <a:ext cx="4217613" cy="448144"/>
          </a:xfrm>
          <a:prstGeom prst="rect">
            <a:avLst/>
          </a:prstGeom>
        </p:spPr>
      </p:pic>
      <p:pic>
        <p:nvPicPr>
          <p:cNvPr id="8" name="图片 7">
            <a:extLst>
              <a:ext uri="{FF2B5EF4-FFF2-40B4-BE49-F238E27FC236}">
                <a16:creationId xmlns:a16="http://schemas.microsoft.com/office/drawing/2014/main" xmlns="" id="{B29DE12A-135F-4166-BFBF-A63A62483A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5391" y="5805264"/>
            <a:ext cx="1623941" cy="375364"/>
          </a:xfrm>
          <a:prstGeom prst="rect">
            <a:avLst/>
          </a:prstGeom>
        </p:spPr>
      </p:pic>
      <p:sp>
        <p:nvSpPr>
          <p:cNvPr id="16" name="TextBox 13">
            <a:extLst>
              <a:ext uri="{FF2B5EF4-FFF2-40B4-BE49-F238E27FC236}">
                <a16:creationId xmlns:a16="http://schemas.microsoft.com/office/drawing/2014/main" xmlns="" id="{475F9877-2AB3-4749-AB65-66CA98F241BD}"/>
              </a:ext>
            </a:extLst>
          </p:cNvPr>
          <p:cNvSpPr txBox="1"/>
          <p:nvPr/>
        </p:nvSpPr>
        <p:spPr>
          <a:xfrm>
            <a:off x="3749332" y="5661248"/>
            <a:ext cx="639688" cy="583621"/>
          </a:xfrm>
          <a:prstGeom prst="rect">
            <a:avLst/>
          </a:prstGeom>
          <a:noFill/>
        </p:spPr>
        <p:txBody>
          <a:bodyPr wrap="square" rtlCol="0">
            <a:spAutoFit/>
          </a:bodyPr>
          <a:lstStyle/>
          <a:p>
            <a:pPr>
              <a:lnSpc>
                <a:spcPct val="150000"/>
              </a:lnSpc>
            </a:pPr>
            <a:r>
              <a:rPr lang="en-US" altLang="zh-CN" sz="2400" dirty="0">
                <a:solidFill>
                  <a:srgbClr val="0000CC"/>
                </a:solidFill>
                <a:latin typeface="Comic Sans MS" panose="030F0902030302020204" pitchFamily="66" charset="0"/>
              </a:rPr>
              <a:t>VS</a:t>
            </a:r>
            <a:endParaRPr lang="en-US" altLang="zh-CN" sz="2400" dirty="0">
              <a:solidFill>
                <a:schemeClr val="tx1">
                  <a:lumMod val="95000"/>
                  <a:lumOff val="5000"/>
                </a:schemeClr>
              </a:solidFill>
              <a:latin typeface="Cambria" panose="02040503050406030204" pitchFamily="18" charset="0"/>
            </a:endParaRPr>
          </a:p>
        </p:txBody>
      </p:sp>
      <p:pic>
        <p:nvPicPr>
          <p:cNvPr id="19" name="图片 18">
            <a:extLst>
              <a:ext uri="{FF2B5EF4-FFF2-40B4-BE49-F238E27FC236}">
                <a16:creationId xmlns:a16="http://schemas.microsoft.com/office/drawing/2014/main" xmlns="" id="{B69FEEDA-3DBD-4D7F-B84A-3A449554F5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29" t="4705" b="-1"/>
          <a:stretch/>
        </p:blipFill>
        <p:spPr>
          <a:xfrm>
            <a:off x="4397404" y="5805264"/>
            <a:ext cx="316193" cy="357703"/>
          </a:xfrm>
          <a:prstGeom prst="rect">
            <a:avLst/>
          </a:prstGeom>
        </p:spPr>
      </p:pic>
      <p:sp>
        <p:nvSpPr>
          <p:cNvPr id="21" name="矩形 20">
            <a:extLst>
              <a:ext uri="{FF2B5EF4-FFF2-40B4-BE49-F238E27FC236}">
                <a16:creationId xmlns:a16="http://schemas.microsoft.com/office/drawing/2014/main" xmlns="" id="{75D3FAAE-41EE-4610-9E69-C739114DFE9A}"/>
              </a:ext>
            </a:extLst>
          </p:cNvPr>
          <p:cNvSpPr/>
          <p:nvPr/>
        </p:nvSpPr>
        <p:spPr>
          <a:xfrm>
            <a:off x="665981" y="3150396"/>
            <a:ext cx="7775201" cy="1347694"/>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文本框 21">
            <a:extLst>
              <a:ext uri="{FF2B5EF4-FFF2-40B4-BE49-F238E27FC236}">
                <a16:creationId xmlns:a16="http://schemas.microsoft.com/office/drawing/2014/main" xmlns="" id="{B5729843-B316-4CBE-AF83-A6EE3652A44C}"/>
              </a:ext>
            </a:extLst>
          </p:cNvPr>
          <p:cNvSpPr txBox="1"/>
          <p:nvPr/>
        </p:nvSpPr>
        <p:spPr>
          <a:xfrm>
            <a:off x="640334" y="3140968"/>
            <a:ext cx="7775201" cy="461665"/>
          </a:xfrm>
          <a:prstGeom prst="rect">
            <a:avLst/>
          </a:prstGeom>
          <a:noFill/>
        </p:spPr>
        <p:txBody>
          <a:bodyPr wrap="square" rtlCol="0">
            <a:spAutoFit/>
          </a:bodyPr>
          <a:lstStyle/>
          <a:p>
            <a:r>
              <a:rPr lang="en-US" altLang="zh-CN" sz="2400" b="1" dirty="0">
                <a:latin typeface="Constantia" panose="02030602050306030303" pitchFamily="18" charset="0"/>
                <a:cs typeface="Times New Roman" panose="02020603050405020304" pitchFamily="18" charset="0"/>
              </a:rPr>
              <a:t>Support Vector Machines (SVM) </a:t>
            </a:r>
            <a:r>
              <a:rPr lang="en-US" altLang="zh-CN" sz="1600" dirty="0">
                <a:solidFill>
                  <a:srgbClr val="003300"/>
                </a:solidFill>
                <a:latin typeface="Book Antiqua" pitchFamily="18" charset="0"/>
              </a:rPr>
              <a:t>[Chang &amp; Lin, ACM TIST11]</a:t>
            </a:r>
            <a:endParaRPr lang="zh-CN" altLang="en-US" sz="2400" b="1" dirty="0">
              <a:latin typeface="Constantia" panose="02030602050306030303" pitchFamily="18" charset="0"/>
              <a:cs typeface="Times New Roman" panose="02020603050405020304" pitchFamily="18" charset="0"/>
            </a:endParaRPr>
          </a:p>
        </p:txBody>
      </p:sp>
      <p:sp>
        <p:nvSpPr>
          <p:cNvPr id="23" name="TextBox 35">
            <a:extLst>
              <a:ext uri="{FF2B5EF4-FFF2-40B4-BE49-F238E27FC236}">
                <a16:creationId xmlns:a16="http://schemas.microsoft.com/office/drawing/2014/main" xmlns="" id="{8B5862F8-5347-4ABA-958C-361319861242}"/>
              </a:ext>
            </a:extLst>
          </p:cNvPr>
          <p:cNvSpPr txBox="1"/>
          <p:nvPr/>
        </p:nvSpPr>
        <p:spPr>
          <a:xfrm>
            <a:off x="665981" y="3535308"/>
            <a:ext cx="7775201" cy="427681"/>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000" dirty="0">
                <a:latin typeface="Cambria" panose="02040503050406030204" pitchFamily="18" charset="0"/>
                <a:cs typeface="Times New Roman" panose="02020603050405020304" pitchFamily="18" charset="0"/>
              </a:rPr>
              <a:t>Linear kernel and default setting for other parameters</a:t>
            </a:r>
          </a:p>
        </p:txBody>
      </p:sp>
      <p:sp>
        <p:nvSpPr>
          <p:cNvPr id="24" name="文本框 23">
            <a:extLst>
              <a:ext uri="{FF2B5EF4-FFF2-40B4-BE49-F238E27FC236}">
                <a16:creationId xmlns:a16="http://schemas.microsoft.com/office/drawing/2014/main" xmlns="" id="{1468A6E2-6A77-4C06-A670-A77857007C00}"/>
              </a:ext>
            </a:extLst>
          </p:cNvPr>
          <p:cNvSpPr txBox="1"/>
          <p:nvPr/>
        </p:nvSpPr>
        <p:spPr>
          <a:xfrm>
            <a:off x="639841" y="3933056"/>
            <a:ext cx="7775201" cy="461665"/>
          </a:xfrm>
          <a:prstGeom prst="rect">
            <a:avLst/>
          </a:prstGeom>
          <a:noFill/>
        </p:spPr>
        <p:txBody>
          <a:bodyPr wrap="square" rtlCol="0">
            <a:spAutoFit/>
          </a:bodyPr>
          <a:lstStyle/>
          <a:p>
            <a:r>
              <a:rPr lang="en-US" altLang="zh-CN" sz="2400" b="1" dirty="0">
                <a:latin typeface="Constantia" panose="02030602050306030303" pitchFamily="18" charset="0"/>
                <a:cs typeface="Times New Roman" panose="02020603050405020304" pitchFamily="18" charset="0"/>
              </a:rPr>
              <a:t>Naïve Bayes (NB) : </a:t>
            </a:r>
            <a:r>
              <a:rPr lang="en-US" altLang="zh-CN" sz="2000" dirty="0">
                <a:latin typeface="Cambria" panose="02040503050406030204" pitchFamily="18" charset="0"/>
                <a:cs typeface="Times New Roman" panose="02020603050405020304" pitchFamily="18" charset="0"/>
              </a:rPr>
              <a:t>Gaussian pdf for continuous feature</a:t>
            </a:r>
            <a:endParaRPr lang="zh-CN" altLang="en-US" sz="2400" b="1" dirty="0">
              <a:latin typeface="Constantia" panose="02030602050306030303" pitchFamily="18" charset="0"/>
              <a:cs typeface="Times New Roman" panose="02020603050405020304" pitchFamily="18" charset="0"/>
            </a:endParaRPr>
          </a:p>
        </p:txBody>
      </p:sp>
      <p:sp>
        <p:nvSpPr>
          <p:cNvPr id="27" name="TextBox 35">
            <a:extLst>
              <a:ext uri="{FF2B5EF4-FFF2-40B4-BE49-F238E27FC236}">
                <a16:creationId xmlns:a16="http://schemas.microsoft.com/office/drawing/2014/main" xmlns="" id="{BC25A6C1-32AA-4A71-A69D-5C096A62F645}"/>
              </a:ext>
            </a:extLst>
          </p:cNvPr>
          <p:cNvSpPr txBox="1"/>
          <p:nvPr/>
        </p:nvSpPr>
        <p:spPr>
          <a:xfrm>
            <a:off x="4713597" y="5755521"/>
            <a:ext cx="2278418" cy="496418"/>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(parameter </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Cambria" panose="02040503050406030204" pitchFamily="18" charset="0"/>
                <a:cs typeface="Times New Roman" panose="02020603050405020304" pitchFamily="18" charset="0"/>
              </a:rPr>
              <a:t>=8)</a:t>
            </a:r>
          </a:p>
        </p:txBody>
      </p:sp>
    </p:spTree>
    <p:extLst>
      <p:ext uri="{BB962C8B-B14F-4D97-AF65-F5344CB8AC3E}">
        <p14:creationId xmlns:p14="http://schemas.microsoft.com/office/powerpoint/2010/main" val="147765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6" grpId="0"/>
      <p:bldP spid="21" grpId="0" animBg="1"/>
      <p:bldP spid="22" grpId="0"/>
      <p:bldP spid="23" grpId="0"/>
      <p:bldP spid="24"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Experimental Results</a:t>
            </a:r>
            <a:endParaRPr lang="zh-CN" altLang="en-US" b="1" dirty="0"/>
          </a:p>
        </p:txBody>
      </p:sp>
      <p:grpSp>
        <p:nvGrpSpPr>
          <p:cNvPr id="23" name="组合 22"/>
          <p:cNvGrpSpPr/>
          <p:nvPr/>
        </p:nvGrpSpPr>
        <p:grpSpPr>
          <a:xfrm>
            <a:off x="395536" y="4004221"/>
            <a:ext cx="8341640" cy="2377109"/>
            <a:chOff x="953168" y="3669776"/>
            <a:chExt cx="8341640" cy="789007"/>
          </a:xfrm>
        </p:grpSpPr>
        <p:sp>
          <p:nvSpPr>
            <p:cNvPr id="10" name="矩形 9"/>
            <p:cNvSpPr/>
            <p:nvPr/>
          </p:nvSpPr>
          <p:spPr>
            <a:xfrm>
              <a:off x="964456" y="3669776"/>
              <a:ext cx="8330352" cy="717306"/>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TextBox 36"/>
            <p:cNvSpPr txBox="1"/>
            <p:nvPr/>
          </p:nvSpPr>
          <p:spPr>
            <a:xfrm>
              <a:off x="953168" y="3713038"/>
              <a:ext cx="8330352" cy="7457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ts val="1200"/>
                </a:spcBef>
                <a:buFont typeface="Wingdings" panose="05000000000000000000" pitchFamily="2" charset="2"/>
                <a:buChar char="p"/>
              </a:pPr>
              <a:r>
                <a:rPr lang="en-US" altLang="zh-CN" sz="2000" dirty="0">
                  <a:latin typeface="Cambria" panose="02040503050406030204" pitchFamily="18" charset="0"/>
                  <a:ea typeface="Cambria Math" pitchFamily="18" charset="0"/>
                </a:rPr>
                <a:t>Totally, there are only 14 loss cases across all the 264 configurations.</a:t>
              </a:r>
            </a:p>
            <a:p>
              <a:pPr marL="342900" indent="-342900">
                <a:spcBef>
                  <a:spcPts val="1200"/>
                </a:spcBef>
                <a:buFont typeface="Wingdings" panose="05000000000000000000" pitchFamily="2" charset="2"/>
                <a:buChar char="p"/>
              </a:pPr>
              <a:r>
                <a:rPr lang="en-US" altLang="zh-CN" sz="2000" dirty="0">
                  <a:latin typeface="Cambria" panose="02040503050406030204" pitchFamily="18" charset="0"/>
                  <a:ea typeface="Cambria Math" pitchFamily="18" charset="0"/>
                </a:rPr>
                <a:t>Not only performance of BR (not modeling dependencies among class spaces)  is improved, but also performance of ECC/ECP/ESC (modeling dependencies among class spaces explicitly) are improved.</a:t>
              </a:r>
            </a:p>
            <a:p>
              <a:pPr marL="342900" indent="-342900">
                <a:spcBef>
                  <a:spcPts val="1200"/>
                </a:spcBef>
                <a:buFont typeface="Wingdings" panose="05000000000000000000" pitchFamily="2" charset="2"/>
                <a:buChar char="p"/>
              </a:pPr>
              <a:r>
                <a:rPr lang="en-US" altLang="zh-CN" sz="2000" dirty="0">
                  <a:latin typeface="Cambria" panose="02040503050406030204" pitchFamily="18" charset="0"/>
                  <a:ea typeface="Cambria Math" pitchFamily="18" charset="0"/>
                </a:rPr>
                <a:t>There are more loss cases in ECP than BR/ECC/ESC.</a:t>
              </a:r>
            </a:p>
            <a:p>
              <a:endParaRPr lang="zh-CN" altLang="en-US" sz="2000" dirty="0">
                <a:latin typeface="Cambria" panose="02040503050406030204" pitchFamily="18" charset="0"/>
              </a:endParaRPr>
            </a:p>
          </p:txBody>
        </p:sp>
      </p:grpSp>
      <p:grpSp>
        <p:nvGrpSpPr>
          <p:cNvPr id="25" name="组合 24">
            <a:extLst>
              <a:ext uri="{FF2B5EF4-FFF2-40B4-BE49-F238E27FC236}">
                <a16:creationId xmlns:a16="http://schemas.microsoft.com/office/drawing/2014/main" xmlns="" id="{F1D55257-7EC1-4489-9889-7D280AFD6B42}"/>
              </a:ext>
            </a:extLst>
          </p:cNvPr>
          <p:cNvGrpSpPr/>
          <p:nvPr/>
        </p:nvGrpSpPr>
        <p:grpSpPr>
          <a:xfrm>
            <a:off x="406824" y="1196752"/>
            <a:ext cx="8330352" cy="2592035"/>
            <a:chOff x="490120" y="1239958"/>
            <a:chExt cx="8330352" cy="3126397"/>
          </a:xfrm>
        </p:grpSpPr>
        <p:sp>
          <p:nvSpPr>
            <p:cNvPr id="26" name="矩形 25">
              <a:extLst>
                <a:ext uri="{FF2B5EF4-FFF2-40B4-BE49-F238E27FC236}">
                  <a16:creationId xmlns:a16="http://schemas.microsoft.com/office/drawing/2014/main" xmlns="" id="{02BBF8D7-4CFD-45D5-B4FD-577C7326B0F3}"/>
                </a:ext>
              </a:extLst>
            </p:cNvPr>
            <p:cNvSpPr/>
            <p:nvPr/>
          </p:nvSpPr>
          <p:spPr>
            <a:xfrm>
              <a:off x="490120" y="1239958"/>
              <a:ext cx="8330352" cy="3126397"/>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TextBox 36">
              <a:extLst>
                <a:ext uri="{FF2B5EF4-FFF2-40B4-BE49-F238E27FC236}">
                  <a16:creationId xmlns:a16="http://schemas.microsoft.com/office/drawing/2014/main" xmlns="" id="{45036F96-A02E-43BF-B2B3-C9B2C679B3F1}"/>
                </a:ext>
              </a:extLst>
            </p:cNvPr>
            <p:cNvSpPr txBox="1"/>
            <p:nvPr/>
          </p:nvSpPr>
          <p:spPr>
            <a:xfrm>
              <a:off x="540496" y="1311715"/>
              <a:ext cx="8146304" cy="12250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Cambria" panose="02040503050406030204" pitchFamily="18" charset="0"/>
                  <a:ea typeface="Cambria Math" pitchFamily="18" charset="0"/>
                </a:rPr>
                <a:t>Win/tie/loss counts of pairwise t-test (at 0.05 significance level) between each MDC approach and its KRAM counterpart in terms of hamming score (</a:t>
              </a:r>
              <a:r>
                <a:rPr lang="en-US" altLang="zh-CN" sz="2000" dirty="0" err="1">
                  <a:latin typeface="Cambria" panose="02040503050406030204" pitchFamily="18" charset="0"/>
                  <a:ea typeface="Cambria Math" pitchFamily="18" charset="0"/>
                </a:rPr>
                <a:t>HScore</a:t>
              </a:r>
              <a:r>
                <a:rPr lang="en-US" altLang="zh-CN" sz="2000" dirty="0">
                  <a:latin typeface="Cambria" panose="02040503050406030204" pitchFamily="18" charset="0"/>
                  <a:ea typeface="Cambria Math" pitchFamily="18" charset="0"/>
                </a:rPr>
                <a:t>), exact match (</a:t>
              </a:r>
              <a:r>
                <a:rPr lang="en-US" altLang="zh-CN" sz="2000" dirty="0" err="1">
                  <a:latin typeface="Cambria" panose="02040503050406030204" pitchFamily="18" charset="0"/>
                  <a:ea typeface="Cambria Math" pitchFamily="18" charset="0"/>
                </a:rPr>
                <a:t>EMatch</a:t>
              </a:r>
              <a:r>
                <a:rPr lang="en-US" altLang="zh-CN" sz="2000" dirty="0">
                  <a:latin typeface="Cambria" panose="02040503050406030204" pitchFamily="18" charset="0"/>
                  <a:ea typeface="Cambria Math" pitchFamily="18" charset="0"/>
                </a:rPr>
                <a:t>), and sub-exact match (</a:t>
              </a:r>
              <a:r>
                <a:rPr lang="en-US" altLang="zh-CN" sz="2000" dirty="0" err="1">
                  <a:latin typeface="Cambria" panose="02040503050406030204" pitchFamily="18" charset="0"/>
                  <a:ea typeface="Cambria Math" pitchFamily="18" charset="0"/>
                </a:rPr>
                <a:t>SEMatch</a:t>
              </a:r>
              <a:r>
                <a:rPr lang="en-US" altLang="zh-CN" sz="2000" dirty="0">
                  <a:latin typeface="Cambria" panose="02040503050406030204" pitchFamily="18" charset="0"/>
                  <a:ea typeface="Cambria Math" pitchFamily="18" charset="0"/>
                </a:rPr>
                <a:t>)</a:t>
              </a:r>
              <a:endParaRPr lang="zh-CN" altLang="en-US" sz="2000" dirty="0">
                <a:solidFill>
                  <a:srgbClr val="FF0000"/>
                </a:solidFill>
                <a:latin typeface="Cambria" panose="02040503050406030204" pitchFamily="18" charset="0"/>
              </a:endParaRPr>
            </a:p>
          </p:txBody>
        </p:sp>
      </p:grpSp>
      <p:pic>
        <p:nvPicPr>
          <p:cNvPr id="28" name="图片 27">
            <a:extLst>
              <a:ext uri="{FF2B5EF4-FFF2-40B4-BE49-F238E27FC236}">
                <a16:creationId xmlns:a16="http://schemas.microsoft.com/office/drawing/2014/main" xmlns="" id="{924DBED4-F536-4356-8E1B-51F103BA6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276619"/>
            <a:ext cx="8055439" cy="1415492"/>
          </a:xfrm>
          <a:prstGeom prst="rect">
            <a:avLst/>
          </a:prstGeom>
        </p:spPr>
      </p:pic>
    </p:spTree>
    <p:extLst>
      <p:ext uri="{BB962C8B-B14F-4D97-AF65-F5344CB8AC3E}">
        <p14:creationId xmlns:p14="http://schemas.microsoft.com/office/powerpoint/2010/main" val="412021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 altLang="zh-CN" b="1" dirty="0"/>
              <a:t>Sensitivity Analysis </a:t>
            </a:r>
          </a:p>
        </p:txBody>
      </p:sp>
      <p:sp>
        <p:nvSpPr>
          <p:cNvPr id="10" name="文本框 9">
            <a:extLst>
              <a:ext uri="{FF2B5EF4-FFF2-40B4-BE49-F238E27FC236}">
                <a16:creationId xmlns:a16="http://schemas.microsoft.com/office/drawing/2014/main" xmlns="" id="{3B10AAB7-EE04-3D45-B042-CF37FEF4BACF}"/>
              </a:ext>
            </a:extLst>
          </p:cNvPr>
          <p:cNvSpPr txBox="1"/>
          <p:nvPr/>
        </p:nvSpPr>
        <p:spPr>
          <a:xfrm>
            <a:off x="1187624" y="5601434"/>
            <a:ext cx="7375075" cy="707886"/>
          </a:xfrm>
          <a:prstGeom prst="rect">
            <a:avLst/>
          </a:prstGeom>
          <a:noFill/>
        </p:spPr>
        <p:txBody>
          <a:bodyPr wrap="square" rtlCol="0">
            <a:spAutoFit/>
          </a:bodyPr>
          <a:lstStyle>
            <a:defPPr>
              <a:defRPr lang="zh-CN"/>
            </a:defPPr>
            <a:lvl1pPr>
              <a:defRPr sz="2000" i="1">
                <a:latin typeface="Cambria" panose="02040503050406030204" pitchFamily="18" charset="0"/>
              </a:defRPr>
            </a:lvl1pPr>
          </a:lstStyle>
          <a:p>
            <a:r>
              <a:rPr lang="en-US" altLang="zh-CN" i="0" dirty="0"/>
              <a:t>Performance of KRAM-BR changes as </a:t>
            </a:r>
            <a:r>
              <a:rPr lang="en-US" altLang="zh-CN" dirty="0">
                <a:latin typeface="Times New Roman" panose="02020603050405020304" pitchFamily="18" charset="0"/>
                <a:cs typeface="Times New Roman" panose="02020603050405020304" pitchFamily="18" charset="0"/>
              </a:rPr>
              <a:t>k</a:t>
            </a:r>
            <a:r>
              <a:rPr lang="en-US" altLang="zh-CN" i="0" dirty="0"/>
              <a:t> ranges from 5 to 10 in terms of Hamming Score</a:t>
            </a:r>
            <a:endParaRPr lang="en" altLang="zh-CN" dirty="0"/>
          </a:p>
        </p:txBody>
      </p:sp>
      <p:pic>
        <p:nvPicPr>
          <p:cNvPr id="4" name="图片 3">
            <a:extLst>
              <a:ext uri="{FF2B5EF4-FFF2-40B4-BE49-F238E27FC236}">
                <a16:creationId xmlns:a16="http://schemas.microsoft.com/office/drawing/2014/main" xmlns="" id="{2F79CD2C-7F15-441C-9775-7D6D0A5BE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734" y="1268760"/>
            <a:ext cx="5344555" cy="4320480"/>
          </a:xfrm>
          <a:prstGeom prst="rect">
            <a:avLst/>
          </a:prstGeom>
        </p:spPr>
      </p:pic>
    </p:spTree>
    <p:extLst>
      <p:ext uri="{BB962C8B-B14F-4D97-AF65-F5344CB8AC3E}">
        <p14:creationId xmlns:p14="http://schemas.microsoft.com/office/powerpoint/2010/main" val="346095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23935"/>
          </a:xfrm>
        </p:spPr>
        <p:txBody>
          <a:bodyPr/>
          <a:lstStyle/>
          <a:p>
            <a:r>
              <a:rPr lang="en-US" altLang="zh-CN" b="1" dirty="0"/>
              <a:t>The Problem</a:t>
            </a:r>
            <a:endParaRPr lang="zh-CN" altLang="en-US" b="1" dirty="0"/>
          </a:p>
        </p:txBody>
      </p:sp>
      <p:sp>
        <p:nvSpPr>
          <p:cNvPr id="11" name="文本框 10"/>
          <p:cNvSpPr txBox="1"/>
          <p:nvPr/>
        </p:nvSpPr>
        <p:spPr>
          <a:xfrm>
            <a:off x="407074" y="1081298"/>
            <a:ext cx="8125366" cy="579646"/>
          </a:xfrm>
          <a:prstGeom prst="rect">
            <a:avLst/>
          </a:prstGeom>
          <a:noFill/>
        </p:spPr>
        <p:txBody>
          <a:bodyPr wrap="square" rtlCol="0">
            <a:spAutoFit/>
          </a:bodyPr>
          <a:lstStyle/>
          <a:p>
            <a:pPr>
              <a:lnSpc>
                <a:spcPts val="3800"/>
              </a:lnSpc>
            </a:pPr>
            <a:r>
              <a:rPr lang="en-US" altLang="zh-CN" sz="2400" dirty="0">
                <a:solidFill>
                  <a:srgbClr val="0000CC"/>
                </a:solidFill>
                <a:latin typeface="Comic Sans MS" pitchFamily="66" charset="0"/>
              </a:rPr>
              <a:t>Goal: </a:t>
            </a:r>
            <a:r>
              <a:rPr lang="en" altLang="zh-CN" sz="2400" dirty="0">
                <a:latin typeface="Cambria" panose="02040503050406030204" pitchFamily="18" charset="0"/>
              </a:rPr>
              <a:t>induce multiple multi-class classifiers </a:t>
            </a:r>
            <a:r>
              <a:rPr lang="en-US" altLang="zh-CN" sz="2400" dirty="0">
                <a:latin typeface="Cambria" panose="02040503050406030204" pitchFamily="18" charset="0"/>
              </a:rPr>
              <a:t>simultaneously</a:t>
            </a:r>
            <a:endParaRPr lang="en" altLang="zh-CN" sz="2400" dirty="0">
              <a:latin typeface="Cambria" panose="02040503050406030204" pitchFamily="18" charset="0"/>
            </a:endParaRPr>
          </a:p>
        </p:txBody>
      </p:sp>
      <p:sp>
        <p:nvSpPr>
          <p:cNvPr id="12" name="文本框 11"/>
          <p:cNvSpPr txBox="1"/>
          <p:nvPr/>
        </p:nvSpPr>
        <p:spPr>
          <a:xfrm>
            <a:off x="407074" y="1658677"/>
            <a:ext cx="8507288" cy="835550"/>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 intuitive strategy: </a:t>
            </a:r>
            <a:r>
              <a:rPr lang="en-US" altLang="zh-CN" sz="2400" dirty="0">
                <a:latin typeface="Cambria" panose="02040503050406030204" pitchFamily="18" charset="0"/>
              </a:rPr>
              <a:t>training an independent multi-class classifier w.r.t. each class space</a:t>
            </a:r>
            <a:endParaRPr lang="zh-CN" altLang="en-US" sz="2400" dirty="0">
              <a:latin typeface="Cambria" panose="02040503050406030204" pitchFamily="18" charset="0"/>
            </a:endParaRPr>
          </a:p>
        </p:txBody>
      </p:sp>
      <p:sp>
        <p:nvSpPr>
          <p:cNvPr id="7" name="Text Box 6"/>
          <p:cNvSpPr txBox="1">
            <a:spLocks noChangeArrowheads="1"/>
          </p:cNvSpPr>
          <p:nvPr/>
        </p:nvSpPr>
        <p:spPr bwMode="auto">
          <a:xfrm>
            <a:off x="407074" y="4728470"/>
            <a:ext cx="828092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en-US" altLang="zh-CN" sz="2400" b="1" dirty="0">
                <a:solidFill>
                  <a:srgbClr val="C00000"/>
                </a:solidFill>
                <a:latin typeface="Comic Sans MS" pitchFamily="66" charset="0"/>
              </a:rPr>
              <a:t>Our work</a:t>
            </a:r>
            <a:r>
              <a:rPr lang="en-US" altLang="zh-CN" sz="2400" b="1" dirty="0">
                <a:solidFill>
                  <a:srgbClr val="004623"/>
                </a:solidFill>
                <a:latin typeface="Comic Sans MS" pitchFamily="66" charset="0"/>
              </a:rPr>
              <a:t>: </a:t>
            </a:r>
          </a:p>
          <a:p>
            <a:pPr>
              <a:lnSpc>
                <a:spcPct val="130000"/>
              </a:lnSpc>
            </a:pPr>
            <a:r>
              <a:rPr lang="en-US" altLang="zh-CN" sz="2400" b="1" dirty="0">
                <a:latin typeface="Cambria" panose="02040503050406030204" pitchFamily="18" charset="0"/>
              </a:rPr>
              <a:t>Make a first attempt towards feature manipulation for MDC by generating </a:t>
            </a:r>
            <a:r>
              <a:rPr lang="en-US" altLang="zh-CN" sz="2400" b="1" i="1" dirty="0" err="1">
                <a:latin typeface="Cambria" panose="02040503050406030204" pitchFamily="18" charset="0"/>
              </a:rPr>
              <a:t>k</a:t>
            </a:r>
            <a:r>
              <a:rPr lang="en-US" altLang="zh-CN" sz="2400" b="1" dirty="0" err="1">
                <a:latin typeface="Cambria" panose="02040503050406030204" pitchFamily="18" charset="0"/>
              </a:rPr>
              <a:t>NN</a:t>
            </a:r>
            <a:r>
              <a:rPr lang="en-US" altLang="zh-CN" sz="2400" b="1" dirty="0">
                <a:latin typeface="Cambria" panose="02040503050406030204" pitchFamily="18" charset="0"/>
              </a:rPr>
              <a:t>-augmented features</a:t>
            </a:r>
          </a:p>
        </p:txBody>
      </p:sp>
      <p:sp>
        <p:nvSpPr>
          <p:cNvPr id="18" name="文本框 17">
            <a:extLst>
              <a:ext uri="{FF2B5EF4-FFF2-40B4-BE49-F238E27FC236}">
                <a16:creationId xmlns:a16="http://schemas.microsoft.com/office/drawing/2014/main" xmlns="" id="{FFB828A6-F35F-5549-A403-06A4CA4D5BFD}"/>
              </a:ext>
            </a:extLst>
          </p:cNvPr>
          <p:cNvSpPr txBox="1"/>
          <p:nvPr/>
        </p:nvSpPr>
        <p:spPr>
          <a:xfrm>
            <a:off x="407074" y="2640778"/>
            <a:ext cx="8507288" cy="1220270"/>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Another natural strategy: </a:t>
            </a:r>
            <a:r>
              <a:rPr lang="en-US" altLang="zh-CN" sz="2400" dirty="0">
                <a:latin typeface="Cambria" panose="02040503050406030204" pitchFamily="18" charset="0"/>
              </a:rPr>
              <a:t>training a single multi-class classifier by treating each possible combination of class variables as a new class</a:t>
            </a:r>
            <a:endParaRPr lang="zh-CN" altLang="en-US" sz="2400" dirty="0">
              <a:latin typeface="Cambria" panose="02040503050406030204" pitchFamily="18" charset="0"/>
            </a:endParaRPr>
          </a:p>
        </p:txBody>
      </p:sp>
      <p:sp>
        <p:nvSpPr>
          <p:cNvPr id="19" name="文本框 18">
            <a:extLst>
              <a:ext uri="{FF2B5EF4-FFF2-40B4-BE49-F238E27FC236}">
                <a16:creationId xmlns:a16="http://schemas.microsoft.com/office/drawing/2014/main" xmlns="" id="{99C65C25-389E-CC4E-BFE8-5E65BEEF49B1}"/>
              </a:ext>
            </a:extLst>
          </p:cNvPr>
          <p:cNvSpPr txBox="1"/>
          <p:nvPr/>
        </p:nvSpPr>
        <p:spPr>
          <a:xfrm>
            <a:off x="407074" y="3889594"/>
            <a:ext cx="8507288" cy="861774"/>
          </a:xfrm>
          <a:prstGeom prst="rect">
            <a:avLst/>
          </a:prstGeom>
          <a:noFill/>
        </p:spPr>
        <p:txBody>
          <a:bodyPr wrap="square" rtlCol="0">
            <a:spAutoFit/>
          </a:bodyPr>
          <a:lstStyle/>
          <a:p>
            <a:pPr>
              <a:lnSpc>
                <a:spcPts val="3000"/>
              </a:lnSpc>
            </a:pPr>
            <a:r>
              <a:rPr lang="en-US" altLang="zh-CN" sz="2400" dirty="0">
                <a:solidFill>
                  <a:srgbClr val="0000CC"/>
                </a:solidFill>
                <a:latin typeface="Comic Sans MS" pitchFamily="66" charset="0"/>
              </a:rPr>
              <a:t>Difficulty: </a:t>
            </a:r>
            <a:r>
              <a:rPr lang="en-US" altLang="zh-CN" sz="2400" dirty="0">
                <a:latin typeface="Cambria" panose="02040503050406030204" pitchFamily="18" charset="0"/>
              </a:rPr>
              <a:t>modeling possible dependencies among class spaces </a:t>
            </a:r>
            <a:r>
              <a:rPr lang="en-US" altLang="zh-CN" sz="2400" b="1" dirty="0">
                <a:latin typeface="Cambria" panose="02040503050406030204" pitchFamily="18" charset="0"/>
              </a:rPr>
              <a:t>carefully</a:t>
            </a:r>
            <a:r>
              <a:rPr lang="en-US" altLang="zh-CN" sz="2400" dirty="0">
                <a:latin typeface="Cambria" panose="02040503050406030204" pitchFamily="18" charset="0"/>
              </a:rPr>
              <a:t> and </a:t>
            </a:r>
            <a:r>
              <a:rPr lang="en-US" altLang="zh-CN" sz="2400" b="1" dirty="0">
                <a:latin typeface="Cambria" panose="02040503050406030204" pitchFamily="18" charset="0"/>
              </a:rPr>
              <a:t>appropriately</a:t>
            </a:r>
            <a:endParaRPr lang="zh-CN" altLang="en-US" sz="2400" b="1" dirty="0">
              <a:latin typeface="Cambria" panose="02040503050406030204" pitchFamily="18" charset="0"/>
            </a:endParaRPr>
          </a:p>
        </p:txBody>
      </p:sp>
    </p:spTree>
    <p:extLst>
      <p:ext uri="{BB962C8B-B14F-4D97-AF65-F5344CB8AC3E}">
        <p14:creationId xmlns:p14="http://schemas.microsoft.com/office/powerpoint/2010/main" val="409929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Outline</a:t>
            </a:r>
            <a:endParaRPr lang="zh-CN" altLang="en-US" b="1" dirty="0"/>
          </a:p>
        </p:txBody>
      </p:sp>
      <p:sp>
        <p:nvSpPr>
          <p:cNvPr id="3" name="内容占位符 2"/>
          <p:cNvSpPr>
            <a:spLocks noGrp="1"/>
          </p:cNvSpPr>
          <p:nvPr>
            <p:ph idx="1"/>
          </p:nvPr>
        </p:nvSpPr>
        <p:spPr>
          <a:xfrm>
            <a:off x="457200" y="1058515"/>
            <a:ext cx="8229600" cy="4540556"/>
          </a:xfrm>
        </p:spPr>
        <p:txBody>
          <a:bodyPr/>
          <a:lstStyle/>
          <a:p>
            <a:pPr>
              <a:lnSpc>
                <a:spcPct val="150000"/>
              </a:lnSpc>
            </a:pPr>
            <a:r>
              <a:rPr lang="en-US" altLang="zh-CN" dirty="0">
                <a:latin typeface="Cambria" panose="02040503050406030204" pitchFamily="18" charset="0"/>
              </a:rPr>
              <a:t>Introduction</a:t>
            </a:r>
          </a:p>
          <a:p>
            <a:pPr>
              <a:lnSpc>
                <a:spcPct val="150000"/>
              </a:lnSpc>
            </a:pPr>
            <a:r>
              <a:rPr lang="en-US" altLang="zh-CN" dirty="0">
                <a:latin typeface="Cambria" panose="02040503050406030204" pitchFamily="18" charset="0"/>
              </a:rPr>
              <a:t>The KRAM Approach</a:t>
            </a:r>
          </a:p>
          <a:p>
            <a:pPr>
              <a:lnSpc>
                <a:spcPct val="150000"/>
              </a:lnSpc>
            </a:pPr>
            <a:r>
              <a:rPr lang="en-US" altLang="zh-CN" dirty="0">
                <a:latin typeface="Cambria" panose="02040503050406030204" pitchFamily="18" charset="0"/>
              </a:rPr>
              <a:t>Experiments</a:t>
            </a:r>
          </a:p>
          <a:p>
            <a:pPr lvl="1">
              <a:lnSpc>
                <a:spcPct val="150000"/>
              </a:lnSpc>
            </a:pPr>
            <a:r>
              <a:rPr lang="en-US" altLang="zh-CN" dirty="0">
                <a:latin typeface="Cambria" panose="02040503050406030204" pitchFamily="18" charset="0"/>
              </a:rPr>
              <a:t>Experiments setup</a:t>
            </a:r>
          </a:p>
          <a:p>
            <a:pPr lvl="1">
              <a:lnSpc>
                <a:spcPct val="150000"/>
              </a:lnSpc>
            </a:pPr>
            <a:r>
              <a:rPr lang="en-US" altLang="zh-CN" dirty="0">
                <a:latin typeface="Cambria" panose="02040503050406030204" pitchFamily="18" charset="0"/>
              </a:rPr>
              <a:t>Experiments results</a:t>
            </a:r>
          </a:p>
          <a:p>
            <a:pPr>
              <a:lnSpc>
                <a:spcPct val="150000"/>
              </a:lnSpc>
            </a:pPr>
            <a:r>
              <a:rPr lang="en-US" altLang="zh-CN" b="1" dirty="0">
                <a:solidFill>
                  <a:srgbClr val="0000CC"/>
                </a:solidFill>
                <a:latin typeface="Comic Sans MS" panose="030F0902030302020204" pitchFamily="66" charset="0"/>
              </a:rPr>
              <a:t>Conclusion</a:t>
            </a:r>
            <a:endParaRPr lang="zh-CN" altLang="en-US" b="1" dirty="0">
              <a:solidFill>
                <a:srgbClr val="0000CC"/>
              </a:solidFill>
              <a:latin typeface="Comic Sans MS" panose="030F0902030302020204" pitchFamily="66" charset="0"/>
            </a:endParaRPr>
          </a:p>
        </p:txBody>
      </p:sp>
      <p:pic>
        <p:nvPicPr>
          <p:cNvPr id="4" name="Picture 7" descr="j02156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2996952"/>
            <a:ext cx="1839292" cy="281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156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Conclusion</a:t>
            </a:r>
            <a:endParaRPr lang="zh-CN" altLang="en-US" b="1" dirty="0"/>
          </a:p>
        </p:txBody>
      </p:sp>
      <p:grpSp>
        <p:nvGrpSpPr>
          <p:cNvPr id="10" name="组合 9"/>
          <p:cNvGrpSpPr/>
          <p:nvPr/>
        </p:nvGrpSpPr>
        <p:grpSpPr>
          <a:xfrm>
            <a:off x="590636" y="1199559"/>
            <a:ext cx="8373852" cy="2517473"/>
            <a:chOff x="590636" y="1124744"/>
            <a:chExt cx="8373852" cy="2517473"/>
          </a:xfrm>
        </p:grpSpPr>
        <p:sp>
          <p:nvSpPr>
            <p:cNvPr id="4" name="TextBox 3"/>
            <p:cNvSpPr txBox="1"/>
            <p:nvPr/>
          </p:nvSpPr>
          <p:spPr>
            <a:xfrm>
              <a:off x="590636" y="1124744"/>
              <a:ext cx="3333292"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Main Contribution</a:t>
              </a:r>
              <a:endParaRPr lang="zh-CN" altLang="en-US" sz="2800" dirty="0">
                <a:latin typeface="Comic Sans MS" panose="030F0902030302020204" pitchFamily="66" charset="0"/>
              </a:endParaRPr>
            </a:p>
          </p:txBody>
        </p:sp>
        <p:sp>
          <p:nvSpPr>
            <p:cNvPr id="5" name="TextBox 13"/>
            <p:cNvSpPr txBox="1"/>
            <p:nvPr/>
          </p:nvSpPr>
          <p:spPr>
            <a:xfrm>
              <a:off x="590636" y="1668150"/>
              <a:ext cx="8373852" cy="1974067"/>
            </a:xfrm>
            <a:prstGeom prst="rect">
              <a:avLst/>
            </a:prstGeom>
            <a:noFill/>
          </p:spPr>
          <p:txBody>
            <a:bodyPr wrap="square" rtlCol="0">
              <a:spAutoFit/>
            </a:bodyPr>
            <a:lstStyle/>
            <a:p>
              <a:pPr marL="342900" indent="-342900">
                <a:lnSpc>
                  <a:spcPct val="130000"/>
                </a:lnSpc>
                <a:buFont typeface="Wingdings" panose="05000000000000000000" pitchFamily="2" charset="2"/>
                <a:buChar char="p"/>
              </a:pPr>
              <a:r>
                <a:rPr lang="en-US" altLang="zh-CN" sz="2400" dirty="0">
                  <a:latin typeface="Constantia" panose="02030602050306030303" pitchFamily="18" charset="0"/>
                </a:rPr>
                <a:t>Propose a new strategy aiming at manipulating feature space for multidimensional classification.</a:t>
              </a:r>
            </a:p>
            <a:p>
              <a:pPr marL="342900" indent="-342900">
                <a:lnSpc>
                  <a:spcPct val="130000"/>
                </a:lnSpc>
                <a:buFont typeface="Wingdings" panose="05000000000000000000" pitchFamily="2" charset="2"/>
                <a:buChar char="p"/>
              </a:pPr>
              <a:r>
                <a:rPr lang="en-US" altLang="zh-CN" sz="2400" dirty="0">
                  <a:latin typeface="Constantia" panose="02030602050306030303" pitchFamily="18" charset="0"/>
                </a:rPr>
                <a:t>Design a simple yet effective approach based on </a:t>
              </a:r>
              <a:r>
                <a:rPr lang="en-US" altLang="zh-CN" sz="2400" i="1" dirty="0" err="1">
                  <a:latin typeface="Times New Roman" panose="02020603050405020304" pitchFamily="18" charset="0"/>
                  <a:cs typeface="Times New Roman" panose="02020603050405020304" pitchFamily="18" charset="0"/>
                </a:rPr>
                <a:t>k</a:t>
              </a:r>
              <a:r>
                <a:rPr lang="en-US" altLang="zh-CN" sz="2400" dirty="0" err="1">
                  <a:latin typeface="Constantia" panose="02030602050306030303" pitchFamily="18" charset="0"/>
                </a:rPr>
                <a:t>NN</a:t>
              </a:r>
              <a:r>
                <a:rPr lang="en-US" altLang="zh-CN" sz="2400" dirty="0">
                  <a:latin typeface="Constantia" panose="02030602050306030303" pitchFamily="18" charset="0"/>
                </a:rPr>
                <a:t>-augmented features to justify the proposed strategy.</a:t>
              </a:r>
            </a:p>
          </p:txBody>
        </p:sp>
      </p:grpSp>
      <p:grpSp>
        <p:nvGrpSpPr>
          <p:cNvPr id="12" name="组合 11"/>
          <p:cNvGrpSpPr/>
          <p:nvPr/>
        </p:nvGrpSpPr>
        <p:grpSpPr>
          <a:xfrm>
            <a:off x="590636" y="3994114"/>
            <a:ext cx="8096164" cy="2099182"/>
            <a:chOff x="590636" y="3053592"/>
            <a:chExt cx="8096164" cy="2099182"/>
          </a:xfrm>
        </p:grpSpPr>
        <p:sp>
          <p:nvSpPr>
            <p:cNvPr id="13" name="TextBox 12"/>
            <p:cNvSpPr txBox="1"/>
            <p:nvPr/>
          </p:nvSpPr>
          <p:spPr>
            <a:xfrm>
              <a:off x="611560" y="3053592"/>
              <a:ext cx="3312368" cy="523220"/>
            </a:xfrm>
            <a:prstGeom prst="rect">
              <a:avLst/>
            </a:prstGeom>
            <a:solidFill>
              <a:schemeClr val="accent1">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Comic Sans MS" panose="030F0902030302020204" pitchFamily="66" charset="0"/>
                </a:rPr>
                <a:t>Future Work</a:t>
              </a:r>
              <a:endParaRPr lang="zh-CN" altLang="en-US" sz="2800" dirty="0">
                <a:latin typeface="Comic Sans MS" panose="030F0902030302020204" pitchFamily="66" charset="0"/>
              </a:endParaRPr>
            </a:p>
          </p:txBody>
        </p:sp>
        <p:sp>
          <p:nvSpPr>
            <p:cNvPr id="14" name="TextBox 13"/>
            <p:cNvSpPr txBox="1"/>
            <p:nvPr/>
          </p:nvSpPr>
          <p:spPr>
            <a:xfrm>
              <a:off x="590636" y="3658839"/>
              <a:ext cx="8096164" cy="1493935"/>
            </a:xfrm>
            <a:prstGeom prst="rect">
              <a:avLst/>
            </a:prstGeom>
            <a:noFill/>
          </p:spPr>
          <p:txBody>
            <a:bodyPr wrap="square" rtlCol="0">
              <a:spAutoFit/>
            </a:bodyPr>
            <a:lstStyle>
              <a:defPPr>
                <a:defRPr lang="zh-CN"/>
              </a:defPPr>
              <a:lvl1pPr marL="342900" indent="-342900">
                <a:lnSpc>
                  <a:spcPct val="130000"/>
                </a:lnSpc>
                <a:buFont typeface="Wingdings" panose="05000000000000000000" pitchFamily="2" charset="2"/>
                <a:buChar char="p"/>
                <a:defRPr sz="2400">
                  <a:latin typeface="Constantia" panose="02030602050306030303" pitchFamily="18" charset="0"/>
                </a:defRPr>
              </a:lvl1pPr>
            </a:lstStyle>
            <a:p>
              <a:r>
                <a:rPr lang="en-US" altLang="zh-CN" dirty="0"/>
                <a:t>Explore other ways for MDC feature space manipulation.</a:t>
              </a:r>
            </a:p>
            <a:p>
              <a:r>
                <a:rPr lang="en-US" altLang="zh-CN" dirty="0"/>
                <a:t>Design feature augmentation techniques customized for specific MDC approach .</a:t>
              </a:r>
              <a:endParaRPr lang="en" altLang="zh-CN" dirty="0"/>
            </a:p>
          </p:txBody>
        </p:sp>
      </p:grpSp>
    </p:spTree>
    <p:extLst>
      <p:ext uri="{BB962C8B-B14F-4D97-AF65-F5344CB8AC3E}">
        <p14:creationId xmlns:p14="http://schemas.microsoft.com/office/powerpoint/2010/main" val="5562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B42DC66B-4B3F-EE4C-9AA6-86EB07EF17AE}"/>
              </a:ext>
            </a:extLst>
          </p:cNvPr>
          <p:cNvSpPr txBox="1"/>
          <p:nvPr/>
        </p:nvSpPr>
        <p:spPr>
          <a:xfrm>
            <a:off x="2411760" y="2060848"/>
            <a:ext cx="4104456" cy="1107996"/>
          </a:xfrm>
          <a:prstGeom prst="rect">
            <a:avLst/>
          </a:prstGeom>
          <a:noFill/>
        </p:spPr>
        <p:txBody>
          <a:bodyPr wrap="square" rtlCol="0">
            <a:spAutoFit/>
          </a:bodyPr>
          <a:lstStyle/>
          <a:p>
            <a:r>
              <a:rPr kumimoji="1" lang="en-US" altLang="zh-CN" sz="6600" b="1" dirty="0">
                <a:solidFill>
                  <a:srgbClr val="006800"/>
                </a:solidFill>
                <a:latin typeface="Comic Sans MS" pitchFamily="66" charset="0"/>
              </a:rPr>
              <a:t>Thanks !</a:t>
            </a:r>
          </a:p>
        </p:txBody>
      </p:sp>
      <p:sp>
        <p:nvSpPr>
          <p:cNvPr id="6" name="文本框 5">
            <a:extLst>
              <a:ext uri="{FF2B5EF4-FFF2-40B4-BE49-F238E27FC236}">
                <a16:creationId xmlns:a16="http://schemas.microsoft.com/office/drawing/2014/main" xmlns="" id="{4EF5B220-DA20-9645-8C97-BCEDA14A7DC6}"/>
              </a:ext>
            </a:extLst>
          </p:cNvPr>
          <p:cNvSpPr txBox="1"/>
          <p:nvPr/>
        </p:nvSpPr>
        <p:spPr>
          <a:xfrm>
            <a:off x="3156443" y="3573016"/>
            <a:ext cx="2615089" cy="923330"/>
          </a:xfrm>
          <a:prstGeom prst="rect">
            <a:avLst/>
          </a:prstGeom>
          <a:noFill/>
        </p:spPr>
        <p:txBody>
          <a:bodyPr wrap="square" rtlCol="0">
            <a:spAutoFit/>
          </a:bodyPr>
          <a:lstStyle/>
          <a:p>
            <a:r>
              <a:rPr kumimoji="1" lang="en-US" altLang="zh-CN" sz="5400" b="1" dirty="0">
                <a:solidFill>
                  <a:srgbClr val="006800"/>
                </a:solidFill>
                <a:latin typeface="Comic Sans MS" pitchFamily="66" charset="0"/>
              </a:rPr>
              <a:t>Q &amp; A</a:t>
            </a:r>
            <a:endParaRPr kumimoji="1" lang="zh-CN" altLang="en-US" sz="5400" b="1" dirty="0">
              <a:solidFill>
                <a:srgbClr val="006800"/>
              </a:solidFill>
              <a:latin typeface="Comic Sans MS" pitchFamily="66" charset="0"/>
            </a:endParaRPr>
          </a:p>
        </p:txBody>
      </p:sp>
    </p:spTree>
    <p:extLst>
      <p:ext uri="{BB962C8B-B14F-4D97-AF65-F5344CB8AC3E}">
        <p14:creationId xmlns:p14="http://schemas.microsoft.com/office/powerpoint/2010/main" val="2708906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Outline</a:t>
            </a:r>
            <a:endParaRPr lang="zh-CN" altLang="en-US" b="1" dirty="0"/>
          </a:p>
        </p:txBody>
      </p:sp>
      <p:sp>
        <p:nvSpPr>
          <p:cNvPr id="3" name="内容占位符 2"/>
          <p:cNvSpPr>
            <a:spLocks noGrp="1"/>
          </p:cNvSpPr>
          <p:nvPr>
            <p:ph idx="1"/>
          </p:nvPr>
        </p:nvSpPr>
        <p:spPr>
          <a:xfrm>
            <a:off x="457200" y="1058515"/>
            <a:ext cx="8229600" cy="4540556"/>
          </a:xfrm>
        </p:spPr>
        <p:txBody>
          <a:bodyPr/>
          <a:lstStyle/>
          <a:p>
            <a:pPr>
              <a:lnSpc>
                <a:spcPct val="150000"/>
              </a:lnSpc>
            </a:pPr>
            <a:r>
              <a:rPr lang="en-US" altLang="zh-CN" b="1" dirty="0">
                <a:solidFill>
                  <a:srgbClr val="0000CC"/>
                </a:solidFill>
                <a:latin typeface="Comic Sans MS" panose="030F0902030302020204" pitchFamily="66" charset="0"/>
              </a:rPr>
              <a:t>Introduction</a:t>
            </a:r>
          </a:p>
          <a:p>
            <a:pPr>
              <a:lnSpc>
                <a:spcPct val="150000"/>
              </a:lnSpc>
            </a:pPr>
            <a:r>
              <a:rPr lang="en-US" altLang="zh-CN" dirty="0">
                <a:latin typeface="Cambria" panose="02040503050406030204" pitchFamily="18" charset="0"/>
              </a:rPr>
              <a:t>The K</a:t>
            </a:r>
            <a:r>
              <a:rPr lang="en-US" altLang="zh-CN" sz="2400" dirty="0">
                <a:latin typeface="Cambria" panose="02040503050406030204" pitchFamily="18" charset="0"/>
              </a:rPr>
              <a:t>RAM</a:t>
            </a:r>
            <a:r>
              <a:rPr lang="en-US" altLang="zh-CN" dirty="0">
                <a:latin typeface="Cambria" panose="02040503050406030204" pitchFamily="18" charset="0"/>
              </a:rPr>
              <a:t> Approach</a:t>
            </a:r>
          </a:p>
          <a:p>
            <a:pPr>
              <a:lnSpc>
                <a:spcPct val="150000"/>
              </a:lnSpc>
            </a:pPr>
            <a:r>
              <a:rPr lang="en-US" altLang="zh-CN" dirty="0">
                <a:latin typeface="Cambria" panose="02040503050406030204" pitchFamily="18" charset="0"/>
              </a:rPr>
              <a:t>Experiments</a:t>
            </a:r>
          </a:p>
          <a:p>
            <a:pPr lvl="1">
              <a:lnSpc>
                <a:spcPct val="150000"/>
              </a:lnSpc>
            </a:pPr>
            <a:r>
              <a:rPr lang="en-US" altLang="zh-CN" dirty="0">
                <a:latin typeface="Cambria" panose="02040503050406030204" pitchFamily="18" charset="0"/>
              </a:rPr>
              <a:t>Experiments setup</a:t>
            </a:r>
          </a:p>
          <a:p>
            <a:pPr lvl="1">
              <a:lnSpc>
                <a:spcPct val="150000"/>
              </a:lnSpc>
            </a:pPr>
            <a:r>
              <a:rPr lang="en-US" altLang="zh-CN" dirty="0">
                <a:latin typeface="Cambria" panose="02040503050406030204" pitchFamily="18" charset="0"/>
              </a:rPr>
              <a:t>Experiments results</a:t>
            </a:r>
          </a:p>
          <a:p>
            <a:pPr>
              <a:lnSpc>
                <a:spcPct val="150000"/>
              </a:lnSpc>
            </a:pPr>
            <a:r>
              <a:rPr lang="en-US" altLang="zh-CN" dirty="0">
                <a:latin typeface="Cambria" panose="02040503050406030204" pitchFamily="18" charset="0"/>
              </a:rPr>
              <a:t>Conclusion</a:t>
            </a:r>
            <a:endParaRPr lang="zh-CN" altLang="en-US" dirty="0">
              <a:latin typeface="Cambria" panose="02040503050406030204" pitchFamily="18" charset="0"/>
            </a:endParaRPr>
          </a:p>
        </p:txBody>
      </p:sp>
      <p:pic>
        <p:nvPicPr>
          <p:cNvPr id="4" name="Picture 7" descr="j02156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996952"/>
            <a:ext cx="1839292" cy="281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02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Multi-Class Classification (MCC)</a:t>
            </a:r>
            <a:endParaRPr lang="zh-CN" altLang="en-US" b="1" dirty="0"/>
          </a:p>
        </p:txBody>
      </p:sp>
      <p:sp>
        <p:nvSpPr>
          <p:cNvPr id="6" name="矩形 5"/>
          <p:cNvSpPr/>
          <p:nvPr/>
        </p:nvSpPr>
        <p:spPr>
          <a:xfrm>
            <a:off x="624258" y="1619979"/>
            <a:ext cx="6107982" cy="956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623"/>
              </a:solidFill>
            </a:endParaRPr>
          </a:p>
        </p:txBody>
      </p:sp>
      <p:sp>
        <p:nvSpPr>
          <p:cNvPr id="7" name="文本框 6"/>
          <p:cNvSpPr txBox="1"/>
          <p:nvPr/>
        </p:nvSpPr>
        <p:spPr>
          <a:xfrm>
            <a:off x="2946192" y="1158314"/>
            <a:ext cx="1256086"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object</a:t>
            </a:r>
            <a:endParaRPr lang="zh-CN" altLang="en-US" sz="24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634743" y="2784860"/>
            <a:ext cx="7800845" cy="768263"/>
            <a:chOff x="4027826" y="1133692"/>
            <a:chExt cx="4917038" cy="768263"/>
          </a:xfrm>
        </p:grpSpPr>
        <p:sp>
          <p:nvSpPr>
            <p:cNvPr id="13" name="矩形 12"/>
            <p:cNvSpPr/>
            <p:nvPr/>
          </p:nvSpPr>
          <p:spPr>
            <a:xfrm>
              <a:off x="4043990" y="1152966"/>
              <a:ext cx="4900874" cy="748989"/>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4027826" y="1133692"/>
              <a:ext cx="1437809" cy="400110"/>
            </a:xfrm>
            <a:prstGeom prst="rect">
              <a:avLst/>
            </a:prstGeom>
            <a:noFill/>
          </p:spPr>
          <p:txBody>
            <a:bodyPr wrap="square" rtlCol="0">
              <a:spAutoFit/>
            </a:bodyPr>
            <a:lstStyle/>
            <a:p>
              <a:r>
                <a:rPr lang="en-US" altLang="zh-CN" sz="2000" dirty="0">
                  <a:solidFill>
                    <a:srgbClr val="0000CC"/>
                  </a:solidFill>
                  <a:latin typeface="Comic Sans MS" panose="030F0702030302020204" pitchFamily="66" charset="0"/>
                  <a:cs typeface="Times New Roman" panose="02020603050405020304" pitchFamily="18" charset="0"/>
                </a:rPr>
                <a:t>Input Space</a:t>
              </a:r>
              <a:endParaRPr lang="zh-CN" altLang="en-US" sz="2000" dirty="0">
                <a:solidFill>
                  <a:srgbClr val="0000CC"/>
                </a:solidFill>
                <a:latin typeface="Comic Sans MS" panose="030F0702030302020204" pitchFamily="66" charset="0"/>
                <a:cs typeface="Times New Roman" panose="02020603050405020304" pitchFamily="18" charset="0"/>
              </a:endParaRPr>
            </a:p>
          </p:txBody>
        </p:sp>
        <p:sp>
          <p:nvSpPr>
            <p:cNvPr id="15" name="TextBox 35"/>
            <p:cNvSpPr txBox="1"/>
            <p:nvPr/>
          </p:nvSpPr>
          <p:spPr>
            <a:xfrm>
              <a:off x="4043990" y="1474274"/>
              <a:ext cx="4900874" cy="427681"/>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represented by</a:t>
              </a:r>
              <a:r>
                <a:rPr lang="en-US" altLang="zh-CN" sz="2000" dirty="0">
                  <a:solidFill>
                    <a:srgbClr val="0000CC"/>
                  </a:solidFill>
                  <a:latin typeface="Cambria" panose="02040503050406030204" pitchFamily="18" charset="0"/>
                  <a:cs typeface="Times New Roman" panose="02020603050405020304" pitchFamily="18" charset="0"/>
                </a:rPr>
                <a:t> a single instance </a:t>
              </a:r>
              <a:r>
                <a:rPr lang="en-US" altLang="zh-CN" sz="2000" dirty="0">
                  <a:latin typeface="Cambria" panose="02040503050406030204" pitchFamily="18" charset="0"/>
                  <a:cs typeface="Times New Roman" panose="02020603050405020304" pitchFamily="18" charset="0"/>
                </a:rPr>
                <a:t>characterizing its properties</a:t>
              </a:r>
              <a:endParaRPr lang="zh-CN" altLang="en-US" sz="2000" dirty="0">
                <a:latin typeface="Cambria" panose="02040503050406030204" pitchFamily="18" charset="0"/>
                <a:cs typeface="Times New Roman" panose="02020603050405020304" pitchFamily="18" charset="0"/>
              </a:endParaRPr>
            </a:p>
          </p:txBody>
        </p:sp>
      </p:grpSp>
      <p:grpSp>
        <p:nvGrpSpPr>
          <p:cNvPr id="16" name="组合 15"/>
          <p:cNvGrpSpPr/>
          <p:nvPr/>
        </p:nvGrpSpPr>
        <p:grpSpPr>
          <a:xfrm>
            <a:off x="624258" y="3779339"/>
            <a:ext cx="7908179" cy="801789"/>
            <a:chOff x="4029698" y="2470314"/>
            <a:chExt cx="4976110" cy="801789"/>
          </a:xfrm>
        </p:grpSpPr>
        <p:sp>
          <p:nvSpPr>
            <p:cNvPr id="17" name="矩形 16"/>
            <p:cNvSpPr/>
            <p:nvPr/>
          </p:nvSpPr>
          <p:spPr>
            <a:xfrm>
              <a:off x="4043990" y="2483938"/>
              <a:ext cx="4900874" cy="78816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4029698" y="2470314"/>
              <a:ext cx="1268681" cy="400110"/>
            </a:xfrm>
            <a:prstGeom prst="rect">
              <a:avLst/>
            </a:prstGeom>
            <a:noFill/>
          </p:spPr>
          <p:txBody>
            <a:bodyPr wrap="square" rtlCol="0">
              <a:spAutoFit/>
            </a:bodyPr>
            <a:lstStyle/>
            <a:p>
              <a:r>
                <a:rPr lang="en-US" altLang="zh-CN" sz="2000" dirty="0">
                  <a:solidFill>
                    <a:srgbClr val="C00000"/>
                  </a:solidFill>
                  <a:latin typeface="Comic Sans MS" panose="030F0702030302020204" pitchFamily="66" charset="0"/>
                  <a:cs typeface="Times New Roman" panose="02020603050405020304" pitchFamily="18" charset="0"/>
                </a:rPr>
                <a:t>Output Space</a:t>
              </a:r>
              <a:endParaRPr lang="zh-CN" altLang="en-US" sz="2000" dirty="0">
                <a:solidFill>
                  <a:srgbClr val="C00000"/>
                </a:solidFill>
                <a:latin typeface="Comic Sans MS" panose="030F0702030302020204" pitchFamily="66" charset="0"/>
                <a:cs typeface="Times New Roman" panose="02020603050405020304" pitchFamily="18" charset="0"/>
              </a:endParaRPr>
            </a:p>
          </p:txBody>
        </p:sp>
        <p:sp>
          <p:nvSpPr>
            <p:cNvPr id="19" name="TextBox 35"/>
            <p:cNvSpPr txBox="1"/>
            <p:nvPr/>
          </p:nvSpPr>
          <p:spPr>
            <a:xfrm>
              <a:off x="4043990" y="2810438"/>
              <a:ext cx="4961818" cy="461665"/>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associated with </a:t>
              </a:r>
              <a:r>
                <a:rPr lang="en-US" altLang="zh-CN" sz="2000" dirty="0">
                  <a:solidFill>
                    <a:srgbClr val="C00000"/>
                  </a:solidFill>
                  <a:latin typeface="Cambria" panose="02040503050406030204" pitchFamily="18" charset="0"/>
                  <a:cs typeface="Times New Roman" panose="02020603050405020304" pitchFamily="18" charset="0"/>
                </a:rPr>
                <a:t>a single class variable </a:t>
              </a:r>
              <a:r>
                <a:rPr lang="en-US" altLang="zh-CN" sz="2000" dirty="0">
                  <a:latin typeface="Cambria" panose="02040503050406030204" pitchFamily="18" charset="0"/>
                  <a:cs typeface="Times New Roman" panose="02020603050405020304" pitchFamily="18" charset="0"/>
                </a:rPr>
                <a:t>characterizing its semantics</a:t>
              </a:r>
              <a:endParaRPr lang="zh-CN" altLang="en-US" sz="2000" dirty="0">
                <a:latin typeface="Cambria" panose="02040503050406030204" pitchFamily="18" charset="0"/>
                <a:cs typeface="Times New Roman" panose="02020603050405020304" pitchFamily="18" charset="0"/>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682373548"/>
              </p:ext>
            </p:extLst>
          </p:nvPr>
        </p:nvGraphicFramePr>
        <p:xfrm>
          <a:off x="717773" y="1700213"/>
          <a:ext cx="6061075" cy="938212"/>
        </p:xfrm>
        <a:graphic>
          <a:graphicData uri="http://schemas.openxmlformats.org/presentationml/2006/ole">
            <mc:AlternateContent xmlns:mc="http://schemas.openxmlformats.org/markup-compatibility/2006">
              <mc:Choice xmlns:v="urn:schemas-microsoft-com:vml" Requires="v">
                <p:oleObj spid="_x0000_s26713" name="Visio" r:id="rId4" imgW="3202832" imgH="493862" progId="Visio.Drawing.11">
                  <p:embed/>
                </p:oleObj>
              </mc:Choice>
              <mc:Fallback>
                <p:oleObj name="Visio" r:id="rId4" imgW="3202832" imgH="493862"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3" y="1700213"/>
                        <a:ext cx="6061075" cy="938212"/>
                      </a:xfrm>
                      <a:prstGeom prst="rect">
                        <a:avLst/>
                      </a:prstGeom>
                      <a:noFill/>
                      <a:ln w="38100">
                        <a:noFill/>
                        <a:miter lim="800000"/>
                        <a:headEnd/>
                        <a:tailEnd/>
                      </a:ln>
                    </p:spPr>
                  </p:pic>
                </p:oleObj>
              </mc:Fallback>
            </mc:AlternateContent>
          </a:graphicData>
        </a:graphic>
      </p:graphicFrame>
      <p:grpSp>
        <p:nvGrpSpPr>
          <p:cNvPr id="39" name="组合 38"/>
          <p:cNvGrpSpPr/>
          <p:nvPr/>
        </p:nvGrpSpPr>
        <p:grpSpPr>
          <a:xfrm>
            <a:off x="658168" y="4869160"/>
            <a:ext cx="7777420" cy="1154562"/>
            <a:chOff x="945325" y="4951072"/>
            <a:chExt cx="7272808" cy="1154562"/>
          </a:xfrm>
        </p:grpSpPr>
        <p:sp>
          <p:nvSpPr>
            <p:cNvPr id="40" name="矩形 39"/>
            <p:cNvSpPr/>
            <p:nvPr/>
          </p:nvSpPr>
          <p:spPr>
            <a:xfrm>
              <a:off x="945325" y="4951072"/>
              <a:ext cx="7272808" cy="1152718"/>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文本框 16"/>
            <p:cNvSpPr txBox="1"/>
            <p:nvPr/>
          </p:nvSpPr>
          <p:spPr>
            <a:xfrm>
              <a:off x="1064628" y="4987379"/>
              <a:ext cx="7097262" cy="1118255"/>
            </a:xfrm>
            <a:prstGeom prst="rect">
              <a:avLst/>
            </a:prstGeom>
            <a:noFill/>
          </p:spPr>
          <p:txBody>
            <a:bodyPr wrap="square" rtlCol="0">
              <a:spAutoFit/>
            </a:bodyPr>
            <a:lstStyle>
              <a:defPPr>
                <a:defRPr lang="zh-CN"/>
              </a:defPPr>
              <a:lvl1pPr algn="ctr">
                <a:defRPr sz="2800">
                  <a:latin typeface="Comic Sans MS" pitchFamily="66" charset="0"/>
                </a:defRPr>
              </a:lvl1pPr>
            </a:lstStyle>
            <a:p>
              <a:pPr algn="l">
                <a:lnSpc>
                  <a:spcPts val="4000"/>
                </a:lnSpc>
              </a:pPr>
              <a:r>
                <a:rPr lang="en-US" altLang="zh-CN" dirty="0">
                  <a:solidFill>
                    <a:srgbClr val="C00000"/>
                  </a:solidFill>
                </a:rPr>
                <a:t>Only one label in the single class space is relevant.</a:t>
              </a:r>
              <a:endParaRPr lang="zh-CN" altLang="en-US" dirty="0">
                <a:solidFill>
                  <a:srgbClr val="C00000"/>
                </a:solidFill>
              </a:endParaRPr>
            </a:p>
          </p:txBody>
        </p:sp>
      </p:grpSp>
      <p:sp>
        <p:nvSpPr>
          <p:cNvPr id="5" name="椭圆 4"/>
          <p:cNvSpPr/>
          <p:nvPr/>
        </p:nvSpPr>
        <p:spPr>
          <a:xfrm>
            <a:off x="624257" y="1628800"/>
            <a:ext cx="1643487" cy="754996"/>
          </a:xfrm>
          <a:prstGeom prst="ellipse">
            <a:avLst/>
          </a:prstGeom>
          <a:solidFill>
            <a:schemeClr val="accent1">
              <a:lumMod val="40000"/>
              <a:lumOff val="60000"/>
              <a:alpha val="6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672903" y="1628800"/>
            <a:ext cx="4059337" cy="754996"/>
          </a:xfrm>
          <a:prstGeom prst="ellipse">
            <a:avLst/>
          </a:prstGeom>
          <a:solidFill>
            <a:schemeClr val="accent1">
              <a:lumMod val="40000"/>
              <a:lumOff val="60000"/>
              <a:alpha val="6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70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4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2" grpId="0" animBg="1"/>
      <p:bldP spid="4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Multi-Label Classification (MLC)</a:t>
            </a:r>
            <a:endParaRPr lang="zh-CN" altLang="en-US" b="1" dirty="0"/>
          </a:p>
        </p:txBody>
      </p:sp>
      <p:sp>
        <p:nvSpPr>
          <p:cNvPr id="6" name="矩形 5"/>
          <p:cNvSpPr/>
          <p:nvPr/>
        </p:nvSpPr>
        <p:spPr>
          <a:xfrm>
            <a:off x="624258" y="1619979"/>
            <a:ext cx="6107982" cy="956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623"/>
              </a:solidFill>
            </a:endParaRPr>
          </a:p>
        </p:txBody>
      </p:sp>
      <p:sp>
        <p:nvSpPr>
          <p:cNvPr id="7" name="文本框 6"/>
          <p:cNvSpPr txBox="1"/>
          <p:nvPr/>
        </p:nvSpPr>
        <p:spPr>
          <a:xfrm>
            <a:off x="2946192" y="1158314"/>
            <a:ext cx="1256086"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object</a:t>
            </a:r>
            <a:endParaRPr lang="zh-CN" altLang="en-US" sz="24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634743" y="2784860"/>
            <a:ext cx="7800845" cy="768263"/>
            <a:chOff x="4027826" y="1133692"/>
            <a:chExt cx="4917038" cy="768263"/>
          </a:xfrm>
        </p:grpSpPr>
        <p:sp>
          <p:nvSpPr>
            <p:cNvPr id="13" name="矩形 12"/>
            <p:cNvSpPr/>
            <p:nvPr/>
          </p:nvSpPr>
          <p:spPr>
            <a:xfrm>
              <a:off x="4043990" y="1152966"/>
              <a:ext cx="4900874" cy="748989"/>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4027826" y="1133692"/>
              <a:ext cx="1437809" cy="400110"/>
            </a:xfrm>
            <a:prstGeom prst="rect">
              <a:avLst/>
            </a:prstGeom>
            <a:noFill/>
          </p:spPr>
          <p:txBody>
            <a:bodyPr wrap="square" rtlCol="0">
              <a:spAutoFit/>
            </a:bodyPr>
            <a:lstStyle/>
            <a:p>
              <a:r>
                <a:rPr lang="en-US" altLang="zh-CN" sz="2000" dirty="0">
                  <a:solidFill>
                    <a:srgbClr val="0000CC"/>
                  </a:solidFill>
                  <a:latin typeface="Comic Sans MS" panose="030F0702030302020204" pitchFamily="66" charset="0"/>
                  <a:cs typeface="Times New Roman" panose="02020603050405020304" pitchFamily="18" charset="0"/>
                </a:rPr>
                <a:t>Input Space</a:t>
              </a:r>
              <a:endParaRPr lang="zh-CN" altLang="en-US" sz="2000" dirty="0">
                <a:solidFill>
                  <a:srgbClr val="0000CC"/>
                </a:solidFill>
                <a:latin typeface="Comic Sans MS" panose="030F0702030302020204" pitchFamily="66" charset="0"/>
                <a:cs typeface="Times New Roman" panose="02020603050405020304" pitchFamily="18" charset="0"/>
              </a:endParaRPr>
            </a:p>
          </p:txBody>
        </p:sp>
        <p:sp>
          <p:nvSpPr>
            <p:cNvPr id="15" name="TextBox 35"/>
            <p:cNvSpPr txBox="1"/>
            <p:nvPr/>
          </p:nvSpPr>
          <p:spPr>
            <a:xfrm>
              <a:off x="4043990" y="1474274"/>
              <a:ext cx="4900874" cy="427681"/>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represented by</a:t>
              </a:r>
              <a:r>
                <a:rPr lang="en-US" altLang="zh-CN" sz="2000" dirty="0">
                  <a:solidFill>
                    <a:srgbClr val="0000CC"/>
                  </a:solidFill>
                  <a:latin typeface="Cambria" panose="02040503050406030204" pitchFamily="18" charset="0"/>
                  <a:cs typeface="Times New Roman" panose="02020603050405020304" pitchFamily="18" charset="0"/>
                </a:rPr>
                <a:t> a single instance </a:t>
              </a:r>
              <a:r>
                <a:rPr lang="en-US" altLang="zh-CN" sz="2000" dirty="0">
                  <a:latin typeface="Cambria" panose="02040503050406030204" pitchFamily="18" charset="0"/>
                  <a:cs typeface="Times New Roman" panose="02020603050405020304" pitchFamily="18" charset="0"/>
                </a:rPr>
                <a:t>characterizing its properties</a:t>
              </a:r>
              <a:endParaRPr lang="zh-CN" altLang="en-US" sz="2000" dirty="0">
                <a:latin typeface="Cambria" panose="02040503050406030204" pitchFamily="18" charset="0"/>
                <a:cs typeface="Times New Roman" panose="02020603050405020304" pitchFamily="18" charset="0"/>
              </a:endParaRPr>
            </a:p>
          </p:txBody>
        </p:sp>
      </p:grpSp>
      <p:grpSp>
        <p:nvGrpSpPr>
          <p:cNvPr id="16" name="组合 15"/>
          <p:cNvGrpSpPr/>
          <p:nvPr/>
        </p:nvGrpSpPr>
        <p:grpSpPr>
          <a:xfrm>
            <a:off x="624258" y="3779339"/>
            <a:ext cx="7908179" cy="801789"/>
            <a:chOff x="4029698" y="2470314"/>
            <a:chExt cx="4976110" cy="801789"/>
          </a:xfrm>
        </p:grpSpPr>
        <p:sp>
          <p:nvSpPr>
            <p:cNvPr id="17" name="矩形 16"/>
            <p:cNvSpPr/>
            <p:nvPr/>
          </p:nvSpPr>
          <p:spPr>
            <a:xfrm>
              <a:off x="4043990" y="2483938"/>
              <a:ext cx="4900874" cy="78816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4029698" y="2470314"/>
              <a:ext cx="1268681" cy="400110"/>
            </a:xfrm>
            <a:prstGeom prst="rect">
              <a:avLst/>
            </a:prstGeom>
            <a:noFill/>
          </p:spPr>
          <p:txBody>
            <a:bodyPr wrap="square" rtlCol="0">
              <a:spAutoFit/>
            </a:bodyPr>
            <a:lstStyle/>
            <a:p>
              <a:r>
                <a:rPr lang="en-US" altLang="zh-CN" sz="2000" dirty="0">
                  <a:solidFill>
                    <a:srgbClr val="C00000"/>
                  </a:solidFill>
                  <a:latin typeface="Comic Sans MS" panose="030F0702030302020204" pitchFamily="66" charset="0"/>
                  <a:cs typeface="Times New Roman" panose="02020603050405020304" pitchFamily="18" charset="0"/>
                </a:rPr>
                <a:t>Output Space</a:t>
              </a:r>
              <a:endParaRPr lang="zh-CN" altLang="en-US" sz="2000" dirty="0">
                <a:solidFill>
                  <a:srgbClr val="C00000"/>
                </a:solidFill>
                <a:latin typeface="Comic Sans MS" panose="030F0702030302020204" pitchFamily="66" charset="0"/>
                <a:cs typeface="Times New Roman" panose="02020603050405020304" pitchFamily="18" charset="0"/>
              </a:endParaRPr>
            </a:p>
          </p:txBody>
        </p:sp>
        <p:sp>
          <p:nvSpPr>
            <p:cNvPr id="19" name="TextBox 35"/>
            <p:cNvSpPr txBox="1"/>
            <p:nvPr/>
          </p:nvSpPr>
          <p:spPr>
            <a:xfrm>
              <a:off x="4043990" y="2810438"/>
              <a:ext cx="4961818" cy="461665"/>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associated with </a:t>
              </a:r>
              <a:r>
                <a:rPr lang="en-US" altLang="zh-CN" sz="2000" dirty="0">
                  <a:solidFill>
                    <a:srgbClr val="C00000"/>
                  </a:solidFill>
                  <a:latin typeface="Cambria" panose="02040503050406030204" pitchFamily="18" charset="0"/>
                  <a:cs typeface="Times New Roman" panose="02020603050405020304" pitchFamily="18" charset="0"/>
                </a:rPr>
                <a:t>a single class variable </a:t>
              </a:r>
              <a:r>
                <a:rPr lang="en-US" altLang="zh-CN" sz="2000" dirty="0">
                  <a:latin typeface="Cambria" panose="02040503050406030204" pitchFamily="18" charset="0"/>
                  <a:cs typeface="Times New Roman" panose="02020603050405020304" pitchFamily="18" charset="0"/>
                </a:rPr>
                <a:t>characterizing its semantics</a:t>
              </a:r>
              <a:endParaRPr lang="zh-CN" altLang="en-US" sz="2000" dirty="0">
                <a:latin typeface="Cambria" panose="02040503050406030204" pitchFamily="18" charset="0"/>
                <a:cs typeface="Times New Roman" panose="02020603050405020304" pitchFamily="18" charset="0"/>
              </a:endParaRPr>
            </a:p>
          </p:txBody>
        </p:sp>
      </p:grpSp>
      <p:grpSp>
        <p:nvGrpSpPr>
          <p:cNvPr id="39" name="组合 38"/>
          <p:cNvGrpSpPr/>
          <p:nvPr/>
        </p:nvGrpSpPr>
        <p:grpSpPr>
          <a:xfrm>
            <a:off x="658168" y="4869160"/>
            <a:ext cx="7777420" cy="1154562"/>
            <a:chOff x="945325" y="4951072"/>
            <a:chExt cx="7272808" cy="1154562"/>
          </a:xfrm>
        </p:grpSpPr>
        <p:sp>
          <p:nvSpPr>
            <p:cNvPr id="40" name="矩形 39"/>
            <p:cNvSpPr/>
            <p:nvPr/>
          </p:nvSpPr>
          <p:spPr>
            <a:xfrm>
              <a:off x="945325" y="4951072"/>
              <a:ext cx="7272808" cy="1152718"/>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文本框 16"/>
            <p:cNvSpPr txBox="1"/>
            <p:nvPr/>
          </p:nvSpPr>
          <p:spPr>
            <a:xfrm>
              <a:off x="1064628" y="4987379"/>
              <a:ext cx="7097262" cy="1118255"/>
            </a:xfrm>
            <a:prstGeom prst="rect">
              <a:avLst/>
            </a:prstGeom>
            <a:noFill/>
          </p:spPr>
          <p:txBody>
            <a:bodyPr wrap="square" rtlCol="0">
              <a:spAutoFit/>
            </a:bodyPr>
            <a:lstStyle>
              <a:defPPr>
                <a:defRPr lang="zh-CN"/>
              </a:defPPr>
              <a:lvl1pPr algn="ctr">
                <a:defRPr sz="2800">
                  <a:latin typeface="Comic Sans MS" pitchFamily="66" charset="0"/>
                </a:defRPr>
              </a:lvl1pPr>
            </a:lstStyle>
            <a:p>
              <a:pPr algn="l">
                <a:lnSpc>
                  <a:spcPts val="4000"/>
                </a:lnSpc>
              </a:pPr>
              <a:r>
                <a:rPr lang="en-US" altLang="zh-CN" dirty="0">
                  <a:solidFill>
                    <a:srgbClr val="C00000"/>
                  </a:solidFill>
                </a:rPr>
                <a:t>Multiple labels in the single class space are relevant.</a:t>
              </a:r>
              <a:endParaRPr lang="zh-CN" altLang="en-US" dirty="0">
                <a:solidFill>
                  <a:srgbClr val="C00000"/>
                </a:solidFill>
              </a:endParaRPr>
            </a:p>
          </p:txBody>
        </p:sp>
      </p:gr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13703721"/>
              </p:ext>
            </p:extLst>
          </p:nvPr>
        </p:nvGraphicFramePr>
        <p:xfrm>
          <a:off x="751508" y="1709316"/>
          <a:ext cx="5976664" cy="924960"/>
        </p:xfrm>
        <a:graphic>
          <a:graphicData uri="http://schemas.openxmlformats.org/presentationml/2006/ole">
            <mc:AlternateContent xmlns:mc="http://schemas.openxmlformats.org/markup-compatibility/2006">
              <mc:Choice xmlns:v="urn:schemas-microsoft-com:vml" Requires="v">
                <p:oleObj spid="_x0000_s27737" name="Visio" r:id="rId4" imgW="3202832" imgH="493862" progId="Visio.Drawing.11">
                  <p:embed/>
                </p:oleObj>
              </mc:Choice>
              <mc:Fallback>
                <p:oleObj name="Visio" r:id="rId4" imgW="3202832" imgH="49386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08" y="1709316"/>
                        <a:ext cx="5976664" cy="924960"/>
                      </a:xfrm>
                      <a:prstGeom prst="rect">
                        <a:avLst/>
                      </a:prstGeom>
                      <a:noFill/>
                    </p:spPr>
                  </p:pic>
                </p:oleObj>
              </mc:Fallback>
            </mc:AlternateContent>
          </a:graphicData>
        </a:graphic>
      </p:graphicFrame>
    </p:spTree>
    <p:extLst>
      <p:ext uri="{BB962C8B-B14F-4D97-AF65-F5344CB8AC3E}">
        <p14:creationId xmlns:p14="http://schemas.microsoft.com/office/powerpoint/2010/main" val="4151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Multi-Label Classification (MLC)</a:t>
            </a:r>
            <a:endParaRPr lang="zh-CN" altLang="en-US" b="1" dirty="0"/>
          </a:p>
        </p:txBody>
      </p:sp>
      <p:sp>
        <p:nvSpPr>
          <p:cNvPr id="6" name="矩形 5"/>
          <p:cNvSpPr/>
          <p:nvPr/>
        </p:nvSpPr>
        <p:spPr>
          <a:xfrm>
            <a:off x="624258" y="1619979"/>
            <a:ext cx="6107982" cy="956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623"/>
              </a:solidFill>
            </a:endParaRPr>
          </a:p>
        </p:txBody>
      </p:sp>
      <p:sp>
        <p:nvSpPr>
          <p:cNvPr id="7" name="文本框 6"/>
          <p:cNvSpPr txBox="1"/>
          <p:nvPr/>
        </p:nvSpPr>
        <p:spPr>
          <a:xfrm>
            <a:off x="2946192" y="1158314"/>
            <a:ext cx="1256086"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object</a:t>
            </a:r>
            <a:endParaRPr lang="zh-CN" altLang="en-US" sz="24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634743" y="2784860"/>
            <a:ext cx="7800845" cy="768263"/>
            <a:chOff x="4027826" y="1133692"/>
            <a:chExt cx="4917038" cy="768263"/>
          </a:xfrm>
        </p:grpSpPr>
        <p:sp>
          <p:nvSpPr>
            <p:cNvPr id="13" name="矩形 12"/>
            <p:cNvSpPr/>
            <p:nvPr/>
          </p:nvSpPr>
          <p:spPr>
            <a:xfrm>
              <a:off x="4043990" y="1152966"/>
              <a:ext cx="4900874" cy="748989"/>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4027826" y="1133692"/>
              <a:ext cx="1437809" cy="400110"/>
            </a:xfrm>
            <a:prstGeom prst="rect">
              <a:avLst/>
            </a:prstGeom>
            <a:noFill/>
          </p:spPr>
          <p:txBody>
            <a:bodyPr wrap="square" rtlCol="0">
              <a:spAutoFit/>
            </a:bodyPr>
            <a:lstStyle/>
            <a:p>
              <a:r>
                <a:rPr lang="en-US" altLang="zh-CN" sz="2000" dirty="0">
                  <a:solidFill>
                    <a:srgbClr val="0000CC"/>
                  </a:solidFill>
                  <a:latin typeface="Comic Sans MS" panose="030F0702030302020204" pitchFamily="66" charset="0"/>
                  <a:cs typeface="Times New Roman" panose="02020603050405020304" pitchFamily="18" charset="0"/>
                </a:rPr>
                <a:t>Input Space</a:t>
              </a:r>
              <a:endParaRPr lang="zh-CN" altLang="en-US" sz="2000" dirty="0">
                <a:solidFill>
                  <a:srgbClr val="0000CC"/>
                </a:solidFill>
                <a:latin typeface="Comic Sans MS" panose="030F0702030302020204" pitchFamily="66" charset="0"/>
                <a:cs typeface="Times New Roman" panose="02020603050405020304" pitchFamily="18" charset="0"/>
              </a:endParaRPr>
            </a:p>
          </p:txBody>
        </p:sp>
        <p:sp>
          <p:nvSpPr>
            <p:cNvPr id="15" name="TextBox 35"/>
            <p:cNvSpPr txBox="1"/>
            <p:nvPr/>
          </p:nvSpPr>
          <p:spPr>
            <a:xfrm>
              <a:off x="4043990" y="1474274"/>
              <a:ext cx="4900874" cy="427681"/>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represented by</a:t>
              </a:r>
              <a:r>
                <a:rPr lang="en-US" altLang="zh-CN" sz="2000" dirty="0">
                  <a:solidFill>
                    <a:srgbClr val="0000CC"/>
                  </a:solidFill>
                  <a:latin typeface="Cambria" panose="02040503050406030204" pitchFamily="18" charset="0"/>
                  <a:cs typeface="Times New Roman" panose="02020603050405020304" pitchFamily="18" charset="0"/>
                </a:rPr>
                <a:t> a single instance </a:t>
              </a:r>
              <a:r>
                <a:rPr lang="en-US" altLang="zh-CN" sz="2000" dirty="0">
                  <a:latin typeface="Cambria" panose="02040503050406030204" pitchFamily="18" charset="0"/>
                  <a:cs typeface="Times New Roman" panose="02020603050405020304" pitchFamily="18" charset="0"/>
                </a:rPr>
                <a:t>characterizing its properties</a:t>
              </a:r>
              <a:endParaRPr lang="zh-CN" altLang="en-US" sz="2000" dirty="0">
                <a:latin typeface="Cambria" panose="02040503050406030204" pitchFamily="18" charset="0"/>
                <a:cs typeface="Times New Roman" panose="02020603050405020304" pitchFamily="18" charset="0"/>
              </a:endParaRPr>
            </a:p>
          </p:txBody>
        </p:sp>
      </p:grpSp>
      <p:grpSp>
        <p:nvGrpSpPr>
          <p:cNvPr id="16" name="组合 15"/>
          <p:cNvGrpSpPr/>
          <p:nvPr/>
        </p:nvGrpSpPr>
        <p:grpSpPr>
          <a:xfrm>
            <a:off x="624258" y="3779339"/>
            <a:ext cx="7908179" cy="801789"/>
            <a:chOff x="4029698" y="2470314"/>
            <a:chExt cx="4976110" cy="801789"/>
          </a:xfrm>
        </p:grpSpPr>
        <p:sp>
          <p:nvSpPr>
            <p:cNvPr id="17" name="矩形 16"/>
            <p:cNvSpPr/>
            <p:nvPr/>
          </p:nvSpPr>
          <p:spPr>
            <a:xfrm>
              <a:off x="4043990" y="2483938"/>
              <a:ext cx="4900874" cy="788165"/>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4029698" y="2470314"/>
              <a:ext cx="1268681" cy="400110"/>
            </a:xfrm>
            <a:prstGeom prst="rect">
              <a:avLst/>
            </a:prstGeom>
            <a:noFill/>
          </p:spPr>
          <p:txBody>
            <a:bodyPr wrap="square" rtlCol="0">
              <a:spAutoFit/>
            </a:bodyPr>
            <a:lstStyle/>
            <a:p>
              <a:r>
                <a:rPr lang="en-US" altLang="zh-CN" sz="2000" dirty="0">
                  <a:solidFill>
                    <a:srgbClr val="C00000"/>
                  </a:solidFill>
                  <a:latin typeface="Comic Sans MS" panose="030F0702030302020204" pitchFamily="66" charset="0"/>
                  <a:cs typeface="Times New Roman" panose="02020603050405020304" pitchFamily="18" charset="0"/>
                </a:rPr>
                <a:t>Output Space</a:t>
              </a:r>
              <a:endParaRPr lang="zh-CN" altLang="en-US" sz="2000" dirty="0">
                <a:solidFill>
                  <a:srgbClr val="C00000"/>
                </a:solidFill>
                <a:latin typeface="Comic Sans MS" panose="030F0702030302020204" pitchFamily="66" charset="0"/>
                <a:cs typeface="Times New Roman" panose="02020603050405020304" pitchFamily="18" charset="0"/>
              </a:endParaRPr>
            </a:p>
          </p:txBody>
        </p:sp>
        <p:sp>
          <p:nvSpPr>
            <p:cNvPr id="19" name="TextBox 35"/>
            <p:cNvSpPr txBox="1"/>
            <p:nvPr/>
          </p:nvSpPr>
          <p:spPr>
            <a:xfrm>
              <a:off x="4043990" y="2810438"/>
              <a:ext cx="4961818" cy="461665"/>
            </a:xfrm>
            <a:prstGeom prst="rect">
              <a:avLst/>
            </a:prstGeom>
            <a:noFill/>
          </p:spPr>
          <p:txBody>
            <a:bodyPr wrap="square" rtlCol="0">
              <a:spAutoFit/>
            </a:bodyPr>
            <a:lstStyle/>
            <a:p>
              <a:pPr>
                <a:lnSpc>
                  <a:spcPct val="120000"/>
                </a:lnSpc>
              </a:pPr>
              <a:r>
                <a:rPr lang="en-US" altLang="zh-CN" sz="2000" dirty="0">
                  <a:latin typeface="Cambria" panose="02040503050406030204" pitchFamily="18" charset="0"/>
                  <a:cs typeface="Times New Roman" panose="02020603050405020304" pitchFamily="18" charset="0"/>
                </a:rPr>
                <a:t>associated with </a:t>
              </a:r>
              <a:r>
                <a:rPr lang="en-US" altLang="zh-CN" sz="2000" dirty="0">
                  <a:solidFill>
                    <a:srgbClr val="C00000"/>
                  </a:solidFill>
                  <a:latin typeface="Cambria" panose="02040503050406030204" pitchFamily="18" charset="0"/>
                  <a:cs typeface="Times New Roman" panose="02020603050405020304" pitchFamily="18" charset="0"/>
                </a:rPr>
                <a:t>a single class variable </a:t>
              </a:r>
              <a:r>
                <a:rPr lang="en-US" altLang="zh-CN" sz="2000" dirty="0">
                  <a:latin typeface="Cambria" panose="02040503050406030204" pitchFamily="18" charset="0"/>
                  <a:cs typeface="Times New Roman" panose="02020603050405020304" pitchFamily="18" charset="0"/>
                </a:rPr>
                <a:t>characterizing its semantics</a:t>
              </a:r>
              <a:endParaRPr lang="zh-CN" altLang="en-US" sz="2000" dirty="0">
                <a:latin typeface="Cambria" panose="02040503050406030204" pitchFamily="18" charset="0"/>
                <a:cs typeface="Times New Roman" panose="02020603050405020304" pitchFamily="18" charset="0"/>
              </a:endParaRPr>
            </a:p>
          </p:txBody>
        </p:sp>
      </p:grpSp>
      <p:grpSp>
        <p:nvGrpSpPr>
          <p:cNvPr id="39" name="组合 38"/>
          <p:cNvGrpSpPr/>
          <p:nvPr/>
        </p:nvGrpSpPr>
        <p:grpSpPr>
          <a:xfrm>
            <a:off x="658168" y="4869160"/>
            <a:ext cx="7777420" cy="1154562"/>
            <a:chOff x="945325" y="4951072"/>
            <a:chExt cx="7272808" cy="1154562"/>
          </a:xfrm>
        </p:grpSpPr>
        <p:sp>
          <p:nvSpPr>
            <p:cNvPr id="40" name="矩形 39"/>
            <p:cNvSpPr/>
            <p:nvPr/>
          </p:nvSpPr>
          <p:spPr>
            <a:xfrm>
              <a:off x="945325" y="4951072"/>
              <a:ext cx="7272808" cy="1152718"/>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文本框 16"/>
            <p:cNvSpPr txBox="1"/>
            <p:nvPr/>
          </p:nvSpPr>
          <p:spPr>
            <a:xfrm>
              <a:off x="1064628" y="4987379"/>
              <a:ext cx="7097262" cy="1118255"/>
            </a:xfrm>
            <a:prstGeom prst="rect">
              <a:avLst/>
            </a:prstGeom>
            <a:noFill/>
          </p:spPr>
          <p:txBody>
            <a:bodyPr wrap="square" rtlCol="0">
              <a:spAutoFit/>
            </a:bodyPr>
            <a:lstStyle>
              <a:defPPr>
                <a:defRPr lang="zh-CN"/>
              </a:defPPr>
              <a:lvl1pPr algn="ctr">
                <a:defRPr sz="2800">
                  <a:latin typeface="Comic Sans MS" pitchFamily="66" charset="0"/>
                </a:defRPr>
              </a:lvl1pPr>
            </a:lstStyle>
            <a:p>
              <a:pPr algn="l">
                <a:lnSpc>
                  <a:spcPts val="4000"/>
                </a:lnSpc>
              </a:pPr>
              <a:r>
                <a:rPr lang="en-US" altLang="zh-CN" dirty="0">
                  <a:solidFill>
                    <a:srgbClr val="C00000"/>
                  </a:solidFill>
                </a:rPr>
                <a:t>Multiple labels in the single class space are relevant.</a:t>
              </a:r>
              <a:endParaRPr lang="zh-CN" altLang="en-US" dirty="0">
                <a:solidFill>
                  <a:srgbClr val="C00000"/>
                </a:solidFill>
              </a:endParaRPr>
            </a:p>
          </p:txBody>
        </p:sp>
      </p:gr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1113021"/>
              </p:ext>
            </p:extLst>
          </p:nvPr>
        </p:nvGraphicFramePr>
        <p:xfrm>
          <a:off x="751508" y="1709316"/>
          <a:ext cx="5976664" cy="924960"/>
        </p:xfrm>
        <a:graphic>
          <a:graphicData uri="http://schemas.openxmlformats.org/presentationml/2006/ole">
            <mc:AlternateContent xmlns:mc="http://schemas.openxmlformats.org/markup-compatibility/2006">
              <mc:Choice xmlns:v="urn:schemas-microsoft-com:vml" Requires="v">
                <p:oleObj spid="_x0000_s28761" name="Visio" r:id="rId4" imgW="3202832" imgH="493862" progId="Visio.Drawing.11">
                  <p:embed/>
                </p:oleObj>
              </mc:Choice>
              <mc:Fallback>
                <p:oleObj name="Visio" r:id="rId4" imgW="3202832" imgH="4938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08" y="1709316"/>
                        <a:ext cx="5976664" cy="924960"/>
                      </a:xfrm>
                      <a:prstGeom prst="rect">
                        <a:avLst/>
                      </a:prstGeom>
                      <a:noFill/>
                    </p:spPr>
                  </p:pic>
                </p:oleObj>
              </mc:Fallback>
            </mc:AlternateContent>
          </a:graphicData>
        </a:graphic>
      </p:graphicFrame>
      <p:sp>
        <p:nvSpPr>
          <p:cNvPr id="20" name="云形 19"/>
          <p:cNvSpPr/>
          <p:nvPr/>
        </p:nvSpPr>
        <p:spPr>
          <a:xfrm>
            <a:off x="1331640" y="3125442"/>
            <a:ext cx="6192688" cy="1241846"/>
          </a:xfrm>
          <a:prstGeom prst="clou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Comic Sans MS" panose="030F0702030302020204" pitchFamily="66" charset="0"/>
                <a:ea typeface="华文细黑" pitchFamily="2" charset="-122"/>
              </a:rPr>
              <a:t>Both MCC and MLC assume one single homogeneous class space. </a:t>
            </a:r>
            <a:endParaRPr lang="zh-CN" altLang="en-US" sz="2000" dirty="0">
              <a:solidFill>
                <a:schemeClr val="tx1"/>
              </a:solidFill>
              <a:latin typeface="Comic Sans MS" panose="030F0702030302020204" pitchFamily="66" charset="0"/>
              <a:ea typeface="华文细黑" pitchFamily="2" charset="-122"/>
            </a:endParaRPr>
          </a:p>
        </p:txBody>
      </p:sp>
    </p:spTree>
    <p:extLst>
      <p:ext uri="{BB962C8B-B14F-4D97-AF65-F5344CB8AC3E}">
        <p14:creationId xmlns:p14="http://schemas.microsoft.com/office/powerpoint/2010/main" val="4294206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Multi-Dimensional Classification</a:t>
            </a:r>
            <a:endParaRPr lang="zh-CN" altLang="en-US" b="1" dirty="0"/>
          </a:p>
        </p:txBody>
      </p:sp>
      <p:sp>
        <p:nvSpPr>
          <p:cNvPr id="6" name="矩形 5"/>
          <p:cNvSpPr/>
          <p:nvPr/>
        </p:nvSpPr>
        <p:spPr>
          <a:xfrm>
            <a:off x="624258" y="1619979"/>
            <a:ext cx="6468022" cy="2749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623"/>
              </a:solidFill>
            </a:endParaRPr>
          </a:p>
        </p:txBody>
      </p:sp>
      <p:sp>
        <p:nvSpPr>
          <p:cNvPr id="7" name="文本框 6"/>
          <p:cNvSpPr txBox="1"/>
          <p:nvPr/>
        </p:nvSpPr>
        <p:spPr>
          <a:xfrm>
            <a:off x="2946192" y="1158314"/>
            <a:ext cx="1256086"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object</a:t>
            </a:r>
            <a:endParaRPr lang="zh-CN" altLang="en-US" sz="2400" b="1" dirty="0">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658168" y="4869160"/>
            <a:ext cx="7777420" cy="1154562"/>
            <a:chOff x="945325" y="4951072"/>
            <a:chExt cx="7272808" cy="1154562"/>
          </a:xfrm>
        </p:grpSpPr>
        <p:sp>
          <p:nvSpPr>
            <p:cNvPr id="40" name="矩形 39"/>
            <p:cNvSpPr/>
            <p:nvPr/>
          </p:nvSpPr>
          <p:spPr>
            <a:xfrm>
              <a:off x="945325" y="4951072"/>
              <a:ext cx="7272808" cy="1152718"/>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文本框 16"/>
            <p:cNvSpPr txBox="1"/>
            <p:nvPr/>
          </p:nvSpPr>
          <p:spPr>
            <a:xfrm>
              <a:off x="1064628" y="4987379"/>
              <a:ext cx="7097262" cy="1118255"/>
            </a:xfrm>
            <a:prstGeom prst="rect">
              <a:avLst/>
            </a:prstGeom>
            <a:noFill/>
          </p:spPr>
          <p:txBody>
            <a:bodyPr wrap="square" rtlCol="0">
              <a:spAutoFit/>
            </a:bodyPr>
            <a:lstStyle>
              <a:defPPr>
                <a:defRPr lang="zh-CN"/>
              </a:defPPr>
              <a:lvl1pPr algn="ctr">
                <a:defRPr sz="2800">
                  <a:latin typeface="Comic Sans MS" pitchFamily="66" charset="0"/>
                </a:defRPr>
              </a:lvl1pPr>
            </a:lstStyle>
            <a:p>
              <a:pPr algn="l">
                <a:lnSpc>
                  <a:spcPts val="4000"/>
                </a:lnSpc>
              </a:pPr>
              <a:r>
                <a:rPr lang="en-US" altLang="zh-CN" dirty="0">
                  <a:solidFill>
                    <a:srgbClr val="C00000"/>
                  </a:solidFill>
                </a:rPr>
                <a:t>Multiple labels are relevant with each of them from one heterogeneous class </a:t>
              </a:r>
              <a:r>
                <a:rPr lang="en-US" altLang="zh-CN" dirty="0" smtClean="0">
                  <a:solidFill>
                    <a:srgbClr val="C00000"/>
                  </a:solidFill>
                </a:rPr>
                <a:t>space.</a:t>
              </a:r>
              <a:endParaRPr lang="zh-CN" altLang="en-US" dirty="0">
                <a:solidFill>
                  <a:srgbClr val="C00000"/>
                </a:solidFill>
              </a:endParaRPr>
            </a:p>
          </p:txBody>
        </p:sp>
      </p:gr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957621455"/>
              </p:ext>
            </p:extLst>
          </p:nvPr>
        </p:nvGraphicFramePr>
        <p:xfrm>
          <a:off x="725140" y="1710656"/>
          <a:ext cx="6215063" cy="2624137"/>
        </p:xfrm>
        <a:graphic>
          <a:graphicData uri="http://schemas.openxmlformats.org/presentationml/2006/ole">
            <mc:AlternateContent xmlns:mc="http://schemas.openxmlformats.org/markup-compatibility/2006">
              <mc:Choice xmlns:v="urn:schemas-microsoft-com:vml" Requires="v">
                <p:oleObj spid="_x0000_s29788" name="Visio" r:id="rId4" imgW="3299028" imgH="1391009" progId="Visio.Drawing.11">
                  <p:embed/>
                </p:oleObj>
              </mc:Choice>
              <mc:Fallback>
                <p:oleObj name="Visio" r:id="rId4" imgW="3299028" imgH="1391009"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140" y="1710656"/>
                        <a:ext cx="6215063" cy="2624137"/>
                      </a:xfrm>
                      <a:prstGeom prst="rect">
                        <a:avLst/>
                      </a:prstGeom>
                      <a:noFill/>
                      <a:ln w="38100">
                        <a:noFill/>
                        <a:miter lim="800000"/>
                        <a:headEnd/>
                        <a:tailEnd/>
                      </a:ln>
                    </p:spPr>
                  </p:pic>
                </p:oleObj>
              </mc:Fallback>
            </mc:AlternateContent>
          </a:graphicData>
        </a:graphic>
      </p:graphicFrame>
    </p:spTree>
    <p:extLst>
      <p:ext uri="{BB962C8B-B14F-4D97-AF65-F5344CB8AC3E}">
        <p14:creationId xmlns:p14="http://schemas.microsoft.com/office/powerpoint/2010/main" val="784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What’s more…</a:t>
            </a:r>
            <a:endParaRPr lang="zh-CN" altLang="en-US" b="1" dirty="0"/>
          </a:p>
        </p:txBody>
      </p:sp>
      <p:sp>
        <p:nvSpPr>
          <p:cNvPr id="6" name="矩形 5"/>
          <p:cNvSpPr/>
          <p:nvPr/>
        </p:nvSpPr>
        <p:spPr>
          <a:xfrm>
            <a:off x="624258" y="1831538"/>
            <a:ext cx="3803726" cy="2749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623"/>
              </a:solidFill>
            </a:endParaRPr>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60196185"/>
              </p:ext>
            </p:extLst>
          </p:nvPr>
        </p:nvGraphicFramePr>
        <p:xfrm>
          <a:off x="722313" y="1984797"/>
          <a:ext cx="3698875" cy="2519362"/>
        </p:xfrm>
        <a:graphic>
          <a:graphicData uri="http://schemas.openxmlformats.org/presentationml/2006/ole">
            <mc:AlternateContent xmlns:mc="http://schemas.openxmlformats.org/markup-compatibility/2006">
              <mc:Choice xmlns:v="urn:schemas-microsoft-com:vml" Requires="v">
                <p:oleObj spid="_x0000_s30809" name="Visio" r:id="rId4" imgW="1944721" imgH="1326850" progId="Visio.Drawing.11">
                  <p:embed/>
                </p:oleObj>
              </mc:Choice>
              <mc:Fallback>
                <p:oleObj name="Visio" r:id="rId4" imgW="1944721" imgH="132685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1984797"/>
                        <a:ext cx="369887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2"/>
          <p:cNvSpPr txBox="1"/>
          <p:nvPr/>
        </p:nvSpPr>
        <p:spPr>
          <a:xfrm>
            <a:off x="395537" y="1124744"/>
            <a:ext cx="7200800" cy="553998"/>
          </a:xfrm>
          <a:prstGeom prst="rect">
            <a:avLst/>
          </a:prstGeom>
          <a:noFill/>
        </p:spPr>
        <p:txBody>
          <a:bodyPr wrap="square" rtlCol="0">
            <a:spAutoFit/>
          </a:bodyPr>
          <a:lstStyle/>
          <a:p>
            <a:pPr>
              <a:lnSpc>
                <a:spcPts val="3600"/>
              </a:lnSpc>
            </a:pPr>
            <a:r>
              <a:rPr lang="en-US" altLang="zh-CN" sz="2400" dirty="0">
                <a:solidFill>
                  <a:srgbClr val="0000CC"/>
                </a:solidFill>
                <a:latin typeface="Comic Sans MS" pitchFamily="66" charset="0"/>
              </a:rPr>
              <a:t>Mathematical view of multi-label classification: </a:t>
            </a:r>
            <a:endParaRPr lang="zh-CN" altLang="en-US" sz="2400" dirty="0">
              <a:latin typeface="Cambria" panose="02040503050406030204" pitchFamily="18" charset="0"/>
            </a:endParaRPr>
          </a:p>
        </p:txBody>
      </p:sp>
      <p:grpSp>
        <p:nvGrpSpPr>
          <p:cNvPr id="15" name="组合 14"/>
          <p:cNvGrpSpPr/>
          <p:nvPr/>
        </p:nvGrpSpPr>
        <p:grpSpPr>
          <a:xfrm>
            <a:off x="4792180" y="1831540"/>
            <a:ext cx="3643408" cy="2764804"/>
            <a:chOff x="4043990" y="2468681"/>
            <a:chExt cx="3643408" cy="1177654"/>
          </a:xfrm>
        </p:grpSpPr>
        <p:sp>
          <p:nvSpPr>
            <p:cNvPr id="16" name="矩形 15"/>
            <p:cNvSpPr/>
            <p:nvPr/>
          </p:nvSpPr>
          <p:spPr>
            <a:xfrm>
              <a:off x="4043990" y="2468681"/>
              <a:ext cx="3643408" cy="1171174"/>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TextBox 35"/>
            <p:cNvSpPr txBox="1"/>
            <p:nvPr/>
          </p:nvSpPr>
          <p:spPr>
            <a:xfrm>
              <a:off x="4043990" y="2474339"/>
              <a:ext cx="3643408" cy="1171996"/>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MLC’s output space can be regarded as multiple </a:t>
              </a:r>
              <a:r>
                <a:rPr lang="en-US" altLang="zh-CN" sz="2400" b="1" dirty="0">
                  <a:latin typeface="Cambria" panose="02040503050406030204" pitchFamily="18" charset="0"/>
                  <a:cs typeface="Times New Roman" panose="02020603050405020304" pitchFamily="18" charset="0"/>
                </a:rPr>
                <a:t>binary</a:t>
              </a:r>
              <a:r>
                <a:rPr lang="en-US" altLang="zh-CN" sz="2400" dirty="0">
                  <a:latin typeface="Cambria" panose="02040503050406030204" pitchFamily="18" charset="0"/>
                  <a:cs typeface="Times New Roman" panose="02020603050405020304" pitchFamily="18" charset="0"/>
                </a:rPr>
                <a:t> class variables similar to MDC.  But conceptually, they are all in the same class space.</a:t>
              </a:r>
              <a:endParaRPr lang="zh-CN" altLang="en-US" sz="2400" dirty="0">
                <a:latin typeface="Cambria" panose="02040503050406030204" pitchFamily="18" charset="0"/>
                <a:cs typeface="Times New Roman" panose="02020603050405020304" pitchFamily="18" charset="0"/>
              </a:endParaRPr>
            </a:p>
          </p:txBody>
        </p:sp>
      </p:grpSp>
      <p:grpSp>
        <p:nvGrpSpPr>
          <p:cNvPr id="19" name="组合 18"/>
          <p:cNvGrpSpPr/>
          <p:nvPr/>
        </p:nvGrpSpPr>
        <p:grpSpPr>
          <a:xfrm>
            <a:off x="634742" y="4725144"/>
            <a:ext cx="7800847" cy="1440160"/>
            <a:chOff x="4027825" y="1133692"/>
            <a:chExt cx="4917039" cy="1440160"/>
          </a:xfrm>
        </p:grpSpPr>
        <p:sp>
          <p:nvSpPr>
            <p:cNvPr id="20" name="矩形 19"/>
            <p:cNvSpPr/>
            <p:nvPr/>
          </p:nvSpPr>
          <p:spPr>
            <a:xfrm>
              <a:off x="4043990" y="1152966"/>
              <a:ext cx="4900874" cy="1420886"/>
            </a:xfrm>
            <a:prstGeom prst="rect">
              <a:avLst/>
            </a:prstGeom>
            <a:solidFill>
              <a:schemeClr val="bg1"/>
            </a:solidFill>
            <a:ln w="19050">
              <a:solidFill>
                <a:schemeClr val="bg1"/>
              </a:solidFill>
              <a:prstDash val="solid"/>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文本框 13"/>
            <p:cNvSpPr txBox="1"/>
            <p:nvPr/>
          </p:nvSpPr>
          <p:spPr>
            <a:xfrm>
              <a:off x="4027825" y="1133692"/>
              <a:ext cx="3843382" cy="461665"/>
            </a:xfrm>
            <a:prstGeom prst="rect">
              <a:avLst/>
            </a:prstGeom>
            <a:noFill/>
          </p:spPr>
          <p:txBody>
            <a:bodyPr wrap="square" rtlCol="0">
              <a:spAutoFit/>
            </a:bodyPr>
            <a:lstStyle/>
            <a:p>
              <a:r>
                <a:rPr lang="en-US" altLang="zh-CN" sz="2400" dirty="0">
                  <a:solidFill>
                    <a:srgbClr val="0000CC"/>
                  </a:solidFill>
                  <a:latin typeface="Comic Sans MS" panose="030F0702030302020204" pitchFamily="66" charset="0"/>
                  <a:cs typeface="Times New Roman" panose="02020603050405020304" pitchFamily="18" charset="0"/>
                </a:rPr>
                <a:t>Key difference between MDC and MLC</a:t>
              </a:r>
              <a:endParaRPr lang="zh-CN" altLang="en-US" sz="2400" dirty="0">
                <a:solidFill>
                  <a:srgbClr val="0000CC"/>
                </a:solidFill>
                <a:latin typeface="Comic Sans MS" panose="030F0702030302020204" pitchFamily="66" charset="0"/>
                <a:cs typeface="Times New Roman" panose="02020603050405020304" pitchFamily="18" charset="0"/>
              </a:endParaRPr>
            </a:p>
          </p:txBody>
        </p:sp>
        <p:sp>
          <p:nvSpPr>
            <p:cNvPr id="22" name="TextBox 35"/>
            <p:cNvSpPr txBox="1"/>
            <p:nvPr/>
          </p:nvSpPr>
          <p:spPr>
            <a:xfrm>
              <a:off x="4043990" y="1595123"/>
              <a:ext cx="4900874" cy="937885"/>
            </a:xfrm>
            <a:prstGeom prst="rect">
              <a:avLst/>
            </a:prstGeom>
            <a:noFill/>
          </p:spPr>
          <p:txBody>
            <a:bodyPr wrap="square" rtlCol="0">
              <a:spAutoFit/>
            </a:bodyPr>
            <a:lstStyle/>
            <a:p>
              <a:pPr>
                <a:lnSpc>
                  <a:spcPct val="120000"/>
                </a:lnSpc>
              </a:pPr>
              <a:r>
                <a:rPr lang="en-US" altLang="zh-CN" sz="2400" dirty="0">
                  <a:latin typeface="Cambria" panose="02040503050406030204" pitchFamily="18" charset="0"/>
                  <a:cs typeface="Times New Roman" panose="02020603050405020304" pitchFamily="18" charset="0"/>
                </a:rPr>
                <a:t>MDC usually assumes </a:t>
              </a:r>
              <a:r>
                <a:rPr lang="en-US" altLang="zh-CN" sz="2400" b="1" i="1" dirty="0">
                  <a:latin typeface="Cambria" panose="02040503050406030204" pitchFamily="18" charset="0"/>
                  <a:cs typeface="Times New Roman" panose="02020603050405020304" pitchFamily="18" charset="0"/>
                </a:rPr>
                <a:t>heterogeneous</a:t>
              </a:r>
              <a:r>
                <a:rPr lang="en-US" altLang="zh-CN" sz="2400" dirty="0">
                  <a:latin typeface="Cambria" panose="02040503050406030204" pitchFamily="18" charset="0"/>
                  <a:cs typeface="Times New Roman" panose="02020603050405020304" pitchFamily="18" charset="0"/>
                </a:rPr>
                <a:t> semantic spaces</a:t>
              </a:r>
            </a:p>
            <a:p>
              <a:pPr>
                <a:lnSpc>
                  <a:spcPct val="120000"/>
                </a:lnSpc>
              </a:pPr>
              <a:r>
                <a:rPr lang="en-US" altLang="zh-CN" sz="2400" dirty="0">
                  <a:latin typeface="Cambria" panose="02040503050406030204" pitchFamily="18" charset="0"/>
                  <a:cs typeface="Times New Roman" panose="02020603050405020304" pitchFamily="18" charset="0"/>
                </a:rPr>
                <a:t>MLC usually assumes </a:t>
              </a:r>
              <a:r>
                <a:rPr lang="en-US" altLang="zh-CN" sz="2400" b="1" i="1" dirty="0">
                  <a:latin typeface="Cambria" panose="02040503050406030204" pitchFamily="18" charset="0"/>
                  <a:cs typeface="Times New Roman" panose="02020603050405020304" pitchFamily="18" charset="0"/>
                </a:rPr>
                <a:t>homogeneous</a:t>
              </a:r>
              <a:r>
                <a:rPr lang="en-US" altLang="zh-CN" sz="2400" dirty="0">
                  <a:latin typeface="Cambria" panose="02040503050406030204" pitchFamily="18" charset="0"/>
                  <a:cs typeface="Times New Roman" panose="02020603050405020304" pitchFamily="18" charset="0"/>
                </a:rPr>
                <a:t> semantic space </a:t>
              </a:r>
              <a:endParaRPr lang="zh-CN" altLang="en-US" sz="2400"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136447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dirty="0" smtClean="0">
            <a:solidFill>
              <a:srgbClr val="00462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smtClean="0">
            <a:latin typeface="Comic Sans MS" pitchFamily="66" charset="0"/>
          </a:defRPr>
        </a:defPPr>
      </a:lstStyle>
    </a:tx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TC010113062[[fn=人类主题]]</Template>
  <TotalTime>137</TotalTime>
  <Words>4082</Words>
  <Application>Microsoft Office PowerPoint</Application>
  <PresentationFormat>全屏显示(4:3)</PresentationFormat>
  <Paragraphs>357</Paragraphs>
  <Slides>32</Slides>
  <Notes>30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51" baseType="lpstr">
      <vt:lpstr>Arial</vt:lpstr>
      <vt:lpstr>宋体</vt:lpstr>
      <vt:lpstr>华文细黑</vt:lpstr>
      <vt:lpstr>Constantia</vt:lpstr>
      <vt:lpstr>Mongolian Baiti</vt:lpstr>
      <vt:lpstr>Times New Roman</vt:lpstr>
      <vt:lpstr>Book Antiqua</vt:lpstr>
      <vt:lpstr>华文中宋</vt:lpstr>
      <vt:lpstr>Cambria</vt:lpstr>
      <vt:lpstr>Wingdings</vt:lpstr>
      <vt:lpstr>Verdana</vt:lpstr>
      <vt:lpstr>Comic Sans MS</vt:lpstr>
      <vt:lpstr>Cambria Math</vt:lpstr>
      <vt:lpstr>Calibri</vt:lpstr>
      <vt:lpstr>Garamond</vt:lpstr>
      <vt:lpstr>Euclid</vt:lpstr>
      <vt:lpstr>Edge</vt:lpstr>
      <vt:lpstr>Visio</vt:lpstr>
      <vt:lpstr>Formula</vt:lpstr>
      <vt:lpstr>Multi-Dimensional Classisication via kNN Feature Augmentation </vt:lpstr>
      <vt:lpstr>Multi-Dimensional Classification</vt:lpstr>
      <vt:lpstr>The Problem</vt:lpstr>
      <vt:lpstr>Outline</vt:lpstr>
      <vt:lpstr>Multi-Class Classification (MCC)</vt:lpstr>
      <vt:lpstr>Multi-Label Classification (MLC)</vt:lpstr>
      <vt:lpstr>Multi-Label Classification (MLC)</vt:lpstr>
      <vt:lpstr>Multi-Dimensional Classification</vt:lpstr>
      <vt:lpstr>What’s more…</vt:lpstr>
      <vt:lpstr>MDC examples</vt:lpstr>
      <vt:lpstr>MDC examples</vt:lpstr>
      <vt:lpstr>Existing approaches</vt:lpstr>
      <vt:lpstr>Existing approaches</vt:lpstr>
      <vt:lpstr>Outline</vt:lpstr>
      <vt:lpstr>Formal Definition of MDC</vt:lpstr>
      <vt:lpstr>Formal Definition of MDC</vt:lpstr>
      <vt:lpstr>The KRAM Approach (1/4)</vt:lpstr>
      <vt:lpstr>The KRAM Approach (2/4)</vt:lpstr>
      <vt:lpstr>The KRAM Approach (3/4)</vt:lpstr>
      <vt:lpstr>The KRAM Approach (4/4)</vt:lpstr>
      <vt:lpstr>The KRAM Approach (4/4)</vt:lpstr>
      <vt:lpstr>The KRAM Approach (4/4)</vt:lpstr>
      <vt:lpstr>Outline</vt:lpstr>
      <vt:lpstr>Experimental Setup</vt:lpstr>
      <vt:lpstr>Experimental Setup</vt:lpstr>
      <vt:lpstr>Experimental Setup</vt:lpstr>
      <vt:lpstr>Experimental Setup</vt:lpstr>
      <vt:lpstr>Experimental Results</vt:lpstr>
      <vt:lpstr>Sensitivity Analysis </vt:lpstr>
      <vt:lpstr>Outline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SDM'14</dc:title>
  <dc:creator>zhangml</dc:creator>
  <cp:lastModifiedBy>Dell</cp:lastModifiedBy>
  <cp:revision>2154</cp:revision>
  <dcterms:created xsi:type="dcterms:W3CDTF">2010-10-17T15:12:34Z</dcterms:created>
  <dcterms:modified xsi:type="dcterms:W3CDTF">2018-11-12T03:08:41Z</dcterms:modified>
</cp:coreProperties>
</file>