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6"/>
  </p:notesMasterIdLst>
  <p:sldIdLst>
    <p:sldId id="256" r:id="rId2"/>
    <p:sldId id="258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2842260-64AF-4BF5-BA03-484CA29C2A17}" type="datetimeFigureOut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1CD0F91-56A0-4236-B730-F1412A1DC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5F3D0-2569-482E-B222-044AE2D7677D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0DF17-BFB3-4CD6-8739-63C5B0171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7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FA59C-115D-4EE9-86C9-CB58A01E4CD8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BE60-260B-4F47-808B-6EDEBB0FC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E12C6-12D4-4919-846B-9C90BC842B54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F77BE-3A55-4515-A572-F18AAE337A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61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0" smtClean="0"/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panose="0204060305050503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0" smtClean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DB490-49D4-4769-908A-9D6AD840AF81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62561-A2F9-4C8C-AD8A-B321CC715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74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907F9-6EF3-4B86-A69A-DEBD673670A9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E3AC5-5223-4DA6-9D0A-429F49A28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36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41B68-C5B7-4E9E-B556-020E3F0E08BA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DD15-321F-40E1-8935-0971407BD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050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7052B-C6FE-4716-A68A-801E9A78B11B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C2D03-706A-46E0-8B5E-AE408156F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41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F6971-2D16-426D-8553-C5B7E89C22FA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28E2-C08C-4C4F-8154-9FD671547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939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6F15-3D5D-4BC7-9E44-8A6FEC2C49C1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D467-85BF-4145-BABC-CBF305841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4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BE79-0DB9-4C70-B044-ADA9BB165DBA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FC09-36B6-41BF-9A99-0CB174358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6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0C4F-4C31-4A7F-ACA7-E2403A2A0DE4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48309-88B7-43A5-9E70-88C70C6D7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28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7D1A2-A607-4BE7-9CCB-2E4743522D79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E8F36-2E36-4724-9B69-C4686C21C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87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525CA-9C48-4B5D-8591-5036D1DEA029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648E6-F6BE-4379-BCE9-73D26E27E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70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2DF33-C647-4D8D-8A5C-8F27AC0C3F1E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6ADEA-6503-4A6E-935A-4ADAEDAB0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87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D072F-65FC-44FC-876A-6FA70879D219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6D6DC-D0BC-44A8-8D73-126766766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5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3510C-FA4F-4109-8812-05357BCC31DC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476C-7DB5-4607-ACA4-3962C88D7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07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E2ACF-EEE3-46BA-9AD7-444F2D6651A8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F248-4843-46BE-BC13-043718EA72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1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609600"/>
            <a:ext cx="10353675" cy="969963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31963"/>
            <a:ext cx="10353675" cy="4059237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</a:defRPr>
            </a:lvl1pPr>
          </a:lstStyle>
          <a:p>
            <a:pPr>
              <a:defRPr/>
            </a:pPr>
            <a:fld id="{BA9E9AAB-0973-4741-AF26-0D9254EBC5D6}" type="datetime1">
              <a:rPr lang="en-US" altLang="en-US"/>
              <a:pPr>
                <a:defRPr/>
              </a:pPr>
              <a:t>9/13/2018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</a:defRPr>
            </a:lvl1pPr>
          </a:lstStyle>
          <a:p>
            <a:pPr>
              <a:defRPr/>
            </a:pPr>
            <a:fld id="{9D972C51-140E-4CA8-81B2-D0F17A2FD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9" r:id="rId5"/>
    <p:sldLayoutId id="2147484001" r:id="rId6"/>
    <p:sldLayoutId id="2147484002" r:id="rId7"/>
    <p:sldLayoutId id="2147484003" r:id="rId8"/>
    <p:sldLayoutId id="2147484010" r:id="rId9"/>
    <p:sldLayoutId id="2147484011" r:id="rId10"/>
    <p:sldLayoutId id="2147484004" r:id="rId11"/>
    <p:sldLayoutId id="2147484012" r:id="rId12"/>
    <p:sldLayoutId id="2147484005" r:id="rId13"/>
    <p:sldLayoutId id="2147484006" r:id="rId14"/>
    <p:sldLayoutId id="2147484013" r:id="rId15"/>
    <p:sldLayoutId id="2147484007" r:id="rId16"/>
    <p:sldLayoutId id="214748400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anose="020B0600070205080204" pitchFamily="34" charset="-128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charset="-128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charset="-128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charset="-128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charset="-128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9" y="181022"/>
            <a:ext cx="11386616" cy="1828801"/>
          </a:xfrm>
          <a:ln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FFC000"/>
                </a:solidFill>
                <a:ea typeface="+mj-ea"/>
              </a:rPr>
              <a:t>The Design of an Enterprise Geographic Information System for the City of Apache Junction, AZ</a:t>
            </a:r>
            <a:endParaRPr lang="en-US" sz="4400" dirty="0">
              <a:solidFill>
                <a:srgbClr val="FFC000"/>
              </a:solidFill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3" y="2295997"/>
            <a:ext cx="9440862" cy="1982312"/>
          </a:xfrm>
          <a:ln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rtlCol="0">
            <a:normAutofit/>
          </a:bodyPr>
          <a:lstStyle/>
          <a:p>
            <a:pPr eaLnBrk="1" fontAlgn="auto" hangingPunct="1">
              <a:buFont typeface="Wingdings 2" charset="2"/>
              <a:buNone/>
              <a:defRPr/>
            </a:pPr>
            <a:r>
              <a:rPr lang="en-US" i="1" dirty="0" smtClean="0">
                <a:solidFill>
                  <a:schemeClr val="bg1"/>
                </a:solidFill>
                <a:ea typeface="+mn-ea"/>
              </a:rPr>
              <a:t>John Bonifas</a:t>
            </a:r>
          </a:p>
          <a:p>
            <a:pPr eaLnBrk="1" fontAlgn="auto" hangingPunct="1">
              <a:buFont typeface="Wingdings 2" charset="2"/>
              <a:buNone/>
              <a:defRPr/>
            </a:pPr>
            <a:r>
              <a:rPr lang="en-US" i="1" dirty="0" smtClean="0">
                <a:solidFill>
                  <a:schemeClr val="bg1"/>
                </a:solidFill>
                <a:ea typeface="+mn-ea"/>
              </a:rPr>
              <a:t>MS Applied Geospatial Sciences</a:t>
            </a:r>
          </a:p>
          <a:p>
            <a:pPr eaLnBrk="1" fontAlgn="auto" hangingPunct="1">
              <a:buFont typeface="Wingdings 2" charset="2"/>
              <a:buNone/>
              <a:defRPr/>
            </a:pPr>
            <a:r>
              <a:rPr lang="en-US" i="1" dirty="0" smtClean="0">
                <a:solidFill>
                  <a:schemeClr val="bg1"/>
                </a:solidFill>
                <a:ea typeface="+mn-ea"/>
              </a:rPr>
              <a:t>Dept. of Geography, Planning, and Recreation</a:t>
            </a:r>
          </a:p>
          <a:p>
            <a:pPr eaLnBrk="1" fontAlgn="auto" hangingPunct="1">
              <a:buFont typeface="Wingdings 2" charset="2"/>
              <a:buNone/>
              <a:defRPr/>
            </a:pPr>
            <a:r>
              <a:rPr lang="en-US" i="1" dirty="0" smtClean="0">
                <a:solidFill>
                  <a:schemeClr val="bg1"/>
                </a:solidFill>
                <a:ea typeface="+mn-ea"/>
              </a:rPr>
              <a:t>Northern Arizona University</a:t>
            </a:r>
            <a:endParaRPr lang="en-US" i="1" dirty="0">
              <a:solidFill>
                <a:schemeClr val="bg1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298" y="1551233"/>
            <a:ext cx="11293174" cy="1951243"/>
          </a:xfrm>
          <a:ln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rtlCol="0">
            <a:normAutofit/>
          </a:bodyPr>
          <a:lstStyle/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  <a:effectLst/>
              </a:rPr>
              <a:t>AJ GIS uses ArcGIS SDE and Desktop software</a:t>
            </a: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  <a:effectLst/>
              </a:rPr>
              <a:t>AJ 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city currently HAS NOT purchased the Enterprise License Agreement, allowing use of ArcGIS Extensions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2600" dirty="0" smtClean="0">
              <a:solidFill>
                <a:schemeClr val="bg1"/>
              </a:solidFill>
              <a:effectLst/>
              <a:ea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8" y="234062"/>
            <a:ext cx="1196486" cy="110515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 bwMode="auto">
          <a:xfrm>
            <a:off x="2041020" y="519485"/>
            <a:ext cx="2829507" cy="81972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defRPr/>
            </a:pPr>
            <a:r>
              <a:rPr lang="en-US" sz="4400" dirty="0" smtClean="0">
                <a:solidFill>
                  <a:schemeClr val="bg1"/>
                </a:solidFill>
                <a:effectLst/>
              </a:rPr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298" y="1551233"/>
            <a:ext cx="11293174" cy="2705457"/>
          </a:xfrm>
          <a:ln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rtlCol="0">
            <a:normAutofit fontScale="92500" lnSpcReduction="20000"/>
          </a:bodyPr>
          <a:lstStyle/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effectLst/>
                <a:ea typeface="+mn-ea"/>
              </a:rPr>
              <a:t>4/2016 </a:t>
            </a:r>
            <a:r>
              <a:rPr lang="en-US" sz="3200" dirty="0" smtClean="0">
                <a:solidFill>
                  <a:schemeClr val="bg1"/>
                </a:solidFill>
                <a:effectLst/>
                <a:ea typeface="+mn-ea"/>
              </a:rPr>
              <a:t>– City Council approves hiring of GIS coordinator</a:t>
            </a: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effectLst/>
              </a:rPr>
              <a:t>5/2016 </a:t>
            </a:r>
            <a:r>
              <a:rPr lang="en-US" sz="3200" dirty="0">
                <a:solidFill>
                  <a:schemeClr val="bg1"/>
                </a:solidFill>
                <a:effectLst/>
              </a:rPr>
              <a:t>– 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GIS development approved; data entry begun</a:t>
            </a:r>
            <a:endParaRPr lang="en-US" sz="3200" dirty="0" smtClean="0">
              <a:solidFill>
                <a:schemeClr val="bg1"/>
              </a:solidFill>
              <a:effectLst/>
              <a:ea typeface="+mn-ea"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effectLst/>
                <a:ea typeface="+mn-ea"/>
              </a:rPr>
              <a:t>Summer 2017  </a:t>
            </a:r>
            <a:r>
              <a:rPr lang="en-US" sz="3200" dirty="0">
                <a:solidFill>
                  <a:schemeClr val="bg1"/>
                </a:solidFill>
                <a:effectLst/>
              </a:rPr>
              <a:t>– City Council approves 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writing of 5 </a:t>
            </a:r>
            <a:r>
              <a:rPr lang="en-US" sz="3200" dirty="0" err="1" smtClean="0">
                <a:solidFill>
                  <a:schemeClr val="bg1"/>
                </a:solidFill>
                <a:effectLst/>
              </a:rPr>
              <a:t>yr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 GIS Plan</a:t>
            </a: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effectLst/>
              </a:rPr>
              <a:t>11/2017 </a:t>
            </a:r>
            <a:r>
              <a:rPr lang="en-US" sz="3200" dirty="0">
                <a:solidFill>
                  <a:schemeClr val="bg1"/>
                </a:solidFill>
                <a:effectLst/>
              </a:rPr>
              <a:t>– 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GIS coordinator authorizes GIS simulation ONLY – no access to city’s GIS systems or data, but can use the schema</a:t>
            </a: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  <a:effectLst/>
              <a:ea typeface="+mn-ea"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2600" dirty="0" smtClean="0">
              <a:solidFill>
                <a:schemeClr val="bg1"/>
              </a:solidFill>
              <a:effectLst/>
              <a:ea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8" y="234062"/>
            <a:ext cx="1196486" cy="1105152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 bwMode="auto">
          <a:xfrm>
            <a:off x="2027236" y="519485"/>
            <a:ext cx="2829507" cy="81972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defRPr/>
            </a:pPr>
            <a:r>
              <a:rPr lang="en-US" sz="4400" dirty="0" smtClean="0">
                <a:solidFill>
                  <a:schemeClr val="bg1"/>
                </a:solidFill>
                <a:effectLst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2500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298" y="1551233"/>
            <a:ext cx="11293174" cy="2705457"/>
          </a:xfrm>
          <a:ln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rtlCol="0">
            <a:normAutofit fontScale="92500" lnSpcReduction="20000"/>
          </a:bodyPr>
          <a:lstStyle/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schemeClr val="bg1"/>
              </a:solidFill>
              <a:effectLst/>
              <a:ea typeface="+mn-ea"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  <a:effectLst/>
              </a:rPr>
              <a:t>Because the city cannot use the ArcGIS extensions, advanced constructs such as networks, spatial analyses, and the like, will all have to be simulated or not included</a:t>
            </a: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  <a:effectLst/>
              </a:rPr>
              <a:t>Because use of real data from the GIS system is prohibited, datasets will have to be simulated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  <a:effectLst/>
              <a:ea typeface="+mn-ea"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ffectLst/>
            </a:endParaRPr>
          </a:p>
          <a:p>
            <a:pPr marL="342900" indent="-342900" algn="l" eaLnBrk="1" fontAlgn="auto" hangingPunct="1">
              <a:buFont typeface="Arial" panose="020B0604020202020204" pitchFamily="34" charset="0"/>
              <a:buChar char="•"/>
              <a:defRPr/>
            </a:pPr>
            <a:endParaRPr lang="en-US" sz="2600" dirty="0" smtClean="0">
              <a:solidFill>
                <a:schemeClr val="bg1"/>
              </a:solidFill>
              <a:effectLst/>
              <a:ea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8" y="234062"/>
            <a:ext cx="1196486" cy="1105152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 bwMode="auto">
          <a:xfrm>
            <a:off x="2101378" y="519485"/>
            <a:ext cx="2829507" cy="81972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defRPr/>
            </a:pPr>
            <a:r>
              <a:rPr lang="en-US" sz="4400" dirty="0" smtClean="0">
                <a:solidFill>
                  <a:schemeClr val="bg1"/>
                </a:solidFill>
                <a:effectLst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034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526</TotalTime>
  <Words>163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Calisto MT</vt:lpstr>
      <vt:lpstr>Trebuchet MS</vt:lpstr>
      <vt:lpstr>Wingdings 2</vt:lpstr>
      <vt:lpstr>Slate</vt:lpstr>
      <vt:lpstr>The Design of an Enterprise Geographic Information System for the City of Apache Junction, AZ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Fluid Dynamics of Pahoehoe Lava</dc:title>
  <dc:creator>John B Bonifas</dc:creator>
  <cp:lastModifiedBy>John B Bonifas</cp:lastModifiedBy>
  <cp:revision>125</cp:revision>
  <dcterms:created xsi:type="dcterms:W3CDTF">2016-12-02T16:58:18Z</dcterms:created>
  <dcterms:modified xsi:type="dcterms:W3CDTF">2018-09-13T21:42:44Z</dcterms:modified>
</cp:coreProperties>
</file>