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3" r:id="rId4"/>
    <p:sldId id="257" r:id="rId5"/>
    <p:sldId id="258" r:id="rId6"/>
    <p:sldId id="262" r:id="rId7"/>
    <p:sldId id="260" r:id="rId8"/>
    <p:sldId id="264" r:id="rId9"/>
    <p:sldId id="269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7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0EAB7-0E75-45A4-9D23-7F892F4B09D8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53996-DAA8-482F-B146-7CAC335AC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53996-DAA8-482F-B146-7CAC335AC7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D834-084D-42B5-AC08-DA48D4BE0D9A}" type="datetimeFigureOut">
              <a:rPr lang="en-US" smtClean="0"/>
              <a:pPr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ED68-152D-4170-B294-8B93B2F61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Investigating GIS applications in Meteorology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Ana Ordonez</a:t>
            </a:r>
          </a:p>
          <a:p>
            <a:r>
              <a:rPr lang="en-US" dirty="0" smtClean="0">
                <a:latin typeface="Candara" pitchFamily="34" charset="0"/>
              </a:rPr>
              <a:t>John </a:t>
            </a:r>
            <a:r>
              <a:rPr lang="en-US" dirty="0" err="1" smtClean="0">
                <a:latin typeface="Candara" pitchFamily="34" charset="0"/>
              </a:rPr>
              <a:t>Bonifas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57200" y="0"/>
            <a:ext cx="23622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yclo4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505200"/>
            <a:ext cx="1828800" cy="1492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Candara" pitchFamily="34" charset="0"/>
              </a:rPr>
              <a:t>Results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3200" y="1295400"/>
            <a:ext cx="5943600" cy="4830763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Created four weather maps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Interpolate contours – pressure and temperature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Create station model symbols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Draw fronts and pressure centers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Not shown: </a:t>
            </a:r>
            <a:r>
              <a:rPr lang="en-US" dirty="0" err="1" smtClean="0">
                <a:latin typeface="Candara" pitchFamily="34" charset="0"/>
              </a:rPr>
              <a:t>georeferenced</a:t>
            </a:r>
            <a:r>
              <a:rPr lang="en-US" dirty="0" smtClean="0">
                <a:latin typeface="Candara" pitchFamily="34" charset="0"/>
              </a:rPr>
              <a:t> satellite images, 500 </a:t>
            </a:r>
            <a:r>
              <a:rPr lang="en-US" dirty="0" err="1" smtClean="0">
                <a:latin typeface="Candara" pitchFamily="34" charset="0"/>
              </a:rPr>
              <a:t>mb</a:t>
            </a:r>
            <a:r>
              <a:rPr lang="en-US" dirty="0" smtClean="0">
                <a:latin typeface="Candara" pitchFamily="34" charset="0"/>
              </a:rPr>
              <a:t> heights, radar overlay</a:t>
            </a:r>
          </a:p>
        </p:txBody>
      </p:sp>
      <p:pic>
        <p:nvPicPr>
          <p:cNvPr id="9" name="Picture 8" descr="sfcplot1.g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1800" y="5029200"/>
            <a:ext cx="1905000" cy="1524000"/>
          </a:xfrm>
          <a:prstGeom prst="rect">
            <a:avLst/>
          </a:prstGeom>
        </p:spPr>
      </p:pic>
      <p:pic>
        <p:nvPicPr>
          <p:cNvPr id="14" name="Picture 13" descr="cyclo1.gif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52400"/>
            <a:ext cx="2116667" cy="685800"/>
          </a:xfrm>
          <a:prstGeom prst="rect">
            <a:avLst/>
          </a:prstGeom>
        </p:spPr>
      </p:pic>
      <p:pic>
        <p:nvPicPr>
          <p:cNvPr id="15" name="Picture 14" descr="cyclo2.gif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2209800"/>
            <a:ext cx="2041071" cy="914400"/>
          </a:xfrm>
          <a:prstGeom prst="rect">
            <a:avLst/>
          </a:prstGeom>
        </p:spPr>
      </p:pic>
      <p:pic>
        <p:nvPicPr>
          <p:cNvPr id="16" name="Picture 15" descr="cyclo3.gif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1066800"/>
            <a:ext cx="1905000" cy="960120"/>
          </a:xfrm>
          <a:prstGeom prst="rect">
            <a:avLst/>
          </a:prstGeom>
        </p:spPr>
      </p:pic>
      <p:pic>
        <p:nvPicPr>
          <p:cNvPr id="17" name="Picture 16" descr="cyclo5.gif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5181600"/>
            <a:ext cx="1885156" cy="1447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19400" y="65194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 Source </a:t>
            </a:r>
          </a:p>
          <a:p>
            <a:r>
              <a:rPr lang="en-US" sz="800" dirty="0" smtClean="0"/>
              <a:t>NWS </a:t>
            </a:r>
            <a:r>
              <a:rPr lang="en-US" sz="800" dirty="0" err="1" smtClean="0"/>
              <a:t>Jetsream</a:t>
            </a:r>
            <a:r>
              <a:rPr lang="en-US" sz="800" dirty="0" smtClean="0"/>
              <a:t> Online School for Weather: Synoptic Weather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pr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305" y="228600"/>
            <a:ext cx="828339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ctob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305" y="228600"/>
            <a:ext cx="8283390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Candara" pitchFamily="34" charset="0"/>
              </a:rPr>
              <a:t>Developments in 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Atmospheric GIS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r>
              <a:rPr lang="en-US" dirty="0" smtClean="0">
                <a:latin typeface="Candara" pitchFamily="34" charset="0"/>
              </a:rPr>
              <a:t>Atmospheric Data Model?</a:t>
            </a:r>
          </a:p>
          <a:p>
            <a:r>
              <a:rPr lang="en-US" dirty="0" smtClean="0">
                <a:latin typeface="Candara" pitchFamily="34" charset="0"/>
              </a:rPr>
              <a:t>How to handle time?</a:t>
            </a:r>
          </a:p>
          <a:p>
            <a:r>
              <a:rPr lang="en-US" dirty="0" smtClean="0">
                <a:latin typeface="Candara" pitchFamily="34" charset="0"/>
              </a:rPr>
              <a:t>How to handle data volumes?</a:t>
            </a:r>
            <a:endParaRPr lang="en-US" dirty="0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125" t="10000" r="18125" b="4000"/>
          <a:stretch>
            <a:fillRect/>
          </a:stretch>
        </p:blipFill>
        <p:spPr bwMode="auto">
          <a:xfrm>
            <a:off x="457200" y="3810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6875" t="28000" r="28125" b="51000"/>
          <a:stretch>
            <a:fillRect/>
          </a:stretch>
        </p:blipFill>
        <p:spPr bwMode="auto">
          <a:xfrm>
            <a:off x="3200400" y="4876800"/>
            <a:ext cx="5486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t="11000" r="22500" b="5000"/>
          <a:stretch>
            <a:fillRect/>
          </a:stretch>
        </p:blipFill>
        <p:spPr bwMode="auto">
          <a:xfrm>
            <a:off x="609600" y="3962400"/>
            <a:ext cx="2895600" cy="196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0"/>
            <a:ext cx="2667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74638"/>
            <a:ext cx="47244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Candara" pitchFamily="34" charset="0"/>
              </a:rPr>
              <a:t>Topic: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Weather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45720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itchFamily="34" charset="0"/>
              </a:rPr>
              <a:t>Synoptic Meteorology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Snapshot of atmosphere, 100’s – 1000’s of miles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See larger weather systems</a:t>
            </a:r>
          </a:p>
          <a:p>
            <a:r>
              <a:rPr lang="en-US" dirty="0" smtClean="0">
                <a:latin typeface="Candara" pitchFamily="34" charset="0"/>
              </a:rPr>
              <a:t>How can weather be mapped and analyzed with GIS?</a:t>
            </a:r>
          </a:p>
          <a:p>
            <a:pPr lvl="1"/>
            <a:endParaRPr lang="en-US" dirty="0" smtClean="0">
              <a:latin typeface="Candara" pitchFamily="34" charset="0"/>
            </a:endParaRPr>
          </a:p>
          <a:p>
            <a:pPr lvl="1"/>
            <a:endParaRPr lang="en-US" dirty="0">
              <a:latin typeface="Candara" pitchFamily="34" charset="0"/>
            </a:endParaRPr>
          </a:p>
        </p:txBody>
      </p:sp>
      <p:pic>
        <p:nvPicPr>
          <p:cNvPr id="4" name="Picture 3" descr="namussfc2010011506.gif"/>
          <p:cNvPicPr>
            <a:picLocks noChangeAspect="1"/>
          </p:cNvPicPr>
          <p:nvPr/>
        </p:nvPicPr>
        <p:blipFill>
          <a:blip r:embed="rId3" cstate="print"/>
          <a:srcRect t="11889" r="2000" b="17260"/>
          <a:stretch>
            <a:fillRect/>
          </a:stretch>
        </p:blipFill>
        <p:spPr>
          <a:xfrm>
            <a:off x="838200" y="0"/>
            <a:ext cx="2514600" cy="1362269"/>
          </a:xfrm>
          <a:prstGeom prst="rect">
            <a:avLst/>
          </a:prstGeom>
        </p:spPr>
      </p:pic>
      <p:pic>
        <p:nvPicPr>
          <p:cNvPr id="5" name="Picture 4" descr="January_color.png"/>
          <p:cNvPicPr>
            <a:picLocks noChangeAspect="1"/>
          </p:cNvPicPr>
          <p:nvPr/>
        </p:nvPicPr>
        <p:blipFill>
          <a:blip r:embed="rId4" cstate="print"/>
          <a:srcRect t="7843"/>
          <a:stretch>
            <a:fillRect/>
          </a:stretch>
        </p:blipFill>
        <p:spPr>
          <a:xfrm>
            <a:off x="838200" y="2667000"/>
            <a:ext cx="2514600" cy="1738032"/>
          </a:xfrm>
          <a:prstGeom prst="rect">
            <a:avLst/>
          </a:prstGeom>
        </p:spPr>
      </p:pic>
      <p:pic>
        <p:nvPicPr>
          <p:cNvPr id="6" name="Picture 5" descr="GOESNHInfrared11um.gif"/>
          <p:cNvPicPr>
            <a:picLocks noChangeAspect="1"/>
          </p:cNvPicPr>
          <p:nvPr/>
        </p:nvPicPr>
        <p:blipFill>
          <a:blip r:embed="rId5" cstate="print"/>
          <a:srcRect l="3831" t="6897" r="2299" b="3448"/>
          <a:stretch>
            <a:fillRect/>
          </a:stretch>
        </p:blipFill>
        <p:spPr>
          <a:xfrm>
            <a:off x="838200" y="1371600"/>
            <a:ext cx="2514600" cy="1334278"/>
          </a:xfrm>
          <a:prstGeom prst="rect">
            <a:avLst/>
          </a:prstGeom>
        </p:spPr>
      </p:pic>
      <p:pic>
        <p:nvPicPr>
          <p:cNvPr id="7" name="Picture 6" descr="radar.fax06.hourly.20100115.gif"/>
          <p:cNvPicPr>
            <a:picLocks noChangeAspect="1"/>
          </p:cNvPicPr>
          <p:nvPr/>
        </p:nvPicPr>
        <p:blipFill>
          <a:blip r:embed="rId6" cstate="print"/>
          <a:srcRect t="5441" b="30093"/>
          <a:stretch>
            <a:fillRect/>
          </a:stretch>
        </p:blipFill>
        <p:spPr>
          <a:xfrm>
            <a:off x="838200" y="5562600"/>
            <a:ext cx="2514600" cy="1295400"/>
          </a:xfrm>
          <a:prstGeom prst="rect">
            <a:avLst/>
          </a:prstGeom>
        </p:spPr>
      </p:pic>
      <p:pic>
        <p:nvPicPr>
          <p:cNvPr id="8" name="Picture 7" descr="20100115_0600_nowrad.gif"/>
          <p:cNvPicPr>
            <a:picLocks noChangeAspect="1"/>
          </p:cNvPicPr>
          <p:nvPr/>
        </p:nvPicPr>
        <p:blipFill>
          <a:blip r:embed="rId7" cstate="print"/>
          <a:srcRect r="1"/>
          <a:stretch>
            <a:fillRect/>
          </a:stretch>
        </p:blipFill>
        <p:spPr>
          <a:xfrm>
            <a:off x="838200" y="4419600"/>
            <a:ext cx="2514600" cy="1182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Candara" pitchFamily="34" charset="0"/>
              </a:rPr>
              <a:t>Background</a:t>
            </a:r>
            <a:endParaRPr lang="en-US" dirty="0">
              <a:latin typeface="Candara" pitchFamily="34" charset="0"/>
            </a:endParaRPr>
          </a:p>
        </p:txBody>
      </p:sp>
      <p:pic>
        <p:nvPicPr>
          <p:cNvPr id="4" name="Content Placeholder 3" descr="wea00003(cloud)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5800" y="381000"/>
            <a:ext cx="2971800" cy="1931670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5" name="Picture 4" descr="wea00903.jpg"/>
          <p:cNvPicPr>
            <a:picLocks noChangeAspect="1"/>
          </p:cNvPicPr>
          <p:nvPr/>
        </p:nvPicPr>
        <p:blipFill>
          <a:blip r:embed="rId4" cstate="print"/>
          <a:srcRect l="7143" t="6856" r="10714" b="15448"/>
          <a:stretch>
            <a:fillRect/>
          </a:stretch>
        </p:blipFill>
        <p:spPr>
          <a:xfrm>
            <a:off x="1752600" y="3429000"/>
            <a:ext cx="1752600" cy="25908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 descr="wea01118(balloon).jpg"/>
          <p:cNvPicPr>
            <a:picLocks noChangeAspect="1"/>
          </p:cNvPicPr>
          <p:nvPr/>
        </p:nvPicPr>
        <p:blipFill>
          <a:blip r:embed="rId5" cstate="print"/>
          <a:srcRect l="10714" t="11726" r="17857" b="8537"/>
          <a:stretch>
            <a:fillRect/>
          </a:stretch>
        </p:blipFill>
        <p:spPr>
          <a:xfrm>
            <a:off x="228600" y="3124200"/>
            <a:ext cx="1524000" cy="25908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Picture 6" descr="wea01347(bureau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29200" y="1752600"/>
            <a:ext cx="2825960" cy="18288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Picture 7" descr="wea01801(map).jpg"/>
          <p:cNvPicPr>
            <a:picLocks noChangeAspect="1"/>
          </p:cNvPicPr>
          <p:nvPr/>
        </p:nvPicPr>
        <p:blipFill>
          <a:blip r:embed="rId7" cstate="print"/>
          <a:srcRect l="7317" t="3769" r="7317" b="5777"/>
          <a:stretch>
            <a:fillRect/>
          </a:stretch>
        </p:blipFill>
        <p:spPr>
          <a:xfrm>
            <a:off x="4648200" y="4648200"/>
            <a:ext cx="2667000" cy="182880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Picture 8" descr="wea01803(warning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5200" y="4038600"/>
            <a:ext cx="1484512" cy="2038023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09600" y="182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itchFamily="34" charset="0"/>
              </a:rPr>
              <a:t>Weather!</a:t>
            </a:r>
            <a:endParaRPr lang="en-US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3429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Measurement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17526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itchFamily="34" charset="0"/>
              </a:rPr>
              <a:t>NWS Office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6019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ndara" pitchFamily="34" charset="0"/>
              </a:rPr>
              <a:t>Maps</a:t>
            </a:r>
            <a:endParaRPr lang="en-US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5200" y="46482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ndara" pitchFamily="34" charset="0"/>
              </a:rPr>
              <a:t>Warnings</a:t>
            </a:r>
            <a:endParaRPr lang="en-US" sz="1600" dirty="0">
              <a:latin typeface="Candara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605784" y="2661416"/>
            <a:ext cx="930663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917713">
            <a:off x="3700603" y="3303522"/>
            <a:ext cx="1208197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149261" y="3832939"/>
            <a:ext cx="835310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642556"/>
            <a:ext cx="381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Images from NWS archives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0"/>
            <a:ext cx="35814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Candara" pitchFamily="34" charset="0"/>
              </a:rPr>
              <a:t>Background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itchFamily="34" charset="0"/>
                <a:cs typeface="Shruti" pitchFamily="34" charset="0"/>
              </a:rPr>
              <a:t>Weather is dynamic</a:t>
            </a:r>
          </a:p>
          <a:p>
            <a:pPr lvl="1"/>
            <a:r>
              <a:rPr lang="en-US" dirty="0" smtClean="0">
                <a:latin typeface="Candara" pitchFamily="34" charset="0"/>
                <a:cs typeface="Shruti" pitchFamily="34" charset="0"/>
              </a:rPr>
              <a:t>How to incorporate 3 spatial dimensions plus time?</a:t>
            </a:r>
          </a:p>
          <a:p>
            <a:pPr lvl="1"/>
            <a:r>
              <a:rPr lang="en-US" dirty="0" smtClean="0">
                <a:latin typeface="Candara" pitchFamily="34" charset="0"/>
                <a:cs typeface="Shruti" pitchFamily="34" charset="0"/>
              </a:rPr>
              <a:t>Atmospheric Scientists use other data structure, models</a:t>
            </a:r>
          </a:p>
          <a:p>
            <a:r>
              <a:rPr lang="en-US" dirty="0" smtClean="0">
                <a:latin typeface="Candara" pitchFamily="34" charset="0"/>
                <a:cs typeface="Shruti" pitchFamily="34" charset="0"/>
              </a:rPr>
              <a:t>Current uses</a:t>
            </a:r>
          </a:p>
          <a:p>
            <a:pPr lvl="1"/>
            <a:r>
              <a:rPr lang="en-US" dirty="0" smtClean="0">
                <a:latin typeface="Candara" pitchFamily="34" charset="0"/>
                <a:cs typeface="Shruti" pitchFamily="34" charset="0"/>
              </a:rPr>
              <a:t>NWS storm warnings and verification, climate studies, severe weather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33400"/>
            <a:ext cx="3276600" cy="2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657600"/>
            <a:ext cx="3267307" cy="257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248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Violent Tornado Track Density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6227058"/>
            <a:ext cx="5257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Sources</a:t>
            </a:r>
          </a:p>
          <a:p>
            <a:r>
              <a:rPr lang="en-US" sz="700" dirty="0" smtClean="0"/>
              <a:t>Jet Stream:  </a:t>
            </a:r>
            <a:r>
              <a:rPr lang="en-US" sz="700" dirty="0" err="1" smtClean="0"/>
              <a:t>Nativi</a:t>
            </a:r>
            <a:r>
              <a:rPr lang="en-US" sz="700" dirty="0" smtClean="0"/>
              <a:t>, Stefano et al. “Differences Among the Data Models Used by the Geographic  Information Systems and Atmospheric Sciences Communities</a:t>
            </a:r>
            <a:r>
              <a:rPr lang="en-US" sz="700" i="1" dirty="0" smtClean="0"/>
              <a:t>.” Atmospheric  Data Model</a:t>
            </a:r>
            <a:r>
              <a:rPr lang="en-US" sz="700" dirty="0" smtClean="0"/>
              <a:t>. ESRI. 3 Nov. 2003. Web. 21 Jul. 2011.</a:t>
            </a:r>
          </a:p>
          <a:p>
            <a:r>
              <a:rPr lang="en-US" sz="700" dirty="0" smtClean="0"/>
              <a:t>Tornados: Smith, Brian T. “SVRGIS: Geographic Information System (GIS) Graphical Database of  Tornado, Large Hail, and Damaging Wind Reports in the United States (1950-2005).” Muncie, Indiana: Ball State University. Google. Web. 27 Jul. 2011. </a:t>
            </a:r>
            <a:endParaRPr 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Jet Stream Model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62600" y="3505200"/>
            <a:ext cx="3276600" cy="320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2133600"/>
            <a:ext cx="3733800" cy="297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457200"/>
            <a:ext cx="4038600" cy="3124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Candara" pitchFamily="34" charset="0"/>
              </a:rPr>
              <a:t>Data Collection</a:t>
            </a:r>
            <a:endParaRPr lang="en-US" dirty="0">
              <a:latin typeface="Candara" pitchFamily="34" charset="0"/>
            </a:endParaRPr>
          </a:p>
        </p:txBody>
      </p:sp>
      <p:pic>
        <p:nvPicPr>
          <p:cNvPr id="4" name="Content Placeholder 3" descr="NCDC_scrnsho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533400"/>
            <a:ext cx="3886200" cy="2999070"/>
          </a:xfrm>
        </p:spPr>
      </p:pic>
      <p:pic>
        <p:nvPicPr>
          <p:cNvPr id="5" name="Picture 4" descr="NCDC_scrnshot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2209800"/>
            <a:ext cx="3581400" cy="2835951"/>
          </a:xfrm>
          <a:prstGeom prst="rect">
            <a:avLst/>
          </a:prstGeom>
        </p:spPr>
      </p:pic>
      <p:pic>
        <p:nvPicPr>
          <p:cNvPr id="6" name="Picture 5" descr="NCDC_scrnshot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3581400"/>
            <a:ext cx="3124200" cy="3033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3340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National Climatic Data Center</a:t>
            </a:r>
          </a:p>
          <a:p>
            <a:pPr lvl="1"/>
            <a:r>
              <a:rPr lang="en-US" sz="2000" dirty="0" smtClean="0">
                <a:latin typeface="Candara" pitchFamily="34" charset="0"/>
              </a:rPr>
              <a:t>“World’s archive of weather data”</a:t>
            </a:r>
            <a:endParaRPr lang="en-US" sz="20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latin typeface="Candara" pitchFamily="34" charset="0"/>
              </a:rPr>
              <a:t>Data Processing: 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The Challenge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ndara" pitchFamily="34" charset="0"/>
              </a:rPr>
              <a:t>Chose to make four maps, one per season</a:t>
            </a:r>
          </a:p>
          <a:p>
            <a:r>
              <a:rPr lang="en-US" sz="2800" dirty="0" smtClean="0">
                <a:latin typeface="Candara" pitchFamily="34" charset="0"/>
              </a:rPr>
              <a:t>48 states x 4 = 192 </a:t>
            </a:r>
            <a:r>
              <a:rPr lang="en-US" sz="2800" dirty="0" err="1" smtClean="0">
                <a:latin typeface="Candara" pitchFamily="34" charset="0"/>
              </a:rPr>
              <a:t>flatfiles</a:t>
            </a:r>
            <a:r>
              <a:rPr lang="en-US" sz="2800" dirty="0" smtClean="0">
                <a:latin typeface="Candara" pitchFamily="34" charset="0"/>
              </a:rPr>
              <a:t> to process</a:t>
            </a:r>
          </a:p>
          <a:p>
            <a:r>
              <a:rPr lang="en-US" sz="2800" dirty="0" smtClean="0">
                <a:latin typeface="Candara" pitchFamily="34" charset="0"/>
              </a:rPr>
              <a:t>Tedious to import each fixed-width </a:t>
            </a:r>
            <a:r>
              <a:rPr lang="en-US" sz="2800" dirty="0" err="1" smtClean="0">
                <a:latin typeface="Candara" pitchFamily="34" charset="0"/>
              </a:rPr>
              <a:t>flatfile</a:t>
            </a:r>
            <a:r>
              <a:rPr lang="en-US" sz="2800" dirty="0" smtClean="0">
                <a:latin typeface="Candara" pitchFamily="34" charset="0"/>
              </a:rPr>
              <a:t> manually into the </a:t>
            </a:r>
            <a:r>
              <a:rPr lang="en-US" sz="2800" dirty="0" err="1" smtClean="0">
                <a:latin typeface="Candara" pitchFamily="34" charset="0"/>
              </a:rPr>
              <a:t>geodatabase</a:t>
            </a:r>
            <a:endParaRPr lang="en-US" sz="2800" dirty="0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0"/>
            <a:ext cx="4572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ndara" pitchFamily="34" charset="0"/>
              </a:rPr>
              <a:t>Data Processing: 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The Solution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itchFamily="34" charset="0"/>
              </a:rPr>
              <a:t>Macros!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Windows Scripting Host + Access VBA scripting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Loop through </a:t>
            </a:r>
            <a:r>
              <a:rPr lang="en-US" dirty="0" err="1" smtClean="0">
                <a:latin typeface="Candara" pitchFamily="34" charset="0"/>
              </a:rPr>
              <a:t>flatfiles</a:t>
            </a:r>
            <a:r>
              <a:rPr lang="en-US" dirty="0" smtClean="0">
                <a:latin typeface="Candara" pitchFamily="34" charset="0"/>
              </a:rPr>
              <a:t>, import data in minutes</a:t>
            </a:r>
          </a:p>
          <a:p>
            <a:r>
              <a:rPr lang="en-US" dirty="0" smtClean="0">
                <a:latin typeface="Candara" pitchFamily="34" charset="0"/>
              </a:rPr>
              <a:t>Used Access queries to polish data before importing into </a:t>
            </a:r>
            <a:r>
              <a:rPr lang="en-US" dirty="0" err="1" smtClean="0">
                <a:latin typeface="Candara" pitchFamily="34" charset="0"/>
              </a:rPr>
              <a:t>ArcMap</a:t>
            </a: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>
                <a:latin typeface="Candara" pitchFamily="34" charset="0"/>
              </a:rPr>
              <a:t>Data Processing: 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The Code</a:t>
            </a:r>
            <a:endParaRPr lang="en-US" dirty="0">
              <a:latin typeface="Candar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371600"/>
            <a:ext cx="5943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Function </a:t>
            </a:r>
            <a:r>
              <a:rPr lang="en-US" sz="800" dirty="0" err="1"/>
              <a:t>ImportData</a:t>
            </a:r>
            <a:r>
              <a:rPr lang="en-US" sz="800" dirty="0"/>
              <a:t>()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/>
              <a:t>cstrVBDQ</a:t>
            </a:r>
            <a:r>
              <a:rPr lang="en-US" sz="800" dirty="0"/>
              <a:t> = </a:t>
            </a:r>
            <a:r>
              <a:rPr lang="en-US" sz="800" dirty="0" err="1"/>
              <a:t>Chr</a:t>
            </a:r>
            <a:r>
              <a:rPr lang="en-US" sz="800" dirty="0"/>
              <a:t>(34)</a:t>
            </a:r>
          </a:p>
          <a:p>
            <a:r>
              <a:rPr lang="en-US" sz="800" dirty="0" smtClean="0"/>
              <a:t>  </a:t>
            </a:r>
            <a:r>
              <a:rPr lang="en-US" sz="800" dirty="0" err="1"/>
              <a:t>strThePath</a:t>
            </a:r>
            <a:r>
              <a:rPr lang="en-US" sz="800" dirty="0"/>
              <a:t> = "C:\</a:t>
            </a:r>
            <a:r>
              <a:rPr lang="en-US" sz="800" dirty="0" err="1"/>
              <a:t>inetpub</a:t>
            </a:r>
            <a:r>
              <a:rPr lang="en-US" sz="800" dirty="0"/>
              <a:t>\Yahoo\homework\courses\</a:t>
            </a:r>
            <a:r>
              <a:rPr lang="en-US" sz="800" dirty="0" err="1"/>
              <a:t>GPH473</a:t>
            </a:r>
            <a:r>
              <a:rPr lang="en-US" sz="800" dirty="0"/>
              <a:t>\</a:t>
            </a:r>
            <a:r>
              <a:rPr lang="en-US" sz="800" dirty="0" err="1"/>
              <a:t>GroupProject</a:t>
            </a:r>
            <a:r>
              <a:rPr lang="en-US" sz="800" dirty="0"/>
              <a:t>\</a:t>
            </a:r>
            <a:r>
              <a:rPr lang="en-US" sz="800" dirty="0" err="1"/>
              <a:t>Flatfiles</a:t>
            </a:r>
            <a:r>
              <a:rPr lang="en-US" sz="800" dirty="0"/>
              <a:t>\Observations\"</a:t>
            </a:r>
          </a:p>
          <a:p>
            <a:r>
              <a:rPr lang="en-US" sz="800" dirty="0" smtClean="0"/>
              <a:t>  </a:t>
            </a:r>
            <a:r>
              <a:rPr lang="en-US" sz="800" dirty="0" err="1"/>
              <a:t>ToUser</a:t>
            </a:r>
            <a:r>
              <a:rPr lang="en-US" sz="800" dirty="0"/>
              <a:t> = </a:t>
            </a:r>
            <a:r>
              <a:rPr lang="en-US" sz="800" dirty="0" err="1"/>
              <a:t>SysCmd</a:t>
            </a:r>
            <a:r>
              <a:rPr lang="en-US" sz="800" dirty="0"/>
              <a:t>(</a:t>
            </a:r>
            <a:r>
              <a:rPr lang="en-US" sz="800" dirty="0" err="1"/>
              <a:t>acSysCmdSetStatus</a:t>
            </a:r>
            <a:r>
              <a:rPr lang="en-US" sz="800" dirty="0"/>
              <a:t>, "Deleting old data from Import table and importing new data...")</a:t>
            </a:r>
          </a:p>
          <a:p>
            <a:r>
              <a:rPr lang="en-US" sz="800" dirty="0"/>
              <a:t>  </a:t>
            </a:r>
            <a:r>
              <a:rPr lang="en-US" sz="800" dirty="0" err="1"/>
              <a:t>CurrentDb.Execute</a:t>
            </a:r>
            <a:r>
              <a:rPr lang="en-US" sz="800" dirty="0"/>
              <a:t> "DELETE * FROM </a:t>
            </a:r>
            <a:r>
              <a:rPr lang="en-US" sz="800" dirty="0" err="1"/>
              <a:t>Observations_Import</a:t>
            </a:r>
            <a:r>
              <a:rPr lang="en-US" sz="800" dirty="0"/>
              <a:t>;"</a:t>
            </a:r>
          </a:p>
          <a:p>
            <a:r>
              <a:rPr lang="en-US" sz="800" dirty="0" smtClean="0"/>
              <a:t>  </a:t>
            </a:r>
            <a:r>
              <a:rPr lang="en-US" sz="800" dirty="0"/>
              <a:t>Set </a:t>
            </a:r>
            <a:r>
              <a:rPr lang="en-US" sz="800" dirty="0" err="1"/>
              <a:t>objFSO</a:t>
            </a:r>
            <a:r>
              <a:rPr lang="en-US" sz="800" dirty="0"/>
              <a:t> = New </a:t>
            </a:r>
            <a:r>
              <a:rPr lang="en-US" sz="800" dirty="0" err="1"/>
              <a:t>Scripting.FileSystemObject</a:t>
            </a:r>
            <a:endParaRPr lang="en-US" sz="800" dirty="0"/>
          </a:p>
          <a:p>
            <a:r>
              <a:rPr lang="en-US" sz="800" dirty="0"/>
              <a:t>  Set </a:t>
            </a:r>
            <a:r>
              <a:rPr lang="en-US" sz="800" dirty="0" err="1"/>
              <a:t>objFolder</a:t>
            </a:r>
            <a:r>
              <a:rPr lang="en-US" sz="800" dirty="0"/>
              <a:t> = </a:t>
            </a:r>
            <a:r>
              <a:rPr lang="en-US" sz="800" dirty="0" err="1"/>
              <a:t>objFSO.GetFolder</a:t>
            </a:r>
            <a:r>
              <a:rPr lang="en-US" sz="800" dirty="0"/>
              <a:t>(</a:t>
            </a:r>
            <a:r>
              <a:rPr lang="en-US" sz="800" dirty="0" err="1"/>
              <a:t>strThePath</a:t>
            </a:r>
            <a:r>
              <a:rPr lang="en-US" sz="800" dirty="0"/>
              <a:t>)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/>
              <a:t>For Each </a:t>
            </a:r>
            <a:r>
              <a:rPr lang="en-US" sz="800" dirty="0" err="1"/>
              <a:t>objFile</a:t>
            </a:r>
            <a:r>
              <a:rPr lang="en-US" sz="800" dirty="0"/>
              <a:t> In </a:t>
            </a:r>
            <a:r>
              <a:rPr lang="en-US" sz="800" dirty="0" err="1"/>
              <a:t>objFolder.Files</a:t>
            </a:r>
            <a:endParaRPr lang="en-US" sz="800" dirty="0"/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strState</a:t>
            </a:r>
            <a:r>
              <a:rPr lang="en-US" sz="800" dirty="0"/>
              <a:t> = Left(</a:t>
            </a:r>
            <a:r>
              <a:rPr lang="en-US" sz="800" dirty="0" err="1"/>
              <a:t>objFile.Name</a:t>
            </a:r>
            <a:r>
              <a:rPr lang="en-US" sz="800" dirty="0"/>
              <a:t>, </a:t>
            </a:r>
            <a:r>
              <a:rPr lang="en-US" sz="800" dirty="0" err="1"/>
              <a:t>InStr</a:t>
            </a:r>
            <a:r>
              <a:rPr lang="en-US" sz="800" dirty="0"/>
              <a:t>(1, </a:t>
            </a:r>
            <a:r>
              <a:rPr lang="en-US" sz="800" dirty="0" err="1"/>
              <a:t>objFile.Name</a:t>
            </a:r>
            <a:r>
              <a:rPr lang="en-US" sz="800" dirty="0"/>
              <a:t>, "_", </a:t>
            </a:r>
            <a:r>
              <a:rPr lang="en-US" sz="800" dirty="0" err="1"/>
              <a:t>vbTextCompare</a:t>
            </a:r>
            <a:r>
              <a:rPr lang="en-US" sz="800" dirty="0"/>
              <a:t>) - 1)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'import the </a:t>
            </a:r>
            <a:r>
              <a:rPr lang="en-US" sz="800" dirty="0" err="1"/>
              <a:t>flatfile</a:t>
            </a:r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ToUser</a:t>
            </a:r>
            <a:r>
              <a:rPr lang="en-US" sz="800" dirty="0"/>
              <a:t> = </a:t>
            </a:r>
            <a:r>
              <a:rPr lang="en-US" sz="800" dirty="0" err="1"/>
              <a:t>SysCmd</a:t>
            </a:r>
            <a:r>
              <a:rPr lang="en-US" sz="800" dirty="0"/>
              <a:t>(</a:t>
            </a:r>
            <a:r>
              <a:rPr lang="en-US" sz="800" dirty="0" err="1"/>
              <a:t>acSysCmdSetStatus</a:t>
            </a:r>
            <a:r>
              <a:rPr lang="en-US" sz="800" dirty="0"/>
              <a:t>, "Importing data from " &amp; </a:t>
            </a:r>
            <a:r>
              <a:rPr lang="en-US" sz="800" dirty="0" err="1"/>
              <a:t>objFile.Name</a:t>
            </a:r>
            <a:r>
              <a:rPr lang="en-US" sz="800" dirty="0"/>
              <a:t> &amp; " ...")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DoCmd.TransferText</a:t>
            </a:r>
            <a:r>
              <a:rPr lang="en-US" sz="800" dirty="0"/>
              <a:t> </a:t>
            </a:r>
            <a:r>
              <a:rPr lang="en-US" sz="800" dirty="0" err="1"/>
              <a:t>acImportFixed</a:t>
            </a:r>
            <a:r>
              <a:rPr lang="en-US" sz="800" dirty="0"/>
              <a:t>, "</a:t>
            </a:r>
            <a:r>
              <a:rPr lang="en-US" sz="800" dirty="0" err="1"/>
              <a:t>Observations_Import_Spec</a:t>
            </a:r>
            <a:r>
              <a:rPr lang="en-US" sz="800" dirty="0"/>
              <a:t>", "</a:t>
            </a:r>
            <a:r>
              <a:rPr lang="en-US" sz="800" dirty="0" err="1"/>
              <a:t>Observations_Import</a:t>
            </a:r>
            <a:r>
              <a:rPr lang="en-US" sz="800" dirty="0"/>
              <a:t>", </a:t>
            </a:r>
            <a:r>
              <a:rPr lang="en-US" sz="800" dirty="0" err="1"/>
              <a:t>strThePath</a:t>
            </a:r>
            <a:r>
              <a:rPr lang="en-US" sz="800" dirty="0"/>
              <a:t> &amp; </a:t>
            </a:r>
            <a:r>
              <a:rPr lang="en-US" sz="800" dirty="0" err="1"/>
              <a:t>objFile.Name</a:t>
            </a:r>
            <a:r>
              <a:rPr lang="en-US" sz="800" dirty="0"/>
              <a:t>, False</a:t>
            </a:r>
          </a:p>
          <a:p>
            <a:r>
              <a:rPr lang="en-US" sz="800" dirty="0"/>
              <a:t>  </a:t>
            </a:r>
          </a:p>
          <a:p>
            <a:r>
              <a:rPr lang="en-US" sz="800" dirty="0"/>
              <a:t>    'update the state field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CurrentDb.Execute</a:t>
            </a:r>
            <a:r>
              <a:rPr lang="en-US" sz="800" dirty="0"/>
              <a:t> "Update </a:t>
            </a:r>
            <a:r>
              <a:rPr lang="en-US" sz="800" dirty="0" err="1"/>
              <a:t>Observations_Import</a:t>
            </a:r>
            <a:r>
              <a:rPr lang="en-US" sz="800" dirty="0"/>
              <a:t> Set State = " &amp; </a:t>
            </a:r>
            <a:r>
              <a:rPr lang="en-US" sz="800" dirty="0" err="1"/>
              <a:t>cstrVBDQ</a:t>
            </a:r>
            <a:r>
              <a:rPr lang="en-US" sz="800" dirty="0"/>
              <a:t> &amp; </a:t>
            </a:r>
            <a:r>
              <a:rPr lang="en-US" sz="800" dirty="0" err="1"/>
              <a:t>strState</a:t>
            </a:r>
            <a:r>
              <a:rPr lang="en-US" sz="800" dirty="0"/>
              <a:t> &amp; </a:t>
            </a:r>
            <a:r>
              <a:rPr lang="en-US" sz="800" dirty="0" err="1"/>
              <a:t>cstrVBDQ</a:t>
            </a:r>
            <a:r>
              <a:rPr lang="en-US" sz="800" dirty="0"/>
              <a:t> &amp; " WHERE State Is Null;"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  'update the date field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CurrentDb.Execute</a:t>
            </a:r>
            <a:r>
              <a:rPr lang="en-US" sz="800" dirty="0"/>
              <a:t> "UPDATE </a:t>
            </a:r>
            <a:r>
              <a:rPr lang="en-US" sz="800" dirty="0" err="1"/>
              <a:t>Observations_Import</a:t>
            </a:r>
            <a:r>
              <a:rPr lang="en-US" sz="800" dirty="0"/>
              <a:t> Set </a:t>
            </a:r>
            <a:r>
              <a:rPr lang="en-US" sz="800" dirty="0" err="1"/>
              <a:t>ObsYear</a:t>
            </a:r>
            <a:r>
              <a:rPr lang="en-US" sz="800" dirty="0"/>
              <a:t> = Mid$([</a:t>
            </a:r>
            <a:r>
              <a:rPr lang="en-US" sz="800" dirty="0" err="1"/>
              <a:t>Field3</a:t>
            </a:r>
            <a:r>
              <a:rPr lang="en-US" sz="800" dirty="0"/>
              <a:t>],1,4), " &amp; _</a:t>
            </a:r>
          </a:p>
          <a:p>
            <a:r>
              <a:rPr lang="en-US" sz="800" dirty="0"/>
              <a:t>                      "</a:t>
            </a:r>
            <a:r>
              <a:rPr lang="en-US" sz="800" dirty="0" err="1"/>
              <a:t>ObsMonth</a:t>
            </a:r>
            <a:r>
              <a:rPr lang="en-US" sz="800" dirty="0"/>
              <a:t> = Mid$([</a:t>
            </a:r>
            <a:r>
              <a:rPr lang="en-US" sz="800" dirty="0" err="1"/>
              <a:t>Field3</a:t>
            </a:r>
            <a:r>
              <a:rPr lang="en-US" sz="800" dirty="0"/>
              <a:t>],5,2), " &amp; _</a:t>
            </a:r>
          </a:p>
          <a:p>
            <a:r>
              <a:rPr lang="en-US" sz="800" dirty="0"/>
              <a:t>                      "</a:t>
            </a:r>
            <a:r>
              <a:rPr lang="en-US" sz="800" dirty="0" err="1"/>
              <a:t>ObsDay</a:t>
            </a:r>
            <a:r>
              <a:rPr lang="en-US" sz="800" dirty="0"/>
              <a:t> = Mid$([</a:t>
            </a:r>
            <a:r>
              <a:rPr lang="en-US" sz="800" dirty="0" err="1"/>
              <a:t>Field3</a:t>
            </a:r>
            <a:r>
              <a:rPr lang="en-US" sz="800" dirty="0"/>
              <a:t>],7,2), " &amp; _</a:t>
            </a:r>
          </a:p>
          <a:p>
            <a:r>
              <a:rPr lang="en-US" sz="800" dirty="0"/>
              <a:t>                      "</a:t>
            </a:r>
            <a:r>
              <a:rPr lang="en-US" sz="800" dirty="0" err="1"/>
              <a:t>ObsHour</a:t>
            </a:r>
            <a:r>
              <a:rPr lang="en-US" sz="800" dirty="0"/>
              <a:t> = Right$([</a:t>
            </a:r>
            <a:r>
              <a:rPr lang="en-US" sz="800" dirty="0" err="1"/>
              <a:t>Field3</a:t>
            </a:r>
            <a:r>
              <a:rPr lang="en-US" sz="800" dirty="0"/>
              <a:t>],4);"</a:t>
            </a:r>
          </a:p>
          <a:p>
            <a:r>
              <a:rPr lang="en-US" sz="800" dirty="0"/>
              <a:t>  Next</a:t>
            </a:r>
          </a:p>
          <a:p>
            <a:r>
              <a:rPr lang="en-US" sz="800" dirty="0"/>
              <a:t>  </a:t>
            </a:r>
          </a:p>
          <a:p>
            <a:r>
              <a:rPr lang="en-US" sz="800" dirty="0"/>
              <a:t>  ' refresh the Main table</a:t>
            </a:r>
          </a:p>
          <a:p>
            <a:r>
              <a:rPr lang="en-US" sz="800" dirty="0"/>
              <a:t>  </a:t>
            </a:r>
            <a:r>
              <a:rPr lang="en-US" sz="800" dirty="0" err="1"/>
              <a:t>ToUser</a:t>
            </a:r>
            <a:r>
              <a:rPr lang="en-US" sz="800" dirty="0"/>
              <a:t> = </a:t>
            </a:r>
            <a:r>
              <a:rPr lang="en-US" sz="800" dirty="0" err="1"/>
              <a:t>SysCmd</a:t>
            </a:r>
            <a:r>
              <a:rPr lang="en-US" sz="800" dirty="0"/>
              <a:t>(</a:t>
            </a:r>
            <a:r>
              <a:rPr lang="en-US" sz="800" dirty="0" err="1"/>
              <a:t>acSysCmdSetStatus</a:t>
            </a:r>
            <a:r>
              <a:rPr lang="en-US" sz="800" dirty="0"/>
              <a:t>, "Deleting old data from main table and importing new data...")</a:t>
            </a:r>
          </a:p>
          <a:p>
            <a:r>
              <a:rPr lang="en-US" sz="800" dirty="0"/>
              <a:t>  </a:t>
            </a:r>
            <a:r>
              <a:rPr lang="en-US" sz="800" dirty="0" err="1"/>
              <a:t>CurrentDb.Execute</a:t>
            </a:r>
            <a:r>
              <a:rPr lang="en-US" sz="800" dirty="0"/>
              <a:t> "DELETE * FROM Observations;"</a:t>
            </a:r>
          </a:p>
          <a:p>
            <a:r>
              <a:rPr lang="en-US" sz="800" dirty="0"/>
              <a:t>  '</a:t>
            </a:r>
            <a:r>
              <a:rPr lang="en-US" sz="800" dirty="0" err="1"/>
              <a:t>CurrentDb.Execute</a:t>
            </a:r>
            <a:r>
              <a:rPr lang="en-US" sz="800" dirty="0"/>
              <a:t> "INSERT INTO Observations " &amp; _</a:t>
            </a:r>
          </a:p>
          <a:p>
            <a:r>
              <a:rPr lang="en-US" sz="800" dirty="0"/>
              <a:t>                    "( </a:t>
            </a:r>
            <a:r>
              <a:rPr lang="en-US" sz="800" dirty="0" err="1"/>
              <a:t>USAF</a:t>
            </a:r>
            <a:r>
              <a:rPr lang="en-US" sz="800" dirty="0"/>
              <a:t>, </a:t>
            </a:r>
            <a:r>
              <a:rPr lang="en-US" sz="800" dirty="0" err="1"/>
              <a:t>WBAN</a:t>
            </a:r>
            <a:r>
              <a:rPr lang="en-US" sz="800" dirty="0"/>
              <a:t>, </a:t>
            </a:r>
            <a:r>
              <a:rPr lang="en-US" sz="800" dirty="0" err="1"/>
              <a:t>FieldCode</a:t>
            </a:r>
            <a:r>
              <a:rPr lang="en-US" sz="800" dirty="0"/>
              <a:t>, </a:t>
            </a:r>
            <a:r>
              <a:rPr lang="en-US" sz="800" dirty="0" err="1"/>
              <a:t>WindDir</a:t>
            </a:r>
            <a:r>
              <a:rPr lang="en-US" sz="800" dirty="0"/>
              <a:t>, </a:t>
            </a:r>
            <a:r>
              <a:rPr lang="en-US" sz="800" dirty="0" err="1"/>
              <a:t>WindSpd</a:t>
            </a:r>
            <a:r>
              <a:rPr lang="en-US" sz="800" dirty="0"/>
              <a:t>, </a:t>
            </a:r>
            <a:r>
              <a:rPr lang="en-US" sz="800" dirty="0" err="1"/>
              <a:t>WindGust</a:t>
            </a:r>
            <a:r>
              <a:rPr lang="en-US" sz="800" dirty="0"/>
              <a:t>, </a:t>
            </a:r>
            <a:r>
              <a:rPr lang="en-US" sz="800" dirty="0" err="1"/>
              <a:t>CloudClng</a:t>
            </a:r>
            <a:r>
              <a:rPr lang="en-US" sz="800" dirty="0"/>
              <a:t>, </a:t>
            </a:r>
            <a:r>
              <a:rPr lang="en-US" sz="800" dirty="0" err="1"/>
              <a:t>CoverSky</a:t>
            </a:r>
            <a:r>
              <a:rPr lang="en-US" sz="800" dirty="0"/>
              <a:t>, </a:t>
            </a:r>
            <a:r>
              <a:rPr lang="en-US" sz="800" dirty="0" err="1"/>
              <a:t>CoverLow</a:t>
            </a:r>
            <a:r>
              <a:rPr lang="en-US" sz="800" dirty="0"/>
              <a:t>, </a:t>
            </a:r>
            <a:r>
              <a:rPr lang="en-US" sz="800" dirty="0" err="1"/>
              <a:t>CoverMid</a:t>
            </a:r>
            <a:r>
              <a:rPr lang="en-US" sz="800" dirty="0"/>
              <a:t>, </a:t>
            </a:r>
            <a:r>
              <a:rPr lang="en-US" sz="800" dirty="0" err="1"/>
              <a:t>CoverHigh</a:t>
            </a:r>
            <a:r>
              <a:rPr lang="en-US" sz="800" dirty="0"/>
              <a:t>, " &amp; _</a:t>
            </a:r>
          </a:p>
          <a:p>
            <a:r>
              <a:rPr lang="en-US" sz="800" dirty="0"/>
              <a:t>                    "Visibility, WW1, WW2, </a:t>
            </a:r>
            <a:r>
              <a:rPr lang="en-US" sz="800" dirty="0" err="1"/>
              <a:t>WW3</a:t>
            </a:r>
            <a:r>
              <a:rPr lang="en-US" sz="800" dirty="0"/>
              <a:t>, W, </a:t>
            </a:r>
            <a:r>
              <a:rPr lang="en-US" sz="800" dirty="0" err="1"/>
              <a:t>TempF</a:t>
            </a:r>
            <a:r>
              <a:rPr lang="en-US" sz="800" dirty="0"/>
              <a:t>, </a:t>
            </a:r>
            <a:r>
              <a:rPr lang="en-US" sz="800" dirty="0" err="1"/>
              <a:t>DewPoint</a:t>
            </a:r>
            <a:r>
              <a:rPr lang="en-US" sz="800" dirty="0"/>
              <a:t>, </a:t>
            </a:r>
            <a:r>
              <a:rPr lang="en-US" sz="800" dirty="0" err="1"/>
              <a:t>BPressure</a:t>
            </a:r>
            <a:r>
              <a:rPr lang="en-US" sz="800" dirty="0"/>
              <a:t>, </a:t>
            </a:r>
            <a:r>
              <a:rPr lang="en-US" sz="800" dirty="0" err="1"/>
              <a:t>AltSetting</a:t>
            </a:r>
            <a:r>
              <a:rPr lang="en-US" sz="800" dirty="0"/>
              <a:t>, </a:t>
            </a:r>
            <a:r>
              <a:rPr lang="en-US" sz="800" dirty="0" err="1"/>
              <a:t>StatPressure</a:t>
            </a:r>
            <a:r>
              <a:rPr lang="en-US" sz="800" dirty="0"/>
              <a:t>, </a:t>
            </a:r>
            <a:r>
              <a:rPr lang="en-US" sz="800" dirty="0" err="1"/>
              <a:t>MaxT</a:t>
            </a:r>
            <a:r>
              <a:rPr lang="en-US" sz="800" dirty="0"/>
              <a:t>, </a:t>
            </a:r>
            <a:r>
              <a:rPr lang="en-US" sz="800" dirty="0" err="1"/>
              <a:t>MinT</a:t>
            </a:r>
            <a:r>
              <a:rPr lang="en-US" sz="800" dirty="0"/>
              <a:t>, </a:t>
            </a:r>
            <a:r>
              <a:rPr lang="en-US" sz="800" dirty="0" err="1"/>
              <a:t>Precip1</a:t>
            </a:r>
            <a:r>
              <a:rPr lang="en-US" sz="800" dirty="0"/>
              <a:t>, " &amp; _</a:t>
            </a:r>
          </a:p>
          <a:p>
            <a:r>
              <a:rPr lang="en-US" sz="800" dirty="0"/>
              <a:t>                    "</a:t>
            </a:r>
            <a:r>
              <a:rPr lang="en-US" sz="800" dirty="0" err="1"/>
              <a:t>Precip6</a:t>
            </a:r>
            <a:r>
              <a:rPr lang="en-US" sz="800" dirty="0"/>
              <a:t>, </a:t>
            </a:r>
            <a:r>
              <a:rPr lang="en-US" sz="800" dirty="0" err="1"/>
              <a:t>Precip24</a:t>
            </a:r>
            <a:r>
              <a:rPr lang="en-US" sz="800" dirty="0"/>
              <a:t>, </a:t>
            </a:r>
            <a:r>
              <a:rPr lang="en-US" sz="800" dirty="0" err="1"/>
              <a:t>PrecipOther</a:t>
            </a:r>
            <a:r>
              <a:rPr lang="en-US" sz="800" dirty="0"/>
              <a:t>, </a:t>
            </a:r>
            <a:r>
              <a:rPr lang="en-US" sz="800" dirty="0" err="1"/>
              <a:t>SnowDepth</a:t>
            </a:r>
            <a:r>
              <a:rPr lang="en-US" sz="800" dirty="0"/>
              <a:t>, State, </a:t>
            </a:r>
            <a:r>
              <a:rPr lang="en-US" sz="800" dirty="0" err="1"/>
              <a:t>ObsYear</a:t>
            </a:r>
            <a:r>
              <a:rPr lang="en-US" sz="800" dirty="0"/>
              <a:t>, </a:t>
            </a:r>
            <a:r>
              <a:rPr lang="en-US" sz="800" dirty="0" err="1"/>
              <a:t>ObsMonth</a:t>
            </a:r>
            <a:r>
              <a:rPr lang="en-US" sz="800" dirty="0"/>
              <a:t>, </a:t>
            </a:r>
            <a:r>
              <a:rPr lang="en-US" sz="800" dirty="0" err="1"/>
              <a:t>ObsDay</a:t>
            </a:r>
            <a:r>
              <a:rPr lang="en-US" sz="800" dirty="0"/>
              <a:t>, </a:t>
            </a:r>
            <a:r>
              <a:rPr lang="en-US" sz="800" dirty="0" err="1"/>
              <a:t>ObsHour</a:t>
            </a:r>
            <a:r>
              <a:rPr lang="en-US" sz="800" dirty="0"/>
              <a:t> ) " &amp; _</a:t>
            </a:r>
          </a:p>
          <a:p>
            <a:r>
              <a:rPr lang="en-US" sz="800" dirty="0"/>
              <a:t>                    "SELECT * FROM </a:t>
            </a:r>
            <a:r>
              <a:rPr lang="en-US" sz="800" dirty="0" err="1"/>
              <a:t>Observations_Import</a:t>
            </a:r>
            <a:r>
              <a:rPr lang="en-US" sz="800" dirty="0"/>
              <a:t>; "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</a:t>
            </a:r>
            <a:r>
              <a:rPr lang="en-US" sz="800" dirty="0" err="1"/>
              <a:t>ToUser</a:t>
            </a:r>
            <a:r>
              <a:rPr lang="en-US" sz="800" dirty="0"/>
              <a:t> = </a:t>
            </a:r>
            <a:r>
              <a:rPr lang="en-US" sz="800" dirty="0" err="1"/>
              <a:t>SysCmd</a:t>
            </a:r>
            <a:r>
              <a:rPr lang="en-US" sz="800" dirty="0"/>
              <a:t>(</a:t>
            </a:r>
            <a:r>
              <a:rPr lang="en-US" sz="800" dirty="0" err="1"/>
              <a:t>acSysCmdClearStatus</a:t>
            </a:r>
            <a:r>
              <a:rPr lang="en-US" sz="800" dirty="0"/>
              <a:t>)</a:t>
            </a:r>
          </a:p>
          <a:p>
            <a:r>
              <a:rPr lang="en-US" sz="800" dirty="0"/>
              <a:t>  </a:t>
            </a:r>
            <a:r>
              <a:rPr lang="en-US" sz="800" dirty="0" err="1"/>
              <a:t>ToUser</a:t>
            </a:r>
            <a:r>
              <a:rPr lang="en-US" sz="800" dirty="0"/>
              <a:t> = </a:t>
            </a:r>
            <a:r>
              <a:rPr lang="en-US" sz="800" dirty="0" err="1"/>
              <a:t>MsgBox</a:t>
            </a:r>
            <a:r>
              <a:rPr lang="en-US" sz="800" dirty="0"/>
              <a:t>("Done. " &amp; </a:t>
            </a:r>
            <a:r>
              <a:rPr lang="en-US" sz="800" dirty="0" err="1"/>
              <a:t>objFolder.Files.Count</a:t>
            </a:r>
            <a:r>
              <a:rPr lang="en-US" sz="800" dirty="0"/>
              <a:t> &amp; " files processed.", </a:t>
            </a:r>
            <a:r>
              <a:rPr lang="en-US" sz="800" dirty="0" err="1"/>
              <a:t>vbInformation</a:t>
            </a:r>
            <a:r>
              <a:rPr lang="en-US" sz="800" dirty="0"/>
              <a:t>, "</a:t>
            </a:r>
            <a:r>
              <a:rPr lang="en-US" sz="800" dirty="0" err="1"/>
              <a:t>GPH</a:t>
            </a:r>
            <a:r>
              <a:rPr lang="en-US" sz="800" dirty="0"/>
              <a:t> 473 Group Project Import Data Macro")</a:t>
            </a:r>
          </a:p>
          <a:p>
            <a:r>
              <a:rPr lang="en-US" sz="800" dirty="0"/>
              <a:t>  </a:t>
            </a:r>
          </a:p>
          <a:p>
            <a:r>
              <a:rPr lang="en-US" sz="800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9208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Better Way...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/>
          <a:lstStyle/>
          <a:p>
            <a:r>
              <a:rPr lang="en-US" sz="1800" dirty="0" smtClean="0"/>
              <a:t>Getting the Data Thru Web Services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47554"/>
            <a:ext cx="4001059" cy="2295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4285715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1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710</Words>
  <Application>Microsoft Office PowerPoint</Application>
  <PresentationFormat>On-screen Show (4:3)</PresentationFormat>
  <Paragraphs>106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Investigating GIS applications in Meteorology</vt:lpstr>
      <vt:lpstr>Topic: Weather</vt:lpstr>
      <vt:lpstr>Background</vt:lpstr>
      <vt:lpstr>Background</vt:lpstr>
      <vt:lpstr>Data Collection</vt:lpstr>
      <vt:lpstr>Data Processing:  The Challenge</vt:lpstr>
      <vt:lpstr>Data Processing:  The Solution</vt:lpstr>
      <vt:lpstr>Data Processing:  The Code</vt:lpstr>
      <vt:lpstr>The Better Way...</vt:lpstr>
      <vt:lpstr>Results</vt:lpstr>
      <vt:lpstr>PowerPoint Presentation</vt:lpstr>
      <vt:lpstr>PowerPoint Presentation</vt:lpstr>
      <vt:lpstr>Developments in  Atmospheric GIS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</dc:creator>
  <cp:lastModifiedBy>Slowly</cp:lastModifiedBy>
  <cp:revision>69</cp:revision>
  <dcterms:created xsi:type="dcterms:W3CDTF">2011-07-25T04:59:43Z</dcterms:created>
  <dcterms:modified xsi:type="dcterms:W3CDTF">2011-08-03T17:48:08Z</dcterms:modified>
</cp:coreProperties>
</file>