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2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2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7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5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9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3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3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6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5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1EC4-0BC2-4C83-8522-2DBC2DC9B78F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6392320" y="457200"/>
            <a:ext cx="2523080" cy="2901634"/>
            <a:chOff x="6392320" y="457200"/>
            <a:chExt cx="2523080" cy="2901634"/>
          </a:xfrm>
        </p:grpSpPr>
        <p:sp>
          <p:nvSpPr>
            <p:cNvPr id="4" name="Rectangle 3"/>
            <p:cNvSpPr/>
            <p:nvPr/>
          </p:nvSpPr>
          <p:spPr>
            <a:xfrm>
              <a:off x="6941035" y="457200"/>
              <a:ext cx="1197050" cy="6858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Truck</a:t>
              </a:r>
              <a:endPara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575630" y="2057400"/>
              <a:ext cx="1927860" cy="6858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Bridge</a:t>
              </a:r>
              <a:endPara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853760" y="1747520"/>
              <a:ext cx="1371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467600" y="1743075"/>
              <a:ext cx="0" cy="310896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429500" y="1746194"/>
              <a:ext cx="495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ym typeface="Symbol"/>
                </a:rPr>
                <a:t>(t)</a:t>
              </a:r>
              <a:endParaRPr lang="en-US" sz="1400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127469" y="1142999"/>
              <a:ext cx="824182" cy="610111"/>
              <a:chOff x="7146973" y="1142999"/>
              <a:chExt cx="824182" cy="610111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7649845" y="1143000"/>
                <a:ext cx="321310" cy="596900"/>
                <a:chOff x="7031990" y="914400"/>
                <a:chExt cx="533400" cy="876300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7298690" y="9144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Group 29"/>
                <p:cNvGrpSpPr/>
                <p:nvPr/>
              </p:nvGrpSpPr>
              <p:grpSpPr>
                <a:xfrm>
                  <a:off x="7031990" y="1295400"/>
                  <a:ext cx="533400" cy="228600"/>
                  <a:chOff x="2819400" y="762000"/>
                  <a:chExt cx="533400" cy="228600"/>
                </a:xfrm>
              </p:grpSpPr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2819400" y="762000"/>
                    <a:ext cx="5334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819400" y="762000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352800" y="762000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7146290" y="1409700"/>
                  <a:ext cx="3048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7298690" y="14097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26" name="Picture 2" descr="Image result for spring diagram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85" r="25487" b="64250"/>
              <a:stretch/>
            </p:blipFill>
            <p:spPr bwMode="auto">
              <a:xfrm rot="16200000">
                <a:off x="7024797" y="1265175"/>
                <a:ext cx="610111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7127469" y="2748722"/>
              <a:ext cx="824182" cy="610111"/>
              <a:chOff x="7146973" y="1142999"/>
              <a:chExt cx="824182" cy="61011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7649845" y="1143000"/>
                <a:ext cx="321310" cy="596900"/>
                <a:chOff x="7031990" y="914400"/>
                <a:chExt cx="533400" cy="87630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7298690" y="9144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7031990" y="1295400"/>
                  <a:ext cx="533400" cy="228600"/>
                  <a:chOff x="2819400" y="762000"/>
                  <a:chExt cx="533400" cy="228600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2819400" y="762000"/>
                    <a:ext cx="5334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819400" y="762000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3352800" y="762000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7146290" y="1409700"/>
                  <a:ext cx="3048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298690" y="14097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0" name="Picture 2" descr="Image result for spring diagram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85" r="25487" b="64250"/>
              <a:stretch/>
            </p:blipFill>
            <p:spPr bwMode="auto">
              <a:xfrm rot="16200000">
                <a:off x="7024797" y="1265175"/>
                <a:ext cx="610111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8" name="Straight Connector 67"/>
            <p:cNvCxnSpPr/>
            <p:nvPr/>
          </p:nvCxnSpPr>
          <p:spPr>
            <a:xfrm>
              <a:off x="6392320" y="3358834"/>
              <a:ext cx="22944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534400" y="221563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 smtClean="0"/>
                <a:t>B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53400" y="61543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77232" y="1245665"/>
              <a:ext cx="44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 smtClean="0"/>
                <a:t>k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781800" y="2831068"/>
              <a:ext cx="53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k</a:t>
              </a:r>
              <a:r>
                <a:rPr lang="en-US" baseline="-25000" dirty="0"/>
                <a:t>B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959520" y="2831068"/>
              <a:ext cx="53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</a:t>
              </a:r>
              <a:r>
                <a:rPr lang="en-US" baseline="-25000" dirty="0" err="1" smtClean="0"/>
                <a:t>B</a:t>
              </a:r>
              <a:endParaRPr lang="en-US" baseline="-25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59520" y="1245665"/>
              <a:ext cx="53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227522" y="420435"/>
                <a:ext cx="6822668" cy="5740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/>
                          </m:ctrlPr>
                        </m:sSubPr>
                        <m:e>
                          <m:r>
                            <a:rPr lang="en-US" sz="1400" i="1"/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sz="1400" i="1"/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400" i="1"/>
                              </m:ctrlPr>
                            </m:accPr>
                            <m:e>
                              <m:r>
                                <a:rPr lang="en-US" sz="1400" i="1"/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i="1"/>
                        <m:t>+</m:t>
                      </m:r>
                      <m:sSub>
                        <m:sSubPr>
                          <m:ctrlPr>
                            <a:rPr lang="en-US" sz="1400" i="1"/>
                          </m:ctrlPr>
                        </m:sSubPr>
                        <m:e>
                          <m:r>
                            <a:rPr lang="en-US" sz="1400" i="1"/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/>
                              </m:ctrlPr>
                            </m:sSubPr>
                            <m:e>
                              <m:r>
                                <a:rPr lang="en-US" sz="1400" i="1"/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400" i="1"/>
                            <m:t>−</m:t>
                          </m:r>
                          <m:sSub>
                            <m:sSubPr>
                              <m:ctrlPr>
                                <a:rPr lang="en-US" sz="1400" i="1"/>
                              </m:ctrlPr>
                            </m:sSubPr>
                            <m:e>
                              <m:r>
                                <a:rPr lang="en-US" sz="1400" i="1"/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i="1"/>
                            <m:t>−∆</m:t>
                          </m:r>
                        </m:e>
                      </m:d>
                      <m:r>
                        <a:rPr lang="en-US" sz="1400" i="1"/>
                        <m:t>+</m:t>
                      </m:r>
                      <m:sSub>
                        <m:sSubPr>
                          <m:ctrlPr>
                            <a:rPr lang="en-US" sz="1400" i="1"/>
                          </m:ctrlPr>
                        </m:sSubPr>
                        <m:e>
                          <m:r>
                            <a:rPr lang="en-US" sz="1400" i="1"/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/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/>
                                  </m:ctrlPr>
                                </m:accPr>
                                <m:e>
                                  <m:r>
                                    <a:rPr lang="en-US" sz="1400" i="1"/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400" i="1"/>
                            <m:t>−</m:t>
                          </m:r>
                          <m:sSub>
                            <m:sSubPr>
                              <m:ctrlPr>
                                <a:rPr lang="en-US" sz="1400" i="1"/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/>
                                  </m:ctrlPr>
                                </m:accPr>
                                <m:e>
                                  <m:r>
                                    <a:rPr lang="en-US" sz="1400" i="1"/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i="1"/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sz="1400" i="1"/>
                              </m:ctrlPr>
                            </m:accPr>
                            <m:e>
                              <m:r>
                                <a:rPr lang="en-US" sz="1400" i="1"/>
                                <m:t>∆</m:t>
                              </m:r>
                            </m:e>
                          </m:acc>
                        </m:e>
                      </m:d>
                      <m:r>
                        <a:rPr lang="en-US" sz="1400" i="1"/>
                        <m:t>=0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/>
                          </m:ctrlPr>
                        </m:sSubPr>
                        <m:e>
                          <m:r>
                            <a:rPr lang="en-US" sz="1400" i="1"/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1400" i="1"/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400" i="1"/>
                              </m:ctrlPr>
                            </m:accPr>
                            <m:e>
                              <m:r>
                                <a:rPr lang="en-US" sz="1400" i="1"/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i="1"/>
                        <m:t>+</m:t>
                      </m:r>
                      <m:sSub>
                        <m:sSubPr>
                          <m:ctrlPr>
                            <a:rPr lang="en-US" sz="1400" i="1"/>
                          </m:ctrlPr>
                        </m:sSubPr>
                        <m:e>
                          <m:r>
                            <a:rPr lang="en-US" sz="1400" i="1"/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/>
                              </m:ctrlPr>
                            </m:sSubPr>
                            <m:e>
                              <m:r>
                                <a:rPr lang="en-US" sz="1400" i="1"/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i="1"/>
                            <m:t>+∆−</m:t>
                          </m:r>
                          <m:sSub>
                            <m:sSubPr>
                              <m:ctrlPr>
                                <a:rPr lang="en-US" sz="1400" i="1"/>
                              </m:ctrlPr>
                            </m:sSubPr>
                            <m:e>
                              <m:r>
                                <a:rPr lang="en-US" sz="1400" i="1"/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1400" i="1"/>
                        <m:t>+</m:t>
                      </m:r>
                      <m:sSub>
                        <m:sSubPr>
                          <m:ctrlPr>
                            <a:rPr lang="en-US" sz="1400" i="1"/>
                          </m:ctrlPr>
                        </m:sSubPr>
                        <m:e>
                          <m:r>
                            <a:rPr lang="en-US" sz="1400" i="1"/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/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/>
                                  </m:ctrlPr>
                                </m:accPr>
                                <m:e>
                                  <m:r>
                                    <a:rPr lang="en-US" sz="1400" i="1"/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i="1"/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sz="1400" i="1"/>
                              </m:ctrlPr>
                            </m:accPr>
                            <m:e>
                              <m:r>
                                <a:rPr lang="en-US" sz="1400" i="1"/>
                                <m:t>∆</m:t>
                              </m:r>
                            </m:e>
                          </m:acc>
                          <m:r>
                            <a:rPr lang="en-US" sz="1400" i="1"/>
                            <m:t>−</m:t>
                          </m:r>
                          <m:sSub>
                            <m:sSubPr>
                              <m:ctrlPr>
                                <a:rPr lang="en-US" sz="1400" i="1"/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/>
                                  </m:ctrlPr>
                                </m:accPr>
                                <m:e>
                                  <m:r>
                                    <a:rPr lang="en-US" sz="1400" i="1"/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1400" i="1"/>
                        <m:t>+</m:t>
                      </m:r>
                      <m:sSub>
                        <m:sSubPr>
                          <m:ctrlPr>
                            <a:rPr lang="en-US" sz="1400" i="1"/>
                          </m:ctrlPr>
                        </m:sSubPr>
                        <m:e>
                          <m:r>
                            <a:rPr lang="en-US" sz="1400" i="1"/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/>
                              </m:ctrlPr>
                            </m:sSubPr>
                            <m:e>
                              <m:r>
                                <a:rPr lang="en-US" sz="1400" i="1"/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1400" i="1"/>
                        <m:t>+</m:t>
                      </m:r>
                      <m:sSub>
                        <m:sSubPr>
                          <m:ctrlPr>
                            <a:rPr lang="en-US" sz="1400" i="1"/>
                          </m:ctrlPr>
                        </m:sSubPr>
                        <m:e>
                          <m:r>
                            <a:rPr lang="en-US" sz="1400" i="1"/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/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/>
                                  </m:ctrlPr>
                                </m:accPr>
                                <m:e>
                                  <m:r>
                                    <a:rPr lang="en-US" sz="1400" i="1"/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1400" i="1"/>
                        <m:t>=0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;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;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;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</m:acc>
                      <m:r>
                        <a:rPr lang="en-US" sz="1400" b="0" i="1" smtClean="0">
                          <a:latin typeface="Cambria Math"/>
                        </a:rPr>
                        <m:t> ;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∆</m:t>
                      </m:r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:endParaRPr lang="en-US" sz="140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acc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𝐴𝑋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𝐵𝑈</m:t>
                      </m:r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:endParaRPr lang="en-US" sz="1400" b="0" dirty="0" smtClean="0">
                  <a:ea typeface="Cambria Math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2" y="420435"/>
                <a:ext cx="6822668" cy="57404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68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547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Braley</dc:creator>
  <cp:lastModifiedBy>John Braley</cp:lastModifiedBy>
  <cp:revision>6</cp:revision>
  <dcterms:created xsi:type="dcterms:W3CDTF">2018-06-21T19:03:20Z</dcterms:created>
  <dcterms:modified xsi:type="dcterms:W3CDTF">2018-06-21T20:03:33Z</dcterms:modified>
</cp:coreProperties>
</file>