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6C8E-2E0F-4E99-86C8-B2A3AA20A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ADA8B-6F8D-428F-B70B-CD7E5D514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D25B-EE46-486A-92A9-7E61ECE8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5FD9-F6B7-459E-874C-0BAA6D03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A2FE-1DAF-47BA-AAEB-AF0F01B3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B207-E433-4EA5-B877-FBC4D223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4A786-F744-451F-961F-36DB24F6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EBC7-7E65-492B-A410-F5D26D3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1AED-B40F-4D12-A435-EE883284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3CAE-2D92-47DB-BB85-AE5836ED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E4FA9-F448-4DA6-A865-B4920D58C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CC3D-7CA5-45DB-8EA1-99E822CD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D7F0-62D4-4E93-9D76-D78EAE18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318E-FAED-40C7-BCD3-86218DFB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A9D4-B190-44EC-89E9-04EBE7AA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5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D5FE-ABA7-4CA5-8D5F-202943D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0CCF-71BB-4BC0-BBA6-31F73357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4F0A-D3EB-4F68-9336-BBE6045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2CC5-E263-4F61-A796-7882FE77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C784-6E44-4264-BA02-7111E4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A7CE-FC52-48CF-9BA2-8CBFD7DD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2851-3353-43C4-9417-DF732AEE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9C8A-0A09-46A0-991E-DFB7E38A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272A-9471-4398-B51C-7BD9F731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8BD9-C25D-4343-925A-6E28707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D498-5651-40FD-A06A-ADCF48EF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F77E-5F9C-4A1D-8B52-7702618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1FF05-12FE-4B64-BCAD-AE64DAA7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D305-E206-46F2-BA22-109E3A21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DF8E-309A-49E7-A0A4-9E4EDA5A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1DCC-569C-48CA-ADB6-E84C163D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6710-578C-4464-B759-E17D7AA4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5605-1BE5-4A05-B5D8-7AE667AB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C2D1F-35A0-41BD-8F73-61C0ED15E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7C8B1-E4B5-4C31-AB0E-B50FF8D1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261A1-B675-444E-A11C-F0E6CCDF4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D5946-664C-4427-8524-54F6AECD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02D4A-9944-4EE7-B72C-E2AA9B3B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50B12-9C4D-49FF-8BA2-D65919F9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9DE9-AE92-4F68-912A-6CF0606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88440-E4CA-4D48-9963-56054A71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4A069-DA39-4BF0-AB95-D61AE9AB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0B13F-1D75-4E43-911A-230AE487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CB262-8EED-498C-8FB3-22E4BE1A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A00C5-3419-470F-AB83-39B23541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611D-67D5-49F9-98B1-9E4AB82E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5803-D2FC-40DA-8E3D-C7598600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E356-9374-498F-8A91-BBB7FE45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4B501-46A0-4ABE-B599-DB1C9A43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57DB1-CB51-4816-9411-227AE4AC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1FDB2-A612-458B-9B45-1BF3E4D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C017-57CD-4C8B-BDBF-4ECE23B5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E500-D6FC-4D43-BFEA-81CFC67B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4D2B0-EE19-4823-B61C-82DC948AE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314D8-9E8C-4537-B629-F656C4DC6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6C98-F736-41D5-A9AC-7BF45FE4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F9D38-CFCE-4429-9529-F43D4CC5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F07AB-37B1-42D1-A369-7476B31F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1CA78-A792-4D65-9FD5-05D18813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6BA2-47AA-4D85-A396-8E87427F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C3B8-6891-4E38-AE98-10B6C5EE5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A92D-DD95-49FD-9ACB-ADBF8B0F453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1B58-F302-4FCC-AFB0-1277247F9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1D92-380D-4374-B39F-A9EA47EE6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837D-0378-4F4F-A56C-217474D9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26FC63-1745-497C-BA11-0D29D3DF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CC6C4D-90F1-4924-8369-DE361279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section is discretized into “fibers”</a:t>
            </a:r>
          </a:p>
          <a:p>
            <a:r>
              <a:rPr lang="en-US" dirty="0"/>
              <a:t>Each fiber has a specified strain</a:t>
            </a:r>
          </a:p>
          <a:p>
            <a:r>
              <a:rPr lang="en-US" dirty="0"/>
              <a:t>Stress is computed according to stress-strain constitutive relations</a:t>
            </a:r>
          </a:p>
          <a:p>
            <a:r>
              <a:rPr lang="en-US" dirty="0"/>
              <a:t>The force contribution from each fiber is the product of its stress and area</a:t>
            </a:r>
          </a:p>
          <a:p>
            <a:endParaRPr lang="en-US" dirty="0"/>
          </a:p>
          <a:p>
            <a:r>
              <a:rPr lang="en-US" dirty="0"/>
              <a:t>For a given curvature, the strain profile is determined such that </a:t>
            </a:r>
            <a:r>
              <a:rPr lang="el-GR" dirty="0"/>
              <a:t>Σ</a:t>
            </a:r>
            <a:r>
              <a:rPr lang="en-US" dirty="0"/>
              <a:t>F=0</a:t>
            </a:r>
          </a:p>
          <a:p>
            <a:r>
              <a:rPr lang="en-US" dirty="0"/>
              <a:t>Total section moment is sum of moments from each fiber</a:t>
            </a:r>
          </a:p>
        </p:txBody>
      </p:sp>
    </p:spTree>
    <p:extLst>
      <p:ext uri="{BB962C8B-B14F-4D97-AF65-F5344CB8AC3E}">
        <p14:creationId xmlns:p14="http://schemas.microsoft.com/office/powerpoint/2010/main" val="17985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9CB6-BDBD-47A8-A242-0DC37E1E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02"/>
            <a:ext cx="10515600" cy="1325563"/>
          </a:xfrm>
        </p:spPr>
        <p:txBody>
          <a:bodyPr/>
          <a:lstStyle/>
          <a:p>
            <a:r>
              <a:rPr lang="en-US" dirty="0"/>
              <a:t>Software Implementation (MATLAB)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677AB-9285-4C5B-8F08-3FBDA8750104}"/>
              </a:ext>
            </a:extLst>
          </p:cNvPr>
          <p:cNvSpPr/>
          <p:nvPr/>
        </p:nvSpPr>
        <p:spPr>
          <a:xfrm>
            <a:off x="5017364" y="3352093"/>
            <a:ext cx="2157273" cy="1396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Preprocessing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69E022-4DCE-41D0-9B4A-F526C7492CB6}"/>
              </a:ext>
            </a:extLst>
          </p:cNvPr>
          <p:cNvGrpSpPr/>
          <p:nvPr/>
        </p:nvGrpSpPr>
        <p:grpSpPr>
          <a:xfrm>
            <a:off x="3466730" y="1568450"/>
            <a:ext cx="5258541" cy="1396962"/>
            <a:chOff x="2388094" y="1825625"/>
            <a:chExt cx="5258541" cy="13969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46088A-7234-4772-BEC7-4FED6A56EFFF}"/>
                </a:ext>
              </a:extLst>
            </p:cNvPr>
            <p:cNvSpPr/>
            <p:nvPr/>
          </p:nvSpPr>
          <p:spPr>
            <a:xfrm>
              <a:off x="2388094" y="1825625"/>
              <a:ext cx="2157273" cy="13969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Structural Parameters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D20FEA-CFF9-45CF-9D3B-5656A111E4F6}"/>
                </a:ext>
              </a:extLst>
            </p:cNvPr>
            <p:cNvSpPr/>
            <p:nvPr/>
          </p:nvSpPr>
          <p:spPr>
            <a:xfrm>
              <a:off x="5489362" y="1825625"/>
              <a:ext cx="2157273" cy="13969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Defect Definition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C95F76F-34AC-4EEF-9AD3-86A98499FE9A}"/>
              </a:ext>
            </a:extLst>
          </p:cNvPr>
          <p:cNvSpPr/>
          <p:nvPr/>
        </p:nvSpPr>
        <p:spPr>
          <a:xfrm>
            <a:off x="5017364" y="5288136"/>
            <a:ext cx="2157273" cy="139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Moment Curvature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DD2DA59-8BFE-4EFB-98B7-333EB53672CE}"/>
              </a:ext>
            </a:extLst>
          </p:cNvPr>
          <p:cNvSpPr/>
          <p:nvPr/>
        </p:nvSpPr>
        <p:spPr>
          <a:xfrm rot="5400000">
            <a:off x="6803626" y="2523350"/>
            <a:ext cx="1457416" cy="1151878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3B338DF-8C81-4EDF-A6F5-DD1017A58BA6}"/>
              </a:ext>
            </a:extLst>
          </p:cNvPr>
          <p:cNvSpPr/>
          <p:nvPr/>
        </p:nvSpPr>
        <p:spPr>
          <a:xfrm rot="16200000" flipH="1">
            <a:off x="3930958" y="2523349"/>
            <a:ext cx="1457416" cy="1151878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23CCF9-4744-4737-9FAB-698FB928E40A}"/>
              </a:ext>
            </a:extLst>
          </p:cNvPr>
          <p:cNvCxnSpPr>
            <a:cxnSpLocks/>
          </p:cNvCxnSpPr>
          <p:nvPr/>
        </p:nvCxnSpPr>
        <p:spPr>
          <a:xfrm>
            <a:off x="6096000" y="4821411"/>
            <a:ext cx="0" cy="3887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1C3DB0-E0FE-41BA-98A9-16AF1B30511E}"/>
              </a:ext>
            </a:extLst>
          </p:cNvPr>
          <p:cNvSpPr txBox="1"/>
          <p:nvPr/>
        </p:nvSpPr>
        <p:spPr>
          <a:xfrm>
            <a:off x="219074" y="1085850"/>
            <a:ext cx="3619493" cy="528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0"/>
              </a:lnSpc>
            </a:pPr>
            <a:r>
              <a:rPr lang="en-US" sz="2200" dirty="0"/>
              <a:t>User Input</a:t>
            </a:r>
          </a:p>
          <a:p>
            <a:pPr>
              <a:lnSpc>
                <a:spcPct val="550000"/>
              </a:lnSpc>
            </a:pPr>
            <a:r>
              <a:rPr lang="en-US" sz="2200" dirty="0"/>
              <a:t>Software Translation</a:t>
            </a:r>
          </a:p>
          <a:p>
            <a:pPr>
              <a:lnSpc>
                <a:spcPct val="550000"/>
              </a:lnSpc>
            </a:pPr>
            <a:r>
              <a:rPr lang="en-US" sz="2200" dirty="0"/>
              <a:t>Optimization to solve ΣF=0</a:t>
            </a:r>
          </a:p>
        </p:txBody>
      </p:sp>
    </p:spTree>
    <p:extLst>
      <p:ext uri="{BB962C8B-B14F-4D97-AF65-F5344CB8AC3E}">
        <p14:creationId xmlns:p14="http://schemas.microsoft.com/office/powerpoint/2010/main" val="120413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86EB-1A68-4A0D-9030-1BA482DF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F791-FDAA-4AC6-9648-72F3D4A2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958181"/>
            <a:ext cx="4924425" cy="47346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Steel: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wide-flange 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Prestressed: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AASHTO or Bulb-Tee section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Specify diameter and number of prestressing strands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BCCFF4-7EB6-43F1-948D-E5D91E6179FC}"/>
              </a:ext>
            </a:extLst>
          </p:cNvPr>
          <p:cNvSpPr txBox="1">
            <a:spLocks/>
          </p:cNvSpPr>
          <p:nvPr/>
        </p:nvSpPr>
        <p:spPr>
          <a:xfrm>
            <a:off x="4972050" y="2574132"/>
            <a:ext cx="7029450" cy="143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0A37F-5463-4300-9922-7B19286CA936}"/>
              </a:ext>
            </a:extLst>
          </p:cNvPr>
          <p:cNvSpPr txBox="1"/>
          <p:nvPr/>
        </p:nvSpPr>
        <p:spPr>
          <a:xfrm>
            <a:off x="671513" y="1958181"/>
            <a:ext cx="475297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Assign bridge geometry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Span length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Girder spacing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Specify deck thickness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Choose rebar size and spacing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Specify material properties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Stress-strain relationship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25775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1547-9FD9-4AD1-A7C3-7A2C5F82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9023-B23C-4905-B8E1-5B45A5B3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Delamination or section loss</a:t>
            </a:r>
          </a:p>
          <a:p>
            <a:pPr>
              <a:lnSpc>
                <a:spcPct val="150000"/>
              </a:lnSpc>
            </a:pPr>
            <a:r>
              <a:rPr lang="en-US" dirty="0"/>
              <a:t>Specify size, shape, and location of defect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contribution of corresponding fibers (i.e. stress=0)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Loss of composite action</a:t>
            </a:r>
          </a:p>
          <a:p>
            <a:pPr>
              <a:lnSpc>
                <a:spcPct val="150000"/>
              </a:lnSpc>
            </a:pPr>
            <a:r>
              <a:rPr lang="en-US" dirty="0"/>
              <a:t>Specify elevation where strain is discontinuous (i.e. shear release)</a:t>
            </a:r>
          </a:p>
        </p:txBody>
      </p:sp>
    </p:spTree>
    <p:extLst>
      <p:ext uri="{BB962C8B-B14F-4D97-AF65-F5344CB8AC3E}">
        <p14:creationId xmlns:p14="http://schemas.microsoft.com/office/powerpoint/2010/main" val="377834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86EB-1A68-4A0D-9030-1BA482DF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F791-FDAA-4AC6-9648-72F3D4A2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Retrieve girder geometry and section properties from library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 initial demands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Steel: dead load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Prestressed: dead load and prestressing force (including losses)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 initial strain and curvature</a:t>
            </a:r>
          </a:p>
          <a:p>
            <a:pPr>
              <a:lnSpc>
                <a:spcPct val="150000"/>
              </a:lnSpc>
            </a:pPr>
            <a:r>
              <a:rPr lang="en-US" dirty="0"/>
              <a:t>Mesh cross-section into “fibers” that inherit appropriate material properties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42F1-2488-41A0-A8A5-5318077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Moment from Curvature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11A1-957E-43D5-847A-A6615B40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631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Curvature is specified</a:t>
            </a:r>
          </a:p>
          <a:p>
            <a:r>
              <a:rPr lang="en-US" dirty="0"/>
              <a:t>Strain in each fiber is computed (based on curvature and neutral-axis)</a:t>
            </a:r>
          </a:p>
          <a:p>
            <a:r>
              <a:rPr lang="en-US" dirty="0"/>
              <a:t>Stress in each fiber is computed using material constitutive relations</a:t>
            </a:r>
          </a:p>
          <a:p>
            <a:r>
              <a:rPr lang="en-US" dirty="0"/>
              <a:t>Forces are computed and summed</a:t>
            </a:r>
          </a:p>
          <a:p>
            <a:r>
              <a:rPr lang="en-US" dirty="0"/>
              <a:t>If </a:t>
            </a:r>
            <a:r>
              <a:rPr lang="el-GR" dirty="0"/>
              <a:t>Σ</a:t>
            </a:r>
            <a:r>
              <a:rPr lang="en-US" dirty="0"/>
              <a:t>F</a:t>
            </a:r>
            <a:r>
              <a:rPr lang="el-GR" dirty="0"/>
              <a:t>≠</a:t>
            </a:r>
            <a:r>
              <a:rPr lang="en-US" dirty="0"/>
              <a:t>0, adjust neutral axis</a:t>
            </a:r>
          </a:p>
          <a:p>
            <a:r>
              <a:rPr lang="en-US" dirty="0"/>
              <a:t>If </a:t>
            </a:r>
            <a:r>
              <a:rPr lang="el-GR" dirty="0"/>
              <a:t>Σ</a:t>
            </a:r>
            <a:r>
              <a:rPr lang="en-US" dirty="0"/>
              <a:t>F=0, compute sum of fiber moments about section centroid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Repeat for various curvature values to generate moment-curvature curve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4D06D99-A922-4600-816E-BE04614FE8EE}"/>
              </a:ext>
            </a:extLst>
          </p:cNvPr>
          <p:cNvSpPr/>
          <p:nvPr/>
        </p:nvSpPr>
        <p:spPr>
          <a:xfrm>
            <a:off x="10744201" y="1853406"/>
            <a:ext cx="342900" cy="2727325"/>
          </a:xfrm>
          <a:prstGeom prst="rightBrace">
            <a:avLst>
              <a:gd name="adj1" fmla="val 861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F474-00DC-4B7A-8EBC-1D29EC6D5FCC}"/>
              </a:ext>
            </a:extLst>
          </p:cNvPr>
          <p:cNvSpPr txBox="1"/>
          <p:nvPr/>
        </p:nvSpPr>
        <p:spPr>
          <a:xfrm>
            <a:off x="11202055" y="1514475"/>
            <a:ext cx="523220" cy="340518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2200" dirty="0"/>
              <a:t>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82756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C714CE-F284-41D3-BBAD-7DA44CFB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81" y="6350"/>
            <a:ext cx="426720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35EC4-3E97-49D8-825D-FE165729A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39" y="6350"/>
            <a:ext cx="4267200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1DFDB-3AB2-40F4-838D-A3B9E918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437"/>
            <a:ext cx="10515600" cy="132556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BF1A-948D-4DA8-A637-91837C30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4600575" cy="4679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50ft. Span length</a:t>
            </a:r>
          </a:p>
          <a:p>
            <a:r>
              <a:rPr lang="en-US" dirty="0"/>
              <a:t>8ft. Girder spacing</a:t>
            </a:r>
          </a:p>
          <a:p>
            <a:r>
              <a:rPr lang="en-US" dirty="0"/>
              <a:t>Girder: W36X282</a:t>
            </a:r>
          </a:p>
          <a:p>
            <a:r>
              <a:rPr lang="en-US" dirty="0"/>
              <a:t>8in. Deck w/ #6 rebar @ 6in.</a:t>
            </a:r>
          </a:p>
          <a:p>
            <a:r>
              <a:rPr lang="en-US" dirty="0"/>
              <a:t>Steel Material: </a:t>
            </a:r>
            <a:r>
              <a:rPr lang="en-US" dirty="0" err="1"/>
              <a:t>Elasto</a:t>
            </a:r>
            <a:r>
              <a:rPr lang="en-US" dirty="0"/>
              <a:t>-plastic</a:t>
            </a:r>
          </a:p>
          <a:p>
            <a:r>
              <a:rPr lang="en-US" dirty="0"/>
              <a:t>Concrete Material: </a:t>
            </a:r>
            <a:r>
              <a:rPr lang="en-US" dirty="0" err="1"/>
              <a:t>Hognestad</a:t>
            </a:r>
            <a:r>
              <a:rPr lang="en-US" dirty="0"/>
              <a:t> Model</a:t>
            </a:r>
          </a:p>
          <a:p>
            <a:r>
              <a:rPr lang="en-US" dirty="0"/>
              <a:t>Defect: Full-width delamination of varying depth</a:t>
            </a:r>
          </a:p>
          <a:p>
            <a:r>
              <a:rPr lang="en-US" dirty="0"/>
              <a:t>Assume concrete crushing at strain = 0.0038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654BA66-648E-4017-B90A-54913ADE0F9B}"/>
              </a:ext>
            </a:extLst>
          </p:cNvPr>
          <p:cNvSpPr/>
          <p:nvPr/>
        </p:nvSpPr>
        <p:spPr>
          <a:xfrm rot="16200000">
            <a:off x="7747867" y="1388537"/>
            <a:ext cx="225824" cy="60430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BAC11-EE21-4C79-A986-BE3709698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057" y="3016250"/>
            <a:ext cx="5102068" cy="38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0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Basic Description</vt:lpstr>
      <vt:lpstr>Software Implementation (MATLAB) </vt:lpstr>
      <vt:lpstr>User Input</vt:lpstr>
      <vt:lpstr>Defect Definition</vt:lpstr>
      <vt:lpstr>Preprocessing</vt:lpstr>
      <vt:lpstr>Computation of Moment from Curvature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10</cp:revision>
  <dcterms:created xsi:type="dcterms:W3CDTF">2019-08-05T17:46:37Z</dcterms:created>
  <dcterms:modified xsi:type="dcterms:W3CDTF">2019-08-05T20:56:25Z</dcterms:modified>
</cp:coreProperties>
</file>