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92" r:id="rId2"/>
    <p:sldId id="484" r:id="rId3"/>
    <p:sldId id="493" r:id="rId4"/>
    <p:sldId id="494" r:id="rId5"/>
    <p:sldId id="495" r:id="rId6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7" charset="0"/>
        <a:ea typeface="Arial" pitchFamily="27" charset="0"/>
        <a:cs typeface="Arial" pitchFamily="27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7" charset="0"/>
        <a:ea typeface="Arial" pitchFamily="27" charset="0"/>
        <a:cs typeface="Arial" pitchFamily="27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7" charset="0"/>
        <a:ea typeface="Arial" pitchFamily="27" charset="0"/>
        <a:cs typeface="Arial" pitchFamily="27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7" charset="0"/>
        <a:ea typeface="Arial" pitchFamily="27" charset="0"/>
        <a:cs typeface="Arial" pitchFamily="27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7" charset="0"/>
        <a:ea typeface="Arial" pitchFamily="27" charset="0"/>
        <a:cs typeface="Arial" pitchFamily="27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27" charset="0"/>
        <a:ea typeface="Arial" pitchFamily="27" charset="0"/>
        <a:cs typeface="Arial" pitchFamily="27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27" charset="0"/>
        <a:ea typeface="Arial" pitchFamily="27" charset="0"/>
        <a:cs typeface="Arial" pitchFamily="27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27" charset="0"/>
        <a:ea typeface="Arial" pitchFamily="27" charset="0"/>
        <a:cs typeface="Arial" pitchFamily="27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27" charset="0"/>
        <a:ea typeface="Arial" pitchFamily="27" charset="0"/>
        <a:cs typeface="Arial" pitchFamily="27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BD36"/>
    <a:srgbClr val="F4F4F4"/>
    <a:srgbClr val="0A3B50"/>
    <a:srgbClr val="063A50"/>
    <a:srgbClr val="660D66"/>
    <a:srgbClr val="660066"/>
    <a:srgbClr val="E8BD36"/>
    <a:srgbClr val="E3DED1"/>
    <a:srgbClr val="EBE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5412" autoAdjust="0"/>
  </p:normalViewPr>
  <p:slideViewPr>
    <p:cSldViewPr snapToObjects="1">
      <p:cViewPr varScale="1">
        <p:scale>
          <a:sx n="59" d="100"/>
          <a:sy n="59" d="100"/>
        </p:scale>
        <p:origin x="-67" y="-322"/>
      </p:cViewPr>
      <p:guideLst>
        <p:guide orient="horz" pos="32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248" y="-11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B8B1F899-357A-0744-BC35-66AD878D3F91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3E425F41-64C2-1443-BD9D-609B0ACB15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6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60A78A3B-9315-7E4E-8ED2-BD27EFA98412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B0343BCE-7CD8-BF44-B567-7CED5E0F54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8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43BCE-7CD8-BF44-B567-7CED5E0F54A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6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IT branding slide-ALL presentatio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4343400"/>
            <a:ext cx="4419600" cy="137160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algn="l">
              <a:lnSpc>
                <a:spcPts val="3400"/>
              </a:lnSpc>
              <a:defRPr sz="3200" b="1"/>
            </a:lvl1pPr>
          </a:lstStyle>
          <a:p>
            <a:r>
              <a:rPr lang="en-US" dirty="0" smtClean="0"/>
              <a:t>Click to edit Program Name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3200400" cy="6858000"/>
          </a:xfrm>
          <a:prstGeom prst="rect">
            <a:avLst/>
          </a:prstGeom>
          <a:solidFill>
            <a:schemeClr val="tx2"/>
          </a:solidFill>
        </p:spPr>
        <p:txBody>
          <a:bodyPr vert="horz"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5" name="Picture 6" descr="RU_SIG_CAIT_4c_TypeK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685800"/>
            <a:ext cx="40957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 txBox="1">
            <a:spLocks/>
          </p:cNvSpPr>
          <p:nvPr userDrawn="1"/>
        </p:nvSpPr>
        <p:spPr>
          <a:xfrm>
            <a:off x="4572000" y="3048000"/>
            <a:ext cx="4572000" cy="784225"/>
          </a:xfrm>
          <a:prstGeom prst="rect">
            <a:avLst/>
          </a:prstGeom>
        </p:spPr>
        <p:txBody>
          <a:bodyPr/>
          <a:lstStyle/>
          <a:p>
            <a:pPr indent="-822960" fontAlgn="auto">
              <a:lnSpc>
                <a:spcPts val="2200"/>
              </a:lnSpc>
              <a:spcBef>
                <a:spcPts val="600"/>
              </a:spcBef>
              <a:spcAft>
                <a:spcPts val="1200"/>
              </a:spcAft>
              <a:buFont typeface="Arial"/>
              <a:buNone/>
              <a:defRPr/>
            </a:pPr>
            <a:r>
              <a:rPr lang="en-US" sz="220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A U.S. Department of Transportation </a:t>
            </a:r>
            <a:br>
              <a:rPr lang="en-US" sz="220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</a:br>
            <a:r>
              <a:rPr lang="en-US" sz="220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University Transportation </a:t>
            </a:r>
            <a:r>
              <a:rPr lang="en-US" sz="2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Center</a:t>
            </a:r>
            <a:endParaRPr lang="en-US" sz="20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6096000"/>
            <a:ext cx="4419600" cy="457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date or name (optional)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C89D20-C3E5-47C9-9304-A94CAE14B4D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Welcom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2800" y="4343400"/>
            <a:ext cx="5410200" cy="22860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400" baseline="0">
                <a:solidFill>
                  <a:srgbClr val="E3DFDA"/>
                </a:solidFill>
              </a:defRPr>
            </a:lvl1pPr>
          </a:lstStyle>
          <a:p>
            <a:pPr lvl="0"/>
            <a:r>
              <a:rPr lang="en-US" dirty="0" smtClean="0"/>
              <a:t>Click to insert presentation date</a:t>
            </a:r>
          </a:p>
          <a:p>
            <a:pPr lvl="0"/>
            <a:r>
              <a:rPr lang="en-US" dirty="0" smtClean="0"/>
              <a:t>Click to insert presenters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2800" y="2286000"/>
            <a:ext cx="5410200" cy="1524000"/>
          </a:xfrm>
          <a:prstGeom prst="rect">
            <a:avLst/>
          </a:prstGeom>
          <a:noFill/>
        </p:spPr>
        <p:txBody>
          <a:bodyPr vert="horz"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defRPr baseline="0">
                <a:solidFill>
                  <a:srgbClr val="E3DFDA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your presentation title or welcome line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52800" y="4038600"/>
            <a:ext cx="5410200" cy="1588"/>
          </a:xfrm>
          <a:prstGeom prst="line">
            <a:avLst/>
          </a:prstGeom>
          <a:ln w="889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RU_SIG_CAIT-3Line_4c-White-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20700"/>
            <a:ext cx="3023622" cy="1569723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255712" y="3085306"/>
            <a:ext cx="1754188" cy="1943894"/>
          </a:xfrm>
          <a:prstGeom prst="rect">
            <a:avLst/>
          </a:prstGeom>
        </p:spPr>
        <p:txBody>
          <a:bodyPr vert="horz"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46021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95000"/>
              <a:buFont typeface="Arial"/>
              <a:buNone/>
              <a:defRPr sz="3200" b="0" baseline="0">
                <a:solidFill>
                  <a:srgbClr val="1B1810"/>
                </a:solidFill>
                <a:latin typeface="Calibri"/>
                <a:cs typeface="Calibri"/>
              </a:defRPr>
            </a:lvl1pPr>
            <a:lvl2pPr marL="457200" marR="0" indent="-4572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Tx/>
              <a:buSzPct val="100000"/>
              <a:buFontTx/>
              <a:buBlip>
                <a:blip r:embed="rId2"/>
              </a:buBlip>
              <a:tabLst>
                <a:tab pos="519113" algn="l"/>
              </a:tabLst>
              <a:defRPr>
                <a:solidFill>
                  <a:srgbClr val="1B1810"/>
                </a:solidFill>
              </a:defRPr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27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Click to edit Master intro copy that explains bullet list that follows</a:t>
            </a:r>
          </a:p>
          <a:p>
            <a:pPr marL="457200" marR="0" lvl="1" indent="-4572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Tx/>
              <a:buSzPct val="100000"/>
              <a:tabLst>
                <a:tab pos="519113" algn="l"/>
              </a:tabLst>
              <a:defRPr/>
            </a:pPr>
            <a:r>
              <a:rPr lang="en-US" dirty="0" smtClean="0"/>
              <a:t>Second level alternate bullet list Second level alternate bullet list</a:t>
            </a:r>
          </a:p>
          <a:p>
            <a:pPr marL="457200" marR="0" lvl="1" indent="-4572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Tx/>
              <a:buSzPct val="100000"/>
              <a:tabLst>
                <a:tab pos="519113" algn="l"/>
              </a:tabLst>
              <a:defRPr/>
            </a:pPr>
            <a:r>
              <a:rPr lang="en-US" dirty="0" smtClean="0"/>
              <a:t>Second level alternate bullet list Second level alternate bullet list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320040"/>
            <a:ext cx="9144000" cy="822960"/>
          </a:xfrm>
          <a:prstGeom prst="rect">
            <a:avLst/>
          </a:prstGeom>
          <a:solidFill>
            <a:srgbClr val="EFC731"/>
          </a:solidFill>
        </p:spPr>
        <p:txBody>
          <a:bodyPr vert="horz" wrap="none" lIns="457200" tIns="182880" bIns="182880" anchor="ctr" anchorCtr="0">
            <a:noAutofit/>
          </a:bodyPr>
          <a:lstStyle>
            <a:lvl1pPr>
              <a:defRPr sz="3600">
                <a:solidFill>
                  <a:srgbClr val="0D455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1 bullet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46021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95000"/>
              <a:buFontTx/>
              <a:buBlip>
                <a:blip r:embed="rId2"/>
              </a:buBlip>
              <a:defRPr sz="3200" b="0" baseline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defRPr>
            </a:lvl1pPr>
            <a:lvl2pPr marL="1462088" marR="0" indent="-890588" algn="l" defTabSz="4572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ts val="900"/>
              </a:spcAft>
              <a:buClrTx/>
              <a:buSzTx/>
              <a:buFont typeface="Arial"/>
              <a:buNone/>
              <a:tabLst>
                <a:tab pos="571500" algn="l"/>
              </a:tabLst>
              <a:defRPr baseline="0">
                <a:latin typeface="Calibri"/>
                <a:cs typeface="Calibri"/>
              </a:defRPr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27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Click to edit Master text styles this is an example of a bullet list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320040"/>
            <a:ext cx="9144000" cy="822960"/>
          </a:xfrm>
          <a:prstGeom prst="rect">
            <a:avLst/>
          </a:prstGeom>
          <a:solidFill>
            <a:srgbClr val="EFC731"/>
          </a:solidFill>
        </p:spPr>
        <p:txBody>
          <a:bodyPr vert="horz" wrap="none" lIns="457200" tIns="182880" bIns="182880" anchor="ctr" anchorCtr="0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next t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200400" cy="6858000"/>
          </a:xfrm>
          <a:prstGeom prst="rect">
            <a:avLst/>
          </a:prstGeom>
        </p:spPr>
        <p:txBody>
          <a:bodyPr vert="horz"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00" y="1554480"/>
            <a:ext cx="5105400" cy="48463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marL="411480" indent="-411480">
              <a:lnSpc>
                <a:spcPct val="100000"/>
              </a:lnSpc>
              <a:buSzPct val="100000"/>
              <a:buFontTx/>
              <a:buBlip>
                <a:blip r:embed="rId2"/>
              </a:buBlip>
              <a:defRPr sz="2400">
                <a:solidFill>
                  <a:schemeClr val="bg2">
                    <a:lumMod val="1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intro copy that explains bullet list that follows</a:t>
            </a:r>
          </a:p>
          <a:p>
            <a:pPr lvl="1"/>
            <a:r>
              <a:rPr lang="en-US" dirty="0" smtClean="0"/>
              <a:t>Second level bullet list</a:t>
            </a:r>
          </a:p>
          <a:p>
            <a:pPr lvl="1"/>
            <a:r>
              <a:rPr lang="en-US" dirty="0" smtClean="0"/>
              <a:t>Second level bullet list</a:t>
            </a:r>
          </a:p>
          <a:p>
            <a:pPr lvl="0"/>
            <a:endParaRPr lang="en-US" dirty="0" smtClean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320040"/>
            <a:ext cx="9144000" cy="82296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57200" tIns="182880" bIns="182880" anchor="ctr" anchorCtr="0">
            <a:noAutofit/>
          </a:bodyPr>
          <a:lstStyle>
            <a:lvl1pPr>
              <a:defRPr sz="3600">
                <a:solidFill>
                  <a:srgbClr val="0D455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320040"/>
            <a:ext cx="9144000" cy="82296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457200" tIns="182880" bIns="182880" anchor="ctr" anchorCtr="0">
            <a:noAutofit/>
          </a:bodyPr>
          <a:lstStyle>
            <a:lvl1pPr>
              <a:defRPr sz="3600">
                <a:solidFill>
                  <a:srgbClr val="0D455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slide with blur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0" y="457200"/>
            <a:ext cx="9144000" cy="820738"/>
          </a:xfrm>
          <a:prstGeom prst="rect">
            <a:avLst/>
          </a:prstGeom>
          <a:solidFill>
            <a:srgbClr val="EFC731"/>
          </a:solidFill>
          <a:ln>
            <a:noFill/>
          </a:ln>
        </p:spPr>
        <p:txBody>
          <a:bodyPr lIns="457200" tIns="182880" bIns="182880" anchor="ctr"/>
          <a:lstStyle/>
          <a:p>
            <a:pPr marL="0" lvl="1" indent="-822960" fontAlgn="auto">
              <a:lnSpc>
                <a:spcPts val="3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tabLst>
                <a:tab pos="519113" algn="l"/>
              </a:tabLst>
              <a:defRPr/>
            </a:pPr>
            <a:r>
              <a:rPr lang="en-US" sz="36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Click to Add Title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 hasCustomPrompt="1"/>
          </p:nvPr>
        </p:nvSpPr>
        <p:spPr>
          <a:xfrm>
            <a:off x="3810000" y="4572000"/>
            <a:ext cx="4953000" cy="169277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Dark photo use light type. Light photo use dark type. Reducing congestion on our roads and in our ports to reduce emissions, improve safety, increase productivity, and grow our economy.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Fig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457200" y="6022532"/>
            <a:ext cx="8305800" cy="51638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fontAlgn="auto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defRPr sz="18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Caption for table or photo Caption for table or photo Caption for table or photo Caption for table or photo Caption for table or photo 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0040"/>
            <a:ext cx="9144000" cy="822960"/>
          </a:xfrm>
          <a:prstGeom prst="rect">
            <a:avLst/>
          </a:prstGeom>
          <a:solidFill>
            <a:srgbClr val="EFC731"/>
          </a:solidFill>
        </p:spPr>
        <p:txBody>
          <a:bodyPr vert="horz" wrap="none" lIns="457200" tIns="182880" bIns="182880" anchor="ctr" anchorCtr="0">
            <a:noAutofit/>
          </a:bodyPr>
          <a:lstStyle>
            <a:lvl1pPr>
              <a:defRPr sz="3600">
                <a:solidFill>
                  <a:srgbClr val="0D455F"/>
                </a:solidFill>
              </a:defRPr>
            </a:lvl1pPr>
          </a:lstStyle>
          <a:p>
            <a:pPr lvl="0"/>
            <a:r>
              <a:rPr lang="en-US" dirty="0" smtClean="0"/>
              <a:t>Click to edit Master title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305800" cy="4267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brea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2800" y="2895600"/>
            <a:ext cx="5410200" cy="91440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defRPr sz="2400" baseline="0">
                <a:solidFill>
                  <a:srgbClr val="E3DFDA"/>
                </a:solidFill>
              </a:defRPr>
            </a:lvl1pPr>
          </a:lstStyle>
          <a:p>
            <a:pPr lvl="0"/>
            <a:r>
              <a:rPr lang="en-US" dirty="0" smtClean="0"/>
              <a:t>Presentation Title (Chapter/Section Break Slide)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2800" y="4267200"/>
            <a:ext cx="5410200" cy="1524000"/>
          </a:xfrm>
          <a:prstGeom prst="rect">
            <a:avLst/>
          </a:prstGeom>
          <a:noFill/>
        </p:spPr>
        <p:txBody>
          <a:bodyPr vert="horz" lIns="0" tIns="0" rIns="0" bIns="0" anchor="t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defRPr>
                <a:solidFill>
                  <a:srgbClr val="E3DFDA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chapter/section name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2800" y="4038600"/>
            <a:ext cx="5410200" cy="1588"/>
          </a:xfrm>
          <a:prstGeom prst="line">
            <a:avLst/>
          </a:prstGeom>
          <a:ln w="889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RU_SIG_CAIT-3Line_4c-White-3.png"/>
          <p:cNvPicPr>
            <a:picLocks noChangeAspect="1"/>
          </p:cNvPicPr>
          <p:nvPr userDrawn="1"/>
        </p:nvPicPr>
        <p:blipFill rotWithShape="1">
          <a:blip r:embed="rId2"/>
          <a:srcRect t="-2" r="202" b="51652"/>
          <a:stretch/>
        </p:blipFill>
        <p:spPr>
          <a:xfrm>
            <a:off x="457200" y="520700"/>
            <a:ext cx="3017520" cy="758952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255712" y="3085306"/>
            <a:ext cx="1754188" cy="1943894"/>
          </a:xfrm>
          <a:prstGeom prst="rect">
            <a:avLst/>
          </a:prstGeom>
        </p:spPr>
        <p:txBody>
          <a:bodyPr vert="horz"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696" r:id="rId3"/>
    <p:sldLayoutId id="2147483674" r:id="rId4"/>
    <p:sldLayoutId id="2147483673" r:id="rId5"/>
    <p:sldLayoutId id="2147483672" r:id="rId6"/>
    <p:sldLayoutId id="2147483693" r:id="rId7"/>
    <p:sldLayoutId id="2147483694" r:id="rId8"/>
    <p:sldLayoutId id="2147483716" r:id="rId9"/>
    <p:sldLayoutId id="2147483720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1165225" algn="l" defTabSz="457200" rtl="0" eaLnBrk="1" fontAlgn="base" hangingPunct="1">
        <a:lnSpc>
          <a:spcPts val="3400"/>
        </a:lnSpc>
        <a:spcBef>
          <a:spcPts val="600"/>
        </a:spcBef>
        <a:spcAft>
          <a:spcPts val="1200"/>
        </a:spcAft>
        <a:buFont typeface="Arial" pitchFamily="27" charset="0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1565275" algn="l" defTabSz="457200" rtl="0" eaLnBrk="1" fontAlgn="base" hangingPunct="1">
        <a:lnSpc>
          <a:spcPts val="3000"/>
        </a:lnSpc>
        <a:spcBef>
          <a:spcPct val="0"/>
        </a:spcBef>
        <a:spcAft>
          <a:spcPts val="900"/>
        </a:spcAft>
        <a:buFont typeface="Arial" pitchFamily="27" charset="0"/>
        <a:tabLst>
          <a:tab pos="519113" algn="l"/>
        </a:tabLst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27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27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27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NCHRP 12-103 Phase 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Prestressed</a:t>
            </a:r>
            <a:r>
              <a:rPr lang="en-US" dirty="0" smtClean="0"/>
              <a:t> Girder Design</a:t>
            </a:r>
            <a:endParaRPr lang="en-US" dirty="0"/>
          </a:p>
        </p:txBody>
      </p:sp>
      <p:pic>
        <p:nvPicPr>
          <p:cNvPr id="5" name="Picture Placeholder 4" descr="ss_10545328-PPT-S.jpg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937" t="6846" r="20879" b="5096"/>
          <a:stretch>
            <a:fillRect/>
          </a:stretch>
        </p:blipFill>
        <p:spPr>
          <a:xfrm>
            <a:off x="1308100" y="3347249"/>
            <a:ext cx="1739900" cy="12692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47800"/>
            <a:ext cx="8305800" cy="5715000"/>
          </a:xfrm>
        </p:spPr>
        <p:txBody>
          <a:bodyPr/>
          <a:lstStyle/>
          <a:p>
            <a:pPr>
              <a:buSzPct val="100000"/>
            </a:pPr>
            <a:r>
              <a:rPr lang="en-US" dirty="0" smtClean="0"/>
              <a:t>Cast in place connection for multi-span bridges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smtClean="0"/>
              <a:t>Dead Load  --  spans act individually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smtClean="0"/>
              <a:t>Superimposed Dead Load  --  spans act continuously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smtClean="0"/>
              <a:t>Live Load  --  spans act continuously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>
              <a:buSzPct val="100000"/>
            </a:pPr>
            <a:r>
              <a:rPr lang="en-US" dirty="0" smtClean="0"/>
              <a:t>Demand Calculation Methods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smtClean="0"/>
              <a:t>Single-line girder model for design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Bending moment in positive moment region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Shear and negative moment demands are set as capacity</a:t>
            </a:r>
          </a:p>
          <a:p>
            <a:pPr lvl="2" indent="0">
              <a:buNone/>
            </a:pPr>
            <a:r>
              <a:rPr lang="en-US" dirty="0" smtClean="0"/>
              <a:t>(i.e. The strand design and connection are at margin)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smtClean="0"/>
              <a:t>FE beam member actions for settlement analysis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Demand Calculations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icture Placeholder 4"/>
          <p:cNvGraphicFramePr>
            <a:graphicFrameLocks noGrp="1"/>
          </p:cNvGraphicFramePr>
          <p:nvPr>
            <p:ph type="pic" sz="quarter" idx="12"/>
            <p:extLst>
              <p:ext uri="{D42A27DB-BD31-4B8C-83A1-F6EECF244321}">
                <p14:modId xmlns:p14="http://schemas.microsoft.com/office/powerpoint/2010/main" val="1316345924"/>
              </p:ext>
            </p:extLst>
          </p:nvPr>
        </p:nvGraphicFramePr>
        <p:xfrm>
          <a:off x="228600" y="1371600"/>
          <a:ext cx="3124200" cy="5202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/>
                <a:gridCol w="1676400"/>
              </a:tblGrid>
              <a:tr h="484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Section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Max Span (ft)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4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PCBT 29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4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PCBT 37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4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PCBT 45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4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PCBT 53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4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PCBT 61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4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PCBT 69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4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PCBT 77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4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PCBT 85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4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PCBT 93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PCBT Sections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Based on VDOT specs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0.6” Dia. Strands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Grade 270 low-relaxation strands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28 day </a:t>
            </a:r>
            <a:r>
              <a:rPr lang="en-US" dirty="0" err="1" smtClean="0"/>
              <a:t>f’c</a:t>
            </a:r>
            <a:r>
              <a:rPr lang="en-US" dirty="0" smtClean="0"/>
              <a:t>  = 8ksi, 9ksi, 10ksi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Member Sizing and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9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Picture Placeholder 4"/>
              <p:cNvGraphicFramePr>
                <a:graphicFrameLocks noGrp="1"/>
              </p:cNvGraphicFramePr>
              <p:nvPr>
                <p:ph type="pic" sz="quarter" idx="12"/>
                <p:extLst>
                  <p:ext uri="{D42A27DB-BD31-4B8C-83A1-F6EECF244321}">
                    <p14:modId xmlns:p14="http://schemas.microsoft.com/office/powerpoint/2010/main" val="2854666032"/>
                  </p:ext>
                </p:extLst>
              </p:nvPr>
            </p:nvGraphicFramePr>
            <p:xfrm>
              <a:off x="76200" y="2880246"/>
              <a:ext cx="8915400" cy="389296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99687"/>
                    <a:gridCol w="4315713"/>
                  </a:tblGrid>
                  <a:tr h="2834754">
                    <a:tc>
                      <a:txBody>
                        <a:bodyPr/>
                        <a:lstStyle/>
                        <a:p>
                          <a:pPr marL="342900" marR="0" lvl="0" indent="-34290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2100">
                              <a:effectLst/>
                            </a:rPr>
                            <a:t>Stress Limits at Transfer</a:t>
                          </a:r>
                        </a:p>
                        <a:p>
                          <a:pPr marL="742950" marR="0" lvl="1" indent="-28575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lphaL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sz="2100">
                                  <a:effectLst/>
                                </a:rPr>
                                <m:t>&lt;0.6∗</m:t>
                              </m:r>
                              <m:sSub>
                                <m:sSubPr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</a:rPr>
                                    <m:t>𝑓</m:t>
                                  </m:r>
                                  <m:r>
                                    <a:rPr lang="en-US" sz="2100">
                                      <a:effectLst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</a:rPr>
                                    <m:t>𝑐𝑖</m:t>
                                  </m:r>
                                </m:sub>
                              </m:sSub>
                            </m:oMath>
                          </a14:m>
                          <a:endParaRPr lang="en-US" sz="2100">
                            <a:effectLst/>
                          </a:endParaRPr>
                        </a:p>
                        <a:p>
                          <a:pPr marL="742950" marR="0" lvl="1" indent="-28575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lphaL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100">
                                  <a:effectLst/>
                                </a:rPr>
                                <m:t>&lt;0.6∗</m:t>
                              </m:r>
                              <m:sSub>
                                <m:sSubPr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</a:rPr>
                                    <m:t>𝑓</m:t>
                                  </m:r>
                                  <m:r>
                                    <a:rPr lang="en-US" sz="2100">
                                      <a:effectLst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</a:rPr>
                                    <m:t>𝑐𝑖</m:t>
                                  </m:r>
                                </m:sub>
                              </m:sSub>
                            </m:oMath>
                          </a14:m>
                          <a:endParaRPr lang="en-US" sz="2100">
                            <a:effectLst/>
                          </a:endParaRPr>
                        </a:p>
                        <a:p>
                          <a:pPr marL="342900" marR="0" lvl="0" indent="-34290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2100">
                              <a:effectLst/>
                            </a:rPr>
                            <a:t>Stress Limits under Service I</a:t>
                          </a:r>
                        </a:p>
                        <a:p>
                          <a:pPr marL="742950" marR="0" lvl="1" indent="-28575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lphaL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sz="2100">
                                  <a:effectLst/>
                                </a:rPr>
                                <m:t>&lt;0.6∗</m:t>
                              </m:r>
                              <m:sSub>
                                <m:sSubPr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</a:rPr>
                                    <m:t>𝑓</m:t>
                                  </m:r>
                                  <m:r>
                                    <a:rPr lang="en-US" sz="2100">
                                      <a:effectLst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2100">
                            <a:effectLst/>
                          </a:endParaRPr>
                        </a:p>
                        <a:p>
                          <a:pPr marL="342900" marR="0" lvl="0" indent="-34290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2100">
                              <a:effectLst/>
                            </a:rPr>
                            <a:t>Stress Limits under Pre-stressing and DL after Losses</a:t>
                          </a:r>
                        </a:p>
                        <a:p>
                          <a:pPr marL="742950" marR="0" lvl="1" indent="-28575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lphaL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sz="2100">
                                  <a:effectLst/>
                                </a:rPr>
                                <m:t>&lt;0.45∗</m:t>
                              </m:r>
                              <m:sSub>
                                <m:sSubPr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</a:rPr>
                                    <m:t>𝑓</m:t>
                                  </m:r>
                                  <m:r>
                                    <a:rPr lang="en-US" sz="2100">
                                      <a:effectLst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2100">
                            <a:effectLst/>
                          </a:endParaRPr>
                        </a:p>
                        <a:p>
                          <a:pPr marL="742950" marR="0" lvl="1" indent="-28575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lphaL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100">
                                  <a:effectLst/>
                                </a:rPr>
                                <m:t>&lt;0.19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100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>
                                          <a:effectLst/>
                                        </a:rPr>
                                        <m:t>𝑓</m:t>
                                      </m:r>
                                      <m:r>
                                        <a:rPr lang="en-US" sz="2100">
                                          <a:effectLst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2100">
                                          <a:effectLst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endParaRPr lang="en-US" sz="2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38563" marR="48288" marT="19449" marB="19449"/>
                    </a:tc>
                    <a:tc>
                      <a:txBody>
                        <a:bodyPr/>
                        <a:lstStyle/>
                        <a:p>
                          <a:pPr marL="342900" marR="0" lvl="0" indent="-34290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2100" dirty="0">
                              <a:effectLst/>
                            </a:rPr>
                            <a:t>Stress Limits under Service III</a:t>
                          </a:r>
                        </a:p>
                        <a:p>
                          <a:pPr marL="742950" marR="0" lvl="1" indent="-28575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lphaL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100">
                                  <a:effectLst/>
                                </a:rPr>
                                <m:t>&lt;0.19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100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100">
                                              <a:effectLst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100">
                                              <a:effectLst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sz="2100">
                                              <a:effectLst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sz="2100">
                                          <a:effectLst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endParaRPr lang="en-US" sz="2100" dirty="0">
                            <a:effectLst/>
                          </a:endParaRPr>
                        </a:p>
                        <a:p>
                          <a:pPr marL="342900" marR="0" lvl="0" indent="-34290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2100" dirty="0">
                              <a:effectLst/>
                            </a:rPr>
                            <a:t>Deck Stress Limit under Full Load</a:t>
                          </a:r>
                        </a:p>
                        <a:p>
                          <a:pPr marL="742950" marR="0" lvl="1" indent="-28575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lphaL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100">
                                  <a:effectLst/>
                                </a:rPr>
                                <m:t>&lt;0.6∗</m:t>
                              </m:r>
                              <m:sSub>
                                <m:sSubPr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</a:rPr>
                                    <m:t>𝑓</m:t>
                                  </m:r>
                                  <m:r>
                                    <a:rPr lang="en-US" sz="2100">
                                      <a:effectLst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2100" dirty="0">
                            <a:effectLst/>
                          </a:endParaRPr>
                        </a:p>
                        <a:p>
                          <a:pPr marL="342900" marR="0" lvl="0" indent="-34290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2100" dirty="0">
                              <a:effectLst/>
                            </a:rPr>
                            <a:t>Strength I Limit State</a:t>
                          </a:r>
                        </a:p>
                        <a:p>
                          <a:pPr marL="742950" marR="0" lvl="1" indent="-28575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lphaL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2100">
                                  <a:effectLst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</a:rPr>
                                    <m:t>𝜑</m:t>
                                  </m:r>
                                  <m:r>
                                    <a:rPr lang="en-US" sz="2100">
                                      <a:effectLst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2100" dirty="0">
                            <a:effectLst/>
                          </a:endParaRPr>
                        </a:p>
                        <a:p>
                          <a:pPr marL="342900" marR="0" lvl="0" indent="-34290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2100" dirty="0">
                              <a:effectLst/>
                            </a:rPr>
                            <a:t>Minimum Reinforcement Check</a:t>
                          </a:r>
                        </a:p>
                        <a:p>
                          <a:pPr marL="742950" marR="0" lvl="1" indent="-28575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lphaLcPeriod"/>
                          </a:pPr>
                          <a14:m>
                            <m:oMath xmlns:m="http://schemas.openxmlformats.org/officeDocument/2006/math">
                              <m:r>
                                <a:rPr lang="en-US" sz="2100">
                                  <a:effectLst/>
                                </a:rPr>
                                <m:t>𝑚𝑖𝑛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100">
                                          <a:effectLst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100">
                                            <a:effectLst/>
                                          </a:rPr>
                                          <m:t>1.33∗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1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>
                                                <a:effectLst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>
                                                <a:effectLst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1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>
                                                <a:effectLst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>
                                                <a:effectLst/>
                                              </a:rPr>
                                              <m:t>𝑐𝑟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100">
                                  <a:effectLst/>
                                </a:rPr>
                                <m:t>≤</m:t>
                              </m:r>
                              <m:r>
                                <a:rPr lang="en-US" sz="2100">
                                  <a:effectLst/>
                                </a:rPr>
                                <m:t>𝜑</m:t>
                              </m:r>
                              <m:sSub>
                                <m:sSubPr>
                                  <m:ctrlPr>
                                    <a:rPr lang="en-US" sz="2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2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38563" marR="48288" marT="19449" marB="19449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Picture Placeholder 4"/>
              <p:cNvGraphicFramePr>
                <a:graphicFrameLocks noGrp="1"/>
              </p:cNvGraphicFramePr>
              <p:nvPr>
                <p:ph type="pic" sz="quarter" idx="12"/>
                <p:extLst>
                  <p:ext uri="{D42A27DB-BD31-4B8C-83A1-F6EECF244321}">
                    <p14:modId xmlns:p14="http://schemas.microsoft.com/office/powerpoint/2010/main" val="2854666032"/>
                  </p:ext>
                </p:extLst>
              </p:nvPr>
            </p:nvGraphicFramePr>
            <p:xfrm>
              <a:off x="76200" y="2880246"/>
              <a:ext cx="8915400" cy="389296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99687"/>
                    <a:gridCol w="4315713"/>
                  </a:tblGrid>
                  <a:tr h="3892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8563" marR="48288" marT="19449" marB="19449">
                        <a:blipFill rotWithShape="1">
                          <a:blip r:embed="rId2"/>
                          <a:stretch>
                            <a:fillRect l="-133" t="-1095" r="-93899" b="-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8563" marR="48288" marT="19449" marB="19449">
                        <a:blipFill rotWithShape="1">
                          <a:blip r:embed="rId2"/>
                          <a:stretch>
                            <a:fillRect l="-106638" t="-1095" b="-1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554480"/>
            <a:ext cx="8458200" cy="1112520"/>
          </a:xfrm>
        </p:spPr>
        <p:txBody>
          <a:bodyPr/>
          <a:lstStyle/>
          <a:p>
            <a:r>
              <a:rPr lang="en-US" sz="2800" dirty="0" smtClean="0"/>
              <a:t>Every design must pass all constraints listed below: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Design constraints and limit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05400" y="1554480"/>
            <a:ext cx="3581400" cy="4846320"/>
          </a:xfrm>
        </p:spPr>
        <p:txBody>
          <a:bodyPr/>
          <a:lstStyle/>
          <a:p>
            <a:r>
              <a:rPr lang="en-US" dirty="0" smtClean="0"/>
              <a:t>Iterative approach to girder design.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Section size and concrete strength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Strands added until all constraints are met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max number of strands are met before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Increase concrete strength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Else, increase section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220"/>
            <a:ext cx="4876800" cy="57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IT">
  <a:themeElements>
    <a:clrScheme name="CAIT PPT Colors 1">
      <a:dk1>
        <a:srgbClr val="0A3C50"/>
      </a:dk1>
      <a:lt1>
        <a:srgbClr val="FFFFFF"/>
      </a:lt1>
      <a:dk2>
        <a:srgbClr val="6B5E51"/>
      </a:dk2>
      <a:lt2>
        <a:srgbClr val="E3DED1"/>
      </a:lt2>
      <a:accent1>
        <a:srgbClr val="0D455F"/>
      </a:accent1>
      <a:accent2>
        <a:srgbClr val="ECC736"/>
      </a:accent2>
      <a:accent3>
        <a:srgbClr val="660066"/>
      </a:accent3>
      <a:accent4>
        <a:srgbClr val="7A902A"/>
      </a:accent4>
      <a:accent5>
        <a:srgbClr val="7D0907"/>
      </a:accent5>
      <a:accent6>
        <a:srgbClr val="E69124"/>
      </a:accent6>
      <a:hlink>
        <a:srgbClr val="0A488B"/>
      </a:hlink>
      <a:folHlink>
        <a:srgbClr val="36292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CAIT</Template>
  <TotalTime>34</TotalTime>
  <Words>338</Words>
  <Application>Microsoft Office PowerPoint</Application>
  <PresentationFormat>On-screen Show (4:3)</PresentationFormat>
  <Paragraphs>65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CAIT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 Braley</cp:lastModifiedBy>
  <cp:revision>3</cp:revision>
  <cp:lastPrinted>2011-06-16T15:21:57Z</cp:lastPrinted>
  <dcterms:created xsi:type="dcterms:W3CDTF">2016-02-16T15:52:01Z</dcterms:created>
  <dcterms:modified xsi:type="dcterms:W3CDTF">2016-02-16T16:26:27Z</dcterms:modified>
</cp:coreProperties>
</file>