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3" r:id="rId5"/>
    <p:sldId id="264" r:id="rId6"/>
    <p:sldId id="262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9500"/>
    <a:srgbClr val="A27B00"/>
    <a:srgbClr val="001BE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77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31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25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6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9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62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95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6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70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DB64B-6E35-4203-B64C-6EB56B5A725F}" type="datetimeFigureOut">
              <a:rPr lang="en-US" smtClean="0"/>
              <a:t>8/24/2016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C8AAE-0281-4AF7-AF3C-07C0A37A05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Proposed Instrumentation Plans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758995" cy="1708609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17537" r="16807" b="7463"/>
          <a:stretch>
            <a:fillRect/>
          </a:stretch>
        </p:blipFill>
        <p:spPr bwMode="auto">
          <a:xfrm>
            <a:off x="60278" y="2133600"/>
            <a:ext cx="900752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152400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Chosen Section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53200" y="3200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G7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3886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7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696200" y="29718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Span 8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057400" y="43434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G6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763000" y="289560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G8</a:t>
            </a:r>
            <a:endParaRPr lang="en-US" b="1" dirty="0"/>
          </a:p>
        </p:txBody>
      </p:sp>
      <p:sp>
        <p:nvSpPr>
          <p:cNvPr id="2" name="Rounded Rectangle 1"/>
          <p:cNvSpPr/>
          <p:nvPr/>
        </p:nvSpPr>
        <p:spPr>
          <a:xfrm>
            <a:off x="4724400" y="521732"/>
            <a:ext cx="1905000" cy="1611868"/>
          </a:xfrm>
          <a:prstGeom prst="round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7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2" name="Group 141"/>
          <p:cNvGrpSpPr/>
          <p:nvPr/>
        </p:nvGrpSpPr>
        <p:grpSpPr>
          <a:xfrm>
            <a:off x="762000" y="3511034"/>
            <a:ext cx="7657383" cy="3395365"/>
            <a:chOff x="743822" y="3511034"/>
            <a:chExt cx="7657383" cy="3395365"/>
          </a:xfrm>
        </p:grpSpPr>
        <p:sp>
          <p:nvSpPr>
            <p:cNvPr id="5" name="Rectangle 4"/>
            <p:cNvSpPr/>
            <p:nvPr/>
          </p:nvSpPr>
          <p:spPr>
            <a:xfrm>
              <a:off x="830744" y="3839446"/>
              <a:ext cx="7471852" cy="2770332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43822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442071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63875" y="3776392"/>
              <a:ext cx="337330" cy="290046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956340" y="3902499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956340" y="6424640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6220" y="428484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946220" y="5043061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6220" y="466316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46220" y="5304733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46220" y="5683054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46220" y="6062952"/>
              <a:ext cx="7286320" cy="11349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Multiply 14"/>
            <p:cNvSpPr/>
            <p:nvPr/>
          </p:nvSpPr>
          <p:spPr>
            <a:xfrm>
              <a:off x="811288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Multiply 15"/>
            <p:cNvSpPr/>
            <p:nvPr/>
          </p:nvSpPr>
          <p:spPr>
            <a:xfrm>
              <a:off x="4488181" y="5136065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Multiply 17"/>
            <p:cNvSpPr/>
            <p:nvPr/>
          </p:nvSpPr>
          <p:spPr>
            <a:xfrm>
              <a:off x="2649736" y="386309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Multiply 18"/>
            <p:cNvSpPr/>
            <p:nvPr/>
          </p:nvSpPr>
          <p:spPr>
            <a:xfrm>
              <a:off x="2649735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19"/>
            <p:cNvSpPr/>
            <p:nvPr/>
          </p:nvSpPr>
          <p:spPr>
            <a:xfrm>
              <a:off x="2649735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Multiply 20"/>
            <p:cNvSpPr/>
            <p:nvPr/>
          </p:nvSpPr>
          <p:spPr>
            <a:xfrm>
              <a:off x="2649735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Multiply 25"/>
            <p:cNvSpPr/>
            <p:nvPr/>
          </p:nvSpPr>
          <p:spPr>
            <a:xfrm>
              <a:off x="1747378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Multiply 26"/>
            <p:cNvSpPr/>
            <p:nvPr/>
          </p:nvSpPr>
          <p:spPr>
            <a:xfrm>
              <a:off x="3577391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Multiply 27"/>
            <p:cNvSpPr/>
            <p:nvPr/>
          </p:nvSpPr>
          <p:spPr>
            <a:xfrm>
              <a:off x="1747378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3577391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5432704" y="387254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2649736" y="444931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2649736" y="5840367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5432704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Multiply 35"/>
            <p:cNvSpPr/>
            <p:nvPr/>
          </p:nvSpPr>
          <p:spPr>
            <a:xfrm>
              <a:off x="5432704" y="5005229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5432704" y="526690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747378" y="3870972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3577391" y="6386808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3577391" y="386151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747378" y="6385231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109273" y="5544768"/>
              <a:ext cx="577839" cy="246221"/>
            </a:xfrm>
            <a:prstGeom prst="rect">
              <a:avLst/>
            </a:prstGeom>
            <a:solidFill>
              <a:schemeClr val="bg1">
                <a:alpha val="54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 smtClean="0"/>
                <a:t>2’</a:t>
              </a:r>
              <a:endParaRPr lang="en-US" sz="16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104827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7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76948" y="3511034"/>
              <a:ext cx="12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Span  8</a:t>
              </a:r>
              <a:endParaRPr lang="en-US" dirty="0"/>
            </a:p>
          </p:txBody>
        </p:sp>
        <p:sp>
          <p:nvSpPr>
            <p:cNvPr id="2" name="Oval 1"/>
            <p:cNvSpPr/>
            <p:nvPr/>
          </p:nvSpPr>
          <p:spPr>
            <a:xfrm>
              <a:off x="2635447" y="5249695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2635447" y="3848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3567866" y="4991912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635447" y="4995499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352519" y="5099809"/>
              <a:ext cx="471687" cy="2616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Arrow Connector 100"/>
            <p:cNvCxnSpPr/>
            <p:nvPr/>
          </p:nvCxnSpPr>
          <p:spPr>
            <a:xfrm>
              <a:off x="4200931" y="5562600"/>
              <a:ext cx="38100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4080943" y="5241527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1848577" y="3695700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1797376" y="6629400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757113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/>
            <p:cNvSpPr txBox="1"/>
            <p:nvPr/>
          </p:nvSpPr>
          <p:spPr>
            <a:xfrm>
              <a:off x="2705911" y="6628017"/>
              <a:ext cx="86195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Midspan</a:t>
              </a:r>
              <a:endParaRPr lang="en-US" sz="1200" dirty="0"/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368934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/>
            <p:cNvSpPr txBox="1"/>
            <p:nvPr/>
          </p:nvSpPr>
          <p:spPr>
            <a:xfrm>
              <a:off x="363814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3/4</a:t>
              </a:r>
              <a:endParaRPr lang="en-US" sz="12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>
              <a:off x="5543465" y="3694317"/>
              <a:ext cx="0" cy="308610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>
              <a:off x="5492264" y="6628017"/>
              <a:ext cx="4886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1/4</a:t>
              </a:r>
              <a:endParaRPr lang="en-US" sz="1200" dirty="0"/>
            </a:p>
          </p:txBody>
        </p:sp>
        <p:cxnSp>
          <p:nvCxnSpPr>
            <p:cNvPr id="138" name="Straight Connector 137"/>
            <p:cNvCxnSpPr>
              <a:stCxn id="12" idx="2"/>
              <a:endCxn id="13" idx="0"/>
            </p:cNvCxnSpPr>
            <p:nvPr/>
          </p:nvCxnSpPr>
          <p:spPr>
            <a:xfrm>
              <a:off x="4589380" y="5418229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4191000" y="5410200"/>
              <a:ext cx="0" cy="2648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93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7445" y="764461"/>
            <a:ext cx="35336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 Accelerometers: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20 vertically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</a:t>
            </a:r>
            <a:r>
              <a:rPr lang="en-US" dirty="0" smtClean="0"/>
              <a:t> transversely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</a:t>
            </a:r>
            <a:r>
              <a:rPr lang="en-US" dirty="0" smtClean="0"/>
              <a:t> longitudinally oriented </a:t>
            </a:r>
            <a:r>
              <a:rPr lang="en-US" dirty="0" err="1" smtClean="0"/>
              <a:t>accels</a:t>
            </a:r>
            <a:endParaRPr lang="en-US" dirty="0" smtClean="0"/>
          </a:p>
          <a:p>
            <a:r>
              <a:rPr lang="en-US" dirty="0" smtClean="0"/>
              <a:t>12 Strain Gauges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 on W-Beams. 3 on Box Girder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354719" y="240268"/>
            <a:ext cx="3710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Instrumentation Plan</a:t>
            </a:r>
            <a:endParaRPr lang="en-US" b="1" dirty="0"/>
          </a:p>
        </p:txBody>
      </p:sp>
      <p:grpSp>
        <p:nvGrpSpPr>
          <p:cNvPr id="147" name="Group 146"/>
          <p:cNvGrpSpPr/>
          <p:nvPr/>
        </p:nvGrpSpPr>
        <p:grpSpPr>
          <a:xfrm>
            <a:off x="3810000" y="2590800"/>
            <a:ext cx="738793" cy="913710"/>
            <a:chOff x="3528407" y="2590800"/>
            <a:chExt cx="738793" cy="913710"/>
          </a:xfrm>
        </p:grpSpPr>
        <p:grpSp>
          <p:nvGrpSpPr>
            <p:cNvPr id="83" name="Group 82"/>
            <p:cNvGrpSpPr/>
            <p:nvPr/>
          </p:nvGrpSpPr>
          <p:grpSpPr>
            <a:xfrm>
              <a:off x="3601800" y="2590800"/>
              <a:ext cx="665400" cy="913710"/>
              <a:chOff x="6400800" y="907088"/>
              <a:chExt cx="1524000" cy="2214880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Oval 88"/>
            <p:cNvSpPr/>
            <p:nvPr/>
          </p:nvSpPr>
          <p:spPr>
            <a:xfrm>
              <a:off x="3528407" y="2933931"/>
              <a:ext cx="228600" cy="22541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2995007" y="2590800"/>
            <a:ext cx="753685" cy="913710"/>
            <a:chOff x="2537807" y="2590800"/>
            <a:chExt cx="753685" cy="913710"/>
          </a:xfrm>
        </p:grpSpPr>
        <p:grpSp>
          <p:nvGrpSpPr>
            <p:cNvPr id="75" name="Group 74"/>
            <p:cNvGrpSpPr/>
            <p:nvPr/>
          </p:nvGrpSpPr>
          <p:grpSpPr>
            <a:xfrm>
              <a:off x="2626092" y="2590800"/>
              <a:ext cx="665400" cy="913710"/>
              <a:chOff x="6400800" y="907088"/>
              <a:chExt cx="1524000" cy="221488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7239000" y="167132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" name="Oval 89"/>
            <p:cNvSpPr/>
            <p:nvPr/>
          </p:nvSpPr>
          <p:spPr>
            <a:xfrm>
              <a:off x="2537807" y="2933931"/>
              <a:ext cx="228600" cy="225417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2209800" y="2590800"/>
            <a:ext cx="762000" cy="913710"/>
            <a:chOff x="815887" y="2589784"/>
            <a:chExt cx="762000" cy="913710"/>
          </a:xfrm>
        </p:grpSpPr>
        <p:sp>
          <p:nvSpPr>
            <p:cNvPr id="91" name="Multiply 90"/>
            <p:cNvSpPr/>
            <p:nvPr/>
          </p:nvSpPr>
          <p:spPr>
            <a:xfrm>
              <a:off x="815887" y="2970784"/>
              <a:ext cx="202398" cy="189161"/>
            </a:xfrm>
            <a:prstGeom prst="mathMultiply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912487" y="2589784"/>
              <a:ext cx="665400" cy="913710"/>
              <a:chOff x="6400800" y="907088"/>
              <a:chExt cx="1524000" cy="2214880"/>
            </a:xfrm>
          </p:grpSpPr>
          <p:sp>
            <p:nvSpPr>
              <p:cNvPr id="93" name="Rectangle 92"/>
              <p:cNvSpPr/>
              <p:nvPr/>
            </p:nvSpPr>
            <p:spPr>
              <a:xfrm>
                <a:off x="6400800" y="907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6400800" y="2812088"/>
                <a:ext cx="1524000" cy="152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7086600" y="1059488"/>
                <a:ext cx="152400" cy="1752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7093345" y="2971800"/>
                <a:ext cx="152400" cy="150168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848922" y="3839446"/>
            <a:ext cx="7471852" cy="2770332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3889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082053" y="3776392"/>
            <a:ext cx="337330" cy="2900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974518" y="3902499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974518" y="6424640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64398" y="428484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64398" y="5043061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64398" y="466316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64398" y="5304733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64398" y="5683054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64398" y="6062952"/>
            <a:ext cx="7286320" cy="11349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667914" y="3863091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/>
          <p:cNvSpPr txBox="1"/>
          <p:nvPr/>
        </p:nvSpPr>
        <p:spPr>
          <a:xfrm>
            <a:off x="4175076" y="5544768"/>
            <a:ext cx="577839" cy="246221"/>
          </a:xfrm>
          <a:prstGeom prst="rect">
            <a:avLst/>
          </a:prstGeom>
          <a:solidFill>
            <a:schemeClr val="bg1">
              <a:alpha val="54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 smtClean="0"/>
              <a:t>2’</a:t>
            </a:r>
            <a:endParaRPr lang="en-US" sz="1600" dirty="0"/>
          </a:p>
        </p:txBody>
      </p:sp>
      <p:sp>
        <p:nvSpPr>
          <p:cNvPr id="67" name="TextBox 66"/>
          <p:cNvSpPr txBox="1"/>
          <p:nvPr/>
        </p:nvSpPr>
        <p:spPr>
          <a:xfrm>
            <a:off x="2123005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7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5895126" y="3511034"/>
            <a:ext cx="129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Span  8</a:t>
            </a:r>
            <a:endParaRPr lang="en-US" dirty="0"/>
          </a:p>
        </p:txBody>
      </p:sp>
      <p:cxnSp>
        <p:nvCxnSpPr>
          <p:cNvPr id="101" name="Straight Arrow Connector 100"/>
          <p:cNvCxnSpPr/>
          <p:nvPr/>
        </p:nvCxnSpPr>
        <p:spPr>
          <a:xfrm>
            <a:off x="4283425" y="5544768"/>
            <a:ext cx="320040" cy="0"/>
          </a:xfrm>
          <a:prstGeom prst="straightConnector1">
            <a:avLst/>
          </a:prstGeom>
          <a:ln w="2222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1866755" y="3695700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15554" y="6629400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29" name="Straight Connector 128"/>
          <p:cNvCxnSpPr/>
          <p:nvPr/>
        </p:nvCxnSpPr>
        <p:spPr>
          <a:xfrm>
            <a:off x="2775291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724089" y="6628017"/>
            <a:ext cx="8619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Midspan</a:t>
            </a:r>
            <a:endParaRPr lang="en-US" sz="1200" dirty="0"/>
          </a:p>
        </p:txBody>
      </p:sp>
      <p:cxnSp>
        <p:nvCxnSpPr>
          <p:cNvPr id="131" name="Straight Connector 130"/>
          <p:cNvCxnSpPr/>
          <p:nvPr/>
        </p:nvCxnSpPr>
        <p:spPr>
          <a:xfrm>
            <a:off x="3707523" y="3694317"/>
            <a:ext cx="0" cy="308610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365632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3/4</a:t>
            </a:r>
            <a:endParaRPr lang="en-US" sz="1200" dirty="0"/>
          </a:p>
        </p:txBody>
      </p:sp>
      <p:sp>
        <p:nvSpPr>
          <p:cNvPr id="134" name="TextBox 133"/>
          <p:cNvSpPr txBox="1"/>
          <p:nvPr/>
        </p:nvSpPr>
        <p:spPr>
          <a:xfrm>
            <a:off x="5510442" y="6628017"/>
            <a:ext cx="48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1/4</a:t>
            </a:r>
            <a:endParaRPr lang="en-US" sz="1200" dirty="0"/>
          </a:p>
        </p:txBody>
      </p:sp>
      <p:cxnSp>
        <p:nvCxnSpPr>
          <p:cNvPr id="138" name="Straight Connector 137"/>
          <p:cNvCxnSpPr>
            <a:stCxn id="12" idx="2"/>
            <a:endCxn id="13" idx="0"/>
          </p:cNvCxnSpPr>
          <p:nvPr/>
        </p:nvCxnSpPr>
        <p:spPr>
          <a:xfrm>
            <a:off x="4607558" y="5418229"/>
            <a:ext cx="0" cy="264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 flipH="1">
            <a:off x="4286250" y="5181600"/>
            <a:ext cx="0" cy="49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838200" y="2590800"/>
            <a:ext cx="1470019" cy="1264413"/>
            <a:chOff x="-2133600" y="3954110"/>
            <a:chExt cx="1470019" cy="1264413"/>
          </a:xfrm>
        </p:grpSpPr>
        <p:grpSp>
          <p:nvGrpSpPr>
            <p:cNvPr id="150" name="Group 149"/>
            <p:cNvGrpSpPr/>
            <p:nvPr/>
          </p:nvGrpSpPr>
          <p:grpSpPr>
            <a:xfrm>
              <a:off x="-2057400" y="3954110"/>
              <a:ext cx="1393819" cy="1264413"/>
              <a:chOff x="-2057400" y="3954110"/>
              <a:chExt cx="1393819" cy="1264413"/>
            </a:xfrm>
          </p:grpSpPr>
          <p:grpSp>
            <p:nvGrpSpPr>
              <p:cNvPr id="104" name="Group 103"/>
              <p:cNvGrpSpPr/>
              <p:nvPr/>
            </p:nvGrpSpPr>
            <p:grpSpPr>
              <a:xfrm>
                <a:off x="-2049722" y="3954110"/>
                <a:ext cx="737107" cy="905059"/>
                <a:chOff x="6400800" y="907088"/>
                <a:chExt cx="1524000" cy="2217112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400800" y="907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6400800" y="2812088"/>
                  <a:ext cx="1524000" cy="1524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086600" y="1059488"/>
                  <a:ext cx="152400" cy="175260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6761729" y="2974032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239000" y="2133520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7239000" y="1499757"/>
                  <a:ext cx="152400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431584" y="2971800"/>
                  <a:ext cx="152401" cy="15016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</p:grp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-1205120" y="39541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Box 113"/>
              <p:cNvSpPr txBox="1"/>
              <p:nvPr/>
            </p:nvSpPr>
            <p:spPr>
              <a:xfrm>
                <a:off x="-1444831" y="4024144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-1205120" y="4218086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" name="TextBox 115"/>
              <p:cNvSpPr txBox="1"/>
              <p:nvPr/>
            </p:nvSpPr>
            <p:spPr>
              <a:xfrm>
                <a:off x="-1444831" y="4288120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-1205120" y="4503611"/>
                <a:ext cx="0" cy="30168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TextBox 117"/>
              <p:cNvSpPr txBox="1"/>
              <p:nvPr/>
            </p:nvSpPr>
            <p:spPr>
              <a:xfrm>
                <a:off x="-1444831" y="4573645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h/3</a:t>
                </a:r>
                <a:endParaRPr lang="en-US" sz="1000" dirty="0"/>
              </a:p>
            </p:txBody>
          </p: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-2057400" y="4961527"/>
                <a:ext cx="274320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H="1">
                <a:off x="-1570602" y="4956140"/>
                <a:ext cx="274320" cy="5387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1" name="TextBox 120"/>
              <p:cNvSpPr txBox="1"/>
              <p:nvPr/>
            </p:nvSpPr>
            <p:spPr>
              <a:xfrm>
                <a:off x="-1775227" y="4972302"/>
                <a:ext cx="7812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6”</a:t>
                </a:r>
                <a:endParaRPr lang="en-US" sz="1000" dirty="0"/>
              </a:p>
            </p:txBody>
          </p:sp>
        </p:grpSp>
        <p:sp>
          <p:nvSpPr>
            <p:cNvPr id="151" name="Oval 150"/>
            <p:cNvSpPr/>
            <p:nvPr/>
          </p:nvSpPr>
          <p:spPr>
            <a:xfrm>
              <a:off x="-2133600" y="4270383"/>
              <a:ext cx="228600" cy="22541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3" name="Group 162"/>
          <p:cNvGrpSpPr/>
          <p:nvPr/>
        </p:nvGrpSpPr>
        <p:grpSpPr>
          <a:xfrm>
            <a:off x="4302476" y="76200"/>
            <a:ext cx="4725243" cy="3276600"/>
            <a:chOff x="4302476" y="76200"/>
            <a:chExt cx="4725243" cy="3276600"/>
          </a:xfrm>
        </p:grpSpPr>
        <p:sp>
          <p:nvSpPr>
            <p:cNvPr id="45" name="Rectangle 44"/>
            <p:cNvSpPr/>
            <p:nvPr/>
          </p:nvSpPr>
          <p:spPr>
            <a:xfrm>
              <a:off x="4439920" y="370388"/>
              <a:ext cx="4166270" cy="57319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324600" y="953312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apezoid 47"/>
            <p:cNvSpPr/>
            <p:nvPr/>
          </p:nvSpPr>
          <p:spPr>
            <a:xfrm>
              <a:off x="478353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99911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apezoid 51"/>
            <p:cNvSpPr/>
            <p:nvPr/>
          </p:nvSpPr>
          <p:spPr>
            <a:xfrm>
              <a:off x="7574470" y="1015234"/>
              <a:ext cx="678567" cy="2337566"/>
            </a:xfrm>
            <a:prstGeom prst="trapezoid">
              <a:avLst>
                <a:gd name="adj" fmla="val 8543"/>
              </a:avLst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790054" y="943584"/>
              <a:ext cx="247399" cy="7165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Isosceles Triangle 53"/>
            <p:cNvSpPr/>
            <p:nvPr/>
          </p:nvSpPr>
          <p:spPr>
            <a:xfrm flipV="1">
              <a:off x="6454333" y="943584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01973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7810671" y="549512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Isosceles Triangle 56"/>
            <p:cNvSpPr/>
            <p:nvPr/>
          </p:nvSpPr>
          <p:spPr>
            <a:xfrm rot="5400000" flipV="1">
              <a:off x="4299548" y="588264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501973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/>
            <p:cNvSpPr/>
            <p:nvPr/>
          </p:nvSpPr>
          <p:spPr>
            <a:xfrm rot="5400000" flipV="1">
              <a:off x="4703290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7810671" y="121227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Isosceles Triangle 60"/>
            <p:cNvSpPr/>
            <p:nvPr/>
          </p:nvSpPr>
          <p:spPr>
            <a:xfrm rot="5400000" flipV="1">
              <a:off x="7481314" y="1251022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01973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Isosceles Triangle 62"/>
            <p:cNvSpPr/>
            <p:nvPr/>
          </p:nvSpPr>
          <p:spPr>
            <a:xfrm rot="5400000" flipV="1">
              <a:off x="4648375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/>
            <p:cNvSpPr/>
            <p:nvPr/>
          </p:nvSpPr>
          <p:spPr>
            <a:xfrm>
              <a:off x="7810671" y="2340750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/>
            <p:cNvSpPr/>
            <p:nvPr/>
          </p:nvSpPr>
          <p:spPr>
            <a:xfrm rot="5400000" flipV="1">
              <a:off x="7434989" y="2379503"/>
              <a:ext cx="143299" cy="13744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324600" y="585336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6412017" y="513686"/>
              <a:ext cx="206166" cy="21494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5635102" y="979409"/>
              <a:ext cx="0" cy="34033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8534400" y="977880"/>
              <a:ext cx="0" cy="147034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58" idx="6"/>
            </p:cNvCxnSpPr>
            <p:nvPr/>
          </p:nvCxnSpPr>
          <p:spPr>
            <a:xfrm flipV="1">
              <a:off x="5225897" y="1319744"/>
              <a:ext cx="651051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7883349" y="2448225"/>
              <a:ext cx="80345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720" y="966594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3’</a:t>
              </a:r>
              <a:endParaRPr lang="en-US" dirty="0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494319" y="1528386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15’</a:t>
              </a:r>
              <a:endParaRPr lang="en-US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6324600" y="285344"/>
              <a:ext cx="381000" cy="7165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6057088" y="1897718"/>
              <a:ext cx="914400" cy="84392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 smtClean="0">
                  <a:solidFill>
                    <a:schemeClr val="tx1"/>
                  </a:solidFill>
                </a:rPr>
                <a:t>X-Section</a:t>
              </a:r>
              <a:endParaRPr lang="en-US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Isosceles Triangle 153"/>
            <p:cNvSpPr/>
            <p:nvPr/>
          </p:nvSpPr>
          <p:spPr>
            <a:xfrm flipV="1">
              <a:off x="6361888" y="2755758"/>
              <a:ext cx="137444" cy="14329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525505" y="2751372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443697" y="1746875"/>
              <a:ext cx="141183" cy="15084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9" name="Group 158"/>
            <p:cNvGrpSpPr/>
            <p:nvPr/>
          </p:nvGrpSpPr>
          <p:grpSpPr>
            <a:xfrm>
              <a:off x="6976037" y="2167281"/>
              <a:ext cx="143299" cy="304800"/>
              <a:chOff x="7014949" y="2133600"/>
              <a:chExt cx="143299" cy="304800"/>
            </a:xfrm>
          </p:grpSpPr>
          <p:sp>
            <p:nvSpPr>
              <p:cNvPr id="157" name="Rectangle 156"/>
              <p:cNvSpPr/>
              <p:nvPr/>
            </p:nvSpPr>
            <p:spPr>
              <a:xfrm>
                <a:off x="7016973" y="2133600"/>
                <a:ext cx="141183" cy="15084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Isosceles Triangle 157"/>
              <p:cNvSpPr/>
              <p:nvPr/>
            </p:nvSpPr>
            <p:spPr>
              <a:xfrm rot="16200000" flipV="1">
                <a:off x="7017877" y="2298028"/>
                <a:ext cx="137444" cy="143299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0" name="Rounded Rectangle 159"/>
            <p:cNvSpPr/>
            <p:nvPr/>
          </p:nvSpPr>
          <p:spPr>
            <a:xfrm>
              <a:off x="5999066" y="76200"/>
              <a:ext cx="1011334" cy="117189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2" name="Straight Arrow Connector 161"/>
            <p:cNvCxnSpPr>
              <a:stCxn id="160" idx="2"/>
            </p:cNvCxnSpPr>
            <p:nvPr/>
          </p:nvCxnSpPr>
          <p:spPr>
            <a:xfrm>
              <a:off x="6504733" y="1248094"/>
              <a:ext cx="0" cy="42830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Rectangle 163"/>
          <p:cNvSpPr/>
          <p:nvPr/>
        </p:nvSpPr>
        <p:spPr>
          <a:xfrm>
            <a:off x="5638800" y="3200400"/>
            <a:ext cx="841342" cy="166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Accel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65" name="Rectangle 164"/>
          <p:cNvSpPr/>
          <p:nvPr/>
        </p:nvSpPr>
        <p:spPr>
          <a:xfrm>
            <a:off x="6626258" y="3200400"/>
            <a:ext cx="841342" cy="166339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Strain</a:t>
            </a:r>
            <a:endParaRPr lang="en-US" dirty="0"/>
          </a:p>
        </p:txBody>
      </p:sp>
      <p:sp>
        <p:nvSpPr>
          <p:cNvPr id="143" name="Multiply 142"/>
          <p:cNvSpPr/>
          <p:nvPr/>
        </p:nvSpPr>
        <p:spPr>
          <a:xfrm>
            <a:off x="2667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Multiply 143"/>
          <p:cNvSpPr/>
          <p:nvPr/>
        </p:nvSpPr>
        <p:spPr>
          <a:xfrm>
            <a:off x="3607602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Multiply 147"/>
          <p:cNvSpPr/>
          <p:nvPr/>
        </p:nvSpPr>
        <p:spPr>
          <a:xfrm>
            <a:off x="2667000" y="5268664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Multiply 148"/>
          <p:cNvSpPr/>
          <p:nvPr/>
        </p:nvSpPr>
        <p:spPr>
          <a:xfrm>
            <a:off x="4191000" y="49924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Multiply 160"/>
          <p:cNvSpPr/>
          <p:nvPr/>
        </p:nvSpPr>
        <p:spPr>
          <a:xfrm>
            <a:off x="4512477" y="5144839"/>
            <a:ext cx="202398" cy="189161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5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228"/>
          <p:cNvGrpSpPr/>
          <p:nvPr/>
        </p:nvGrpSpPr>
        <p:grpSpPr>
          <a:xfrm>
            <a:off x="624040" y="1981200"/>
            <a:ext cx="3643160" cy="1447261"/>
            <a:chOff x="4776223" y="5453390"/>
            <a:chExt cx="3643160" cy="1447261"/>
          </a:xfrm>
        </p:grpSpPr>
        <p:sp>
          <p:nvSpPr>
            <p:cNvPr id="230" name="TextBox 2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44" name="Straight Connector 243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4776223" y="5453390"/>
            <a:ext cx="3643160" cy="1447261"/>
            <a:chOff x="4776223" y="5453390"/>
            <a:chExt cx="3643160" cy="1447261"/>
          </a:xfrm>
        </p:grpSpPr>
        <p:sp>
          <p:nvSpPr>
            <p:cNvPr id="130" name="TextBox 129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7" name="Straight Connector 126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/>
          <p:cNvGrpSpPr/>
          <p:nvPr/>
        </p:nvGrpSpPr>
        <p:grpSpPr>
          <a:xfrm>
            <a:off x="5546791" y="5834361"/>
            <a:ext cx="803635" cy="760288"/>
            <a:chOff x="5546791" y="5834361"/>
            <a:chExt cx="803635" cy="760288"/>
          </a:xfrm>
        </p:grpSpPr>
        <p:sp>
          <p:nvSpPr>
            <p:cNvPr id="3" name="Oval 2"/>
            <p:cNvSpPr/>
            <p:nvPr/>
          </p:nvSpPr>
          <p:spPr>
            <a:xfrm>
              <a:off x="5546791" y="6016532"/>
              <a:ext cx="381000" cy="380171"/>
            </a:xfrm>
            <a:prstGeom prst="ellipse">
              <a:avLst/>
            </a:prstGeom>
            <a:solidFill>
              <a:srgbClr val="F6F5EE">
                <a:alpha val="67000"/>
              </a:srgb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3" idx="0"/>
              <a:endCxn id="2" idx="1"/>
            </p:cNvCxnSpPr>
            <p:nvPr/>
          </p:nvCxnSpPr>
          <p:spPr>
            <a:xfrm flipV="1">
              <a:off x="5737291" y="5834361"/>
              <a:ext cx="613135" cy="182171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3" idx="4"/>
              <a:endCxn id="2" idx="3"/>
            </p:cNvCxnSpPr>
            <p:nvPr/>
          </p:nvCxnSpPr>
          <p:spPr>
            <a:xfrm>
              <a:off x="5737291" y="6396703"/>
              <a:ext cx="613135" cy="197946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815040" y="2286539"/>
            <a:ext cx="3643160" cy="1447261"/>
            <a:chOff x="4815040" y="2286000"/>
            <a:chExt cx="3643160" cy="1447261"/>
          </a:xfrm>
        </p:grpSpPr>
        <p:sp>
          <p:nvSpPr>
            <p:cNvPr id="111" name="TextBox 110"/>
            <p:cNvSpPr txBox="1"/>
            <p:nvPr/>
          </p:nvSpPr>
          <p:spPr>
            <a:xfrm>
              <a:off x="5354479" y="350242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856395" y="251762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4815040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564399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8297708" y="249412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916150" y="254113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916150" y="348127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911335" y="268365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911335" y="296628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911335" y="282467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911335" y="306382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911335" y="3204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911335" y="334645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5478057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257232" y="228600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5340650" y="246404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5776108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6216434" y="246353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5" name="Straight Connector 144"/>
          <p:cNvCxnSpPr/>
          <p:nvPr/>
        </p:nvCxnSpPr>
        <p:spPr>
          <a:xfrm flipV="1">
            <a:off x="6635019" y="2324639"/>
            <a:ext cx="0" cy="1331845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V="1">
            <a:off x="6591300" y="2316480"/>
            <a:ext cx="0" cy="7315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6397688" y="2800350"/>
            <a:ext cx="381000" cy="380171"/>
          </a:xfrm>
          <a:prstGeom prst="ellipse">
            <a:avLst/>
          </a:prstGeom>
          <a:solidFill>
            <a:schemeClr val="bg1">
              <a:alpha val="67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/>
          <p:cNvGrpSpPr/>
          <p:nvPr/>
        </p:nvGrpSpPr>
        <p:grpSpPr>
          <a:xfrm>
            <a:off x="4815040" y="457200"/>
            <a:ext cx="3643160" cy="1447261"/>
            <a:chOff x="4776223" y="5453390"/>
            <a:chExt cx="3643160" cy="1447261"/>
          </a:xfrm>
        </p:grpSpPr>
        <p:sp>
          <p:nvSpPr>
            <p:cNvPr id="157" name="TextBox 156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196" name="Rounded Rectangle 195"/>
          <p:cNvSpPr/>
          <p:nvPr/>
        </p:nvSpPr>
        <p:spPr>
          <a:xfrm>
            <a:off x="5594028" y="627626"/>
            <a:ext cx="779258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Multiply 142"/>
          <p:cNvSpPr/>
          <p:nvPr/>
        </p:nvSpPr>
        <p:spPr>
          <a:xfrm>
            <a:off x="5668711" y="609600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48" name="Multiply 147"/>
          <p:cNvSpPr/>
          <p:nvPr/>
        </p:nvSpPr>
        <p:spPr>
          <a:xfrm>
            <a:off x="5668711" y="6184256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6184897" y="5676900"/>
            <a:ext cx="1130303" cy="1075210"/>
            <a:chOff x="6108697" y="5638800"/>
            <a:chExt cx="1130303" cy="107521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32" name="Oval 31"/>
            <p:cNvSpPr/>
            <p:nvPr/>
          </p:nvSpPr>
          <p:spPr>
            <a:xfrm>
              <a:off x="6500390" y="644051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340039" y="5102629"/>
            <a:ext cx="8619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smtClean="0"/>
              <a:t>Mid-span</a:t>
            </a:r>
            <a:endParaRPr lang="en-US" sz="900" dirty="0"/>
          </a:p>
        </p:txBody>
      </p:sp>
      <p:sp>
        <p:nvSpPr>
          <p:cNvPr id="46" name="Rectangle 45"/>
          <p:cNvSpPr/>
          <p:nvPr/>
        </p:nvSpPr>
        <p:spPr>
          <a:xfrm>
            <a:off x="4841955" y="4117828"/>
            <a:ext cx="3554890" cy="1032660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800600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6549959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8283268" y="4094324"/>
            <a:ext cx="160492" cy="10811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901710" y="4141331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901710" y="5081476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96895" y="4283852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4896895" y="456648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896895" y="4424874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896895" y="4664023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896895" y="480504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4896895" y="4946655"/>
            <a:ext cx="3466619" cy="42306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463617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7</a:t>
            </a:r>
            <a:endParaRPr lang="en-US" sz="1100" dirty="0"/>
          </a:p>
        </p:txBody>
      </p:sp>
      <p:sp>
        <p:nvSpPr>
          <p:cNvPr id="61" name="TextBox 60"/>
          <p:cNvSpPr txBox="1"/>
          <p:nvPr/>
        </p:nvSpPr>
        <p:spPr>
          <a:xfrm>
            <a:off x="7242792" y="3886200"/>
            <a:ext cx="6147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smtClean="0"/>
              <a:t>Span  8</a:t>
            </a:r>
            <a:endParaRPr lang="en-US" sz="1100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5326210" y="4064246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761668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201994" y="4063730"/>
            <a:ext cx="0" cy="1150364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5571168" y="4400550"/>
            <a:ext cx="381000" cy="380171"/>
          </a:xfrm>
          <a:prstGeom prst="ellipse">
            <a:avLst/>
          </a:prstGeom>
          <a:solidFill>
            <a:srgbClr val="F6F5EE">
              <a:alpha val="67000"/>
            </a:srgb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Multiply 65"/>
          <p:cNvSpPr/>
          <p:nvPr/>
        </p:nvSpPr>
        <p:spPr>
          <a:xfrm>
            <a:off x="5693088" y="45243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/>
          <p:cNvCxnSpPr>
            <a:stCxn id="70" idx="0"/>
            <a:endCxn id="69" idx="1"/>
          </p:cNvCxnSpPr>
          <p:nvPr/>
        </p:nvCxnSpPr>
        <p:spPr>
          <a:xfrm flipV="1">
            <a:off x="5761668" y="4265313"/>
            <a:ext cx="655831" cy="13523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0" idx="4"/>
            <a:endCxn id="69" idx="3"/>
          </p:cNvCxnSpPr>
          <p:nvPr/>
        </p:nvCxnSpPr>
        <p:spPr>
          <a:xfrm>
            <a:off x="5761668" y="4780721"/>
            <a:ext cx="655831" cy="24366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6248400" y="4108103"/>
            <a:ext cx="1154680" cy="1073497"/>
            <a:chOff x="6108698" y="4108103"/>
            <a:chExt cx="1154680" cy="1073497"/>
          </a:xfrm>
        </p:grpSpPr>
        <p:pic>
          <p:nvPicPr>
            <p:cNvPr id="69" name="Picture 6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60" t="23006" r="12115" b="5562"/>
            <a:stretch/>
          </p:blipFill>
          <p:spPr>
            <a:xfrm>
              <a:off x="6108698" y="4108103"/>
              <a:ext cx="1154680" cy="1073497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74" name="Rounded Rectangle 73"/>
            <p:cNvSpPr/>
            <p:nvPr/>
          </p:nvSpPr>
          <p:spPr>
            <a:xfrm>
              <a:off x="6297727" y="424648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 rot="1740000">
              <a:off x="6485504" y="4765850"/>
              <a:ext cx="256218" cy="112539"/>
            </a:xfrm>
            <a:prstGeom prst="roundRect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ounded Rectangle 81"/>
            <p:cNvSpPr/>
            <p:nvPr/>
          </p:nvSpPr>
          <p:spPr>
            <a:xfrm rot="1620000">
              <a:off x="6466739" y="4975907"/>
              <a:ext cx="256218" cy="112539"/>
            </a:xfrm>
            <a:prstGeom prst="roundRect">
              <a:avLst/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3" name="Multiply 132"/>
          <p:cNvSpPr/>
          <p:nvPr/>
        </p:nvSpPr>
        <p:spPr>
          <a:xfrm>
            <a:off x="6519608" y="2924175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/>
          <p:cNvCxnSpPr>
            <a:stCxn id="134" idx="0"/>
            <a:endCxn id="138" idx="1"/>
          </p:cNvCxnSpPr>
          <p:nvPr/>
        </p:nvCxnSpPr>
        <p:spPr>
          <a:xfrm flipV="1">
            <a:off x="6588188" y="2652089"/>
            <a:ext cx="569185" cy="14826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34" idx="4"/>
            <a:endCxn id="138" idx="3"/>
          </p:cNvCxnSpPr>
          <p:nvPr/>
        </p:nvCxnSpPr>
        <p:spPr>
          <a:xfrm>
            <a:off x="6588188" y="3180521"/>
            <a:ext cx="569185" cy="265599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6972100" y="2487640"/>
            <a:ext cx="1265120" cy="1122929"/>
            <a:chOff x="5998258" y="4017544"/>
            <a:chExt cx="1265120" cy="1122929"/>
          </a:xfrm>
        </p:grpSpPr>
        <p:pic>
          <p:nvPicPr>
            <p:cNvPr id="138" name="Picture 137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59" t="21689" r="11522" b="2636"/>
            <a:stretch/>
          </p:blipFill>
          <p:spPr>
            <a:xfrm>
              <a:off x="5998258" y="4017544"/>
              <a:ext cx="1265120" cy="1122929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39" name="Rounded Rectangle 138"/>
            <p:cNvSpPr/>
            <p:nvPr/>
          </p:nvSpPr>
          <p:spPr>
            <a:xfrm>
              <a:off x="6242915" y="4127013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Parallelogram 109"/>
          <p:cNvSpPr/>
          <p:nvPr/>
        </p:nvSpPr>
        <p:spPr>
          <a:xfrm rot="1223199">
            <a:off x="7297341" y="3392479"/>
            <a:ext cx="444230" cy="193816"/>
          </a:xfrm>
          <a:prstGeom prst="parallelogram">
            <a:avLst>
              <a:gd name="adj" fmla="val 116178"/>
            </a:avLst>
          </a:prstGeom>
          <a:noFill/>
          <a:ln w="12700">
            <a:solidFill>
              <a:srgbClr val="001BE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Parallelogram 143"/>
          <p:cNvSpPr/>
          <p:nvPr/>
        </p:nvSpPr>
        <p:spPr>
          <a:xfrm rot="1613081" flipV="1">
            <a:off x="7397781" y="3033879"/>
            <a:ext cx="277520" cy="116633"/>
          </a:xfrm>
          <a:prstGeom prst="parallelogram">
            <a:avLst>
              <a:gd name="adj" fmla="val 48928"/>
            </a:avLst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Arrow Connector 149"/>
          <p:cNvCxnSpPr/>
          <p:nvPr/>
        </p:nvCxnSpPr>
        <p:spPr>
          <a:xfrm flipH="1">
            <a:off x="6634219" y="2415540"/>
            <a:ext cx="243183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6492240" y="2415540"/>
            <a:ext cx="91440" cy="0"/>
          </a:xfrm>
          <a:prstGeom prst="straightConnector1">
            <a:avLst/>
          </a:prstGeom>
          <a:ln>
            <a:tailEnd type="arrow" w="sm" len="sm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/>
          <p:cNvSpPr/>
          <p:nvPr/>
        </p:nvSpPr>
        <p:spPr>
          <a:xfrm>
            <a:off x="6652265" y="2248477"/>
            <a:ext cx="27122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900" dirty="0" smtClean="0"/>
              <a:t>2’</a:t>
            </a:r>
            <a:endParaRPr lang="en-US" sz="900" dirty="0"/>
          </a:p>
        </p:txBody>
      </p:sp>
      <p:sp>
        <p:nvSpPr>
          <p:cNvPr id="175" name="Multiply 174"/>
          <p:cNvSpPr/>
          <p:nvPr/>
        </p:nvSpPr>
        <p:spPr>
          <a:xfrm>
            <a:off x="570752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76" name="Multiply 175"/>
          <p:cNvSpPr/>
          <p:nvPr/>
        </p:nvSpPr>
        <p:spPr>
          <a:xfrm>
            <a:off x="570752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Multiply 184"/>
          <p:cNvSpPr/>
          <p:nvPr/>
        </p:nvSpPr>
        <p:spPr>
          <a:xfrm>
            <a:off x="570738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Multiply 185"/>
          <p:cNvSpPr/>
          <p:nvPr/>
        </p:nvSpPr>
        <p:spPr>
          <a:xfrm>
            <a:off x="6149340" y="1082040"/>
            <a:ext cx="137160" cy="137160"/>
          </a:xfrm>
          <a:prstGeom prst="mathMultiply">
            <a:avLst/>
          </a:prstGeom>
          <a:solidFill>
            <a:srgbClr val="7030A0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7" name="Group 196"/>
          <p:cNvGrpSpPr/>
          <p:nvPr/>
        </p:nvGrpSpPr>
        <p:grpSpPr>
          <a:xfrm>
            <a:off x="6595023" y="697418"/>
            <a:ext cx="1130303" cy="1075210"/>
            <a:chOff x="6108697" y="5638800"/>
            <a:chExt cx="1130303" cy="1075210"/>
          </a:xfrm>
        </p:grpSpPr>
        <p:pic>
          <p:nvPicPr>
            <p:cNvPr id="198" name="Picture 19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199" name="Oval 198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ounded Rectangle 199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1" name="Group 200"/>
          <p:cNvGrpSpPr/>
          <p:nvPr/>
        </p:nvGrpSpPr>
        <p:grpSpPr>
          <a:xfrm>
            <a:off x="609600" y="457200"/>
            <a:ext cx="3643160" cy="1447261"/>
            <a:chOff x="4776223" y="5453390"/>
            <a:chExt cx="3643160" cy="1447261"/>
          </a:xfrm>
        </p:grpSpPr>
        <p:sp>
          <p:nvSpPr>
            <p:cNvPr id="202" name="TextBox 201"/>
            <p:cNvSpPr txBox="1"/>
            <p:nvPr/>
          </p:nvSpPr>
          <p:spPr>
            <a:xfrm>
              <a:off x="5315662" y="6669819"/>
              <a:ext cx="86195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smtClean="0"/>
                <a:t>Mid-span</a:t>
              </a:r>
              <a:endParaRPr lang="en-US" sz="900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4817578" y="5685018"/>
              <a:ext cx="3554890" cy="1032660"/>
            </a:xfrm>
            <a:prstGeom prst="rect">
              <a:avLst/>
            </a:prstGeom>
            <a:solidFill>
              <a:srgbClr val="F6F5EE"/>
            </a:solidFill>
            <a:ln w="12700">
              <a:solidFill>
                <a:srgbClr val="73614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776223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6525582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8258891" y="5661514"/>
              <a:ext cx="160492" cy="108116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4877333" y="5708521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4877333" y="6648666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4872518" y="5851042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4872518" y="613367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872518" y="5992064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4872518" y="6231213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4872518" y="637223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4872518" y="6513845"/>
              <a:ext cx="3466619" cy="42306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7000"/>
              </a:schemeClr>
            </a:solidFill>
            <a:ln w="127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7218415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8</a:t>
              </a:r>
              <a:endParaRPr lang="en-US" sz="1100" dirty="0"/>
            </a:p>
          </p:txBody>
        </p:sp>
        <p:cxnSp>
          <p:nvCxnSpPr>
            <p:cNvPr id="216" name="Straight Connector 215"/>
            <p:cNvCxnSpPr/>
            <p:nvPr/>
          </p:nvCxnSpPr>
          <p:spPr>
            <a:xfrm>
              <a:off x="5301833" y="5631436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5737291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6177617" y="5630920"/>
              <a:ext cx="0" cy="115036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TextBox 218"/>
            <p:cNvSpPr txBox="1"/>
            <p:nvPr/>
          </p:nvSpPr>
          <p:spPr>
            <a:xfrm>
              <a:off x="5439240" y="5453390"/>
              <a:ext cx="6147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 smtClean="0"/>
                <a:t>Span  7</a:t>
              </a:r>
              <a:endParaRPr lang="en-US" sz="1100" dirty="0"/>
            </a:p>
          </p:txBody>
        </p:sp>
      </p:grpSp>
      <p:sp>
        <p:nvSpPr>
          <p:cNvPr id="220" name="Rounded Rectangle 219"/>
          <p:cNvSpPr/>
          <p:nvPr/>
        </p:nvSpPr>
        <p:spPr>
          <a:xfrm>
            <a:off x="1432560" y="627626"/>
            <a:ext cx="287812" cy="740799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Multiply 220"/>
          <p:cNvSpPr/>
          <p:nvPr/>
        </p:nvSpPr>
        <p:spPr>
          <a:xfrm>
            <a:off x="1502088" y="662940"/>
            <a:ext cx="137160" cy="137160"/>
          </a:xfrm>
          <a:prstGeom prst="mathMultiply">
            <a:avLst/>
          </a:prstGeom>
          <a:solidFill>
            <a:schemeClr val="tx2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22" name="Multiply 221"/>
          <p:cNvSpPr/>
          <p:nvPr/>
        </p:nvSpPr>
        <p:spPr>
          <a:xfrm>
            <a:off x="1502088" y="108204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Multiply 222"/>
          <p:cNvSpPr/>
          <p:nvPr/>
        </p:nvSpPr>
        <p:spPr>
          <a:xfrm>
            <a:off x="1501940" y="1188720"/>
            <a:ext cx="137160" cy="137160"/>
          </a:xfrm>
          <a:prstGeom prst="mathMultiply">
            <a:avLst/>
          </a:prstGeom>
          <a:solidFill>
            <a:srgbClr val="FFC000"/>
          </a:solidFill>
          <a:ln w="9525">
            <a:solidFill>
              <a:srgbClr val="A27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5" name="Group 224"/>
          <p:cNvGrpSpPr/>
          <p:nvPr/>
        </p:nvGrpSpPr>
        <p:grpSpPr>
          <a:xfrm>
            <a:off x="2389583" y="697418"/>
            <a:ext cx="1130303" cy="1075210"/>
            <a:chOff x="6108697" y="5638800"/>
            <a:chExt cx="1130303" cy="1075210"/>
          </a:xfrm>
        </p:grpSpPr>
        <p:pic>
          <p:nvPicPr>
            <p:cNvPr id="226" name="Picture 22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88" t="18527" r="17925" b="1677"/>
            <a:stretch/>
          </p:blipFill>
          <p:spPr>
            <a:xfrm>
              <a:off x="6108697" y="5638800"/>
              <a:ext cx="1130303" cy="1075210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27" name="Oval 226"/>
            <p:cNvSpPr/>
            <p:nvPr/>
          </p:nvSpPr>
          <p:spPr>
            <a:xfrm>
              <a:off x="6492770" y="6448138"/>
              <a:ext cx="256218" cy="264416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ounded Rectangle 227"/>
            <p:cNvSpPr/>
            <p:nvPr/>
          </p:nvSpPr>
          <p:spPr>
            <a:xfrm>
              <a:off x="6285537" y="5791200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chemeClr val="tx1"/>
                  </a:solidFill>
                </a:rPr>
                <a:t>Typ. </a:t>
              </a:r>
              <a:r>
                <a:rPr lang="en-US" sz="800" b="1" dirty="0">
                  <a:solidFill>
                    <a:schemeClr val="tx1"/>
                  </a:solidFill>
                </a:rPr>
                <a:t>Gauge Loc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Rounded Rectangle 247"/>
          <p:cNvSpPr/>
          <p:nvPr/>
        </p:nvSpPr>
        <p:spPr>
          <a:xfrm>
            <a:off x="2339340" y="2613390"/>
            <a:ext cx="228600" cy="228600"/>
          </a:xfrm>
          <a:prstGeom prst="roundRect">
            <a:avLst/>
          </a:prstGeom>
          <a:solidFill>
            <a:schemeClr val="bg1">
              <a:alpha val="67000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Multiply 249"/>
          <p:cNvSpPr/>
          <p:nvPr/>
        </p:nvSpPr>
        <p:spPr>
          <a:xfrm>
            <a:off x="2385060" y="2659110"/>
            <a:ext cx="137160" cy="137160"/>
          </a:xfrm>
          <a:prstGeom prst="mathMultiply">
            <a:avLst/>
          </a:prstGeom>
          <a:solidFill>
            <a:srgbClr val="FF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9" name="Group 258"/>
          <p:cNvGrpSpPr/>
          <p:nvPr/>
        </p:nvGrpSpPr>
        <p:grpSpPr>
          <a:xfrm>
            <a:off x="2689857" y="2031597"/>
            <a:ext cx="1367548" cy="1344383"/>
            <a:chOff x="2689857" y="2031597"/>
            <a:chExt cx="1367548" cy="1344383"/>
          </a:xfrm>
        </p:grpSpPr>
        <p:pic>
          <p:nvPicPr>
            <p:cNvPr id="253" name="Picture 25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457" t="24744" r="16772" b="4684"/>
            <a:stretch/>
          </p:blipFill>
          <p:spPr>
            <a:xfrm>
              <a:off x="2689857" y="2031597"/>
              <a:ext cx="1367548" cy="1344383"/>
            </a:xfrm>
            <a:prstGeom prst="ellipse">
              <a:avLst/>
            </a:prstGeom>
            <a:ln w="19050">
              <a:solidFill>
                <a:srgbClr val="C00000"/>
              </a:solidFill>
            </a:ln>
          </p:spPr>
        </p:pic>
        <p:sp>
          <p:nvSpPr>
            <p:cNvPr id="258" name="Parallelogram 257"/>
            <p:cNvSpPr/>
            <p:nvPr/>
          </p:nvSpPr>
          <p:spPr>
            <a:xfrm rot="8601380" flipV="1">
              <a:off x="3009028" y="2343459"/>
              <a:ext cx="396278" cy="152578"/>
            </a:xfrm>
            <a:prstGeom prst="parallelogram">
              <a:avLst>
                <a:gd name="adj" fmla="val 28945"/>
              </a:avLst>
            </a:prstGeom>
            <a:noFill/>
            <a:ln w="12700">
              <a:solidFill>
                <a:srgbClr val="C495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Parallelogram 255"/>
            <p:cNvSpPr/>
            <p:nvPr/>
          </p:nvSpPr>
          <p:spPr>
            <a:xfrm rot="8890157" flipV="1">
              <a:off x="3265966" y="3073585"/>
              <a:ext cx="444230" cy="193816"/>
            </a:xfrm>
            <a:prstGeom prst="parallelogram">
              <a:avLst>
                <a:gd name="adj" fmla="val 52842"/>
              </a:avLst>
            </a:prstGeom>
            <a:noFill/>
            <a:ln w="12700">
              <a:solidFill>
                <a:srgbClr val="001BE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Parallelogram 256"/>
            <p:cNvSpPr/>
            <p:nvPr/>
          </p:nvSpPr>
          <p:spPr>
            <a:xfrm rot="19331170">
              <a:off x="2815393" y="2607320"/>
              <a:ext cx="516680" cy="193816"/>
            </a:xfrm>
            <a:prstGeom prst="parallelogram">
              <a:avLst>
                <a:gd name="adj" fmla="val 96649"/>
              </a:avLst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ounded Rectangle 254"/>
            <p:cNvSpPr/>
            <p:nvPr/>
          </p:nvSpPr>
          <p:spPr>
            <a:xfrm>
              <a:off x="2985319" y="2142799"/>
              <a:ext cx="776623" cy="17311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83000">
                  <a:schemeClr val="bg1">
                    <a:alpha val="78000"/>
                  </a:schemeClr>
                </a:gs>
                <a:gs pos="100000">
                  <a:schemeClr val="bg1">
                    <a:alpha val="36000"/>
                  </a:schemeClr>
                </a:gs>
              </a:gsLst>
              <a:path path="rect">
                <a:fillToRect l="50000" t="50000" r="50000" b="50000"/>
              </a:path>
              <a:tileRect/>
            </a:gra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800" b="1" dirty="0" smtClean="0">
                  <a:solidFill>
                    <a:schemeClr val="tx1"/>
                  </a:solidFill>
                </a:rPr>
                <a:t>Gauge </a:t>
              </a:r>
              <a:r>
                <a:rPr lang="en-US" sz="800" b="1" dirty="0" err="1" smtClean="0">
                  <a:solidFill>
                    <a:schemeClr val="tx1"/>
                  </a:solidFill>
                </a:rPr>
                <a:t>Loc’s</a:t>
              </a:r>
              <a:r>
                <a:rPr lang="en-US" sz="800" b="1" dirty="0" smtClean="0">
                  <a:solidFill>
                    <a:schemeClr val="tx1"/>
                  </a:solidFill>
                </a:rPr>
                <a:t>.</a:t>
              </a:r>
              <a:endParaRPr lang="en-US" sz="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630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439908" y="864647"/>
            <a:ext cx="6264183" cy="5128705"/>
            <a:chOff x="1439908" y="864647"/>
            <a:chExt cx="6264183" cy="512870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9908" y="864647"/>
              <a:ext cx="6264183" cy="512870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24003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</a:t>
              </a:r>
              <a:endParaRPr lang="en-US" sz="9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24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/>
                <a:t>2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8620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</a:t>
              </a:r>
              <a:endParaRPr lang="en-US" sz="900" b="1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24200" y="15906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4</a:t>
              </a:r>
              <a:endParaRPr lang="en-US" sz="900" b="1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4003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5</a:t>
              </a:r>
              <a:endParaRPr lang="en-US" sz="9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003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8</a:t>
              </a:r>
              <a:endParaRPr lang="en-US" sz="9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619250" y="21408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28</a:t>
              </a:r>
              <a:endParaRPr lang="en-US" sz="9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24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6</a:t>
              </a:r>
              <a:endParaRPr lang="en-US" sz="9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24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9</a:t>
              </a:r>
              <a:endParaRPr lang="en-US" sz="9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24200" y="270286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11</a:t>
              </a:r>
              <a:endParaRPr lang="en-US" sz="9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8620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7</a:t>
              </a:r>
              <a:endParaRPr lang="en-US" sz="9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10</a:t>
              </a:r>
              <a:endParaRPr lang="en-US" sz="9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003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12</a:t>
              </a:r>
              <a:endParaRPr lang="en-US" sz="9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124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13</a:t>
              </a:r>
              <a:endParaRPr lang="en-US" sz="900" b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8620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14</a:t>
              </a:r>
              <a:endParaRPr lang="en-US" sz="9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53050" y="1112193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15</a:t>
              </a:r>
              <a:endParaRPr lang="en-US" sz="9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353050" y="20332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16</a:t>
              </a:r>
              <a:endParaRPr lang="en-US" sz="9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353050" y="225227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17</a:t>
              </a:r>
              <a:endParaRPr lang="en-US" sz="9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53050" y="3142476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18</a:t>
              </a:r>
              <a:endParaRPr lang="en-US" sz="9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9530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19</a:t>
              </a:r>
              <a:endParaRPr lang="en-US" sz="9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39115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20</a:t>
              </a:r>
              <a:endParaRPr lang="en-US" sz="9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43625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21</a:t>
              </a:r>
              <a:endParaRPr lang="en-US" sz="9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896100" y="420013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23</a:t>
              </a:r>
              <a:endParaRPr lang="en-US" sz="900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781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26</a:t>
              </a:r>
              <a:endParaRPr lang="en-US" sz="900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4008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27</a:t>
              </a:r>
              <a:endParaRPr lang="en-US" sz="9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257800" y="4774555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24</a:t>
              </a:r>
              <a:endParaRPr lang="en-US" sz="9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914900" y="4690288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25</a:t>
              </a:r>
              <a:endParaRPr lang="en-US" sz="9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248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30</a:t>
              </a:r>
              <a:endParaRPr lang="en-US" sz="9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867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22</a:t>
              </a:r>
              <a:endParaRPr lang="en-US" sz="9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6400" y="4495800"/>
              <a:ext cx="304800" cy="230832"/>
            </a:xfrm>
            <a:prstGeom prst="rect">
              <a:avLst/>
            </a:prstGeom>
            <a:gradFill flip="none" rotWithShape="1">
              <a:gsLst>
                <a:gs pos="31000">
                  <a:schemeClr val="bg1">
                    <a:alpha val="64000"/>
                  </a:schemeClr>
                </a:gs>
                <a:gs pos="52000">
                  <a:schemeClr val="bg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 smtClean="0"/>
                <a:t>29</a:t>
              </a:r>
              <a:endParaRPr lang="en-US" sz="9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019800" y="11201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1</a:t>
            </a:r>
            <a:endParaRPr lang="en-US" sz="9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019800" y="14227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2</a:t>
            </a:r>
            <a:endParaRPr lang="en-US" sz="9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019800" y="172750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3</a:t>
            </a:r>
            <a:endParaRPr lang="en-US" sz="900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019800" y="202468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4</a:t>
            </a:r>
            <a:endParaRPr lang="en-US" sz="9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6019800" y="223804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5</a:t>
            </a:r>
            <a:endParaRPr lang="en-US" sz="900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019800" y="25352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6</a:t>
            </a:r>
            <a:endParaRPr lang="en-US" sz="9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6019800" y="2840028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7</a:t>
            </a:r>
            <a:endParaRPr lang="en-US" sz="900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6019800" y="3139440"/>
            <a:ext cx="838200" cy="230832"/>
          </a:xfrm>
          <a:prstGeom prst="rect">
            <a:avLst/>
          </a:prstGeom>
          <a:gradFill flip="none" rotWithShape="1">
            <a:gsLst>
              <a:gs pos="48000">
                <a:schemeClr val="bg1">
                  <a:alpha val="63000"/>
                </a:schemeClr>
              </a:gs>
              <a:gs pos="74000">
                <a:schemeClr val="bg1">
                  <a:alpha val="0"/>
                </a:schemeClr>
              </a:gs>
            </a:gsLst>
            <a:path path="rect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/>
              <a:t>Girder 8</a:t>
            </a:r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92168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490680"/>
              </p:ext>
            </p:extLst>
          </p:nvPr>
        </p:nvGraphicFramePr>
        <p:xfrm>
          <a:off x="232917" y="3804920"/>
          <a:ext cx="411778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Extensions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100’ PCB</a:t>
                      </a:r>
                      <a:r>
                        <a:rPr lang="en-US" baseline="0" dirty="0" smtClean="0"/>
                        <a:t> Cables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Accelerometers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Magnets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Gauges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Geokon</a:t>
                      </a:r>
                      <a:r>
                        <a:rPr lang="en-US" baseline="0" dirty="0" smtClean="0"/>
                        <a:t> Cable (100’)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69517"/>
              </p:ext>
            </p:extLst>
          </p:nvPr>
        </p:nvGraphicFramePr>
        <p:xfrm>
          <a:off x="5643117" y="467360"/>
          <a:ext cx="334848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8698"/>
                <a:gridCol w="106978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9234 Cards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Campbell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 DAQ</a:t>
                      </a:r>
                      <a:r>
                        <a:rPr lang="en-US" baseline="0" dirty="0" smtClean="0"/>
                        <a:t>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Video Camera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Torch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Hot Glue Sticks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Strain Relief</a:t>
                      </a:r>
                      <a:r>
                        <a:rPr lang="en-US" baseline="0" dirty="0" smtClean="0"/>
                        <a:t> Tabs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Zip Ties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Extension</a:t>
                      </a:r>
                      <a:r>
                        <a:rPr lang="en-US" baseline="0" dirty="0" smtClean="0"/>
                        <a:t> Pole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Generator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Folding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Epoxy (2oz)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Duct Tape (Rolls)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Angle</a:t>
                      </a:r>
                      <a:r>
                        <a:rPr lang="en-US" baseline="0" dirty="0" smtClean="0"/>
                        <a:t> Grinder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Grinding Disks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23389"/>
              </p:ext>
            </p:extLst>
          </p:nvPr>
        </p:nvGraphicFramePr>
        <p:xfrm>
          <a:off x="232917" y="467360"/>
          <a:ext cx="5265357" cy="22082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0247"/>
                <a:gridCol w="956310"/>
                <a:gridCol w="6096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800" dirty="0">
                        <a:effectLst/>
                        <a:latin typeface="Calibri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Tue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Wed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 smtClean="0">
                          <a:effectLst/>
                        </a:rPr>
                        <a:t>Thur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Fri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Attach </a:t>
                      </a:r>
                      <a:r>
                        <a:rPr lang="en-US" sz="1800" dirty="0" err="1">
                          <a:effectLst/>
                        </a:rPr>
                        <a:t>Accels</a:t>
                      </a:r>
                      <a:r>
                        <a:rPr lang="en-US" sz="1800" dirty="0">
                          <a:effectLst/>
                        </a:rPr>
                        <a:t> on Girders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Glue </a:t>
                      </a:r>
                      <a:r>
                        <a:rPr lang="en-US" sz="1800" dirty="0" err="1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Accels</a:t>
                      </a: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 on Piers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8288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Run Cables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Record Data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Breakdown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</a:tr>
              <a:tr h="1905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Contingency</a:t>
                      </a: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256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</TotalTime>
  <Words>314</Words>
  <Application>Microsoft Office PowerPoint</Application>
  <PresentationFormat>On-screen Show (4:3)</PresentationFormat>
  <Paragraphs>190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Proposed Instrumentation Plans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Proposed Instrumentation Plans</dc:title>
  <dc:creator>John Braley</dc:creator>
  <cp:lastModifiedBy>John Braley</cp:lastModifiedBy>
  <cp:revision>31</cp:revision>
  <dcterms:created xsi:type="dcterms:W3CDTF">2016-07-15T16:51:38Z</dcterms:created>
  <dcterms:modified xsi:type="dcterms:W3CDTF">2016-08-24T18:16:26Z</dcterms:modified>
</cp:coreProperties>
</file>