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87138-3B02-4719-8793-9E024F19FF6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2E619-68A0-466F-8FD0-2210E19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95000"/>
              <a:buFont typeface="Arial"/>
              <a:buNone/>
              <a:defRPr sz="3200" b="0" baseline="0">
                <a:solidFill>
                  <a:srgbClr val="1B1810"/>
                </a:solidFill>
                <a:latin typeface="Calibri"/>
                <a:cs typeface="Calibri"/>
              </a:defRPr>
            </a:lvl1pPr>
            <a:lvl2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buFontTx/>
              <a:buBlip>
                <a:blip r:embed="rId2"/>
              </a:buBlip>
              <a:tabLst>
                <a:tab pos="519113" algn="l"/>
              </a:tabLst>
              <a:defRPr>
                <a:solidFill>
                  <a:srgbClr val="1B1810"/>
                </a:solidFill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27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Click to edit Master intro copy that explains bullet list that follows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rgbClr val="EFC731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4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4513-B45C-4192-B020-3B8D1EFB6DD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Connector 243"/>
          <p:cNvCxnSpPr/>
          <p:nvPr/>
        </p:nvCxnSpPr>
        <p:spPr>
          <a:xfrm flipV="1">
            <a:off x="7740658" y="1077731"/>
            <a:ext cx="0" cy="3816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36672" y="1068017"/>
            <a:ext cx="0" cy="3816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3459" y="1140864"/>
            <a:ext cx="3695700" cy="1830032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38474" y="2971293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4180" y="1140025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4180" y="2970058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5486" y="15972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486" y="44928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486" y="25116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486" y="35022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41486" y="15972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4686" y="15972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14801" y="1629309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5486" y="15591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28600" y="43877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Deck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38474" y="4993744"/>
            <a:ext cx="3695700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8416" y="4993923"/>
            <a:ext cx="3713524" cy="82662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0062" y="5208477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0062" y="5604521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22658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938549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6814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4646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40820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6023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478609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6646085" y="2554929"/>
            <a:ext cx="3662537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8746303" y="1161692"/>
            <a:ext cx="4512" cy="363963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226266" y="1150239"/>
            <a:ext cx="4512" cy="363963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268536" y="13463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664580" y="13560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78251" y="159836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664580" y="159836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78251" y="1824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664580" y="18143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78251" y="2040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664580" y="2040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236296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4826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86814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56176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40820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660232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48832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868144" y="156668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5878289" y="202144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10204" y="155567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3920349" y="201043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70837" y="448133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5880982" y="39698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12897" y="447032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3923042" y="39698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280412" y="22561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666741" y="22561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280412" y="24984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666741" y="24984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80412" y="2724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666741" y="2724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282573" y="2940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668902" y="2940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282573" y="32185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668902" y="32185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280412" y="34705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666741" y="34705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282573" y="3722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668902" y="3722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282573" y="3974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668902" y="3974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280412" y="4226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666741" y="4226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280412" y="44786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666741" y="44786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868144" y="3470569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890962" y="3486594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886386" y="24787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907010" y="2492170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47258" y="741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68144" y="52190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919032" y="52190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5400000">
            <a:off x="8067186" y="2019958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8069879" y="398271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75739" y="698685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5400000">
            <a:off x="8823270" y="2019958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5400000">
            <a:off x="8684825" y="39889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5331209" y="49939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5331209" y="53488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/>
          <p:cNvSpPr/>
          <p:nvPr/>
        </p:nvSpPr>
        <p:spPr>
          <a:xfrm>
            <a:off x="5331209" y="56941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>
            <a:off x="5331209" y="2921639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>
            <a:off x="6763916" y="53488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>
            <a:off x="6763916" y="56941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 rot="-5400000">
            <a:off x="8062564" y="292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Isosceles Triangle 176"/>
          <p:cNvSpPr/>
          <p:nvPr/>
        </p:nvSpPr>
        <p:spPr>
          <a:xfrm rot="-5400000">
            <a:off x="8435888" y="2918932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/>
          <p:cNvSpPr/>
          <p:nvPr/>
        </p:nvSpPr>
        <p:spPr>
          <a:xfrm rot="-5400000">
            <a:off x="8761560" y="290600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>
            <a:off x="6763916" y="49939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>
            <a:off x="6765179" y="1527768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rot="-5400000">
            <a:off x="8078555" y="1549317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/>
          <p:cNvSpPr/>
          <p:nvPr/>
        </p:nvSpPr>
        <p:spPr>
          <a:xfrm rot="-5400000">
            <a:off x="8451879" y="1539926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Isosceles Triangle 182"/>
          <p:cNvSpPr/>
          <p:nvPr/>
        </p:nvSpPr>
        <p:spPr>
          <a:xfrm rot="-5400000">
            <a:off x="8777551" y="152699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38066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09263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02222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30054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56228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81431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63269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39037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10234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02222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31025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56228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81431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64240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50845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2042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150017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42833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690077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94210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76048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518169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23013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15001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438049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69007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94210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77019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67225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384218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1381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9213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5387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10590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24278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68196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39393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1381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0184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5387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105901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93399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802269"/>
            <a:ext cx="756084" cy="756856"/>
          </a:xfrm>
          <a:prstGeom prst="straightConnector1">
            <a:avLst/>
          </a:prstGeom>
          <a:ln w="19050"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9950" y="53340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j-lt"/>
                <a:cs typeface="Times New Roman" panose="02020603050405020304" pitchFamily="18" charset="0"/>
              </a:rPr>
              <a:t>Wheel line</a:t>
            </a:r>
            <a:endParaRPr lang="en-US" sz="1600" b="1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629911" y="54335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C0000"/>
                </a:solidFill>
                <a:latin typeface="+mj-lt"/>
                <a:cs typeface="Times New Roman" panose="02020603050405020304" pitchFamily="18" charset="0"/>
              </a:rPr>
              <a:t>Steel girder</a:t>
            </a:r>
            <a:endParaRPr lang="en-US" sz="1600" b="1" i="1" dirty="0">
              <a:solidFill>
                <a:srgbClr val="CC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7817364" y="5234765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86330"/>
              </p:ext>
            </p:extLst>
          </p:nvPr>
        </p:nvGraphicFramePr>
        <p:xfrm>
          <a:off x="5092630" y="84584"/>
          <a:ext cx="3869165" cy="101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3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8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091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Sensor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Number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Symbol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Strain 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(&amp; Temperature)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Rebar T&amp;B (36)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+ Deck Bottom (4)</a:t>
                      </a: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Humidity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Top-Middle-Bottom (6)</a:t>
                      </a:r>
                      <a:endParaRPr lang="en-US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534436" y="50567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Isosceles Triangle 241"/>
          <p:cNvSpPr/>
          <p:nvPr/>
        </p:nvSpPr>
        <p:spPr>
          <a:xfrm>
            <a:off x="8605028" y="889059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1938823" y="838952"/>
            <a:ext cx="1143369" cy="1127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 rot="5400000">
            <a:off x="3913081" y="2958170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79544" y="5126950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5400000">
            <a:off x="8069879" y="294557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5400000">
            <a:off x="8670195" y="293825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1850735" y="4453935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828800" y="347020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828800" y="522452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043632" y="5908144"/>
            <a:ext cx="3695700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23574" y="5908323"/>
            <a:ext cx="3713524" cy="82662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335220" y="6122877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35220" y="6518921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723173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943707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87330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15161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41336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66539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83767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7241454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95342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87330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6161334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641336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6665390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49348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924190" y="61334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878198" y="67383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929086" y="67383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/>
          <p:cNvSpPr/>
          <p:nvPr/>
        </p:nvSpPr>
        <p:spPr>
          <a:xfrm>
            <a:off x="5336367" y="590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/>
          <p:cNvSpPr/>
          <p:nvPr/>
        </p:nvSpPr>
        <p:spPr>
          <a:xfrm>
            <a:off x="5336367" y="62632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/>
          <p:cNvSpPr/>
          <p:nvPr/>
        </p:nvSpPr>
        <p:spPr>
          <a:xfrm>
            <a:off x="5336367" y="66085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6769074" y="62632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6769074" y="66085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6769074" y="590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538582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09778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402738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30570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456744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481947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63784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39553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10750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402738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431541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456744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81947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64756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351361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322558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155175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3349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695235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94726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76564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3523327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323529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215517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443207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269523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294726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377535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167740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1389376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31897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59728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5903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11105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1929436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68712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39909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31897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60700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85903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1111059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93915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Up Arrow 312"/>
          <p:cNvSpPr/>
          <p:nvPr/>
        </p:nvSpPr>
        <p:spPr>
          <a:xfrm>
            <a:off x="7822522" y="6149165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Up Arrow 313"/>
          <p:cNvSpPr/>
          <p:nvPr/>
        </p:nvSpPr>
        <p:spPr>
          <a:xfrm>
            <a:off x="84702" y="6041350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867400" y="61287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8287740" y="3483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8674069" y="3483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5400000">
            <a:off x="8075046" y="349142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400000">
            <a:off x="8684893" y="349142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8288879" y="2471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8675208" y="2471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8296207" y="2483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8682536" y="2483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5400000">
            <a:off x="8083513" y="249206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5400000">
            <a:off x="8678730" y="249206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908145" y="294302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72891" y="201704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15460" y="2008475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5875941" y="396837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918510" y="3959801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5400000">
            <a:off x="5871425" y="34784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5400000">
            <a:off x="3913485" y="34784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5400000">
            <a:off x="5889105" y="24847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 rot="5400000">
            <a:off x="3931165" y="24847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77200" y="6122877"/>
            <a:ext cx="9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Between girders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066631" y="5208477"/>
            <a:ext cx="95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 girders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3922775" y="553234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350715" y="5227567"/>
            <a:ext cx="95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Int. girders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2900" y="5366796"/>
            <a:ext cx="266700" cy="1524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12490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6019800" y="12519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4241619" y="18586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2, Surf: 2</a:t>
            </a:r>
            <a:endParaRPr lang="en-US" sz="10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924278" y="41446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6172200" y="189092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2, Surf: 2</a:t>
            </a:r>
            <a:endParaRPr 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198315" y="2340741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6" name="TextBox 345"/>
          <p:cNvSpPr txBox="1"/>
          <p:nvPr/>
        </p:nvSpPr>
        <p:spPr>
          <a:xfrm>
            <a:off x="6179035" y="234776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3, Surf: 0</a:t>
            </a:r>
            <a:endParaRPr lang="en-US" sz="1000" dirty="0"/>
          </a:p>
        </p:txBody>
      </p:sp>
      <p:sp>
        <p:nvSpPr>
          <p:cNvPr id="347" name="TextBox 346"/>
          <p:cNvSpPr txBox="1"/>
          <p:nvPr/>
        </p:nvSpPr>
        <p:spPr>
          <a:xfrm>
            <a:off x="4191000" y="27730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8" name="TextBox 347"/>
          <p:cNvSpPr txBox="1"/>
          <p:nvPr/>
        </p:nvSpPr>
        <p:spPr>
          <a:xfrm>
            <a:off x="4191000" y="33263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146619" y="333865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3, Surf: 0</a:t>
            </a:r>
            <a:endParaRPr lang="en-US" sz="10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190961" y="3856564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206581" y="3819650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53" name="TextBox 352"/>
          <p:cNvSpPr txBox="1"/>
          <p:nvPr/>
        </p:nvSpPr>
        <p:spPr>
          <a:xfrm>
            <a:off x="4191000" y="432925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172200" y="4332233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2076678" y="31569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9512" y="2508177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9512" y="2976229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79512" y="3480285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79512" y="3984341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79512" y="2040125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5" y="2879719"/>
            <a:ext cx="4860540" cy="2434403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28600" y="692696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Girder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291" y="524590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90964" y="5167158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95353" y="2746329"/>
            <a:ext cx="0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5744013" y="2746329"/>
            <a:ext cx="8882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50" y="2895600"/>
            <a:ext cx="1296144" cy="2671528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92355" y="5662652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2355" y="5747843"/>
            <a:ext cx="485165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755893" y="5662651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343625" y="5662650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631408" y="5662648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08240" y="5785519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18615" y="5785518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61912" y="5785518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011251" y="5785517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1560" y="3193723"/>
            <a:ext cx="28079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611560" y="5075082"/>
            <a:ext cx="28079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1560" y="3094862"/>
            <a:ext cx="0" cy="1888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11560" y="4972563"/>
            <a:ext cx="0" cy="1888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7497"/>
              </p:ext>
            </p:extLst>
          </p:nvPr>
        </p:nvGraphicFramePr>
        <p:xfrm>
          <a:off x="4688459" y="690633"/>
          <a:ext cx="4349313" cy="1528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Sensor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Number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Symbol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Strain (&amp;</a:t>
                      </a:r>
                      <a:r>
                        <a:rPr lang="en-US" sz="1050" baseline="0" dirty="0" smtClean="0"/>
                        <a:t> Temperature)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Girder (flexure</a:t>
                      </a:r>
                      <a:r>
                        <a:rPr lang="en-US" sz="1050" baseline="0" dirty="0" smtClean="0"/>
                        <a:t> and shear – 18+6+16</a:t>
                      </a:r>
                      <a:r>
                        <a:rPr lang="en-US" sz="1050" dirty="0" smtClean="0"/>
                        <a:t>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Acceleration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Girder (12 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45090239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Displacement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Girder (12 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9227566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Displacement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Expansion joint (2 girders)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532440" y="1160748"/>
            <a:ext cx="101864" cy="79641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873035" y="4546863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220169" y="552602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22221" y="2426909"/>
            <a:ext cx="756084" cy="756856"/>
          </a:xfrm>
          <a:prstGeom prst="straightConnector1">
            <a:avLst/>
          </a:prstGeom>
          <a:ln w="19050"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80532" y="216799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C0000"/>
                </a:solidFill>
                <a:latin typeface="+mj-lt"/>
                <a:cs typeface="Times New Roman" panose="02020603050405020304" pitchFamily="18" charset="0"/>
              </a:rPr>
              <a:t>Steel girder</a:t>
            </a:r>
            <a:endParaRPr lang="en-US" sz="1600" b="1" i="1" dirty="0">
              <a:solidFill>
                <a:srgbClr val="CC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1979712" y="313971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1979712" y="3717032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/>
          <p:cNvSpPr/>
          <p:nvPr/>
        </p:nvSpPr>
        <p:spPr>
          <a:xfrm>
            <a:off x="1979712" y="4365104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iamond 77"/>
          <p:cNvSpPr/>
          <p:nvPr/>
        </p:nvSpPr>
        <p:spPr>
          <a:xfrm>
            <a:off x="1979712" y="501317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/>
          <p:cNvSpPr/>
          <p:nvPr/>
        </p:nvSpPr>
        <p:spPr>
          <a:xfrm>
            <a:off x="3246686" y="314096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/>
          <p:cNvSpPr/>
          <p:nvPr/>
        </p:nvSpPr>
        <p:spPr>
          <a:xfrm>
            <a:off x="3246686" y="3718283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/>
          <p:cNvSpPr/>
          <p:nvPr/>
        </p:nvSpPr>
        <p:spPr>
          <a:xfrm>
            <a:off x="3246686" y="4366355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3246686" y="50144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/>
          <p:cNvSpPr/>
          <p:nvPr/>
        </p:nvSpPr>
        <p:spPr>
          <a:xfrm>
            <a:off x="4542830" y="314096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542830" y="3718283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4542830" y="4366355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4542830" y="50144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2051720" y="5661248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 flipH="1">
            <a:off x="633495" y="2933212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flipH="1">
            <a:off x="626056" y="4786848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 flipH="1">
            <a:off x="2132174" y="315838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Isosceles Triangle 90"/>
          <p:cNvSpPr/>
          <p:nvPr/>
        </p:nvSpPr>
        <p:spPr>
          <a:xfrm flipH="1">
            <a:off x="2118393" y="371913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Isosceles Triangle 91"/>
          <p:cNvSpPr/>
          <p:nvPr/>
        </p:nvSpPr>
        <p:spPr>
          <a:xfrm flipH="1">
            <a:off x="2114704" y="438434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flipH="1">
            <a:off x="2114704" y="502188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93"/>
          <p:cNvSpPr/>
          <p:nvPr/>
        </p:nvSpPr>
        <p:spPr>
          <a:xfrm flipH="1">
            <a:off x="3392314" y="316709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Isosceles Triangle 94"/>
          <p:cNvSpPr/>
          <p:nvPr/>
        </p:nvSpPr>
        <p:spPr>
          <a:xfrm flipH="1">
            <a:off x="3378533" y="372784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 flipH="1">
            <a:off x="3374844" y="43930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Isosceles Triangle 96"/>
          <p:cNvSpPr/>
          <p:nvPr/>
        </p:nvSpPr>
        <p:spPr>
          <a:xfrm flipH="1">
            <a:off x="3374844" y="503059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Isosceles Triangle 97"/>
          <p:cNvSpPr/>
          <p:nvPr/>
        </p:nvSpPr>
        <p:spPr>
          <a:xfrm flipH="1">
            <a:off x="4688458" y="316709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Isosceles Triangle 98"/>
          <p:cNvSpPr/>
          <p:nvPr/>
        </p:nvSpPr>
        <p:spPr>
          <a:xfrm flipH="1">
            <a:off x="4674677" y="372784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Isosceles Triangle 99"/>
          <p:cNvSpPr/>
          <p:nvPr/>
        </p:nvSpPr>
        <p:spPr>
          <a:xfrm flipH="1">
            <a:off x="4670988" y="43930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Isosceles Triangle 100"/>
          <p:cNvSpPr/>
          <p:nvPr/>
        </p:nvSpPr>
        <p:spPr>
          <a:xfrm flipH="1">
            <a:off x="4670988" y="503059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iamond 101"/>
          <p:cNvSpPr/>
          <p:nvPr/>
        </p:nvSpPr>
        <p:spPr>
          <a:xfrm>
            <a:off x="6518948" y="5546511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flipH="1">
            <a:off x="6869854" y="5573050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Isosceles Triangle 103"/>
          <p:cNvSpPr/>
          <p:nvPr/>
        </p:nvSpPr>
        <p:spPr>
          <a:xfrm flipH="1">
            <a:off x="8497585" y="170746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Isosceles Triangle 104"/>
          <p:cNvSpPr/>
          <p:nvPr/>
        </p:nvSpPr>
        <p:spPr>
          <a:xfrm flipH="1">
            <a:off x="8497585" y="20062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iamond 105"/>
          <p:cNvSpPr/>
          <p:nvPr/>
        </p:nvSpPr>
        <p:spPr>
          <a:xfrm>
            <a:off x="8502698" y="14251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319762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326125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040795" y="3158387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37484" y="373737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027432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033795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44161" y="4363048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50524" y="5019782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56480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362843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33650" y="579187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Ext. mid-span flexural strain gages</a:t>
            </a:r>
            <a:endParaRPr lang="en-US" sz="1600" dirty="0"/>
          </a:p>
        </p:txBody>
      </p:sp>
      <p:sp>
        <p:nvSpPr>
          <p:cNvPr id="107" name="Rectangle 106"/>
          <p:cNvSpPr/>
          <p:nvPr/>
        </p:nvSpPr>
        <p:spPr>
          <a:xfrm>
            <a:off x="6251026" y="552602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24" y="2897817"/>
            <a:ext cx="1296144" cy="2671528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8394409" y="454908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040322" y="554872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flipH="1">
            <a:off x="8391228" y="557526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655023" y="5803614"/>
            <a:ext cx="129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 smtClean="0"/>
              <a:t>Other flexural </a:t>
            </a:r>
            <a:r>
              <a:rPr lang="en-US" dirty="0"/>
              <a:t>strain gages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29600" y="5528237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28600" y="692696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Girder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05387"/>
              </p:ext>
            </p:extLst>
          </p:nvPr>
        </p:nvGraphicFramePr>
        <p:xfrm>
          <a:off x="5184068" y="863911"/>
          <a:ext cx="3751006" cy="156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Sensor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Number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Symbol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Strain (&amp;</a:t>
                      </a:r>
                      <a:r>
                        <a:rPr lang="en-US" sz="1050" b="1" baseline="0" dirty="0" smtClean="0"/>
                        <a:t> Temperature)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Girder &amp; Pedestal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(max 14 </a:t>
                      </a:r>
                      <a:r>
                        <a:rPr lang="en-US" sz="1050" b="1" baseline="0" dirty="0" smtClean="0"/>
                        <a:t>per girder/pedestal</a:t>
                      </a:r>
                      <a:r>
                        <a:rPr lang="en-US" sz="1050" b="1" dirty="0" smtClean="0"/>
                        <a:t>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/>
                        <a:t>Displacement</a:t>
                      </a:r>
                      <a:endParaRPr lang="en-US" sz="105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Totally 4</a:t>
                      </a:r>
                      <a:r>
                        <a:rPr lang="en-US" sz="1050" b="1" baseline="0" dirty="0" smtClean="0"/>
                        <a:t> per girder (including expansion)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/>
                        <a:t>Acceleration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Totally 3</a:t>
                      </a:r>
                      <a:r>
                        <a:rPr lang="en-US" sz="1050" b="1" baseline="0" dirty="0" smtClean="0"/>
                        <a:t> per girder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435639" y="1376772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8467431" y="2170020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6" y="3402084"/>
            <a:ext cx="7484957" cy="2139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2724" y="274082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1904" y="2728311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37928" y="3097644"/>
            <a:ext cx="0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8281874" y="3097644"/>
            <a:ext cx="8882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86958" y="6013967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3830" y="6099154"/>
            <a:ext cx="7041030" cy="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146740" y="6013966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618348" y="6013965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854152" y="6013964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418548" y="6013963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198" y="6153264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599485" y="6153265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453376" y="6184346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096040" y="6187131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37928" y="4140355"/>
            <a:ext cx="21602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1938" y="429442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11937" y="4644766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746141" y="4297523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46140" y="4647865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321747" y="4297523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321746" y="4647865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520512" y="419411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3314263">
            <a:off x="7581202" y="4032767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9035885">
            <a:off x="7573370" y="4347289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1321278" y="5149659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872740" y="5142102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5400000">
            <a:off x="8118740" y="498014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5400000">
            <a:off x="7670202" y="4972587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4172" y="4644767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0953" y="4906944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73575" y="4637210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90356" y="4899387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249739" y="4637210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66520" y="4899387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2544582" y="464476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4315066" y="464476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6582122" y="465003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flipH="1">
            <a:off x="6171116" y="4953238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 flipH="1">
            <a:off x="4690356" y="4949873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 flipH="1">
            <a:off x="2940074" y="493020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 flipH="1">
            <a:off x="594350" y="4030931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H="1">
            <a:off x="8433039" y="1743663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241</Words>
  <Application>Microsoft Office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14</cp:revision>
  <dcterms:created xsi:type="dcterms:W3CDTF">2018-10-29T17:30:39Z</dcterms:created>
  <dcterms:modified xsi:type="dcterms:W3CDTF">2018-10-31T19:58:47Z</dcterms:modified>
</cp:coreProperties>
</file>