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1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87138-3B02-4719-8793-9E024F19FF63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2E619-68A0-466F-8FD0-2210E19F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8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71AF7-094B-404B-9D97-CD394BDAAC2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19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71AF7-094B-404B-9D97-CD394BDAAC2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0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B71AF7-094B-404B-9D97-CD394BDAAC2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6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13-B45C-4192-B020-3B8D1EFB6DD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8C1-B32C-4978-8774-3509717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5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13-B45C-4192-B020-3B8D1EFB6DD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8C1-B32C-4978-8774-3509717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1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13-B45C-4192-B020-3B8D1EFB6DD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8C1-B32C-4978-8774-3509717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40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524000"/>
            <a:ext cx="8229600" cy="46021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SzPct val="95000"/>
              <a:buFont typeface="Arial"/>
              <a:buNone/>
              <a:defRPr sz="3200" b="0" baseline="0">
                <a:solidFill>
                  <a:srgbClr val="1B1810"/>
                </a:solidFill>
                <a:latin typeface="Calibri"/>
                <a:cs typeface="Calibri"/>
              </a:defRPr>
            </a:lvl1pPr>
            <a:lvl2pPr marL="457200" marR="0" indent="-4572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Tx/>
              <a:buSzPct val="100000"/>
              <a:buFontTx/>
              <a:buBlip>
                <a:blip r:embed="rId2"/>
              </a:buBlip>
              <a:tabLst>
                <a:tab pos="519113" algn="l"/>
              </a:tabLst>
              <a:defRPr>
                <a:solidFill>
                  <a:srgbClr val="1B1810"/>
                </a:solidFill>
              </a:defRPr>
            </a:lvl2pPr>
            <a:lvl3pPr marL="1143000" marR="0" indent="-2286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27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Click to edit Master intro copy that explains bullet list that follows</a:t>
            </a:r>
          </a:p>
          <a:p>
            <a:pPr marL="457200" marR="0" lvl="1" indent="-4572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Tx/>
              <a:buSzPct val="100000"/>
              <a:tabLst>
                <a:tab pos="519113" algn="l"/>
              </a:tabLst>
              <a:defRPr/>
            </a:pPr>
            <a:r>
              <a:rPr lang="en-US" dirty="0" smtClean="0"/>
              <a:t>Second level alternate bullet list Second level alternate bullet list</a:t>
            </a:r>
          </a:p>
          <a:p>
            <a:pPr marL="457200" marR="0" lvl="1" indent="-45720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Tx/>
              <a:buSzPct val="100000"/>
              <a:tabLst>
                <a:tab pos="519113" algn="l"/>
              </a:tabLst>
              <a:defRPr/>
            </a:pPr>
            <a:r>
              <a:rPr lang="en-US" dirty="0" smtClean="0"/>
              <a:t>Second level alternate bullet list Second level alternate bullet list</a:t>
            </a:r>
          </a:p>
          <a:p>
            <a:pPr lvl="1"/>
            <a:endParaRPr lang="en-US" dirty="0" smtClean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320040"/>
            <a:ext cx="9144000" cy="822960"/>
          </a:xfrm>
          <a:prstGeom prst="rect">
            <a:avLst/>
          </a:prstGeom>
          <a:solidFill>
            <a:srgbClr val="EFC731"/>
          </a:solidFill>
        </p:spPr>
        <p:txBody>
          <a:bodyPr vert="horz" wrap="none" lIns="457200" tIns="182880" bIns="182880" anchor="ctr" anchorCtr="0">
            <a:noAutofit/>
          </a:bodyPr>
          <a:lstStyle>
            <a:lvl1pPr>
              <a:defRPr sz="3600">
                <a:solidFill>
                  <a:srgbClr val="0D455F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546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13-B45C-4192-B020-3B8D1EFB6DD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8C1-B32C-4978-8774-3509717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7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13-B45C-4192-B020-3B8D1EFB6DD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8C1-B32C-4978-8774-3509717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9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13-B45C-4192-B020-3B8D1EFB6DD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8C1-B32C-4978-8774-3509717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1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13-B45C-4192-B020-3B8D1EFB6DD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8C1-B32C-4978-8774-3509717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3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13-B45C-4192-B020-3B8D1EFB6DD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8C1-B32C-4978-8774-3509717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9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13-B45C-4192-B020-3B8D1EFB6DD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8C1-B32C-4978-8774-3509717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7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13-B45C-4192-B020-3B8D1EFB6DD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8C1-B32C-4978-8774-3509717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6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4513-B45C-4192-B020-3B8D1EFB6DD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98C1-B32C-4978-8774-3509717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9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94513-B45C-4192-B020-3B8D1EFB6DD6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898C1-B32C-4978-8774-35097174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9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28600" y="43877"/>
            <a:ext cx="8458200" cy="990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algn="l"/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Instrumentation </a:t>
            </a:r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Deck Instrumentation</a:t>
            </a:r>
          </a:p>
          <a:p>
            <a:r>
              <a:rPr lang="en-US" dirty="0" smtClean="0"/>
              <a:t>(36) Rebar strain gauges</a:t>
            </a:r>
          </a:p>
          <a:p>
            <a:pPr lvl="1"/>
            <a:r>
              <a:rPr lang="en-US" dirty="0" smtClean="0"/>
              <a:t>Mounted to 36” #4 sister bar, vibrating wire</a:t>
            </a:r>
          </a:p>
          <a:p>
            <a:r>
              <a:rPr lang="en-US" dirty="0" smtClean="0"/>
              <a:t>(4) Surface mounted strain gauges</a:t>
            </a:r>
          </a:p>
          <a:p>
            <a:pPr lvl="1"/>
            <a:r>
              <a:rPr lang="en-US" dirty="0" smtClean="0"/>
              <a:t>6” gauge length with surface mounting tabs, vibrating wire</a:t>
            </a:r>
          </a:p>
          <a:p>
            <a:r>
              <a:rPr lang="en-US" dirty="0" smtClean="0"/>
              <a:t>(6) Embedded humidity sensors</a:t>
            </a:r>
          </a:p>
          <a:p>
            <a:pPr marL="0" indent="0">
              <a:buNone/>
            </a:pPr>
            <a:r>
              <a:rPr lang="en-US" dirty="0" smtClean="0"/>
              <a:t>Girder Instrumentation</a:t>
            </a:r>
          </a:p>
          <a:p>
            <a:r>
              <a:rPr lang="en-US" dirty="0" smtClean="0"/>
              <a:t>(40) Strain gauges</a:t>
            </a:r>
          </a:p>
          <a:p>
            <a:pPr lvl="1"/>
            <a:r>
              <a:rPr lang="en-US" dirty="0" smtClean="0"/>
              <a:t>2” gauge length with covers, vibrating wire</a:t>
            </a:r>
          </a:p>
          <a:p>
            <a:r>
              <a:rPr lang="en-US" dirty="0" smtClean="0"/>
              <a:t>(12) Displacement gauges</a:t>
            </a:r>
          </a:p>
          <a:p>
            <a:pPr lvl="1"/>
            <a:r>
              <a:rPr lang="en-US" dirty="0" smtClean="0"/>
              <a:t>String potentiometers, 5” full stroke range</a:t>
            </a:r>
          </a:p>
          <a:p>
            <a:r>
              <a:rPr lang="en-US" dirty="0" smtClean="0"/>
              <a:t>(12) Accelerometers</a:t>
            </a:r>
          </a:p>
          <a:p>
            <a:pPr lvl="1"/>
            <a:r>
              <a:rPr lang="en-US" dirty="0" smtClean="0">
                <a:sym typeface="Symbol"/>
              </a:rPr>
              <a:t>5G, AC coupled, piezoelectric</a:t>
            </a:r>
          </a:p>
          <a:p>
            <a:pPr marL="0" indent="0">
              <a:buNone/>
            </a:pPr>
            <a:r>
              <a:rPr lang="en-US" dirty="0" smtClean="0">
                <a:sym typeface="Symbol"/>
              </a:rPr>
              <a:t>Additional Instrumentation</a:t>
            </a:r>
          </a:p>
          <a:p>
            <a:r>
              <a:rPr lang="en-US" dirty="0" smtClean="0">
                <a:sym typeface="Symbol"/>
              </a:rPr>
              <a:t> (2) joint displacement </a:t>
            </a:r>
          </a:p>
          <a:p>
            <a:pPr lvl="1"/>
            <a:r>
              <a:rPr lang="en-US" dirty="0" smtClean="0">
                <a:sym typeface="Symbol"/>
              </a:rPr>
              <a:t>(TML gauges)</a:t>
            </a:r>
          </a:p>
          <a:p>
            <a:r>
              <a:rPr lang="en-US" dirty="0" smtClean="0">
                <a:sym typeface="Symbol"/>
              </a:rPr>
              <a:t>(16) pedestal strain</a:t>
            </a:r>
          </a:p>
          <a:p>
            <a:pPr lvl="1"/>
            <a:r>
              <a:rPr lang="en-US" dirty="0" smtClean="0">
                <a:sym typeface="Symbol"/>
              </a:rPr>
              <a:t>2” gauge length, spot </a:t>
            </a:r>
            <a:r>
              <a:rPr lang="en-US" dirty="0" err="1" smtClean="0">
                <a:sym typeface="Symbol"/>
              </a:rPr>
              <a:t>weldable</a:t>
            </a:r>
            <a:r>
              <a:rPr lang="en-US" dirty="0" smtClean="0">
                <a:sym typeface="Symbol"/>
              </a:rPr>
              <a:t>, vibrating wire</a:t>
            </a:r>
          </a:p>
          <a:p>
            <a:r>
              <a:rPr lang="en-US" dirty="0" smtClean="0">
                <a:sym typeface="Symbol"/>
              </a:rPr>
              <a:t>(4) Reaction frame strain</a:t>
            </a:r>
          </a:p>
          <a:p>
            <a:pPr lvl="1"/>
            <a:r>
              <a:rPr lang="en-US" dirty="0">
                <a:sym typeface="Symbol"/>
              </a:rPr>
              <a:t>2” gauge length, spot </a:t>
            </a:r>
            <a:r>
              <a:rPr lang="en-US" dirty="0" err="1">
                <a:sym typeface="Symbol"/>
              </a:rPr>
              <a:t>weldable</a:t>
            </a:r>
            <a:r>
              <a:rPr lang="en-US" dirty="0">
                <a:sym typeface="Symbol"/>
              </a:rPr>
              <a:t>, vibrating </a:t>
            </a:r>
            <a:r>
              <a:rPr lang="en-US" dirty="0" smtClean="0">
                <a:sym typeface="Symbol"/>
              </a:rPr>
              <a:t>wire</a:t>
            </a:r>
          </a:p>
        </p:txBody>
      </p:sp>
    </p:spTree>
    <p:extLst>
      <p:ext uri="{BB962C8B-B14F-4D97-AF65-F5344CB8AC3E}">
        <p14:creationId xmlns:p14="http://schemas.microsoft.com/office/powerpoint/2010/main" val="9350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Connector 243"/>
          <p:cNvCxnSpPr/>
          <p:nvPr/>
        </p:nvCxnSpPr>
        <p:spPr>
          <a:xfrm flipV="1">
            <a:off x="7740658" y="1077731"/>
            <a:ext cx="0" cy="3816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36672" y="1068017"/>
            <a:ext cx="0" cy="38164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023459" y="1140864"/>
            <a:ext cx="3695700" cy="1830032"/>
          </a:xfrm>
          <a:prstGeom prst="rect">
            <a:avLst/>
          </a:pr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038474" y="2971293"/>
            <a:ext cx="3695700" cy="1831268"/>
          </a:xfrm>
          <a:prstGeom prst="rect">
            <a:avLst/>
          </a:pr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34180" y="1140025"/>
            <a:ext cx="3695700" cy="1831268"/>
          </a:xfrm>
          <a:prstGeom prst="rect">
            <a:avLst/>
          </a:pr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4180" y="2970058"/>
            <a:ext cx="3695700" cy="1831268"/>
          </a:xfrm>
          <a:prstGeom prst="rect">
            <a:avLst/>
          </a:pr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55486" y="1597225"/>
            <a:ext cx="7391400" cy="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5486" y="4492825"/>
            <a:ext cx="7391400" cy="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5486" y="2511625"/>
            <a:ext cx="7391400" cy="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5486" y="3502225"/>
            <a:ext cx="7391400" cy="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41486" y="1597225"/>
            <a:ext cx="0" cy="289560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84686" y="1597225"/>
            <a:ext cx="0" cy="289560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714801" y="1629309"/>
            <a:ext cx="0" cy="289560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5486" y="1559125"/>
            <a:ext cx="0" cy="2895600"/>
          </a:xfrm>
          <a:prstGeom prst="line">
            <a:avLst/>
          </a:prstGeom>
          <a:ln w="381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228600" y="43877"/>
            <a:ext cx="8458200" cy="990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algn="l"/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Instrumentation - Deck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038474" y="4993744"/>
            <a:ext cx="3695700" cy="830252"/>
          </a:xfrm>
          <a:prstGeom prst="rect">
            <a:avLst/>
          </a:prstGeom>
          <a:pattFill prst="divot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18416" y="4993923"/>
            <a:ext cx="3713524" cy="826622"/>
          </a:xfrm>
          <a:prstGeom prst="rect">
            <a:avLst/>
          </a:prstGeom>
          <a:pattFill prst="divot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330062" y="5208477"/>
            <a:ext cx="7368108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30062" y="5604521"/>
            <a:ext cx="7368108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226581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938549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868144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146461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408204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660232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478609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 rot="5400000">
            <a:off x="6646085" y="2554929"/>
            <a:ext cx="3662537" cy="830252"/>
          </a:xfrm>
          <a:prstGeom prst="rect">
            <a:avLst/>
          </a:prstGeom>
          <a:pattFill prst="divot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>
            <a:off x="8746303" y="1161692"/>
            <a:ext cx="4512" cy="363963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226266" y="1150239"/>
            <a:ext cx="4512" cy="363963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8268536" y="13463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664580" y="135604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8278251" y="1598362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8664580" y="1598362"/>
            <a:ext cx="45719" cy="45719"/>
          </a:xfrm>
          <a:prstGeom prst="ellipse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278251" y="18241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8664580" y="181438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8278251" y="20401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8664580" y="20401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236296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948264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5868144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156176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408204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6660232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7488324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868144" y="1566687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rot="5400000">
            <a:off x="5878289" y="2021443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910204" y="1555677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5400000">
            <a:off x="3920349" y="2010433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870837" y="4481337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5400000">
            <a:off x="5880982" y="3969852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912897" y="4470327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 rot="5400000">
            <a:off x="3923042" y="3969852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8280412" y="225614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8666741" y="225614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8280412" y="24984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8666741" y="249846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8280412" y="27242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8666741" y="27242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8282573" y="29402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668902" y="294022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8282573" y="321854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8668902" y="321854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8280412" y="347057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8666741" y="347057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8282573" y="37225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8668902" y="37225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8282573" y="39746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8668902" y="39746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8280412" y="422665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8666741" y="422665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8280412" y="447868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8666741" y="447868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5868144" y="3470569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3890962" y="3486594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886386" y="2478796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907010" y="2492170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447258" y="741214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Fix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5868144" y="5219017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919032" y="5219017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 rot="5400000">
            <a:off x="8067186" y="2019958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 rot="5400000">
            <a:off x="8069879" y="3982713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75739" y="698685"/>
            <a:ext cx="134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j-lt"/>
                <a:cs typeface="Times New Roman" panose="02020603050405020304" pitchFamily="18" charset="0"/>
              </a:rPr>
              <a:t>Exp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 rot="5400000">
            <a:off x="8823270" y="2019958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 rot="5400000">
            <a:off x="8684825" y="3988902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Isosceles Triangle 168"/>
          <p:cNvSpPr/>
          <p:nvPr/>
        </p:nvSpPr>
        <p:spPr>
          <a:xfrm>
            <a:off x="5331209" y="4993923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/>
          <p:cNvSpPr/>
          <p:nvPr/>
        </p:nvSpPr>
        <p:spPr>
          <a:xfrm>
            <a:off x="5331209" y="5348890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Isosceles Triangle 170"/>
          <p:cNvSpPr/>
          <p:nvPr/>
        </p:nvSpPr>
        <p:spPr>
          <a:xfrm>
            <a:off x="5331209" y="5694164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Isosceles Triangle 171"/>
          <p:cNvSpPr/>
          <p:nvPr/>
        </p:nvSpPr>
        <p:spPr>
          <a:xfrm>
            <a:off x="5331209" y="2921639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Isosceles Triangle 173"/>
          <p:cNvSpPr/>
          <p:nvPr/>
        </p:nvSpPr>
        <p:spPr>
          <a:xfrm>
            <a:off x="6763916" y="5348890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Isosceles Triangle 174"/>
          <p:cNvSpPr/>
          <p:nvPr/>
        </p:nvSpPr>
        <p:spPr>
          <a:xfrm>
            <a:off x="6763916" y="5694164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Isosceles Triangle 175"/>
          <p:cNvSpPr/>
          <p:nvPr/>
        </p:nvSpPr>
        <p:spPr>
          <a:xfrm rot="-5400000">
            <a:off x="8062564" y="2928323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Isosceles Triangle 176"/>
          <p:cNvSpPr/>
          <p:nvPr/>
        </p:nvSpPr>
        <p:spPr>
          <a:xfrm rot="-5400000">
            <a:off x="8435888" y="2918932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Isosceles Triangle 177"/>
          <p:cNvSpPr/>
          <p:nvPr/>
        </p:nvSpPr>
        <p:spPr>
          <a:xfrm rot="-5400000">
            <a:off x="8761560" y="2906000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Isosceles Triangle 178"/>
          <p:cNvSpPr/>
          <p:nvPr/>
        </p:nvSpPr>
        <p:spPr>
          <a:xfrm>
            <a:off x="6763916" y="4993923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Isosceles Triangle 179"/>
          <p:cNvSpPr/>
          <p:nvPr/>
        </p:nvSpPr>
        <p:spPr>
          <a:xfrm>
            <a:off x="6765179" y="1527768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Isosceles Triangle 180"/>
          <p:cNvSpPr/>
          <p:nvPr/>
        </p:nvSpPr>
        <p:spPr>
          <a:xfrm rot="-5400000">
            <a:off x="8078555" y="1549317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Isosceles Triangle 181"/>
          <p:cNvSpPr/>
          <p:nvPr/>
        </p:nvSpPr>
        <p:spPr>
          <a:xfrm rot="-5400000">
            <a:off x="8451879" y="1539926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Isosceles Triangle 182"/>
          <p:cNvSpPr/>
          <p:nvPr/>
        </p:nvSpPr>
        <p:spPr>
          <a:xfrm rot="-5400000">
            <a:off x="8777551" y="1526994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5380662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5092630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4022225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4300542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4562285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4814313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5632690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5390377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5102345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4022225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4310257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4562285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4814313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5642405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3508454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3220422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2150017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2428334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2690077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2942105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3760482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3518169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3230137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2150017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2438049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2690077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2942105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3770197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1672250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1384218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313813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592130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853873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1105901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1924278" y="51364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1681965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1393933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313813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601845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853873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1105901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1933993" y="56308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71600" y="802269"/>
            <a:ext cx="756084" cy="756856"/>
          </a:xfrm>
          <a:prstGeom prst="straightConnector1">
            <a:avLst/>
          </a:prstGeom>
          <a:ln w="19050">
            <a:solidFill>
              <a:srgbClr val="CC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99950" y="533400"/>
            <a:ext cx="1269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+mj-lt"/>
                <a:cs typeface="Times New Roman" panose="02020603050405020304" pitchFamily="18" charset="0"/>
              </a:rPr>
              <a:t>Wheel line</a:t>
            </a:r>
            <a:endParaRPr lang="en-US" sz="1600" b="1" i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1629911" y="543350"/>
            <a:ext cx="1269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CC0000"/>
                </a:solidFill>
                <a:latin typeface="+mj-lt"/>
                <a:cs typeface="Times New Roman" panose="02020603050405020304" pitchFamily="18" charset="0"/>
              </a:rPr>
              <a:t>Steel girder</a:t>
            </a:r>
            <a:endParaRPr lang="en-US" sz="1600" b="1" i="1" dirty="0">
              <a:solidFill>
                <a:srgbClr val="CC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2" name="Up Arrow 21"/>
          <p:cNvSpPr/>
          <p:nvPr/>
        </p:nvSpPr>
        <p:spPr>
          <a:xfrm>
            <a:off x="7817364" y="5234765"/>
            <a:ext cx="178478" cy="443879"/>
          </a:xfrm>
          <a:prstGeom prst="upArrow">
            <a:avLst>
              <a:gd name="adj1" fmla="val 1751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386330"/>
              </p:ext>
            </p:extLst>
          </p:nvPr>
        </p:nvGraphicFramePr>
        <p:xfrm>
          <a:off x="5092630" y="84584"/>
          <a:ext cx="3869165" cy="10179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137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8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66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091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Sensor</a:t>
                      </a:r>
                      <a:endParaRPr lang="en-US" sz="1000" b="1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Number</a:t>
                      </a:r>
                      <a:endParaRPr lang="en-US" sz="1000" b="1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Symbol</a:t>
                      </a:r>
                      <a:endParaRPr lang="en-US" sz="1000" b="1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Strain </a:t>
                      </a:r>
                    </a:p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(&amp; Temperature)</a:t>
                      </a:r>
                      <a:endParaRPr 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Rebar T&amp;B (36)</a:t>
                      </a:r>
                      <a:r>
                        <a:rPr lang="en-US" sz="10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+ Deck Bottom (4)</a:t>
                      </a:r>
                      <a:r>
                        <a:rPr 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Humidity</a:t>
                      </a:r>
                      <a:endParaRPr lang="en-US" sz="1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Top-Middle-Bottom (6)</a:t>
                      </a:r>
                      <a:endParaRPr lang="en-US" sz="1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1" name="Rectangle 240"/>
          <p:cNvSpPr/>
          <p:nvPr/>
        </p:nvSpPr>
        <p:spPr>
          <a:xfrm>
            <a:off x="8534436" y="505677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Isosceles Triangle 241"/>
          <p:cNvSpPr/>
          <p:nvPr/>
        </p:nvSpPr>
        <p:spPr>
          <a:xfrm>
            <a:off x="8605028" y="889059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Arrow Connector 183"/>
          <p:cNvCxnSpPr/>
          <p:nvPr/>
        </p:nvCxnSpPr>
        <p:spPr>
          <a:xfrm flipV="1">
            <a:off x="1938823" y="838952"/>
            <a:ext cx="1143369" cy="11277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 rot="5400000">
            <a:off x="3913081" y="2958170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Up Arrow 190"/>
          <p:cNvSpPr/>
          <p:nvPr/>
        </p:nvSpPr>
        <p:spPr>
          <a:xfrm>
            <a:off x="79544" y="5126950"/>
            <a:ext cx="178478" cy="443879"/>
          </a:xfrm>
          <a:prstGeom prst="upArrow">
            <a:avLst>
              <a:gd name="adj1" fmla="val 1751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 rot="5400000">
            <a:off x="8069879" y="2945572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 rot="5400000">
            <a:off x="8670195" y="2938257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1850735" y="4453935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1828800" y="3470202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1828800" y="5224522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4043632" y="5908144"/>
            <a:ext cx="3695700" cy="830252"/>
          </a:xfrm>
          <a:prstGeom prst="rect">
            <a:avLst/>
          </a:prstGeom>
          <a:pattFill prst="divot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323574" y="5908323"/>
            <a:ext cx="3713524" cy="826622"/>
          </a:xfrm>
          <a:prstGeom prst="rect">
            <a:avLst/>
          </a:prstGeom>
          <a:pattFill prst="divot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/>
          <p:nvPr/>
        </p:nvCxnSpPr>
        <p:spPr>
          <a:xfrm>
            <a:off x="335220" y="6122877"/>
            <a:ext cx="7368108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335220" y="6518921"/>
            <a:ext cx="7368108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Oval 194"/>
          <p:cNvSpPr/>
          <p:nvPr/>
        </p:nvSpPr>
        <p:spPr>
          <a:xfrm>
            <a:off x="7231739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6943707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5873302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6151619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6413362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6665390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7483767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7241454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6953422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5873302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6161334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6413362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6665390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7493482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3924190" y="6133417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5878198" y="6738396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3929086" y="6738396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Isosceles Triangle 264"/>
          <p:cNvSpPr/>
          <p:nvPr/>
        </p:nvSpPr>
        <p:spPr>
          <a:xfrm>
            <a:off x="5336367" y="5908323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Isosceles Triangle 265"/>
          <p:cNvSpPr/>
          <p:nvPr/>
        </p:nvSpPr>
        <p:spPr>
          <a:xfrm>
            <a:off x="5336367" y="6263290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Isosceles Triangle 266"/>
          <p:cNvSpPr/>
          <p:nvPr/>
        </p:nvSpPr>
        <p:spPr>
          <a:xfrm>
            <a:off x="5336367" y="6608564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Isosceles Triangle 267"/>
          <p:cNvSpPr/>
          <p:nvPr/>
        </p:nvSpPr>
        <p:spPr>
          <a:xfrm>
            <a:off x="6769074" y="6263290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Isosceles Triangle 268"/>
          <p:cNvSpPr/>
          <p:nvPr/>
        </p:nvSpPr>
        <p:spPr>
          <a:xfrm>
            <a:off x="6769074" y="6608564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Isosceles Triangle 269"/>
          <p:cNvSpPr/>
          <p:nvPr/>
        </p:nvSpPr>
        <p:spPr>
          <a:xfrm>
            <a:off x="6769074" y="5908323"/>
            <a:ext cx="106954" cy="101541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5385820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5097788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4027383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4305700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4567443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4819471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5637848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5395535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5107503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4027383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4315415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4567443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>
            <a:off x="4819471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5647563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3513612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/>
          <p:cNvSpPr/>
          <p:nvPr/>
        </p:nvSpPr>
        <p:spPr>
          <a:xfrm>
            <a:off x="3225580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2155175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2433492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2695235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2947263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3765640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>
            <a:off x="3523327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/>
          <p:cNvSpPr/>
          <p:nvPr/>
        </p:nvSpPr>
        <p:spPr>
          <a:xfrm>
            <a:off x="3235295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2155175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2443207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2695235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/>
          <p:cNvSpPr/>
          <p:nvPr/>
        </p:nvSpPr>
        <p:spPr>
          <a:xfrm>
            <a:off x="2947263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/>
          <p:cNvSpPr/>
          <p:nvPr/>
        </p:nvSpPr>
        <p:spPr>
          <a:xfrm>
            <a:off x="3775355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/>
          <p:cNvSpPr/>
          <p:nvPr/>
        </p:nvSpPr>
        <p:spPr>
          <a:xfrm>
            <a:off x="1677408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/>
          <p:cNvSpPr/>
          <p:nvPr/>
        </p:nvSpPr>
        <p:spPr>
          <a:xfrm>
            <a:off x="1389376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/>
          <p:cNvSpPr/>
          <p:nvPr/>
        </p:nvSpPr>
        <p:spPr>
          <a:xfrm>
            <a:off x="318971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/>
          <p:cNvSpPr/>
          <p:nvPr/>
        </p:nvSpPr>
        <p:spPr>
          <a:xfrm>
            <a:off x="597288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/>
          <p:cNvSpPr/>
          <p:nvPr/>
        </p:nvSpPr>
        <p:spPr>
          <a:xfrm>
            <a:off x="859031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1111059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/>
        </p:nvSpPr>
        <p:spPr>
          <a:xfrm>
            <a:off x="1929436" y="60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/>
          <p:cNvSpPr/>
          <p:nvPr/>
        </p:nvSpPr>
        <p:spPr>
          <a:xfrm>
            <a:off x="1687123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/>
          <p:cNvSpPr/>
          <p:nvPr/>
        </p:nvSpPr>
        <p:spPr>
          <a:xfrm>
            <a:off x="1399091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/>
          <p:cNvSpPr/>
          <p:nvPr/>
        </p:nvSpPr>
        <p:spPr>
          <a:xfrm>
            <a:off x="318971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/>
          <p:cNvSpPr/>
          <p:nvPr/>
        </p:nvSpPr>
        <p:spPr>
          <a:xfrm>
            <a:off x="607003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/>
          <p:cNvSpPr/>
          <p:nvPr/>
        </p:nvSpPr>
        <p:spPr>
          <a:xfrm>
            <a:off x="859031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/>
          <p:cNvSpPr/>
          <p:nvPr/>
        </p:nvSpPr>
        <p:spPr>
          <a:xfrm>
            <a:off x="1111059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/>
          <p:cNvSpPr/>
          <p:nvPr/>
        </p:nvSpPr>
        <p:spPr>
          <a:xfrm>
            <a:off x="1939151" y="6545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Up Arrow 312"/>
          <p:cNvSpPr/>
          <p:nvPr/>
        </p:nvSpPr>
        <p:spPr>
          <a:xfrm>
            <a:off x="7822522" y="6149165"/>
            <a:ext cx="178478" cy="443879"/>
          </a:xfrm>
          <a:prstGeom prst="upArrow">
            <a:avLst>
              <a:gd name="adj1" fmla="val 1751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Up Arrow 313"/>
          <p:cNvSpPr/>
          <p:nvPr/>
        </p:nvSpPr>
        <p:spPr>
          <a:xfrm>
            <a:off x="84702" y="6041350"/>
            <a:ext cx="178478" cy="443879"/>
          </a:xfrm>
          <a:prstGeom prst="upArrow">
            <a:avLst>
              <a:gd name="adj1" fmla="val 17511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5867400" y="6128796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>
            <a:off x="8287740" y="348334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>
            <a:off x="8674069" y="348334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 rot="5400000">
            <a:off x="8075046" y="3491427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 rot="5400000">
            <a:off x="8684893" y="3491427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/>
          <p:cNvSpPr/>
          <p:nvPr/>
        </p:nvSpPr>
        <p:spPr>
          <a:xfrm>
            <a:off x="8288879" y="2471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/>
          <p:cNvSpPr/>
          <p:nvPr/>
        </p:nvSpPr>
        <p:spPr>
          <a:xfrm>
            <a:off x="8675208" y="24712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/>
          <p:cNvSpPr/>
          <p:nvPr/>
        </p:nvSpPr>
        <p:spPr>
          <a:xfrm>
            <a:off x="8296207" y="24839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8682536" y="24839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 rot="5400000">
            <a:off x="8083513" y="2492067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 rot="5400000">
            <a:off x="8678730" y="2492067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3908145" y="2943026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5872891" y="2017046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3915460" y="2008475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5875941" y="3968372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3918510" y="3959801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 rot="5400000">
            <a:off x="5871425" y="3478402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/>
          <p:cNvSpPr/>
          <p:nvPr/>
        </p:nvSpPr>
        <p:spPr>
          <a:xfrm rot="5400000">
            <a:off x="3913485" y="3478402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 rot="5400000">
            <a:off x="5889105" y="2484752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336"/>
          <p:cNvSpPr/>
          <p:nvPr/>
        </p:nvSpPr>
        <p:spPr>
          <a:xfrm rot="5400000">
            <a:off x="3931165" y="2484752"/>
            <a:ext cx="23133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77200" y="6122877"/>
            <a:ext cx="95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Between girders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8066631" y="5208477"/>
            <a:ext cx="95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Over girders</a:t>
            </a:r>
          </a:p>
        </p:txBody>
      </p:sp>
      <p:sp>
        <p:nvSpPr>
          <p:cNvPr id="339" name="Rectangle 338"/>
          <p:cNvSpPr/>
          <p:nvPr/>
        </p:nvSpPr>
        <p:spPr>
          <a:xfrm>
            <a:off x="3922775" y="5532347"/>
            <a:ext cx="245740" cy="45719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TextBox 339"/>
          <p:cNvSpPr txBox="1"/>
          <p:nvPr/>
        </p:nvSpPr>
        <p:spPr>
          <a:xfrm>
            <a:off x="4350715" y="5227567"/>
            <a:ext cx="95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Int. girders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52900" y="5366796"/>
            <a:ext cx="266700" cy="1524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038600" y="1249019"/>
            <a:ext cx="40658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 smtClean="0"/>
              <a:t>Emb</a:t>
            </a:r>
            <a:r>
              <a:rPr lang="en-US" sz="1000" dirty="0" smtClean="0"/>
              <a:t>: 1, Surf: 0</a:t>
            </a:r>
            <a:endParaRPr lang="en-US" sz="1000" dirty="0"/>
          </a:p>
        </p:txBody>
      </p:sp>
      <p:sp>
        <p:nvSpPr>
          <p:cNvPr id="341" name="TextBox 340"/>
          <p:cNvSpPr txBox="1"/>
          <p:nvPr/>
        </p:nvSpPr>
        <p:spPr>
          <a:xfrm>
            <a:off x="6019800" y="1251996"/>
            <a:ext cx="40658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 smtClean="0"/>
              <a:t>Emb</a:t>
            </a:r>
            <a:r>
              <a:rPr lang="en-US" sz="1000" dirty="0" smtClean="0"/>
              <a:t>: 1, Surf: 0</a:t>
            </a:r>
            <a:endParaRPr lang="en-US" sz="1000" dirty="0"/>
          </a:p>
        </p:txBody>
      </p:sp>
      <p:sp>
        <p:nvSpPr>
          <p:cNvPr id="342" name="TextBox 341"/>
          <p:cNvSpPr txBox="1"/>
          <p:nvPr/>
        </p:nvSpPr>
        <p:spPr>
          <a:xfrm>
            <a:off x="4241619" y="1858619"/>
            <a:ext cx="40658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 smtClean="0"/>
              <a:t>Emb</a:t>
            </a:r>
            <a:r>
              <a:rPr lang="en-US" sz="1000" dirty="0" smtClean="0"/>
              <a:t>: 2, Surf: 2</a:t>
            </a:r>
            <a:endParaRPr lang="en-US" sz="1000" dirty="0"/>
          </a:p>
        </p:txBody>
      </p:sp>
      <p:sp>
        <p:nvSpPr>
          <p:cNvPr id="343" name="TextBox 342"/>
          <p:cNvSpPr txBox="1"/>
          <p:nvPr/>
        </p:nvSpPr>
        <p:spPr>
          <a:xfrm>
            <a:off x="1924278" y="4144619"/>
            <a:ext cx="40658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 smtClean="0"/>
              <a:t>Emb</a:t>
            </a:r>
            <a:r>
              <a:rPr lang="en-US" sz="1000" dirty="0" smtClean="0"/>
              <a:t>: 1, Surf: 0</a:t>
            </a:r>
            <a:endParaRPr lang="en-US" sz="1000" dirty="0"/>
          </a:p>
        </p:txBody>
      </p:sp>
      <p:sp>
        <p:nvSpPr>
          <p:cNvPr id="344" name="TextBox 343"/>
          <p:cNvSpPr txBox="1"/>
          <p:nvPr/>
        </p:nvSpPr>
        <p:spPr>
          <a:xfrm>
            <a:off x="6172200" y="1890929"/>
            <a:ext cx="40658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 smtClean="0"/>
              <a:t>Emb</a:t>
            </a:r>
            <a:r>
              <a:rPr lang="en-US" sz="1000" dirty="0" smtClean="0"/>
              <a:t>: 2, Surf: 2</a:t>
            </a:r>
            <a:endParaRPr lang="en-US" sz="1000" dirty="0"/>
          </a:p>
        </p:txBody>
      </p:sp>
      <p:sp>
        <p:nvSpPr>
          <p:cNvPr id="345" name="TextBox 344"/>
          <p:cNvSpPr txBox="1"/>
          <p:nvPr/>
        </p:nvSpPr>
        <p:spPr>
          <a:xfrm>
            <a:off x="4198315" y="2340741"/>
            <a:ext cx="40658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 smtClean="0"/>
              <a:t>Emb</a:t>
            </a:r>
            <a:r>
              <a:rPr lang="en-US" sz="1000" dirty="0" smtClean="0"/>
              <a:t>: 4, Surf: 0</a:t>
            </a:r>
            <a:endParaRPr lang="en-US" sz="1000" dirty="0"/>
          </a:p>
        </p:txBody>
      </p:sp>
      <p:sp>
        <p:nvSpPr>
          <p:cNvPr id="346" name="TextBox 345"/>
          <p:cNvSpPr txBox="1"/>
          <p:nvPr/>
        </p:nvSpPr>
        <p:spPr>
          <a:xfrm>
            <a:off x="6179035" y="2347766"/>
            <a:ext cx="40658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 smtClean="0"/>
              <a:t>Emb</a:t>
            </a:r>
            <a:r>
              <a:rPr lang="en-US" sz="1000" dirty="0" smtClean="0"/>
              <a:t>: 3, Surf: 0</a:t>
            </a:r>
            <a:endParaRPr lang="en-US" sz="1000" dirty="0"/>
          </a:p>
        </p:txBody>
      </p:sp>
      <p:sp>
        <p:nvSpPr>
          <p:cNvPr id="347" name="TextBox 346"/>
          <p:cNvSpPr txBox="1"/>
          <p:nvPr/>
        </p:nvSpPr>
        <p:spPr>
          <a:xfrm>
            <a:off x="4191000" y="2773019"/>
            <a:ext cx="40658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 smtClean="0"/>
              <a:t>Emb</a:t>
            </a:r>
            <a:r>
              <a:rPr lang="en-US" sz="1000" dirty="0" smtClean="0"/>
              <a:t>: 4, Surf: 0</a:t>
            </a:r>
            <a:endParaRPr lang="en-US" sz="1000" dirty="0"/>
          </a:p>
        </p:txBody>
      </p:sp>
      <p:sp>
        <p:nvSpPr>
          <p:cNvPr id="348" name="TextBox 347"/>
          <p:cNvSpPr txBox="1"/>
          <p:nvPr/>
        </p:nvSpPr>
        <p:spPr>
          <a:xfrm>
            <a:off x="4191000" y="3326396"/>
            <a:ext cx="40658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 smtClean="0"/>
              <a:t>Emb</a:t>
            </a:r>
            <a:r>
              <a:rPr lang="en-US" sz="1000" dirty="0" smtClean="0"/>
              <a:t>: 4, Surf: 0</a:t>
            </a:r>
            <a:endParaRPr lang="en-US" sz="1000" dirty="0"/>
          </a:p>
        </p:txBody>
      </p:sp>
      <p:sp>
        <p:nvSpPr>
          <p:cNvPr id="349" name="TextBox 348"/>
          <p:cNvSpPr txBox="1"/>
          <p:nvPr/>
        </p:nvSpPr>
        <p:spPr>
          <a:xfrm>
            <a:off x="6146619" y="3338656"/>
            <a:ext cx="40658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 smtClean="0"/>
              <a:t>Emb</a:t>
            </a:r>
            <a:r>
              <a:rPr lang="en-US" sz="1000" dirty="0" smtClean="0"/>
              <a:t>: 3, Surf: 0</a:t>
            </a:r>
            <a:endParaRPr lang="en-US" sz="1000" dirty="0"/>
          </a:p>
        </p:txBody>
      </p:sp>
      <p:sp>
        <p:nvSpPr>
          <p:cNvPr id="350" name="TextBox 349"/>
          <p:cNvSpPr txBox="1"/>
          <p:nvPr/>
        </p:nvSpPr>
        <p:spPr>
          <a:xfrm>
            <a:off x="6190961" y="3856564"/>
            <a:ext cx="40658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 smtClean="0"/>
              <a:t>Emb</a:t>
            </a:r>
            <a:r>
              <a:rPr lang="en-US" sz="1000" dirty="0" smtClean="0"/>
              <a:t>: 4, Surf: 0</a:t>
            </a:r>
            <a:endParaRPr lang="en-US" sz="1000" dirty="0"/>
          </a:p>
        </p:txBody>
      </p:sp>
      <p:sp>
        <p:nvSpPr>
          <p:cNvPr id="351" name="TextBox 350"/>
          <p:cNvSpPr txBox="1"/>
          <p:nvPr/>
        </p:nvSpPr>
        <p:spPr>
          <a:xfrm>
            <a:off x="4206581" y="3819650"/>
            <a:ext cx="40658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 smtClean="0"/>
              <a:t>Emb</a:t>
            </a:r>
            <a:r>
              <a:rPr lang="en-US" sz="1000" dirty="0" smtClean="0"/>
              <a:t>: 4, Surf: 0</a:t>
            </a:r>
            <a:endParaRPr lang="en-US" sz="1000" dirty="0"/>
          </a:p>
        </p:txBody>
      </p:sp>
      <p:sp>
        <p:nvSpPr>
          <p:cNvPr id="353" name="TextBox 352"/>
          <p:cNvSpPr txBox="1"/>
          <p:nvPr/>
        </p:nvSpPr>
        <p:spPr>
          <a:xfrm>
            <a:off x="4191000" y="4329256"/>
            <a:ext cx="40658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 smtClean="0"/>
              <a:t>Emb</a:t>
            </a:r>
            <a:r>
              <a:rPr lang="en-US" sz="1000" dirty="0" smtClean="0"/>
              <a:t>: 1, Surf: 0</a:t>
            </a:r>
            <a:endParaRPr lang="en-US" sz="1000" dirty="0"/>
          </a:p>
        </p:txBody>
      </p:sp>
      <p:sp>
        <p:nvSpPr>
          <p:cNvPr id="354" name="TextBox 353"/>
          <p:cNvSpPr txBox="1"/>
          <p:nvPr/>
        </p:nvSpPr>
        <p:spPr>
          <a:xfrm>
            <a:off x="6172200" y="4332233"/>
            <a:ext cx="40658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 smtClean="0"/>
              <a:t>Emb</a:t>
            </a:r>
            <a:r>
              <a:rPr lang="en-US" sz="1000" dirty="0" smtClean="0"/>
              <a:t>: 1, Surf: 0</a:t>
            </a:r>
            <a:endParaRPr lang="en-US" sz="1000" dirty="0"/>
          </a:p>
        </p:txBody>
      </p:sp>
      <p:sp>
        <p:nvSpPr>
          <p:cNvPr id="355" name="TextBox 354"/>
          <p:cNvSpPr txBox="1"/>
          <p:nvPr/>
        </p:nvSpPr>
        <p:spPr>
          <a:xfrm>
            <a:off x="2076678" y="3156996"/>
            <a:ext cx="40658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 smtClean="0"/>
              <a:t>Emb</a:t>
            </a:r>
            <a:r>
              <a:rPr lang="en-US" sz="1000" dirty="0" smtClean="0"/>
              <a:t>: 1, Surf: 0</a:t>
            </a:r>
            <a:endParaRPr lang="en-US" sz="1000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179512" y="2508177"/>
            <a:ext cx="7746886" cy="0"/>
          </a:xfrm>
          <a:prstGeom prst="line">
            <a:avLst/>
          </a:prstGeom>
          <a:ln w="254000" cap="rnd">
            <a:solidFill>
              <a:schemeClr val="bg1">
                <a:lumMod val="65000"/>
                <a:alpha val="3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79512" y="2976229"/>
            <a:ext cx="7746886" cy="0"/>
          </a:xfrm>
          <a:prstGeom prst="line">
            <a:avLst/>
          </a:prstGeom>
          <a:ln w="254000" cap="rnd">
            <a:solidFill>
              <a:schemeClr val="bg1">
                <a:lumMod val="65000"/>
                <a:alpha val="3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179512" y="3480285"/>
            <a:ext cx="7746886" cy="0"/>
          </a:xfrm>
          <a:prstGeom prst="line">
            <a:avLst/>
          </a:prstGeom>
          <a:ln w="254000" cap="rnd">
            <a:solidFill>
              <a:schemeClr val="bg1">
                <a:lumMod val="65000"/>
                <a:alpha val="3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179512" y="3984341"/>
            <a:ext cx="7746886" cy="0"/>
          </a:xfrm>
          <a:prstGeom prst="line">
            <a:avLst/>
          </a:prstGeom>
          <a:ln w="254000" cap="rnd">
            <a:solidFill>
              <a:schemeClr val="bg1">
                <a:lumMod val="65000"/>
                <a:alpha val="3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79512" y="2040125"/>
            <a:ext cx="7746886" cy="0"/>
          </a:xfrm>
          <a:prstGeom prst="line">
            <a:avLst/>
          </a:prstGeom>
          <a:ln w="254000" cap="rnd">
            <a:solidFill>
              <a:schemeClr val="bg1">
                <a:lumMod val="65000"/>
                <a:alpha val="3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15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1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55" y="2879719"/>
            <a:ext cx="4860540" cy="2434403"/>
          </a:xfrm>
          <a:prstGeom prst="rect">
            <a:avLst/>
          </a:prstGeom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228600" y="692696"/>
            <a:ext cx="8458200" cy="990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algn="l"/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Instrumentation - Girder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24291" y="5245906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Fix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90964" y="5167158"/>
            <a:ext cx="134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j-lt"/>
                <a:cs typeface="Times New Roman" panose="02020603050405020304" pitchFamily="18" charset="0"/>
              </a:rPr>
              <a:t>Exp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895353" y="2746329"/>
            <a:ext cx="0" cy="2736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 flipV="1">
            <a:off x="5744013" y="2746329"/>
            <a:ext cx="8882" cy="2736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650" y="2895600"/>
            <a:ext cx="1296144" cy="2671528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892355" y="5662652"/>
            <a:ext cx="0" cy="17038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92355" y="5747843"/>
            <a:ext cx="485165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5755893" y="5662651"/>
            <a:ext cx="0" cy="17038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3343625" y="5662650"/>
            <a:ext cx="0" cy="17038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4631408" y="5662648"/>
            <a:ext cx="0" cy="17038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308240" y="5785519"/>
            <a:ext cx="45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L/4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2518615" y="5785518"/>
            <a:ext cx="45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L/4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3761912" y="5785518"/>
            <a:ext cx="45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L/4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5011251" y="5785517"/>
            <a:ext cx="45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L/4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1560" y="3193723"/>
            <a:ext cx="280795" cy="0"/>
          </a:xfrm>
          <a:prstGeom prst="straightConnector1">
            <a:avLst/>
          </a:prstGeom>
          <a:ln w="190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 flipH="1">
            <a:off x="611560" y="5075082"/>
            <a:ext cx="280795" cy="0"/>
          </a:xfrm>
          <a:prstGeom prst="straightConnector1">
            <a:avLst/>
          </a:prstGeom>
          <a:ln w="190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11560" y="3094862"/>
            <a:ext cx="0" cy="18887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611560" y="4972563"/>
            <a:ext cx="0" cy="18887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27497"/>
              </p:ext>
            </p:extLst>
          </p:nvPr>
        </p:nvGraphicFramePr>
        <p:xfrm>
          <a:off x="4688459" y="690633"/>
          <a:ext cx="4349313" cy="1528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77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641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73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791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/>
                        <a:t>Sensor</a:t>
                      </a:r>
                      <a:endParaRPr lang="en-US" sz="105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/>
                        <a:t>Number</a:t>
                      </a:r>
                      <a:endParaRPr lang="en-US" sz="105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 smtClean="0"/>
                        <a:t>Symbol</a:t>
                      </a:r>
                      <a:endParaRPr lang="en-US" sz="105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97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Strain (&amp;</a:t>
                      </a:r>
                      <a:r>
                        <a:rPr lang="en-US" sz="1050" baseline="0" dirty="0" smtClean="0"/>
                        <a:t> Temperature)</a:t>
                      </a:r>
                      <a:endParaRPr lang="en-US" sz="105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Girder (flexure</a:t>
                      </a:r>
                      <a:r>
                        <a:rPr lang="en-US" sz="1050" baseline="0" dirty="0" smtClean="0"/>
                        <a:t> and shear – 18+6+16</a:t>
                      </a:r>
                      <a:r>
                        <a:rPr lang="en-US" sz="1050" dirty="0" smtClean="0"/>
                        <a:t>Total)</a:t>
                      </a:r>
                      <a:endParaRPr lang="en-US" sz="105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Acceleration</a:t>
                      </a:r>
                      <a:endParaRPr lang="en-US" sz="105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Girder (12 Total)</a:t>
                      </a:r>
                      <a:endParaRPr lang="en-US" sz="105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45090239"/>
                  </a:ext>
                </a:extLst>
              </a:tr>
              <a:tr h="279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Displacement</a:t>
                      </a:r>
                      <a:endParaRPr lang="en-US" sz="105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smtClean="0"/>
                        <a:t>Girder (12 Total)</a:t>
                      </a:r>
                      <a:endParaRPr lang="en-US" sz="105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59227566"/>
                  </a:ext>
                </a:extLst>
              </a:tr>
              <a:tr h="279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/>
                        <a:t>Displacement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/>
                        <a:t>Expansion joint (2 girders)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05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41" name="Rectangle 240"/>
          <p:cNvSpPr/>
          <p:nvPr/>
        </p:nvSpPr>
        <p:spPr>
          <a:xfrm>
            <a:off x="8532440" y="1160748"/>
            <a:ext cx="101864" cy="79641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6873035" y="4546863"/>
            <a:ext cx="97657" cy="73670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7220169" y="5526020"/>
            <a:ext cx="97657" cy="73670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1522221" y="2426909"/>
            <a:ext cx="756084" cy="756856"/>
          </a:xfrm>
          <a:prstGeom prst="straightConnector1">
            <a:avLst/>
          </a:prstGeom>
          <a:ln w="19050">
            <a:solidFill>
              <a:srgbClr val="CC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180532" y="2167990"/>
            <a:ext cx="1269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rgbClr val="CC0000"/>
                </a:solidFill>
                <a:latin typeface="+mj-lt"/>
                <a:cs typeface="Times New Roman" panose="02020603050405020304" pitchFamily="18" charset="0"/>
              </a:rPr>
              <a:t>Steel girder</a:t>
            </a:r>
            <a:endParaRPr lang="en-US" sz="1600" b="1" i="1" dirty="0">
              <a:solidFill>
                <a:srgbClr val="CC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5" name="Diamond 74"/>
          <p:cNvSpPr/>
          <p:nvPr/>
        </p:nvSpPr>
        <p:spPr>
          <a:xfrm>
            <a:off x="1979712" y="3139717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iamond 75"/>
          <p:cNvSpPr/>
          <p:nvPr/>
        </p:nvSpPr>
        <p:spPr>
          <a:xfrm>
            <a:off x="1979712" y="3717032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iamond 76"/>
          <p:cNvSpPr/>
          <p:nvPr/>
        </p:nvSpPr>
        <p:spPr>
          <a:xfrm>
            <a:off x="1979712" y="4365104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Diamond 77"/>
          <p:cNvSpPr/>
          <p:nvPr/>
        </p:nvSpPr>
        <p:spPr>
          <a:xfrm>
            <a:off x="1979712" y="5013176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iamond 78"/>
          <p:cNvSpPr/>
          <p:nvPr/>
        </p:nvSpPr>
        <p:spPr>
          <a:xfrm>
            <a:off x="3246686" y="3140968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Diamond 79"/>
          <p:cNvSpPr/>
          <p:nvPr/>
        </p:nvSpPr>
        <p:spPr>
          <a:xfrm>
            <a:off x="3246686" y="3718283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Diamond 80"/>
          <p:cNvSpPr/>
          <p:nvPr/>
        </p:nvSpPr>
        <p:spPr>
          <a:xfrm>
            <a:off x="3246686" y="4366355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Diamond 81"/>
          <p:cNvSpPr/>
          <p:nvPr/>
        </p:nvSpPr>
        <p:spPr>
          <a:xfrm>
            <a:off x="3246686" y="5014427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iamond 82"/>
          <p:cNvSpPr/>
          <p:nvPr/>
        </p:nvSpPr>
        <p:spPr>
          <a:xfrm>
            <a:off x="4542830" y="3140968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iamond 83"/>
          <p:cNvSpPr/>
          <p:nvPr/>
        </p:nvSpPr>
        <p:spPr>
          <a:xfrm>
            <a:off x="4542830" y="3718283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iamond 84"/>
          <p:cNvSpPr/>
          <p:nvPr/>
        </p:nvSpPr>
        <p:spPr>
          <a:xfrm>
            <a:off x="4542830" y="4366355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iamond 85"/>
          <p:cNvSpPr/>
          <p:nvPr/>
        </p:nvSpPr>
        <p:spPr>
          <a:xfrm>
            <a:off x="4542830" y="5014427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>
            <a:off x="2051720" y="5661248"/>
            <a:ext cx="0" cy="17038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Isosceles Triangle 87"/>
          <p:cNvSpPr/>
          <p:nvPr/>
        </p:nvSpPr>
        <p:spPr>
          <a:xfrm flipH="1">
            <a:off x="633495" y="2933212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/>
          <p:cNvSpPr/>
          <p:nvPr/>
        </p:nvSpPr>
        <p:spPr>
          <a:xfrm flipH="1">
            <a:off x="626056" y="4786848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/>
          <p:cNvSpPr/>
          <p:nvPr/>
        </p:nvSpPr>
        <p:spPr>
          <a:xfrm flipH="1">
            <a:off x="2132174" y="3158387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Isosceles Triangle 90"/>
          <p:cNvSpPr/>
          <p:nvPr/>
        </p:nvSpPr>
        <p:spPr>
          <a:xfrm flipH="1">
            <a:off x="2118393" y="3719135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Isosceles Triangle 91"/>
          <p:cNvSpPr/>
          <p:nvPr/>
        </p:nvSpPr>
        <p:spPr>
          <a:xfrm flipH="1">
            <a:off x="2114704" y="4384349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Isosceles Triangle 92"/>
          <p:cNvSpPr/>
          <p:nvPr/>
        </p:nvSpPr>
        <p:spPr>
          <a:xfrm flipH="1">
            <a:off x="2114704" y="5021885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Isosceles Triangle 93"/>
          <p:cNvSpPr/>
          <p:nvPr/>
        </p:nvSpPr>
        <p:spPr>
          <a:xfrm flipH="1">
            <a:off x="3392314" y="3167097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Isosceles Triangle 94"/>
          <p:cNvSpPr/>
          <p:nvPr/>
        </p:nvSpPr>
        <p:spPr>
          <a:xfrm flipH="1">
            <a:off x="3378533" y="3727845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Isosceles Triangle 95"/>
          <p:cNvSpPr/>
          <p:nvPr/>
        </p:nvSpPr>
        <p:spPr>
          <a:xfrm flipH="1">
            <a:off x="3374844" y="4393059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Isosceles Triangle 96"/>
          <p:cNvSpPr/>
          <p:nvPr/>
        </p:nvSpPr>
        <p:spPr>
          <a:xfrm flipH="1">
            <a:off x="3374844" y="5030595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Isosceles Triangle 97"/>
          <p:cNvSpPr/>
          <p:nvPr/>
        </p:nvSpPr>
        <p:spPr>
          <a:xfrm flipH="1">
            <a:off x="4688458" y="3167097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Isosceles Triangle 98"/>
          <p:cNvSpPr/>
          <p:nvPr/>
        </p:nvSpPr>
        <p:spPr>
          <a:xfrm flipH="1">
            <a:off x="4674677" y="3727845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Isosceles Triangle 99"/>
          <p:cNvSpPr/>
          <p:nvPr/>
        </p:nvSpPr>
        <p:spPr>
          <a:xfrm flipH="1">
            <a:off x="4670988" y="4393059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Isosceles Triangle 100"/>
          <p:cNvSpPr/>
          <p:nvPr/>
        </p:nvSpPr>
        <p:spPr>
          <a:xfrm flipH="1">
            <a:off x="4670988" y="5030595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Diamond 101"/>
          <p:cNvSpPr/>
          <p:nvPr/>
        </p:nvSpPr>
        <p:spPr>
          <a:xfrm>
            <a:off x="6518948" y="5546511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/>
          <p:cNvSpPr/>
          <p:nvPr/>
        </p:nvSpPr>
        <p:spPr>
          <a:xfrm flipH="1">
            <a:off x="6869854" y="5573050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Isosceles Triangle 103"/>
          <p:cNvSpPr/>
          <p:nvPr/>
        </p:nvSpPr>
        <p:spPr>
          <a:xfrm flipH="1">
            <a:off x="8497585" y="1707469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Isosceles Triangle 104"/>
          <p:cNvSpPr/>
          <p:nvPr/>
        </p:nvSpPr>
        <p:spPr>
          <a:xfrm flipH="1">
            <a:off x="8497585" y="2006259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Diamond 105"/>
          <p:cNvSpPr/>
          <p:nvPr/>
        </p:nvSpPr>
        <p:spPr>
          <a:xfrm>
            <a:off x="8502698" y="1425127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319762" y="4383395"/>
            <a:ext cx="188335" cy="90108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326125" y="5040129"/>
            <a:ext cx="188335" cy="90108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040795" y="3158387"/>
            <a:ext cx="188335" cy="90108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037484" y="3737379"/>
            <a:ext cx="188335" cy="90108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027432" y="4383395"/>
            <a:ext cx="188335" cy="90108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033795" y="5040129"/>
            <a:ext cx="188335" cy="90108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1744161" y="4363048"/>
            <a:ext cx="188335" cy="90108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750524" y="5019782"/>
            <a:ext cx="188335" cy="90108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5356480" y="4383395"/>
            <a:ext cx="188335" cy="90108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5362843" y="5040129"/>
            <a:ext cx="188335" cy="90108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133650" y="5791872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Ext. mid-span flexural strain gages</a:t>
            </a:r>
            <a:endParaRPr lang="en-US" sz="1600" dirty="0"/>
          </a:p>
        </p:txBody>
      </p:sp>
      <p:sp>
        <p:nvSpPr>
          <p:cNvPr id="107" name="Rectangle 106"/>
          <p:cNvSpPr/>
          <p:nvPr/>
        </p:nvSpPr>
        <p:spPr>
          <a:xfrm>
            <a:off x="6251026" y="5526020"/>
            <a:ext cx="97657" cy="73670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24" y="2897817"/>
            <a:ext cx="1296144" cy="2671528"/>
          </a:xfrm>
          <a:prstGeom prst="rect">
            <a:avLst/>
          </a:prstGeom>
        </p:spPr>
      </p:pic>
      <p:sp>
        <p:nvSpPr>
          <p:cNvPr id="115" name="Rectangle 114"/>
          <p:cNvSpPr/>
          <p:nvPr/>
        </p:nvSpPr>
        <p:spPr>
          <a:xfrm>
            <a:off x="8394409" y="4549080"/>
            <a:ext cx="97657" cy="73670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8040322" y="5548728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119"/>
          <p:cNvSpPr/>
          <p:nvPr/>
        </p:nvSpPr>
        <p:spPr>
          <a:xfrm flipH="1">
            <a:off x="8391228" y="5575267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7655023" y="5803614"/>
            <a:ext cx="1296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US" dirty="0" smtClean="0"/>
              <a:t>Other flexural </a:t>
            </a:r>
            <a:r>
              <a:rPr lang="en-US" dirty="0"/>
              <a:t>strain gages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8229600" y="5528237"/>
            <a:ext cx="97657" cy="73670"/>
          </a:xfrm>
          <a:prstGeom prst="rect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1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>
          <a:xfrm>
            <a:off x="228600" y="692696"/>
            <a:ext cx="8458200" cy="990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algn="l"/>
            <a:r>
              <a:rPr lang="en-US" sz="3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Instrumentation - Girder</a:t>
            </a:r>
            <a:endParaRPr lang="en-US" sz="3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305387"/>
              </p:ext>
            </p:extLst>
          </p:nvPr>
        </p:nvGraphicFramePr>
        <p:xfrm>
          <a:off x="5184068" y="863911"/>
          <a:ext cx="3751006" cy="1564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26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634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8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/>
                        <a:t>Sensor</a:t>
                      </a:r>
                      <a:endParaRPr lang="en-US" sz="1050" b="1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/>
                        <a:t>Number</a:t>
                      </a:r>
                      <a:endParaRPr lang="en-US" sz="1050" b="1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200" dirty="0" smtClean="0"/>
                        <a:t>Symbol</a:t>
                      </a:r>
                      <a:endParaRPr lang="en-US" sz="1050" b="1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/>
                        <a:t>Strain (&amp;</a:t>
                      </a:r>
                      <a:r>
                        <a:rPr lang="en-US" sz="1050" b="1" baseline="0" dirty="0" smtClean="0"/>
                        <a:t> Temperature)</a:t>
                      </a:r>
                      <a:endParaRPr lang="en-US" sz="105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/>
                        <a:t>Girder &amp; Pedestal</a:t>
                      </a:r>
                      <a:r>
                        <a:rPr lang="en-US" sz="1050" b="1" baseline="0" dirty="0" smtClean="0"/>
                        <a:t> </a:t>
                      </a:r>
                      <a:r>
                        <a:rPr lang="en-US" sz="1050" b="1" dirty="0" smtClean="0"/>
                        <a:t>(max 14 </a:t>
                      </a:r>
                      <a:r>
                        <a:rPr lang="en-US" sz="1050" b="1" baseline="0" dirty="0" smtClean="0"/>
                        <a:t>per girder/pedestal</a:t>
                      </a:r>
                      <a:r>
                        <a:rPr lang="en-US" sz="1050" b="1" dirty="0" smtClean="0"/>
                        <a:t>)</a:t>
                      </a:r>
                      <a:endParaRPr lang="en-US" sz="105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 smtClean="0"/>
                        <a:t>Displacement</a:t>
                      </a:r>
                      <a:endParaRPr lang="en-US" sz="1050" b="1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/>
                        <a:t>Totally 4</a:t>
                      </a:r>
                      <a:r>
                        <a:rPr lang="en-US" sz="1050" b="1" baseline="0" dirty="0" smtClean="0"/>
                        <a:t> per girder (including expansion)</a:t>
                      </a:r>
                      <a:endParaRPr lang="en-US" sz="105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kern="1200" dirty="0" smtClean="0"/>
                        <a:t>Acceleration</a:t>
                      </a:r>
                      <a:endParaRPr lang="en-US" sz="105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 smtClean="0"/>
                        <a:t>Totally 3</a:t>
                      </a:r>
                      <a:r>
                        <a:rPr lang="en-US" sz="1050" b="1" baseline="0" dirty="0" smtClean="0"/>
                        <a:t> per girder</a:t>
                      </a:r>
                      <a:endParaRPr lang="en-US" sz="105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41" name="Rectangle 240"/>
          <p:cNvSpPr/>
          <p:nvPr/>
        </p:nvSpPr>
        <p:spPr>
          <a:xfrm>
            <a:off x="8435639" y="1376772"/>
            <a:ext cx="204813" cy="58413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Diamond 121"/>
          <p:cNvSpPr/>
          <p:nvPr/>
        </p:nvSpPr>
        <p:spPr>
          <a:xfrm>
            <a:off x="8467431" y="2170020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06" y="3402084"/>
            <a:ext cx="7484957" cy="21399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02724" y="2740823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  <a:cs typeface="Times New Roman" panose="02020603050405020304" pitchFamily="18" charset="0"/>
              </a:rPr>
              <a:t>Fix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21904" y="2728311"/>
            <a:ext cx="134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j-lt"/>
                <a:cs typeface="Times New Roman" panose="02020603050405020304" pitchFamily="18" charset="0"/>
              </a:rPr>
              <a:t>Exp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837928" y="3097644"/>
            <a:ext cx="0" cy="2736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 flipV="1">
            <a:off x="8281874" y="3097644"/>
            <a:ext cx="8882" cy="2736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086958" y="6013967"/>
            <a:ext cx="0" cy="17038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93830" y="6099154"/>
            <a:ext cx="7041030" cy="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8146740" y="6013966"/>
            <a:ext cx="0" cy="17038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4618348" y="6013965"/>
            <a:ext cx="0" cy="17038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2854152" y="6013964"/>
            <a:ext cx="0" cy="17038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6418548" y="6013963"/>
            <a:ext cx="0" cy="17038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71198" y="6153264"/>
            <a:ext cx="45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L/4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3599485" y="6153265"/>
            <a:ext cx="45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L/4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5453376" y="6184346"/>
            <a:ext cx="45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L/4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7096040" y="6187131"/>
            <a:ext cx="45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  <a:cs typeface="Times New Roman" panose="02020603050405020304" pitchFamily="18" charset="0"/>
              </a:rPr>
              <a:t>L/4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837928" y="4140355"/>
            <a:ext cx="216025" cy="0"/>
          </a:xfrm>
          <a:prstGeom prst="straightConnector1">
            <a:avLst/>
          </a:prstGeom>
          <a:ln w="190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511938" y="4294424"/>
            <a:ext cx="204813" cy="58413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511937" y="4644766"/>
            <a:ext cx="204813" cy="58413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746141" y="4297523"/>
            <a:ext cx="204813" cy="58413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746140" y="4647865"/>
            <a:ext cx="204813" cy="58413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321747" y="4297523"/>
            <a:ext cx="204813" cy="58413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321746" y="4647865"/>
            <a:ext cx="204813" cy="58413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520512" y="4194114"/>
            <a:ext cx="204813" cy="58413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 rot="13314263">
            <a:off x="7581202" y="4032767"/>
            <a:ext cx="204813" cy="58413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 rot="9035885">
            <a:off x="7573370" y="4347289"/>
            <a:ext cx="204813" cy="58413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 rot="5400000">
            <a:off x="1321278" y="5149659"/>
            <a:ext cx="204813" cy="58413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5400000">
            <a:off x="872740" y="5142102"/>
            <a:ext cx="204813" cy="58413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rot="5400000">
            <a:off x="8118740" y="4980144"/>
            <a:ext cx="204813" cy="58413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5400000">
            <a:off x="7670202" y="4972587"/>
            <a:ext cx="204813" cy="58413"/>
          </a:xfrm>
          <a:prstGeom prst="rect">
            <a:avLst/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34172" y="4644767"/>
            <a:ext cx="0" cy="26217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50953" y="4906944"/>
            <a:ext cx="155227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4773575" y="4637210"/>
            <a:ext cx="0" cy="26217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690356" y="4899387"/>
            <a:ext cx="155227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6249739" y="4637210"/>
            <a:ext cx="0" cy="26217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166520" y="4899387"/>
            <a:ext cx="155227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Diamond 117"/>
          <p:cNvSpPr/>
          <p:nvPr/>
        </p:nvSpPr>
        <p:spPr>
          <a:xfrm>
            <a:off x="2544582" y="4644766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4315066" y="4644766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iamond 119"/>
          <p:cNvSpPr/>
          <p:nvPr/>
        </p:nvSpPr>
        <p:spPr>
          <a:xfrm>
            <a:off x="6582122" y="4650036"/>
            <a:ext cx="137182" cy="144016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/>
          <p:cNvSpPr/>
          <p:nvPr/>
        </p:nvSpPr>
        <p:spPr>
          <a:xfrm flipH="1">
            <a:off x="6171116" y="4953238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 flipH="1">
            <a:off x="4690356" y="4949873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Isosceles Triangle 62"/>
          <p:cNvSpPr/>
          <p:nvPr/>
        </p:nvSpPr>
        <p:spPr>
          <a:xfrm flipH="1">
            <a:off x="2940074" y="4930205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 flipH="1">
            <a:off x="594350" y="4030931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flipH="1">
            <a:off x="8433039" y="1743663"/>
            <a:ext cx="171574" cy="126597"/>
          </a:xfrm>
          <a:prstGeom prst="triangl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369</Words>
  <Application>Microsoft Office PowerPoint</Application>
  <PresentationFormat>On-screen Show (4:3)</PresentationFormat>
  <Paragraphs>92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Braley</dc:creator>
  <cp:lastModifiedBy>John Braley</cp:lastModifiedBy>
  <cp:revision>17</cp:revision>
  <dcterms:created xsi:type="dcterms:W3CDTF">2018-10-29T17:30:39Z</dcterms:created>
  <dcterms:modified xsi:type="dcterms:W3CDTF">2018-11-30T21:35:05Z</dcterms:modified>
</cp:coreProperties>
</file>