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430" r:id="rId2"/>
    <p:sldId id="442" r:id="rId3"/>
    <p:sldId id="431" r:id="rId4"/>
    <p:sldId id="434" r:id="rId5"/>
    <p:sldId id="432" r:id="rId6"/>
    <p:sldId id="43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D7A2"/>
    <a:srgbClr val="0066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264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40D64-524C-417B-BCFE-287709B8F1C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C83A-EC31-4F10-956C-A71AA2240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0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2F644-B076-4FA7-9949-663F64BC03A4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475C8-23B1-4A82-B614-990C506E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74E5-CD7C-4EA9-9992-E6EEA5782FD7}" type="datetime1">
              <a:rPr lang="en-US" smtClean="0"/>
              <a:t>4/16/2019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043D-BC57-491C-A1F4-C39E1C5CA03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21A7-2EC0-4F73-AAFC-BEBB60E28B4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>
            <a:lvl1pPr marL="420624" indent="-384048"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"/>
              <a:defRPr/>
            </a:lvl1pPr>
            <a:lvl2pPr>
              <a:buClr>
                <a:schemeClr val="accent1">
                  <a:lumMod val="25000"/>
                  <a:lumOff val="75000"/>
                </a:schemeClr>
              </a:buClr>
              <a:defRPr/>
            </a:lvl2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9279-04E8-47D1-9DB9-971BD37CB0C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7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848"/>
            <a:ext cx="9144000" cy="987552"/>
          </a:xfrm>
          <a:prstGeom prst="rect">
            <a:avLst/>
          </a:prstGeom>
          <a:effectLst>
            <a:outerShdw blurRad="50800" dist="63500" dir="36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01F-625D-4E75-BC30-5629A50DE02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B916-F420-434F-B586-D9947BB1085B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2539-E376-4CAC-BE7D-826BEE62A9DC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953"/>
            <a:ext cx="7470648" cy="563880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197C-D2CC-4B49-910C-660FAA0594DA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ED4-D321-4F29-85DF-F8D04DEB71F6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16D7-EFD0-4805-B9E0-C537D8E79D9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051A334-B532-4F80-B0F2-202D16DCDCCD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3C31B3-20B5-4885-8A22-31C86C3105C4}" type="datetime1">
              <a:rPr lang="en-US" smtClean="0"/>
              <a:t>4/16/2019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0"/>
            <a:ext cx="762000" cy="365125"/>
          </a:xfrm>
          <a:prstGeom prst="rect">
            <a:avLst/>
          </a:prstGeom>
        </p:spPr>
        <p:txBody>
          <a:bodyPr vert="horz" lIns="0" tIns="91440" rIns="91440" bIns="0" anchor="t" anchorCtr="0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eaLnBrk="1" hangingPunct="1"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eaLnBrk="1" hangingPunct="1"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Is the current approach for accounting for dynamic amplification adequate?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Dynamic amplification of a structure is highly dependent on the specific profile in-situ. 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Cannot be estimated without considering the bridge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Current methods likely to remain conservative at strength limit states (multiple simultaneous vehicles)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How can the dynamic amplification of an existing bridge be estimated?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Operational monitoring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Simulation with measured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What are better ways of accounting for VBI?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Dependent on application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3D FE modeling with “moving-mass” analysis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Simplified model is less accurate but conservative and easy to implement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What measures can be taken to ensure a bridge does not experience high dynamic amplification?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Increase bridge stiffness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Specify and maintain a smooth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What can be done if a bridge is exhibiting high dynamic amplification?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Likely due to profile; confirm.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profile is the culprit how to mitigate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Smooth profile – Rolling straightedge inadequate at common limits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Reduce vehicle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8E01-F9D6-4DC6-8553-E3F45D0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E466-EFF3-4E2A-86FF-41895D0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Do platoons pose additional risk to bridge performance?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Higher amplification may occur when the bridge is subjected to repeated vehicle loading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For small headway spacing, static load effect is increased and dynamic amplification decreases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Use amplification factor as computed for single vehicle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3B503-10A2-4F40-B55B-D63B25B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B7A2B-A8F5-4C6C-AD0C-B4E4352A2440}"/>
              </a:ext>
            </a:extLst>
          </p:cNvPr>
          <p:cNvSpPr/>
          <p:nvPr/>
        </p:nvSpPr>
        <p:spPr>
          <a:xfrm>
            <a:off x="228600" y="914400"/>
            <a:ext cx="8686800" cy="137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233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Proposal">
      <a:dk1>
        <a:srgbClr val="283138"/>
      </a:dk1>
      <a:lt1>
        <a:srgbClr val="FFFFF3"/>
      </a:lt1>
      <a:dk2>
        <a:srgbClr val="283138"/>
      </a:dk2>
      <a:lt2>
        <a:srgbClr val="FFF9E1"/>
      </a:lt2>
      <a:accent1>
        <a:srgbClr val="2C3B6C"/>
      </a:accent1>
      <a:accent2>
        <a:srgbClr val="F59D5B"/>
      </a:accent2>
      <a:accent3>
        <a:srgbClr val="695247"/>
      </a:accent3>
      <a:accent4>
        <a:srgbClr val="728D1B"/>
      </a:accent4>
      <a:accent5>
        <a:srgbClr val="AB73D5"/>
      </a:accent5>
      <a:accent6>
        <a:srgbClr val="84BED8"/>
      </a:accent6>
      <a:hlink>
        <a:srgbClr val="6187E3"/>
      </a:hlink>
      <a:folHlink>
        <a:srgbClr val="7B8EB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posal_final.pptx" id="{7B7BBF4B-C409-4C72-B084-42AD6A1126C7}" vid="{454935FA-C736-4B15-B5D7-46FB444811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thesis_temp</Template>
  <TotalTime>0</TotalTime>
  <Words>229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Franklin Gothic Book</vt:lpstr>
      <vt:lpstr>Wingdings</vt:lpstr>
      <vt:lpstr>Wingdings 2</vt:lpstr>
      <vt:lpstr>Technic</vt:lpstr>
      <vt:lpstr>Significance of Research</vt:lpstr>
      <vt:lpstr>Significance of Research</vt:lpstr>
      <vt:lpstr>Significance of Research</vt:lpstr>
      <vt:lpstr>Significance of Research</vt:lpstr>
      <vt:lpstr>Significance of Research</vt:lpstr>
      <vt:lpstr>Significance of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Significance of Research</dc:title>
  <dc:creator>John Braley</dc:creator>
  <cp:lastModifiedBy>John Braley</cp:lastModifiedBy>
  <cp:revision>1</cp:revision>
  <dcterms:created xsi:type="dcterms:W3CDTF">2019-04-16T18:50:30Z</dcterms:created>
  <dcterms:modified xsi:type="dcterms:W3CDTF">2019-04-16T18:50:56Z</dcterms:modified>
</cp:coreProperties>
</file>