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49" y="6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2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2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7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5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9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3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3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2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6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5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01EC4-0BC2-4C83-8522-2DBC2DC9B78F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2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6392320" y="457200"/>
            <a:ext cx="2523080" cy="2901634"/>
            <a:chOff x="6392320" y="457200"/>
            <a:chExt cx="2523080" cy="2901634"/>
          </a:xfrm>
        </p:grpSpPr>
        <p:sp>
          <p:nvSpPr>
            <p:cNvPr id="4" name="Rectangle 3"/>
            <p:cNvSpPr/>
            <p:nvPr/>
          </p:nvSpPr>
          <p:spPr>
            <a:xfrm>
              <a:off x="6941035" y="457200"/>
              <a:ext cx="1197050" cy="68580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n w="19050"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Truck</a:t>
              </a:r>
              <a:endParaRPr lang="en-US" sz="32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575630" y="2057400"/>
              <a:ext cx="1927860" cy="68580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n w="19050"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Bridge</a:t>
              </a:r>
              <a:endParaRPr lang="en-US" sz="32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6853760" y="1747520"/>
              <a:ext cx="1371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467600" y="1743075"/>
              <a:ext cx="0" cy="310896"/>
            </a:xfrm>
            <a:prstGeom prst="line">
              <a:avLst/>
            </a:prstGeom>
            <a:ln w="15875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429500" y="1746194"/>
              <a:ext cx="4953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ym typeface="Symbol"/>
                </a:rPr>
                <a:t>(t)</a:t>
              </a:r>
              <a:endParaRPr lang="en-US" sz="1400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7127469" y="1142999"/>
              <a:ext cx="824182" cy="610111"/>
              <a:chOff x="7146973" y="1142999"/>
              <a:chExt cx="824182" cy="610111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7649845" y="1143000"/>
                <a:ext cx="321310" cy="596900"/>
                <a:chOff x="7031990" y="914400"/>
                <a:chExt cx="533400" cy="876300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>
                  <a:off x="7298690" y="914400"/>
                  <a:ext cx="0" cy="381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" name="Group 29"/>
                <p:cNvGrpSpPr/>
                <p:nvPr/>
              </p:nvGrpSpPr>
              <p:grpSpPr>
                <a:xfrm>
                  <a:off x="7031990" y="1295400"/>
                  <a:ext cx="533400" cy="228600"/>
                  <a:chOff x="2819400" y="762000"/>
                  <a:chExt cx="533400" cy="228600"/>
                </a:xfrm>
              </p:grpSpPr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2819400" y="762000"/>
                    <a:ext cx="5334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819400" y="762000"/>
                    <a:ext cx="0" cy="2286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3352800" y="762000"/>
                    <a:ext cx="0" cy="2286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7146290" y="1409700"/>
                  <a:ext cx="3048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7298690" y="1409700"/>
                  <a:ext cx="0" cy="381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26" name="Picture 2" descr="Image result for spring diagram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285" r="25487" b="64250"/>
              <a:stretch/>
            </p:blipFill>
            <p:spPr bwMode="auto">
              <a:xfrm rot="16200000">
                <a:off x="7024797" y="1265175"/>
                <a:ext cx="610111" cy="365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8" name="Group 57"/>
            <p:cNvGrpSpPr/>
            <p:nvPr/>
          </p:nvGrpSpPr>
          <p:grpSpPr>
            <a:xfrm>
              <a:off x="7127469" y="2748722"/>
              <a:ext cx="824182" cy="610111"/>
              <a:chOff x="7146973" y="1142999"/>
              <a:chExt cx="824182" cy="610111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7649845" y="1143000"/>
                <a:ext cx="321310" cy="596900"/>
                <a:chOff x="7031990" y="914400"/>
                <a:chExt cx="533400" cy="876300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>
                  <a:off x="7298690" y="914400"/>
                  <a:ext cx="0" cy="381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2" name="Group 61"/>
                <p:cNvGrpSpPr/>
                <p:nvPr/>
              </p:nvGrpSpPr>
              <p:grpSpPr>
                <a:xfrm>
                  <a:off x="7031990" y="1295400"/>
                  <a:ext cx="533400" cy="228600"/>
                  <a:chOff x="2819400" y="762000"/>
                  <a:chExt cx="533400" cy="228600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2819400" y="762000"/>
                    <a:ext cx="5334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2819400" y="762000"/>
                    <a:ext cx="0" cy="2286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3352800" y="762000"/>
                    <a:ext cx="0" cy="2286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7146290" y="1409700"/>
                  <a:ext cx="3048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7298690" y="1409700"/>
                  <a:ext cx="0" cy="381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0" name="Picture 2" descr="Image result for spring diagram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285" r="25487" b="64250"/>
              <a:stretch/>
            </p:blipFill>
            <p:spPr bwMode="auto">
              <a:xfrm rot="16200000">
                <a:off x="7024797" y="1265175"/>
                <a:ext cx="610111" cy="365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68" name="Straight Connector 67"/>
            <p:cNvCxnSpPr/>
            <p:nvPr/>
          </p:nvCxnSpPr>
          <p:spPr>
            <a:xfrm>
              <a:off x="6392320" y="3358834"/>
              <a:ext cx="22944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8534400" y="2215634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x</a:t>
              </a:r>
              <a:r>
                <a:rPr lang="en-US" baseline="-25000" dirty="0" err="1" smtClean="0"/>
                <a:t>B</a:t>
              </a:r>
              <a:endParaRPr 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153400" y="615434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x</a:t>
              </a:r>
              <a:r>
                <a:rPr lang="en-US" baseline="-25000" dirty="0" err="1" smtClean="0"/>
                <a:t>T</a:t>
              </a:r>
              <a:endParaRPr lang="en-US" baseline="-25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877232" y="1245665"/>
              <a:ext cx="441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 smtClean="0"/>
                <a:t>k</a:t>
              </a:r>
              <a:r>
                <a:rPr lang="en-US" baseline="-25000" dirty="0" err="1" smtClean="0"/>
                <a:t>T</a:t>
              </a:r>
              <a:endParaRPr lang="en-US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781800" y="2831068"/>
              <a:ext cx="536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k</a:t>
              </a:r>
              <a:r>
                <a:rPr lang="en-US" baseline="-25000" dirty="0"/>
                <a:t>B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959520" y="2831068"/>
              <a:ext cx="536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</a:t>
              </a:r>
              <a:r>
                <a:rPr lang="en-US" baseline="-25000" dirty="0" err="1" smtClean="0"/>
                <a:t>B</a:t>
              </a:r>
              <a:endParaRPr lang="en-US" baseline="-250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959520" y="1245665"/>
              <a:ext cx="536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</a:t>
              </a:r>
              <a:r>
                <a:rPr lang="en-US" baseline="-25000" dirty="0" err="1" smtClean="0"/>
                <a:t>T</a:t>
              </a:r>
              <a:endParaRPr 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27522" y="420435"/>
                <a:ext cx="6822668" cy="5740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−∆</m:t>
                          </m:r>
                        </m:e>
                      </m:d>
                      <m:r>
                        <a:rPr lang="en-US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∆</m:t>
                              </m:r>
                            </m:e>
                          </m:acc>
                        </m:e>
                      </m:d>
                      <m:r>
                        <a:rPr lang="en-US" sz="14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+∆−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∆</m:t>
                              </m:r>
                            </m:e>
                          </m:acc>
                          <m:r>
                            <a:rPr lang="en-US" sz="1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 ;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 ;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 ;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</m:acc>
                      <m:r>
                        <a:rPr lang="en-US" sz="1400" b="0" i="1" smtClean="0">
                          <a:latin typeface="Cambria Math"/>
                        </a:rPr>
                        <m:t> ;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∆</m:t>
                      </m:r>
                    </m:oMath>
                  </m:oMathPara>
                </a14:m>
                <a:endParaRPr lang="en-US" sz="1400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b="0" dirty="0" smtClean="0">
                  <a:ea typeface="Cambria Math"/>
                </a:endParaRPr>
              </a:p>
              <a:p>
                <a:endParaRPr lang="en-US" sz="140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</m:acc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𝐴𝑋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𝐵𝑈</m:t>
                      </m:r>
                    </m:oMath>
                  </m:oMathPara>
                </a14:m>
                <a:endParaRPr lang="en-US" sz="1400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b="0" dirty="0" smtClean="0">
                  <a:ea typeface="Cambria Math"/>
                </a:endParaRPr>
              </a:p>
              <a:p>
                <a:endParaRPr lang="en-US" sz="1400" b="0" dirty="0" smtClean="0">
                  <a:ea typeface="Cambria Math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14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22" y="420435"/>
                <a:ext cx="6822668" cy="574041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568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3276600" y="1194014"/>
            <a:ext cx="3048000" cy="267304"/>
          </a:xfrm>
          <a:prstGeom prst="rightArrow">
            <a:avLst>
              <a:gd name="adj1" fmla="val 29930"/>
              <a:gd name="adj2" fmla="val 6255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73475" y="1196720"/>
            <a:ext cx="1197050" cy="6858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Vehicle</a:t>
            </a:r>
            <a:endParaRPr lang="en-US" sz="24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2796920"/>
            <a:ext cx="5486400" cy="25108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890440" y="2487040"/>
            <a:ext cx="137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04280" y="2482595"/>
            <a:ext cx="0" cy="310896"/>
          </a:xfrm>
          <a:prstGeom prst="line">
            <a:avLst/>
          </a:prstGeom>
          <a:ln w="15875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66180" y="2485714"/>
            <a:ext cx="49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ym typeface="Symbol"/>
              </a:rPr>
              <a:t>(t)</a:t>
            </a:r>
            <a:endParaRPr lang="en-US" sz="1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164149" y="1882519"/>
            <a:ext cx="824182" cy="610111"/>
            <a:chOff x="7146973" y="1142999"/>
            <a:chExt cx="824182" cy="610111"/>
          </a:xfrm>
        </p:grpSpPr>
        <p:grpSp>
          <p:nvGrpSpPr>
            <p:cNvPr id="28" name="Group 27"/>
            <p:cNvGrpSpPr/>
            <p:nvPr/>
          </p:nvGrpSpPr>
          <p:grpSpPr>
            <a:xfrm>
              <a:off x="7649845" y="1143000"/>
              <a:ext cx="321310" cy="596900"/>
              <a:chOff x="7031990" y="914400"/>
              <a:chExt cx="533400" cy="8763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7298690" y="914400"/>
                <a:ext cx="0" cy="381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>
              <a:xfrm>
                <a:off x="7031990" y="1295400"/>
                <a:ext cx="533400" cy="228600"/>
                <a:chOff x="2819400" y="762000"/>
                <a:chExt cx="533400" cy="228600"/>
              </a:xfrm>
            </p:grpSpPr>
            <p:cxnSp>
              <p:nvCxnSpPr>
                <p:cNvPr id="34" name="Straight Connector 33"/>
                <p:cNvCxnSpPr/>
                <p:nvPr/>
              </p:nvCxnSpPr>
              <p:spPr>
                <a:xfrm>
                  <a:off x="2819400" y="762000"/>
                  <a:ext cx="533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819400" y="762000"/>
                  <a:ext cx="0" cy="228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3352800" y="762000"/>
                  <a:ext cx="0" cy="228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>
              <a:xfrm>
                <a:off x="7146290" y="1409700"/>
                <a:ext cx="3048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298690" y="1409700"/>
                <a:ext cx="0" cy="381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2" descr="Image result for spring diagram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85" r="25487" b="64250"/>
            <a:stretch/>
          </p:blipFill>
          <p:spPr bwMode="auto">
            <a:xfrm rot="16200000">
              <a:off x="7024797" y="1265175"/>
              <a:ext cx="610111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7323680" y="2737794"/>
            <a:ext cx="67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</a:t>
            </a:r>
            <a:r>
              <a:rPr lang="en-US" baseline="-25000" dirty="0" err="1" smtClean="0"/>
              <a:t>b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190080" y="1354954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3913912" y="1985185"/>
            <a:ext cx="44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k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4996200" y="1985185"/>
            <a:ext cx="53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37" name="Isosceles Triangle 36"/>
          <p:cNvSpPr/>
          <p:nvPr/>
        </p:nvSpPr>
        <p:spPr>
          <a:xfrm>
            <a:off x="1781175" y="3048000"/>
            <a:ext cx="228600" cy="2286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086600" y="30480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86000" y="1143000"/>
                <a:ext cx="1090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143000"/>
                <a:ext cx="1090491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Arrow 24"/>
          <p:cNvSpPr/>
          <p:nvPr/>
        </p:nvSpPr>
        <p:spPr>
          <a:xfrm>
            <a:off x="2971800" y="4318214"/>
            <a:ext cx="3048000" cy="267304"/>
          </a:xfrm>
          <a:prstGeom prst="rightArrow">
            <a:avLst>
              <a:gd name="adj1" fmla="val 29930"/>
              <a:gd name="adj2" fmla="val 6255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668675" y="4320920"/>
            <a:ext cx="1197050" cy="6858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Vehicle</a:t>
            </a:r>
            <a:endParaRPr lang="en-US" sz="24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981200" y="5921120"/>
            <a:ext cx="5486400" cy="25108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3585640" y="5611240"/>
            <a:ext cx="137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99480" y="5606795"/>
            <a:ext cx="0" cy="310896"/>
          </a:xfrm>
          <a:prstGeom prst="line">
            <a:avLst/>
          </a:prstGeom>
          <a:ln w="15875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61380" y="5609914"/>
            <a:ext cx="49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ym typeface="Symbol"/>
              </a:rPr>
              <a:t>(t)</a:t>
            </a:r>
            <a:endParaRPr lang="en-US" sz="14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3859349" y="5006719"/>
            <a:ext cx="824182" cy="610111"/>
            <a:chOff x="7146973" y="1142999"/>
            <a:chExt cx="824182" cy="610111"/>
          </a:xfrm>
        </p:grpSpPr>
        <p:grpSp>
          <p:nvGrpSpPr>
            <p:cNvPr id="43" name="Group 42"/>
            <p:cNvGrpSpPr/>
            <p:nvPr/>
          </p:nvGrpSpPr>
          <p:grpSpPr>
            <a:xfrm>
              <a:off x="7649845" y="1143000"/>
              <a:ext cx="321310" cy="596900"/>
              <a:chOff x="7031990" y="914400"/>
              <a:chExt cx="533400" cy="8763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298690" y="914400"/>
                <a:ext cx="0" cy="381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>
              <a:xfrm>
                <a:off x="7031990" y="1295400"/>
                <a:ext cx="533400" cy="228600"/>
                <a:chOff x="2819400" y="762000"/>
                <a:chExt cx="533400" cy="228600"/>
              </a:xfrm>
            </p:grpSpPr>
            <p:cxnSp>
              <p:nvCxnSpPr>
                <p:cNvPr id="49" name="Straight Connector 48"/>
                <p:cNvCxnSpPr/>
                <p:nvPr/>
              </p:nvCxnSpPr>
              <p:spPr>
                <a:xfrm>
                  <a:off x="2819400" y="762000"/>
                  <a:ext cx="533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2819400" y="762000"/>
                  <a:ext cx="0" cy="228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3352800" y="762000"/>
                  <a:ext cx="0" cy="228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>
              <a:xfrm>
                <a:off x="7146290" y="1409700"/>
                <a:ext cx="3048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298690" y="1409700"/>
                <a:ext cx="0" cy="381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4" name="Picture 2" descr="Image result for spring diagram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85" r="25487" b="64250"/>
            <a:stretch/>
          </p:blipFill>
          <p:spPr bwMode="auto">
            <a:xfrm rot="16200000">
              <a:off x="7024797" y="1265175"/>
              <a:ext cx="610111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TextBox 51"/>
          <p:cNvSpPr txBox="1"/>
          <p:nvPr/>
        </p:nvSpPr>
        <p:spPr>
          <a:xfrm>
            <a:off x="7476080" y="5861994"/>
            <a:ext cx="67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</a:t>
            </a:r>
            <a:r>
              <a:rPr lang="en-US" baseline="-25000" dirty="0" err="1" smtClean="0"/>
              <a:t>b</a:t>
            </a:r>
            <a:endParaRPr lang="en-US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4885280" y="4479154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3609112" y="5109385"/>
            <a:ext cx="44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k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4691400" y="5109385"/>
            <a:ext cx="53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56" name="Isosceles Triangle 55"/>
          <p:cNvSpPr/>
          <p:nvPr/>
        </p:nvSpPr>
        <p:spPr>
          <a:xfrm>
            <a:off x="1933575" y="6172200"/>
            <a:ext cx="228600" cy="2286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7239000" y="61722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981200" y="4267200"/>
                <a:ext cx="1090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267200"/>
                <a:ext cx="1090491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/>
          <p:cNvSpPr/>
          <p:nvPr/>
        </p:nvSpPr>
        <p:spPr>
          <a:xfrm>
            <a:off x="4610100" y="61722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866901" y="2886074"/>
            <a:ext cx="5448300" cy="657291"/>
          </a:xfrm>
          <a:custGeom>
            <a:avLst/>
            <a:gdLst>
              <a:gd name="connsiteX0" fmla="*/ 0 w 5381625"/>
              <a:gd name="connsiteY0" fmla="*/ 0 h 657908"/>
              <a:gd name="connsiteX1" fmla="*/ 2667000 w 5381625"/>
              <a:gd name="connsiteY1" fmla="*/ 657225 h 657908"/>
              <a:gd name="connsiteX2" fmla="*/ 5381625 w 5381625"/>
              <a:gd name="connsiteY2" fmla="*/ 114300 h 657908"/>
              <a:gd name="connsiteX0" fmla="*/ 0 w 5448300"/>
              <a:gd name="connsiteY0" fmla="*/ 0 h 657291"/>
              <a:gd name="connsiteX1" fmla="*/ 2667000 w 5448300"/>
              <a:gd name="connsiteY1" fmla="*/ 657225 h 657291"/>
              <a:gd name="connsiteX2" fmla="*/ 5448300 w 5448300"/>
              <a:gd name="connsiteY2" fmla="*/ 38100 h 657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8300" h="657291">
                <a:moveTo>
                  <a:pt x="0" y="0"/>
                </a:moveTo>
                <a:cubicBezTo>
                  <a:pt x="885031" y="319087"/>
                  <a:pt x="1758950" y="650875"/>
                  <a:pt x="2667000" y="657225"/>
                </a:cubicBezTo>
                <a:cubicBezTo>
                  <a:pt x="3575050" y="663575"/>
                  <a:pt x="4852988" y="215900"/>
                  <a:pt x="5448300" y="3810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661284" y="2362200"/>
                <a:ext cx="1942583" cy="369332"/>
              </a:xfrm>
              <a:prstGeom prst="rect">
                <a:avLst/>
              </a:prstGeom>
              <a:noFill/>
            </p:spPr>
            <p:txBody>
              <a:bodyPr wrap="none" l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</a:rPr>
                        <m:t>ψ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284" y="2362200"/>
                <a:ext cx="194258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258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6" idx="1"/>
          </p:cNvCxnSpPr>
          <p:nvPr/>
        </p:nvCxnSpPr>
        <p:spPr>
          <a:xfrm flipH="1">
            <a:off x="4885280" y="2546866"/>
            <a:ext cx="776004" cy="9964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17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3276600" y="1194014"/>
            <a:ext cx="3048000" cy="267304"/>
          </a:xfrm>
          <a:prstGeom prst="rightArrow">
            <a:avLst>
              <a:gd name="adj1" fmla="val 29930"/>
              <a:gd name="adj2" fmla="val 6255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73475" y="1196720"/>
            <a:ext cx="1197050" cy="6858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Vehicle</a:t>
            </a:r>
            <a:endParaRPr lang="en-US" sz="24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2796920"/>
            <a:ext cx="5486400" cy="25108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890440" y="2487040"/>
            <a:ext cx="137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04280" y="2482595"/>
            <a:ext cx="0" cy="310896"/>
          </a:xfrm>
          <a:prstGeom prst="line">
            <a:avLst/>
          </a:prstGeom>
          <a:ln w="15875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66180" y="2485714"/>
            <a:ext cx="49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ym typeface="Symbol"/>
              </a:rPr>
              <a:t>(t)</a:t>
            </a:r>
            <a:endParaRPr lang="en-US" sz="1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164149" y="1882519"/>
            <a:ext cx="824182" cy="610111"/>
            <a:chOff x="7146973" y="1142999"/>
            <a:chExt cx="824182" cy="610111"/>
          </a:xfrm>
        </p:grpSpPr>
        <p:grpSp>
          <p:nvGrpSpPr>
            <p:cNvPr id="28" name="Group 27"/>
            <p:cNvGrpSpPr/>
            <p:nvPr/>
          </p:nvGrpSpPr>
          <p:grpSpPr>
            <a:xfrm>
              <a:off x="7649845" y="1143000"/>
              <a:ext cx="321310" cy="596900"/>
              <a:chOff x="7031990" y="914400"/>
              <a:chExt cx="533400" cy="8763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7298690" y="914400"/>
                <a:ext cx="0" cy="381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>
              <a:xfrm>
                <a:off x="7031990" y="1295400"/>
                <a:ext cx="533400" cy="228600"/>
                <a:chOff x="2819400" y="762000"/>
                <a:chExt cx="533400" cy="228600"/>
              </a:xfrm>
            </p:grpSpPr>
            <p:cxnSp>
              <p:nvCxnSpPr>
                <p:cNvPr id="34" name="Straight Connector 33"/>
                <p:cNvCxnSpPr/>
                <p:nvPr/>
              </p:nvCxnSpPr>
              <p:spPr>
                <a:xfrm>
                  <a:off x="2819400" y="762000"/>
                  <a:ext cx="533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819400" y="762000"/>
                  <a:ext cx="0" cy="228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3352800" y="762000"/>
                  <a:ext cx="0" cy="228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>
              <a:xfrm>
                <a:off x="7146290" y="1409700"/>
                <a:ext cx="3048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298690" y="1409700"/>
                <a:ext cx="0" cy="381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2" descr="Image result for spring diagram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85" r="25487" b="64250"/>
            <a:stretch/>
          </p:blipFill>
          <p:spPr bwMode="auto">
            <a:xfrm rot="16200000">
              <a:off x="7024797" y="1265175"/>
              <a:ext cx="610111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7323680" y="2737794"/>
            <a:ext cx="67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</a:t>
            </a:r>
            <a:r>
              <a:rPr lang="en-US" baseline="-25000" dirty="0" err="1" smtClean="0"/>
              <a:t>b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190080" y="1354954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</a:t>
            </a:r>
            <a:r>
              <a:rPr lang="en-US" baseline="-25000" dirty="0" err="1"/>
              <a:t>v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3913912" y="1985185"/>
            <a:ext cx="44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k</a:t>
            </a:r>
            <a:r>
              <a:rPr lang="en-US" baseline="-25000" dirty="0" err="1"/>
              <a:t>v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4996200" y="1985185"/>
            <a:ext cx="53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/>
              <a:t>v</a:t>
            </a:r>
            <a:endParaRPr lang="en-US" baseline="-25000" dirty="0"/>
          </a:p>
        </p:txBody>
      </p:sp>
      <p:sp>
        <p:nvSpPr>
          <p:cNvPr id="37" name="Isosceles Triangle 36"/>
          <p:cNvSpPr/>
          <p:nvPr/>
        </p:nvSpPr>
        <p:spPr>
          <a:xfrm>
            <a:off x="1781175" y="3048000"/>
            <a:ext cx="228600" cy="2286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086600" y="30480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86000" y="1143000"/>
                <a:ext cx="1090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143000"/>
                <a:ext cx="1090491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Arrow 24"/>
          <p:cNvSpPr/>
          <p:nvPr/>
        </p:nvSpPr>
        <p:spPr>
          <a:xfrm>
            <a:off x="2971800" y="4318214"/>
            <a:ext cx="3048000" cy="267304"/>
          </a:xfrm>
          <a:prstGeom prst="rightArrow">
            <a:avLst>
              <a:gd name="adj1" fmla="val 29930"/>
              <a:gd name="adj2" fmla="val 6255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668675" y="4320920"/>
            <a:ext cx="1197050" cy="6858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Vehicle</a:t>
            </a:r>
            <a:endParaRPr lang="en-US" sz="24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981200" y="5921120"/>
            <a:ext cx="5486400" cy="25108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3585640" y="5611240"/>
            <a:ext cx="137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99480" y="5606795"/>
            <a:ext cx="0" cy="310896"/>
          </a:xfrm>
          <a:prstGeom prst="line">
            <a:avLst/>
          </a:prstGeom>
          <a:ln w="15875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61380" y="5609914"/>
            <a:ext cx="49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ym typeface="Symbol"/>
              </a:rPr>
              <a:t>(t)</a:t>
            </a:r>
            <a:endParaRPr lang="en-US" sz="14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3859349" y="5006719"/>
            <a:ext cx="824182" cy="610111"/>
            <a:chOff x="7146973" y="1142999"/>
            <a:chExt cx="824182" cy="610111"/>
          </a:xfrm>
        </p:grpSpPr>
        <p:grpSp>
          <p:nvGrpSpPr>
            <p:cNvPr id="43" name="Group 42"/>
            <p:cNvGrpSpPr/>
            <p:nvPr/>
          </p:nvGrpSpPr>
          <p:grpSpPr>
            <a:xfrm>
              <a:off x="7649845" y="1143000"/>
              <a:ext cx="321310" cy="596900"/>
              <a:chOff x="7031990" y="914400"/>
              <a:chExt cx="533400" cy="8763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298690" y="914400"/>
                <a:ext cx="0" cy="381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>
              <a:xfrm>
                <a:off x="7031990" y="1295400"/>
                <a:ext cx="533400" cy="228600"/>
                <a:chOff x="2819400" y="762000"/>
                <a:chExt cx="533400" cy="228600"/>
              </a:xfrm>
            </p:grpSpPr>
            <p:cxnSp>
              <p:nvCxnSpPr>
                <p:cNvPr id="49" name="Straight Connector 48"/>
                <p:cNvCxnSpPr/>
                <p:nvPr/>
              </p:nvCxnSpPr>
              <p:spPr>
                <a:xfrm>
                  <a:off x="2819400" y="762000"/>
                  <a:ext cx="533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2819400" y="762000"/>
                  <a:ext cx="0" cy="228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3352800" y="762000"/>
                  <a:ext cx="0" cy="228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>
              <a:xfrm>
                <a:off x="7146290" y="1409700"/>
                <a:ext cx="3048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298690" y="1409700"/>
                <a:ext cx="0" cy="381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4" name="Picture 2" descr="Image result for spring diagram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85" r="25487" b="64250"/>
            <a:stretch/>
          </p:blipFill>
          <p:spPr bwMode="auto">
            <a:xfrm rot="16200000">
              <a:off x="7024797" y="1265175"/>
              <a:ext cx="610111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TextBox 51"/>
          <p:cNvSpPr txBox="1"/>
          <p:nvPr/>
        </p:nvSpPr>
        <p:spPr>
          <a:xfrm>
            <a:off x="7476080" y="5861994"/>
            <a:ext cx="67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</a:t>
            </a:r>
            <a:r>
              <a:rPr lang="en-US" baseline="-25000" dirty="0" err="1" smtClean="0"/>
              <a:t>b</a:t>
            </a:r>
            <a:endParaRPr lang="en-US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4885280" y="4479154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3609112" y="5109385"/>
            <a:ext cx="44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k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4691400" y="5109385"/>
            <a:ext cx="53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56" name="Isosceles Triangle 55"/>
          <p:cNvSpPr/>
          <p:nvPr/>
        </p:nvSpPr>
        <p:spPr>
          <a:xfrm>
            <a:off x="1933575" y="6172200"/>
            <a:ext cx="228600" cy="2286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7239000" y="61722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981200" y="4267200"/>
                <a:ext cx="1090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267200"/>
                <a:ext cx="1090491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/>
          <p:cNvSpPr/>
          <p:nvPr/>
        </p:nvSpPr>
        <p:spPr>
          <a:xfrm>
            <a:off x="4610100" y="61722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866901" y="2886074"/>
            <a:ext cx="5448300" cy="657291"/>
          </a:xfrm>
          <a:custGeom>
            <a:avLst/>
            <a:gdLst>
              <a:gd name="connsiteX0" fmla="*/ 0 w 5381625"/>
              <a:gd name="connsiteY0" fmla="*/ 0 h 657908"/>
              <a:gd name="connsiteX1" fmla="*/ 2667000 w 5381625"/>
              <a:gd name="connsiteY1" fmla="*/ 657225 h 657908"/>
              <a:gd name="connsiteX2" fmla="*/ 5381625 w 5381625"/>
              <a:gd name="connsiteY2" fmla="*/ 114300 h 657908"/>
              <a:gd name="connsiteX0" fmla="*/ 0 w 5448300"/>
              <a:gd name="connsiteY0" fmla="*/ 0 h 657291"/>
              <a:gd name="connsiteX1" fmla="*/ 2667000 w 5448300"/>
              <a:gd name="connsiteY1" fmla="*/ 657225 h 657291"/>
              <a:gd name="connsiteX2" fmla="*/ 5448300 w 5448300"/>
              <a:gd name="connsiteY2" fmla="*/ 38100 h 657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8300" h="657291">
                <a:moveTo>
                  <a:pt x="0" y="0"/>
                </a:moveTo>
                <a:cubicBezTo>
                  <a:pt x="885031" y="319087"/>
                  <a:pt x="1758950" y="650875"/>
                  <a:pt x="2667000" y="657225"/>
                </a:cubicBezTo>
                <a:cubicBezTo>
                  <a:pt x="3575050" y="663575"/>
                  <a:pt x="4852988" y="215900"/>
                  <a:pt x="5448300" y="3810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661284" y="2286000"/>
                <a:ext cx="2304542" cy="582147"/>
              </a:xfrm>
              <a:prstGeom prst="rect">
                <a:avLst/>
              </a:prstGeom>
              <a:noFill/>
            </p:spPr>
            <p:txBody>
              <a:bodyPr wrap="none" l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/>
                        </a:rPr>
                        <m:t>𝑠𝑖𝑛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284" y="2286000"/>
                <a:ext cx="2304542" cy="58214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6" idx="1"/>
          </p:cNvCxnSpPr>
          <p:nvPr/>
        </p:nvCxnSpPr>
        <p:spPr>
          <a:xfrm flipH="1">
            <a:off x="4885280" y="2577074"/>
            <a:ext cx="776004" cy="89009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95600" y="2469118"/>
            <a:ext cx="1154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Profile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657600" y="2653784"/>
            <a:ext cx="5486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93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642</Words>
  <Application>Microsoft Office PowerPoint</Application>
  <PresentationFormat>On-screen Show (4:3)</PresentationFormat>
  <Paragraphs>52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Drexel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Braley</dc:creator>
  <cp:lastModifiedBy>John Braley</cp:lastModifiedBy>
  <cp:revision>14</cp:revision>
  <dcterms:created xsi:type="dcterms:W3CDTF">2018-06-21T19:03:20Z</dcterms:created>
  <dcterms:modified xsi:type="dcterms:W3CDTF">2019-01-02T20:22:26Z</dcterms:modified>
</cp:coreProperties>
</file>