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77724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915" y="1205"/>
      </p:cViewPr>
      <p:guideLst>
        <p:guide orient="horz" pos="4320"/>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4260851"/>
            <a:ext cx="660654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7772400"/>
            <a:ext cx="5440680" cy="3505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79594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427841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1098550"/>
            <a:ext cx="1485662"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1098550"/>
            <a:ext cx="4330144"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219846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274544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8813801"/>
            <a:ext cx="660654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5813427"/>
            <a:ext cx="6606540" cy="30003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F85C9B-1551-403D-B1E4-242205ACB3E0}" type="datetimeFigureOut">
              <a:rPr lang="en-US" smtClean="0"/>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71966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6400801"/>
            <a:ext cx="2907903" cy="181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6400801"/>
            <a:ext cx="2907904" cy="181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32467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549276"/>
            <a:ext cx="699516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3070226"/>
            <a:ext cx="3434160"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4349750"/>
            <a:ext cx="3434160"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3070226"/>
            <a:ext cx="3435509"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4349750"/>
            <a:ext cx="3435509"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F85C9B-1551-403D-B1E4-242205ACB3E0}" type="datetimeFigureOut">
              <a:rPr lang="en-US" smtClean="0"/>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158184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85C9B-1551-403D-B1E4-242205ACB3E0}" type="datetimeFigureOut">
              <a:rPr lang="en-US" smtClean="0"/>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14223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85C9B-1551-403D-B1E4-242205ACB3E0}" type="datetimeFigureOut">
              <a:rPr lang="en-US" smtClean="0"/>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77140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546100"/>
            <a:ext cx="2557066" cy="2324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546101"/>
            <a:ext cx="4344988" cy="11706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870201"/>
            <a:ext cx="2557066" cy="93821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129444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9601200"/>
            <a:ext cx="4663440" cy="113347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1225550"/>
            <a:ext cx="466344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523445" y="10734676"/>
            <a:ext cx="4663440" cy="16097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85C9B-1551-403D-B1E4-242205ACB3E0}" type="datetimeFigureOut">
              <a:rPr lang="en-US" smtClean="0"/>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18728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152400"/>
            <a:ext cx="6995160" cy="1524000"/>
          </a:xfrm>
          <a:prstGeom prst="rect">
            <a:avLst/>
          </a:prstGeom>
        </p:spPr>
        <p:txBody>
          <a:bodyPr vert="horz" lIns="91440" tIns="45720" rIns="91440" bIns="45720" rtlCol="0" anchor="t"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1828800"/>
            <a:ext cx="6995160" cy="10423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8620" y="12712701"/>
            <a:ext cx="1813560"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FDF85C9B-1551-403D-B1E4-242205ACB3E0}" type="datetimeFigureOut">
              <a:rPr lang="en-US" smtClean="0"/>
              <a:t>8/28/2018</a:t>
            </a:fld>
            <a:endParaRPr lang="en-US"/>
          </a:p>
        </p:txBody>
      </p:sp>
      <p:sp>
        <p:nvSpPr>
          <p:cNvPr id="5" name="Footer Placeholder 4"/>
          <p:cNvSpPr>
            <a:spLocks noGrp="1"/>
          </p:cNvSpPr>
          <p:nvPr>
            <p:ph type="ftr" sz="quarter" idx="3"/>
          </p:nvPr>
        </p:nvSpPr>
        <p:spPr>
          <a:xfrm>
            <a:off x="2655570" y="12712701"/>
            <a:ext cx="246126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12712701"/>
            <a:ext cx="1813560"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BF09CB70-2146-45E4-BED6-0AA6F6C7592B}" type="slidenum">
              <a:rPr lang="en-US" smtClean="0"/>
              <a:t>‹#›</a:t>
            </a:fld>
            <a:endParaRPr lang="en-US"/>
          </a:p>
        </p:txBody>
      </p:sp>
    </p:spTree>
    <p:extLst>
      <p:ext uri="{BB962C8B-B14F-4D97-AF65-F5344CB8AC3E}">
        <p14:creationId xmlns:p14="http://schemas.microsoft.com/office/powerpoint/2010/main" val="75881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24458" y="4530432"/>
            <a:ext cx="6923484" cy="4994567"/>
          </a:xfrm>
          <a:prstGeom prst="rect">
            <a:avLst/>
          </a:prstGeom>
        </p:spPr>
        <p:txBody>
          <a:bodyPr vert="horz" lIns="91440" tIns="45720" rIns="91440" bIns="45720" rtlCol="0">
            <a:normAutofit/>
          </a:bodyPr>
          <a:lstStyle/>
          <a:p>
            <a:pPr algn="just">
              <a:spcBef>
                <a:spcPct val="20000"/>
              </a:spcBef>
              <a:spcAft>
                <a:spcPts val="600"/>
              </a:spcAft>
              <a:buFont typeface="Arial" pitchFamily="34" charset="0"/>
              <a:buNone/>
            </a:pPr>
            <a:r>
              <a:rPr lang="en-US" sz="1600" dirty="0" smtClean="0"/>
              <a:t>Description</a:t>
            </a:r>
          </a:p>
          <a:p>
            <a:pPr algn="just">
              <a:spcBef>
                <a:spcPct val="20000"/>
              </a:spcBef>
              <a:spcAft>
                <a:spcPts val="600"/>
              </a:spcAft>
            </a:pPr>
            <a:r>
              <a:rPr lang="en-US" sz="1200" dirty="0" smtClean="0"/>
              <a:t>The </a:t>
            </a:r>
            <a:r>
              <a:rPr lang="en-US" sz="1200" dirty="0"/>
              <a:t>bridge </a:t>
            </a:r>
            <a:r>
              <a:rPr lang="en-US" sz="1200" dirty="0" smtClean="0"/>
              <a:t>presented in this case study is </a:t>
            </a:r>
            <a:r>
              <a:rPr lang="en-US" sz="1200" dirty="0"/>
              <a:t>comprised of four </a:t>
            </a:r>
            <a:r>
              <a:rPr lang="en-US" sz="1200" dirty="0" smtClean="0"/>
              <a:t>simply-supported spans, all with a skew angle of 49 degrees. It was the two longest spans, which each have a length of 147 feet, that failed to rate and thus were the focus of this study. Each span is composed of six (6) welded plate-girders and a cast-in-place deck. </a:t>
            </a:r>
          </a:p>
          <a:p>
            <a:pPr algn="just">
              <a:spcBef>
                <a:spcPct val="20000"/>
              </a:spcBef>
              <a:spcAft>
                <a:spcPts val="600"/>
              </a:spcAft>
              <a:buFont typeface="Arial" pitchFamily="34" charset="0"/>
              <a:buNone/>
            </a:pPr>
            <a:endParaRPr lang="en-US" sz="1200" dirty="0"/>
          </a:p>
          <a:p>
            <a:pPr algn="just">
              <a:spcBef>
                <a:spcPct val="20000"/>
              </a:spcBef>
              <a:spcAft>
                <a:spcPts val="600"/>
              </a:spcAft>
              <a:buFont typeface="Arial" pitchFamily="34" charset="0"/>
              <a:buNone/>
            </a:pPr>
            <a:endParaRPr lang="en-US" sz="1200" dirty="0" smtClean="0"/>
          </a:p>
          <a:p>
            <a:pPr algn="just">
              <a:spcBef>
                <a:spcPct val="20000"/>
              </a:spcBef>
              <a:spcAft>
                <a:spcPts val="600"/>
              </a:spcAft>
              <a:buFont typeface="Arial" pitchFamily="34" charset="0"/>
              <a:buNone/>
            </a:pPr>
            <a:endParaRPr lang="en-US" sz="1200" dirty="0" smtClean="0"/>
          </a:p>
          <a:p>
            <a:pPr algn="just">
              <a:spcBef>
                <a:spcPct val="20000"/>
              </a:spcBef>
              <a:spcAft>
                <a:spcPts val="600"/>
              </a:spcAft>
              <a:buFont typeface="Arial" pitchFamily="34" charset="0"/>
              <a:buNone/>
            </a:pPr>
            <a:endParaRPr lang="en-US" sz="1200" dirty="0" smtClean="0"/>
          </a:p>
          <a:p>
            <a:pPr algn="just">
              <a:spcBef>
                <a:spcPct val="20000"/>
              </a:spcBef>
              <a:spcAft>
                <a:spcPts val="600"/>
              </a:spcAft>
              <a:buFont typeface="Arial" pitchFamily="34" charset="0"/>
              <a:buNone/>
            </a:pPr>
            <a:endParaRPr lang="en-US" sz="1200" dirty="0"/>
          </a:p>
          <a:p>
            <a:pPr>
              <a:spcAft>
                <a:spcPts val="600"/>
              </a:spcAft>
            </a:pPr>
            <a:r>
              <a:rPr lang="en-US" sz="1200" dirty="0" smtClean="0"/>
              <a:t>Due </a:t>
            </a:r>
            <a:r>
              <a:rPr lang="en-US" sz="1200" dirty="0"/>
              <a:t>to capacity issues, in 1997, steel retrofit plates were bolted to the bottom flange of the girders within Spans 2 and 3 at the first bottom flange transitions. Since these plates were installed without shoring, they are only active in resisting live load </a:t>
            </a:r>
            <a:r>
              <a:rPr lang="en-US" sz="1200" dirty="0" smtClean="0"/>
              <a:t>effects. Furthermore, these cover-plates were installed with too few bolts to achieve full development and failed to rate using conventional methods.</a:t>
            </a:r>
          </a:p>
          <a:p>
            <a:pPr>
              <a:spcAft>
                <a:spcPts val="600"/>
              </a:spcAft>
            </a:pPr>
            <a:r>
              <a:rPr lang="en-US" sz="1200" dirty="0" smtClean="0"/>
              <a:t>In order to examine the influence of these issues on the bridge’s continued performance, a detailed </a:t>
            </a:r>
            <a:r>
              <a:rPr lang="en-US" sz="1200" dirty="0"/>
              <a:t>load rating of these bridges </a:t>
            </a:r>
            <a:r>
              <a:rPr lang="en-US" sz="1200" dirty="0" smtClean="0"/>
              <a:t>was performed using </a:t>
            </a:r>
            <a:r>
              <a:rPr lang="en-US" sz="1200" dirty="0"/>
              <a:t>refined modeling techniques calibrated by </a:t>
            </a:r>
            <a:r>
              <a:rPr lang="en-US" sz="1200" dirty="0" smtClean="0"/>
              <a:t>a diagnostic load test.</a:t>
            </a:r>
            <a:endParaRPr lang="en-US" sz="1200" dirty="0"/>
          </a:p>
          <a:p>
            <a:pPr algn="just">
              <a:spcBef>
                <a:spcPct val="20000"/>
              </a:spcBef>
              <a:spcAft>
                <a:spcPts val="600"/>
              </a:spcAft>
              <a:buFont typeface="Arial" pitchFamily="34" charset="0"/>
              <a:buNone/>
            </a:pPr>
            <a:endParaRPr lang="en-US" sz="1200" dirty="0"/>
          </a:p>
        </p:txBody>
      </p:sp>
      <p:sp>
        <p:nvSpPr>
          <p:cNvPr id="5" name="Title 1"/>
          <p:cNvSpPr txBox="1">
            <a:spLocks/>
          </p:cNvSpPr>
          <p:nvPr/>
        </p:nvSpPr>
        <p:spPr>
          <a:xfrm>
            <a:off x="388620" y="519545"/>
            <a:ext cx="6995160" cy="1004455"/>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t>Case Study: Steel Multi-Girder</a:t>
            </a:r>
          </a:p>
          <a:p>
            <a:pPr algn="l"/>
            <a:r>
              <a:rPr lang="en-US" sz="2200" dirty="0" smtClean="0"/>
              <a:t>Bridge Introduction</a:t>
            </a:r>
            <a:endParaRPr lang="en-US" sz="2200" dirty="0"/>
          </a:p>
        </p:txBody>
      </p:sp>
      <p:sp>
        <p:nvSpPr>
          <p:cNvPr id="3" name="Content Placeholder 2"/>
          <p:cNvSpPr txBox="1">
            <a:spLocks/>
          </p:cNvSpPr>
          <p:nvPr/>
        </p:nvSpPr>
        <p:spPr>
          <a:xfrm>
            <a:off x="388620" y="1447800"/>
            <a:ext cx="4792980" cy="308263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r>
              <a:rPr lang="en-US" sz="1600" dirty="0" smtClean="0">
                <a:solidFill>
                  <a:schemeClr val="tx1"/>
                </a:solidFill>
              </a:rPr>
              <a:t>Motivation</a:t>
            </a:r>
          </a:p>
          <a:p>
            <a:pPr algn="just"/>
            <a:r>
              <a:rPr lang="en-US" sz="1200" dirty="0">
                <a:solidFill>
                  <a:schemeClr val="tx1"/>
                </a:solidFill>
              </a:rPr>
              <a:t>This steel multi-girder bridge was constructed in the </a:t>
            </a:r>
            <a:r>
              <a:rPr lang="en-US" sz="1200" dirty="0" smtClean="0">
                <a:solidFill>
                  <a:schemeClr val="tx1"/>
                </a:solidFill>
              </a:rPr>
              <a:t>1980s.</a:t>
            </a:r>
            <a:endParaRPr lang="en-US" sz="1200" dirty="0">
              <a:solidFill>
                <a:schemeClr val="tx1"/>
              </a:solidFill>
            </a:endParaRPr>
          </a:p>
          <a:p>
            <a:pPr algn="just"/>
            <a:r>
              <a:rPr lang="en-US" sz="1200" dirty="0">
                <a:solidFill>
                  <a:schemeClr val="tx1"/>
                </a:solidFill>
              </a:rPr>
              <a:t>In the late 1990s during a routine load rating it was discovered that the flange transitions near the quarter-span of the girders had been located too far from the </a:t>
            </a:r>
            <a:r>
              <a:rPr lang="en-US" sz="1200" dirty="0" smtClean="0">
                <a:solidFill>
                  <a:schemeClr val="tx1"/>
                </a:solidFill>
              </a:rPr>
              <a:t>supports.</a:t>
            </a:r>
            <a:endParaRPr lang="en-US" sz="1200" dirty="0">
              <a:solidFill>
                <a:schemeClr val="tx1"/>
              </a:solidFill>
            </a:endParaRPr>
          </a:p>
          <a:p>
            <a:pPr algn="just"/>
            <a:r>
              <a:rPr lang="en-US" sz="1200" dirty="0">
                <a:solidFill>
                  <a:schemeClr val="tx1"/>
                </a:solidFill>
              </a:rPr>
              <a:t>As a result, there was a portion of the girder, just outside the transition that did not </a:t>
            </a:r>
            <a:r>
              <a:rPr lang="en-US" sz="1200" dirty="0" smtClean="0">
                <a:solidFill>
                  <a:schemeClr val="tx1"/>
                </a:solidFill>
              </a:rPr>
              <a:t>rate.</a:t>
            </a:r>
            <a:endParaRPr lang="en-US" sz="1200" dirty="0">
              <a:solidFill>
                <a:schemeClr val="tx1"/>
              </a:solidFill>
            </a:endParaRPr>
          </a:p>
          <a:p>
            <a:pPr algn="just"/>
            <a:r>
              <a:rPr lang="en-US" sz="1200" dirty="0">
                <a:solidFill>
                  <a:schemeClr val="tx1"/>
                </a:solidFill>
              </a:rPr>
              <a:t>To mitigate this issue, a series of cover plates were bolted to this region</a:t>
            </a:r>
          </a:p>
          <a:p>
            <a:pPr algn="just"/>
            <a:r>
              <a:rPr lang="en-US" sz="1200" dirty="0">
                <a:solidFill>
                  <a:schemeClr val="tx1"/>
                </a:solidFill>
              </a:rPr>
              <a:t>Approximately 10 years later, during a subsequent routine load rating, it was discovered that these cover plates were not fully developed at the critical location, due to an insufficient number of </a:t>
            </a:r>
            <a:r>
              <a:rPr lang="en-US" sz="1200" dirty="0" smtClean="0">
                <a:solidFill>
                  <a:schemeClr val="tx1"/>
                </a:solidFill>
              </a:rPr>
              <a:t>bolts.</a:t>
            </a:r>
            <a:endParaRPr lang="en-US" sz="1200" dirty="0">
              <a:solidFill>
                <a:schemeClr val="tx1"/>
              </a:solidFill>
            </a:endParaRPr>
          </a:p>
          <a:p>
            <a:pPr algn="just"/>
            <a:r>
              <a:rPr lang="en-US" sz="1200" dirty="0">
                <a:solidFill>
                  <a:schemeClr val="tx1"/>
                </a:solidFill>
              </a:rPr>
              <a:t>Given the costs already sunk into the retrofit and recent repainting of the bridge and its extremely low ADT and ADTT, the owner was interested in developing a more accurate load rating in the hope that no additional intervention would be needed to avoid </a:t>
            </a:r>
            <a:r>
              <a:rPr lang="en-US" sz="1200" dirty="0" smtClean="0">
                <a:solidFill>
                  <a:schemeClr val="tx1"/>
                </a:solidFill>
              </a:rPr>
              <a:t>posting.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8770" y="1676400"/>
            <a:ext cx="1686530" cy="1371600"/>
          </a:xfrm>
          <a:prstGeom prst="rect">
            <a:avLst/>
          </a:prstGeom>
        </p:spPr>
      </p:pic>
      <p:grpSp>
        <p:nvGrpSpPr>
          <p:cNvPr id="7" name="Group 6"/>
          <p:cNvGrpSpPr/>
          <p:nvPr/>
        </p:nvGrpSpPr>
        <p:grpSpPr>
          <a:xfrm>
            <a:off x="1421226" y="5562600"/>
            <a:ext cx="5025993" cy="1371600"/>
            <a:chOff x="1371600" y="4530433"/>
            <a:chExt cx="5025993" cy="137160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4530433"/>
              <a:ext cx="1830788" cy="13716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2794" y="4530433"/>
              <a:ext cx="2734799" cy="1371600"/>
            </a:xfrm>
            <a:prstGeom prst="rect">
              <a:avLst/>
            </a:prstGeom>
          </p:spPr>
        </p:pic>
      </p:grpSp>
    </p:spTree>
    <p:extLst>
      <p:ext uri="{BB962C8B-B14F-4D97-AF65-F5344CB8AC3E}">
        <p14:creationId xmlns:p14="http://schemas.microsoft.com/office/powerpoint/2010/main" val="260613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620" y="519545"/>
            <a:ext cx="6995160" cy="1004455"/>
          </a:xfrm>
          <a:prstGeom prst="rect">
            <a:avLst/>
          </a:prstGeom>
        </p:spPr>
        <p:txBody>
          <a:bodyP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200" dirty="0"/>
              <a:t>Case Study: Steel </a:t>
            </a:r>
            <a:r>
              <a:rPr lang="en-US" sz="3200" dirty="0" smtClean="0"/>
              <a:t>Multi-Girder</a:t>
            </a:r>
            <a:r>
              <a:rPr lang="en-US" dirty="0" smtClean="0"/>
              <a:t/>
            </a:r>
            <a:br>
              <a:rPr lang="en-US" dirty="0" smtClean="0"/>
            </a:br>
            <a:r>
              <a:rPr lang="en-US" sz="2200" dirty="0" smtClean="0"/>
              <a:t>Technology Implementation </a:t>
            </a:r>
            <a:endParaRPr lang="en-US" sz="2200" dirty="0"/>
          </a:p>
        </p:txBody>
      </p:sp>
      <p:sp>
        <p:nvSpPr>
          <p:cNvPr id="3" name="Content Placeholder 2"/>
          <p:cNvSpPr txBox="1">
            <a:spLocks/>
          </p:cNvSpPr>
          <p:nvPr/>
        </p:nvSpPr>
        <p:spPr>
          <a:xfrm>
            <a:off x="388620" y="1447800"/>
            <a:ext cx="6995160" cy="1981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smtClean="0"/>
              <a:t>Description </a:t>
            </a:r>
          </a:p>
          <a:p>
            <a:pPr marL="0" indent="0" algn="just">
              <a:buNone/>
            </a:pPr>
            <a:r>
              <a:rPr lang="en-US" sz="1200" dirty="0" smtClean="0"/>
              <a:t>The </a:t>
            </a:r>
            <a:r>
              <a:rPr lang="en-US" sz="1200" dirty="0"/>
              <a:t>bridge was evaluated </a:t>
            </a:r>
            <a:r>
              <a:rPr lang="en-US" sz="1200" dirty="0" smtClean="0"/>
              <a:t>by performing  a diagnostic load test, whereby a static load is placed on the bridge and responses recorded to characterize the load distribution. The responses are compared with FE model predictions and used to validate or calibrate the model. </a:t>
            </a:r>
          </a:p>
          <a:p>
            <a:pPr marL="0" indent="0" algn="just">
              <a:buNone/>
            </a:pPr>
            <a:r>
              <a:rPr lang="en-US" sz="1200" dirty="0" smtClean="0"/>
              <a:t>A diagnostic load test differs from a proof-level load test in that the load is less than the proof-level load. While this method does not allow for direct inference of bridge capacity, it does allow for accurate characterization of load distribution as long the load is large enough to cause appreciable response (e.g. &gt;1/10” displacement). Loads should be applied incrementally and </a:t>
            </a:r>
            <a:r>
              <a:rPr lang="en-US" sz="1200" dirty="0"/>
              <a:t>b</a:t>
            </a:r>
            <a:r>
              <a:rPr lang="en-US" sz="1200" dirty="0" smtClean="0"/>
              <a:t>ridge responses should be continuously monitored during the loading activities to ensure no damage of the bridge occurs (i.e. non-linear response).</a:t>
            </a:r>
            <a:endParaRPr lang="en-US" sz="1200" dirty="0"/>
          </a:p>
        </p:txBody>
      </p:sp>
      <p:sp>
        <p:nvSpPr>
          <p:cNvPr id="4" name="Content Placeholder 2"/>
          <p:cNvSpPr txBox="1">
            <a:spLocks/>
          </p:cNvSpPr>
          <p:nvPr/>
        </p:nvSpPr>
        <p:spPr>
          <a:xfrm>
            <a:off x="308332" y="3657600"/>
            <a:ext cx="7155736" cy="8686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smtClean="0"/>
              <a:t>Methods</a:t>
            </a:r>
          </a:p>
          <a:p>
            <a:pPr marL="0" indent="0" algn="just">
              <a:buNone/>
            </a:pPr>
            <a:r>
              <a:rPr lang="en-US" sz="1200" dirty="0" smtClean="0"/>
              <a:t>Two trucks, each with a weight of 65 kips were used for this test. </a:t>
            </a:r>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r>
              <a:rPr lang="en-US" sz="1200" dirty="0" smtClean="0"/>
              <a:t>Displacement was monitored on each girder in the middle of span 2 and at the location of the problematic cover plate. Strain was also recorded at mid-span on the girder bottom flanges, and near the cover plates at three locations along the girders height, allowing for the development of the strain profiles and calculation of the neutral axes. </a:t>
            </a:r>
            <a:r>
              <a:rPr lang="en-US" sz="1200" dirty="0"/>
              <a:t>A total of 8 displacement gauges and 22 strain gauges were installed on the bridge. Their locations were chosen to capture maximum responses and responses in the area of interest (cover-plate detail).</a:t>
            </a:r>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r>
              <a:rPr lang="en-US" sz="1200" dirty="0" smtClean="0"/>
              <a:t>An element-level FE model was constructed based on bridge geometry and assumed material properties provided by construction documents. </a:t>
            </a:r>
            <a:r>
              <a:rPr lang="en-US" sz="1200" dirty="0"/>
              <a:t>This type of model employs both one-dimensional </a:t>
            </a:r>
            <a:r>
              <a:rPr lang="en-US" sz="1200" dirty="0" smtClean="0"/>
              <a:t>(beam elements) </a:t>
            </a:r>
            <a:r>
              <a:rPr lang="en-US" sz="1200" dirty="0"/>
              <a:t>and two-dimensional elements (e.g. plate or shell elements) to model girders/diaphragms and deck, </a:t>
            </a:r>
            <a:r>
              <a:rPr lang="en-US" sz="1200" dirty="0" smtClean="0"/>
              <a:t>respectively. Rigid links are use to enforce compatibility between elements while maintaining accurate geometry. </a:t>
            </a:r>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marL="0" indent="0" algn="just">
              <a:buNone/>
            </a:pPr>
            <a:endParaRPr lang="en-US" sz="1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4766" y="4267200"/>
            <a:ext cx="2822869" cy="1371600"/>
          </a:xfrm>
          <a:prstGeom prst="rect">
            <a:avLst/>
          </a:prstGeom>
        </p:spPr>
      </p:pic>
      <p:grpSp>
        <p:nvGrpSpPr>
          <p:cNvPr id="8" name="Group 7"/>
          <p:cNvGrpSpPr/>
          <p:nvPr/>
        </p:nvGrpSpPr>
        <p:grpSpPr>
          <a:xfrm>
            <a:off x="1249250" y="6717054"/>
            <a:ext cx="5273901" cy="1512546"/>
            <a:chOff x="990600" y="6673227"/>
            <a:chExt cx="5273901" cy="1512546"/>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6673227"/>
              <a:ext cx="4092366" cy="151254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635" y="6743700"/>
              <a:ext cx="966866" cy="1371600"/>
            </a:xfrm>
            <a:prstGeom prst="rect">
              <a:avLst/>
            </a:prstGeom>
          </p:spPr>
        </p:pic>
      </p:grpSp>
      <p:grpSp>
        <p:nvGrpSpPr>
          <p:cNvPr id="11" name="Group 10"/>
          <p:cNvGrpSpPr/>
          <p:nvPr/>
        </p:nvGrpSpPr>
        <p:grpSpPr>
          <a:xfrm>
            <a:off x="1211854" y="9372600"/>
            <a:ext cx="5348693" cy="1371600"/>
            <a:chOff x="1174458" y="9944100"/>
            <a:chExt cx="5348693" cy="1371600"/>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4458" y="9944100"/>
              <a:ext cx="2711741" cy="13716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7283" y="9944100"/>
              <a:ext cx="1835868" cy="1371600"/>
            </a:xfrm>
            <a:prstGeom prst="rect">
              <a:avLst/>
            </a:prstGeom>
          </p:spPr>
        </p:pic>
      </p:grpSp>
    </p:spTree>
    <p:extLst>
      <p:ext uri="{BB962C8B-B14F-4D97-AF65-F5344CB8AC3E}">
        <p14:creationId xmlns:p14="http://schemas.microsoft.com/office/powerpoint/2010/main" val="32299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382000"/>
            <a:ext cx="7315200" cy="868110"/>
          </a:xfrm>
          <a:prstGeom prst="rect">
            <a:avLst/>
          </a:prstGeom>
        </p:spPr>
      </p:pic>
      <p:sp>
        <p:nvSpPr>
          <p:cNvPr id="4" name="Title 1"/>
          <p:cNvSpPr txBox="1">
            <a:spLocks/>
          </p:cNvSpPr>
          <p:nvPr/>
        </p:nvSpPr>
        <p:spPr>
          <a:xfrm>
            <a:off x="388620" y="519545"/>
            <a:ext cx="6995160" cy="1004455"/>
          </a:xfrm>
          <a:prstGeom prst="rect">
            <a:avLst/>
          </a:prstGeom>
        </p:spPr>
        <p:txBody>
          <a:bodyP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200" dirty="0"/>
              <a:t>Case Study: Steel </a:t>
            </a:r>
            <a:r>
              <a:rPr lang="en-US" sz="3200" dirty="0" smtClean="0"/>
              <a:t>Multi-Girder</a:t>
            </a:r>
            <a:r>
              <a:rPr lang="en-US" dirty="0" smtClean="0"/>
              <a:t/>
            </a:r>
            <a:br>
              <a:rPr lang="en-US" dirty="0" smtClean="0"/>
            </a:br>
            <a:r>
              <a:rPr lang="en-US" sz="2200" dirty="0" smtClean="0"/>
              <a:t>Results &amp; Conclusions</a:t>
            </a:r>
            <a:endParaRPr lang="en-US" sz="2200" dirty="0"/>
          </a:p>
        </p:txBody>
      </p:sp>
      <p:sp>
        <p:nvSpPr>
          <p:cNvPr id="5" name="Rectangle 4"/>
          <p:cNvSpPr/>
          <p:nvPr/>
        </p:nvSpPr>
        <p:spPr>
          <a:xfrm>
            <a:off x="228600" y="1752600"/>
            <a:ext cx="7315200" cy="10218182"/>
          </a:xfrm>
          <a:prstGeom prst="rect">
            <a:avLst/>
          </a:prstGeom>
        </p:spPr>
        <p:txBody>
          <a:bodyPr>
            <a:spAutoFit/>
          </a:bodyPr>
          <a:lstStyle/>
          <a:p>
            <a:pPr algn="just">
              <a:spcAft>
                <a:spcPts val="600"/>
              </a:spcAft>
            </a:pPr>
            <a:r>
              <a:rPr lang="en-US" sz="1200" dirty="0" smtClean="0"/>
              <a:t>Strain in the bottom flange were compared to those in the cover-plate at several locations in the region of the problematic cover-plate. These measurements were found to be nearly equal, thereby indicating that the beam  is </a:t>
            </a:r>
            <a:r>
              <a:rPr lang="en-US" sz="1200" dirty="0"/>
              <a:t>effectively </a:t>
            </a:r>
            <a:r>
              <a:rPr lang="en-US" sz="1200" dirty="0" smtClean="0"/>
              <a:t>transferring  force to the cover-plate, which can be therefore considered adequately developed.</a:t>
            </a:r>
          </a:p>
          <a:p>
            <a:pPr algn="just">
              <a:spcAft>
                <a:spcPts val="600"/>
              </a:spcAft>
            </a:pPr>
            <a:r>
              <a:rPr lang="en-US" sz="1200" dirty="0" smtClean="0"/>
              <a:t>Furthermore, experimentally determined distribution factors showed that a girder will experience, at most, 33% of the applied load (total response) indicating that the structure is efficiently transferring load to adjacent girders. </a:t>
            </a:r>
          </a:p>
          <a:p>
            <a:pPr algn="just">
              <a:spcAft>
                <a:spcPts val="600"/>
              </a:spcAft>
            </a:pPr>
            <a:r>
              <a:rPr lang="en-US" sz="1200" dirty="0" smtClean="0"/>
              <a:t>The test loading scenarios were simulated with the FE model and compared to the experimental results. The FE predictions closely agreed with the field results without requiring any modifications. This validation process ensured the FE model was representative of the real structure, and any subsequent simulations could be trusted.</a:t>
            </a:r>
          </a:p>
          <a:p>
            <a:pPr algn="just">
              <a:spcAft>
                <a:spcPts val="600"/>
              </a:spcAft>
            </a:pPr>
            <a:endParaRPr lang="en-US" sz="1200" dirty="0" smtClean="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r>
              <a:rPr lang="en-US" sz="1200" dirty="0" smtClean="0"/>
              <a:t>The validated FE model was used to simulate dead load and live load effects for computing a refined load-rating. The resulting dead-load and live load responses and rating factors were compared to those obtained using conventional single-line girder analysis as summarized the following </a:t>
            </a:r>
            <a:r>
              <a:rPr lang="en-US" sz="1200" dirty="0" smtClean="0"/>
              <a:t>table (for Service II).</a:t>
            </a:r>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smtClean="0"/>
          </a:p>
          <a:p>
            <a:pPr algn="just">
              <a:spcAft>
                <a:spcPts val="600"/>
              </a:spcAft>
            </a:pPr>
            <a:r>
              <a:rPr lang="en-US" sz="1400" dirty="0" smtClean="0"/>
              <a:t>Sections Key:</a:t>
            </a:r>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600" dirty="0" smtClean="0"/>
          </a:p>
          <a:p>
            <a:pPr algn="just">
              <a:spcAft>
                <a:spcPts val="600"/>
              </a:spcAft>
            </a:pPr>
            <a:r>
              <a:rPr lang="en-US" sz="1600" dirty="0" smtClean="0"/>
              <a:t>Summary</a:t>
            </a:r>
            <a:endParaRPr lang="en-US" sz="1600" dirty="0" smtClean="0"/>
          </a:p>
          <a:p>
            <a:pPr marL="171450" indent="-171450">
              <a:spcAft>
                <a:spcPts val="600"/>
              </a:spcAft>
              <a:buFont typeface="Arial" panose="020B0604020202020204" pitchFamily="34" charset="0"/>
              <a:buChar char="•"/>
            </a:pPr>
            <a:r>
              <a:rPr lang="en-US" sz="1200" dirty="0"/>
              <a:t>Through the use of refined modeling </a:t>
            </a:r>
            <a:r>
              <a:rPr lang="en-US" sz="1200" dirty="0" smtClean="0"/>
              <a:t>validated through static </a:t>
            </a:r>
            <a:r>
              <a:rPr lang="en-US" sz="1200" dirty="0"/>
              <a:t>(truck load) test results, it was determined that the load rating was above 1.0</a:t>
            </a:r>
          </a:p>
          <a:p>
            <a:pPr marL="171450" indent="-171450">
              <a:spcAft>
                <a:spcPts val="600"/>
              </a:spcAft>
              <a:buFont typeface="Arial" panose="020B0604020202020204" pitchFamily="34" charset="0"/>
              <a:buChar char="•"/>
            </a:pPr>
            <a:r>
              <a:rPr lang="en-US" sz="1200" dirty="0"/>
              <a:t>The increase in load rating was caused by a decrease in girder force effects that resulted from more accurately estimating the load sharing between girders</a:t>
            </a:r>
          </a:p>
          <a:p>
            <a:pPr marL="171450" indent="-171450">
              <a:spcAft>
                <a:spcPts val="600"/>
              </a:spcAft>
              <a:buFont typeface="Arial" panose="020B0604020202020204" pitchFamily="34" charset="0"/>
              <a:buChar char="•"/>
            </a:pPr>
            <a:r>
              <a:rPr lang="en-US" sz="1200" dirty="0"/>
              <a:t>The reduction in girder force effects was significant enough that the bridge rated for legal loads even without the retrofit cover plates</a:t>
            </a:r>
          </a:p>
          <a:p>
            <a:pPr marL="171450" indent="-171450">
              <a:spcAft>
                <a:spcPts val="600"/>
              </a:spcAft>
              <a:buFont typeface="Arial" panose="020B0604020202020204" pitchFamily="34" charset="0"/>
              <a:buChar char="•"/>
            </a:pPr>
            <a:r>
              <a:rPr lang="en-US" sz="1200" dirty="0"/>
              <a:t>Had such a study been undertaken in the late 1990s when the original issue was discovered, significant savings could have </a:t>
            </a:r>
            <a:r>
              <a:rPr lang="en-US" sz="1200" dirty="0" smtClean="0"/>
              <a:t>resulted</a:t>
            </a:r>
            <a:endParaRPr lang="en-US" sz="1200" dirty="0"/>
          </a:p>
          <a:p>
            <a:pPr algn="just">
              <a:spcAft>
                <a:spcPts val="600"/>
              </a:spcAft>
            </a:pPr>
            <a:endParaRPr lang="en-US" sz="12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658" y="3429000"/>
            <a:ext cx="4843084" cy="13716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90611111"/>
              </p:ext>
            </p:extLst>
          </p:nvPr>
        </p:nvGraphicFramePr>
        <p:xfrm>
          <a:off x="388938" y="5799576"/>
          <a:ext cx="6994522" cy="2323914"/>
        </p:xfrm>
        <a:graphic>
          <a:graphicData uri="http://schemas.openxmlformats.org/drawingml/2006/table">
            <a:tbl>
              <a:tblPr firstRow="1">
                <a:tableStyleId>{5C22544A-7EE6-4342-B048-85BDC9FD1C3A}</a:tableStyleId>
              </a:tblPr>
              <a:tblGrid>
                <a:gridCol w="432886"/>
                <a:gridCol w="546803"/>
                <a:gridCol w="546803"/>
                <a:gridCol w="546803"/>
                <a:gridCol w="546803"/>
                <a:gridCol w="546803"/>
                <a:gridCol w="546803"/>
                <a:gridCol w="546803"/>
                <a:gridCol w="546803"/>
                <a:gridCol w="546803"/>
                <a:gridCol w="546803"/>
                <a:gridCol w="546803"/>
                <a:gridCol w="546803"/>
              </a:tblGrid>
              <a:tr h="177711">
                <a:tc>
                  <a:txBody>
                    <a:bodyPr/>
                    <a:lstStyle/>
                    <a:p>
                      <a:pPr algn="l" fontAlgn="b"/>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rtl="0" fontAlgn="b"/>
                      <a:r>
                        <a:rPr lang="en-US" sz="1100" u="none" strike="noStrike" dirty="0">
                          <a:effectLst/>
                        </a:rPr>
                        <a:t>Total DL Demand (</a:t>
                      </a:r>
                      <a:r>
                        <a:rPr lang="en-US" sz="1100" u="none" strike="noStrike" dirty="0" err="1">
                          <a:effectLst/>
                        </a:rPr>
                        <a:t>ksi</a:t>
                      </a:r>
                      <a:r>
                        <a:rPr lang="en-US" sz="1100" u="none" strike="noStrike" dirty="0">
                          <a:effectLst/>
                        </a:rPr>
                        <a:t>)</a:t>
                      </a:r>
                      <a:endParaRPr lang="en-US" sz="1100" b="1" i="0" u="none" strike="noStrike" dirty="0">
                        <a:solidFill>
                          <a:srgbClr val="FFFFFF"/>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b"/>
                      <a:r>
                        <a:rPr lang="en-US" sz="1100" u="none" strike="noStrike" dirty="0">
                          <a:effectLst/>
                        </a:rPr>
                        <a:t>Total LL Demand (</a:t>
                      </a:r>
                      <a:r>
                        <a:rPr lang="en-US" sz="1100" u="none" strike="noStrike" dirty="0" err="1">
                          <a:effectLst/>
                        </a:rPr>
                        <a:t>ksi</a:t>
                      </a:r>
                      <a:r>
                        <a:rPr lang="en-US" sz="1100" u="none" strike="noStrike" dirty="0">
                          <a:effectLst/>
                        </a:rPr>
                        <a:t>)</a:t>
                      </a:r>
                      <a:endParaRPr lang="en-US" sz="1100" b="1" i="0" u="none" strike="noStrike" dirty="0">
                        <a:solidFill>
                          <a:srgbClr val="FFFFFF"/>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b"/>
                      <a:r>
                        <a:rPr lang="en-US" sz="1100" u="none" strike="noStrike" dirty="0">
                          <a:effectLst/>
                        </a:rPr>
                        <a:t>Capacity (</a:t>
                      </a:r>
                      <a:r>
                        <a:rPr lang="en-US" sz="1100" u="none" strike="noStrike" dirty="0" err="1">
                          <a:effectLst/>
                        </a:rPr>
                        <a:t>ksi</a:t>
                      </a:r>
                      <a:r>
                        <a:rPr lang="en-US" sz="1100" u="none" strike="noStrike" dirty="0">
                          <a:effectLst/>
                        </a:rPr>
                        <a:t>)</a:t>
                      </a:r>
                      <a:endParaRPr lang="en-US" sz="1100" b="1" i="0" u="none" strike="noStrike" dirty="0">
                        <a:solidFill>
                          <a:srgbClr val="FFFFFF"/>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b"/>
                      <a:r>
                        <a:rPr lang="en-US" sz="1100" u="none" strike="noStrike" dirty="0">
                          <a:effectLst/>
                        </a:rPr>
                        <a:t>Inventory Rating Factor</a:t>
                      </a:r>
                      <a:endParaRPr lang="en-US" sz="1100" b="1" i="0" u="none" strike="noStrike" dirty="0">
                        <a:solidFill>
                          <a:srgbClr val="FFFFFF"/>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77711">
                <a:tc>
                  <a:txBody>
                    <a:bodyPr/>
                    <a:lstStyle/>
                    <a:p>
                      <a:pPr algn="ctr" rtl="0" fontAlgn="b"/>
                      <a:r>
                        <a:rPr lang="en-US" sz="1000" u="none" strike="noStrike" dirty="0">
                          <a:effectLst/>
                        </a:rPr>
                        <a:t>Section</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dirty="0">
                          <a:effectLst/>
                        </a:rPr>
                        <a:t>SLG</a:t>
                      </a:r>
                      <a:endParaRPr lang="en-US" sz="11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dirty="0">
                          <a:effectLst/>
                        </a:rPr>
                        <a:t>FE</a:t>
                      </a:r>
                      <a:endParaRPr lang="en-US" sz="11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dirty="0">
                          <a:effectLst/>
                        </a:rPr>
                        <a:t>% Diff</a:t>
                      </a:r>
                      <a:endParaRPr lang="en-US" sz="11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dirty="0">
                          <a:effectLst/>
                        </a:rPr>
                        <a:t>SLG</a:t>
                      </a:r>
                      <a:endParaRPr lang="en-US" sz="11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dirty="0">
                          <a:effectLst/>
                        </a:rPr>
                        <a:t>FE</a:t>
                      </a:r>
                      <a:endParaRPr lang="en-US" sz="11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dirty="0">
                          <a:effectLst/>
                        </a:rPr>
                        <a:t>% Diff</a:t>
                      </a:r>
                      <a:endParaRPr lang="en-US" sz="11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a:effectLst/>
                        </a:rPr>
                        <a:t>SLG</a:t>
                      </a:r>
                      <a:endParaRPr lang="en-US" sz="11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a:effectLst/>
                        </a:rPr>
                        <a:t>FE</a:t>
                      </a:r>
                      <a:endParaRPr lang="en-US" sz="11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a:effectLst/>
                        </a:rPr>
                        <a:t>% Diff</a:t>
                      </a:r>
                      <a:endParaRPr lang="en-US" sz="11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a:effectLst/>
                        </a:rPr>
                        <a:t>SLG</a:t>
                      </a:r>
                      <a:endParaRPr lang="en-US" sz="11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dirty="0">
                          <a:effectLst/>
                        </a:rPr>
                        <a:t>FE</a:t>
                      </a:r>
                      <a:endParaRPr lang="en-US" sz="11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100" u="none" strike="noStrike" dirty="0">
                          <a:effectLst/>
                        </a:rPr>
                        <a:t>% Diff</a:t>
                      </a:r>
                      <a:endParaRPr lang="en-US" sz="11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64041">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12">
                  <a:txBody>
                    <a:bodyPr/>
                    <a:lstStyle/>
                    <a:p>
                      <a:pPr algn="ctr" fontAlgn="b"/>
                      <a:r>
                        <a:rPr lang="en-US" sz="1000" u="none" strike="noStrike" dirty="0">
                          <a:effectLst/>
                        </a:rPr>
                        <a:t>Interior Girder</a:t>
                      </a:r>
                      <a:endParaRPr lang="en-US" sz="1000" b="0" i="0" u="none" strike="noStrike" dirty="0">
                        <a:solidFill>
                          <a:srgbClr val="000000"/>
                        </a:solidFill>
                        <a:effectLst/>
                        <a:latin typeface="Calibri"/>
                      </a:endParaRPr>
                    </a:p>
                  </a:txBody>
                  <a:tcPr marL="6835" marR="6835" marT="6835"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4041">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24.6</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24.4</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0.7%</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14.9</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5.8</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61.0%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0.50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1.30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161%</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14.5</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14.3</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8.8</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3.5</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60.2%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1.73</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4.44</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157%</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3</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16.2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17.7</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-9.2%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10.3</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4.8</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53.4%</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1.34</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2.66</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98%</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4</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11.8</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12.9</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-9.8%</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7.4</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3.6</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51.5%</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2.33</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4.56</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96%</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5</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12.2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12.9</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-6.0%</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7.8</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3.3</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57.5%</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2.18</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5.01</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130%</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 </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12">
                  <a:txBody>
                    <a:bodyPr/>
                    <a:lstStyle/>
                    <a:p>
                      <a:pPr algn="ctr" fontAlgn="b"/>
                      <a:r>
                        <a:rPr lang="en-US" sz="1000" u="none" strike="noStrike" dirty="0">
                          <a:effectLst/>
                        </a:rPr>
                        <a:t>Exterior Girder</a:t>
                      </a:r>
                      <a:endParaRPr lang="en-US" sz="1000" b="0" i="0" u="none" strike="noStrike" dirty="0">
                        <a:solidFill>
                          <a:srgbClr val="000000"/>
                        </a:solidFill>
                        <a:effectLst/>
                        <a:latin typeface="Calibri"/>
                      </a:endParaRPr>
                    </a:p>
                  </a:txBody>
                  <a:tcPr marL="6835" marR="6835" marT="6835"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4041">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36.7</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25.3</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31.1%</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16.9</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5.3</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68.7%</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-0.11</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1.29</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-1232%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23.1</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15.1</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34.6%</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10.5</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3.1</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70.2%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0.82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4.71</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477%</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3</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25.5</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17.2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32.4%</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12.1</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4.5</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62.9%</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34.2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0.56</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2.91</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424%</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4</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18.5</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13.0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29.7%</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12.4</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3.3</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73.5%</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0.98</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4.97</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410%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4041">
                <a:tc>
                  <a:txBody>
                    <a:bodyPr/>
                    <a:lstStyle/>
                    <a:p>
                      <a:pPr algn="ctr" fontAlgn="b"/>
                      <a:r>
                        <a:rPr lang="en-US" sz="1000" u="none" strike="noStrike">
                          <a:effectLst/>
                        </a:rPr>
                        <a:t>5</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17.4</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13.0</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25.2%</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8.3</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3.5</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a:effectLst/>
                        </a:rPr>
                        <a:t>57.7%</a:t>
                      </a:r>
                      <a:endParaRPr lang="en-US" sz="1000" b="0" i="0" u="none" strike="noStrike">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34.2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0%</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1.55</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4.62</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000" u="none" strike="noStrike" dirty="0">
                          <a:effectLst/>
                        </a:rPr>
                        <a:t>198%</a:t>
                      </a:r>
                      <a:endParaRPr lang="en-US" sz="1000" b="0" i="0" u="none" strike="noStrike" dirty="0">
                        <a:solidFill>
                          <a:srgbClr val="000000"/>
                        </a:solidFill>
                        <a:effectLst/>
                        <a:latin typeface="Calibri"/>
                      </a:endParaRPr>
                    </a:p>
                  </a:txBody>
                  <a:tcPr marL="6835" marR="6835" marT="68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52805884"/>
      </p:ext>
    </p:extLst>
  </p:cSld>
  <p:clrMapOvr>
    <a:masterClrMapping/>
  </p:clrMapOvr>
</p:sld>
</file>

<file path=ppt/theme/theme1.xml><?xml version="1.0" encoding="utf-8"?>
<a:theme xmlns:a="http://schemas.openxmlformats.org/drawingml/2006/main" name="NHC_041_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NHC_041_content</Template>
  <TotalTime>217</TotalTime>
  <Words>1178</Words>
  <Application>Microsoft Office PowerPoint</Application>
  <PresentationFormat>Custom</PresentationFormat>
  <Paragraphs>227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NHC_041_content</vt:lpstr>
      <vt:lpstr>PowerPoint Presentation</vt:lpstr>
      <vt:lpstr>PowerPoint Presentation</vt:lpstr>
      <vt:lpstr>PowerPoint Presentation</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Braley</dc:creator>
  <cp:lastModifiedBy>John Braley</cp:lastModifiedBy>
  <cp:revision>17</cp:revision>
  <dcterms:created xsi:type="dcterms:W3CDTF">2018-08-01T20:36:24Z</dcterms:created>
  <dcterms:modified xsi:type="dcterms:W3CDTF">2018-08-28T20:57:14Z</dcterms:modified>
</cp:coreProperties>
</file>