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8" r:id="rId3"/>
    <p:sldId id="257" r:id="rId4"/>
  </p:sldIdLst>
  <p:sldSz cx="77724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915" y="2933"/>
      </p:cViewPr>
      <p:guideLst>
        <p:guide orient="horz" pos="4320"/>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4260851"/>
            <a:ext cx="660654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7772400"/>
            <a:ext cx="544068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959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4278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1098550"/>
            <a:ext cx="1485662"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1098550"/>
            <a:ext cx="4330144"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19846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74544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8813801"/>
            <a:ext cx="660654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5813427"/>
            <a:ext cx="660654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1966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6400801"/>
            <a:ext cx="2907903"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6400801"/>
            <a:ext cx="2907904"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32467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9276"/>
            <a:ext cx="699516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3070226"/>
            <a:ext cx="3434160"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4349750"/>
            <a:ext cx="3434160"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3070226"/>
            <a:ext cx="3435509"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4349750"/>
            <a:ext cx="3435509"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85C9B-1551-403D-B1E4-242205ACB3E0}"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5818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85C9B-1551-403D-B1E4-242205ACB3E0}"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4223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85C9B-1551-403D-B1E4-242205ACB3E0}"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7714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6100"/>
            <a:ext cx="2557066"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546101"/>
            <a:ext cx="4344988"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870201"/>
            <a:ext cx="2557066"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29444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9601200"/>
            <a:ext cx="466344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1225550"/>
            <a:ext cx="466344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523445" y="10734676"/>
            <a:ext cx="466344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8728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152400"/>
            <a:ext cx="6995160" cy="1524000"/>
          </a:xfrm>
          <a:prstGeom prst="rect">
            <a:avLst/>
          </a:prstGeom>
        </p:spPr>
        <p:txBody>
          <a:bodyPr vert="horz" lIns="91440" tIns="45720" rIns="91440" bIns="45720"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1828800"/>
            <a:ext cx="6995160" cy="10423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8620" y="12712701"/>
            <a:ext cx="181356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FDF85C9B-1551-403D-B1E4-242205ACB3E0}" type="datetimeFigureOut">
              <a:rPr lang="en-US" smtClean="0"/>
              <a:t>8/28/2018</a:t>
            </a:fld>
            <a:endParaRPr lang="en-US"/>
          </a:p>
        </p:txBody>
      </p:sp>
      <p:sp>
        <p:nvSpPr>
          <p:cNvPr id="5" name="Footer Placeholder 4"/>
          <p:cNvSpPr>
            <a:spLocks noGrp="1"/>
          </p:cNvSpPr>
          <p:nvPr>
            <p:ph type="ftr" sz="quarter" idx="3"/>
          </p:nvPr>
        </p:nvSpPr>
        <p:spPr>
          <a:xfrm>
            <a:off x="2655570" y="12712701"/>
            <a:ext cx="246126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12712701"/>
            <a:ext cx="181356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F09CB70-2146-45E4-BED6-0AA6F6C7592B}" type="slidenum">
              <a:rPr lang="en-US" smtClean="0"/>
              <a:t>‹#›</a:t>
            </a:fld>
            <a:endParaRPr lang="en-US"/>
          </a:p>
        </p:txBody>
      </p:sp>
    </p:spTree>
    <p:extLst>
      <p:ext uri="{BB962C8B-B14F-4D97-AF65-F5344CB8AC3E}">
        <p14:creationId xmlns:p14="http://schemas.microsoft.com/office/powerpoint/2010/main" val="7588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519545"/>
            <a:ext cx="7315200" cy="1004455"/>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Case Study: </a:t>
            </a:r>
            <a:r>
              <a:rPr lang="en-US" sz="3200" dirty="0" smtClean="0"/>
              <a:t>Steel Multi-Girder Bridge</a:t>
            </a:r>
            <a:endParaRPr lang="en-US" sz="3200" dirty="0" smtClean="0"/>
          </a:p>
          <a:p>
            <a:pPr algn="l"/>
            <a:r>
              <a:rPr lang="en-US" sz="2200" dirty="0" smtClean="0"/>
              <a:t>Bridge Introduction</a:t>
            </a:r>
            <a:endParaRPr lang="en-US" sz="2200" dirty="0"/>
          </a:p>
        </p:txBody>
      </p:sp>
      <p:sp>
        <p:nvSpPr>
          <p:cNvPr id="3" name="TextBox 2"/>
          <p:cNvSpPr txBox="1"/>
          <p:nvPr/>
        </p:nvSpPr>
        <p:spPr>
          <a:xfrm>
            <a:off x="228600" y="1447800"/>
            <a:ext cx="5486400" cy="2154436"/>
          </a:xfrm>
          <a:prstGeom prst="rect">
            <a:avLst/>
          </a:prstGeom>
          <a:noFill/>
        </p:spPr>
        <p:txBody>
          <a:bodyPr wrap="square" rtlCol="0">
            <a:spAutoFit/>
          </a:bodyPr>
          <a:lstStyle/>
          <a:p>
            <a:pPr algn="just">
              <a:spcAft>
                <a:spcPts val="600"/>
              </a:spcAft>
            </a:pPr>
            <a:r>
              <a:rPr lang="en-US" sz="1600" dirty="0" smtClean="0"/>
              <a:t>Motivation</a:t>
            </a:r>
          </a:p>
          <a:p>
            <a:pPr algn="just">
              <a:spcAft>
                <a:spcPts val="600"/>
              </a:spcAft>
            </a:pPr>
            <a:r>
              <a:rPr lang="en-US" sz="1200" dirty="0" smtClean="0"/>
              <a:t>The bridge presented in this case study was constructed in </a:t>
            </a:r>
            <a:r>
              <a:rPr lang="en-US" sz="1200" dirty="0" smtClean="0"/>
              <a:t>1954</a:t>
            </a:r>
            <a:r>
              <a:rPr lang="en-US" sz="1200" dirty="0"/>
              <a:t>. The bridge </a:t>
            </a:r>
            <a:r>
              <a:rPr lang="en-US" sz="1200" dirty="0" smtClean="0"/>
              <a:t>served as a </a:t>
            </a:r>
            <a:r>
              <a:rPr lang="en-US" sz="1200" dirty="0"/>
              <a:t>key link, connecting numerous mines to the highway system. As such, it </a:t>
            </a:r>
            <a:r>
              <a:rPr lang="en-US" sz="1200" dirty="0" smtClean="0"/>
              <a:t>saw considerable </a:t>
            </a:r>
            <a:r>
              <a:rPr lang="en-US" sz="1200" dirty="0"/>
              <a:t>heavy truck traffic that </a:t>
            </a:r>
            <a:r>
              <a:rPr lang="en-US" sz="1200" dirty="0" smtClean="0"/>
              <a:t>was transporting </a:t>
            </a:r>
            <a:r>
              <a:rPr lang="en-US" sz="1200" dirty="0"/>
              <a:t>mined material</a:t>
            </a:r>
            <a:r>
              <a:rPr lang="en-US" sz="1200" dirty="0" smtClean="0"/>
              <a:t>. </a:t>
            </a:r>
            <a:r>
              <a:rPr lang="en-US" sz="1200" dirty="0"/>
              <a:t>At the time of testing, the structure was </a:t>
            </a:r>
            <a:r>
              <a:rPr lang="en-US" sz="1200" dirty="0" smtClean="0"/>
              <a:t>recorded </a:t>
            </a:r>
            <a:r>
              <a:rPr lang="en-US" sz="1200" dirty="0"/>
              <a:t>as being structurally </a:t>
            </a:r>
            <a:r>
              <a:rPr lang="en-US" sz="1200" dirty="0" smtClean="0"/>
              <a:t>deficient and was posted </a:t>
            </a:r>
            <a:r>
              <a:rPr lang="en-US" sz="1200" dirty="0"/>
              <a:t>for load</a:t>
            </a:r>
            <a:r>
              <a:rPr lang="en-US" sz="1200" dirty="0" smtClean="0"/>
              <a:t>, although the posting limits were close to legal limits. </a:t>
            </a:r>
          </a:p>
          <a:p>
            <a:pPr algn="just">
              <a:spcAft>
                <a:spcPts val="600"/>
              </a:spcAft>
            </a:pPr>
            <a:r>
              <a:rPr lang="en-US" sz="1200" dirty="0" smtClean="0"/>
              <a:t>As a result of this exposure and the observed deterioration of the deck and other components, the owner wished to quantify the level of performance that the bridge could still deliver. This was accomplished by performing structural identification in conjunction with a proof-level load test.</a:t>
            </a:r>
            <a:r>
              <a:rPr lang="en-US" sz="1200" dirty="0" smtClean="0"/>
              <a:t> </a:t>
            </a:r>
            <a:endParaRPr lang="en-US" sz="12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0371"/>
          <a:stretch/>
        </p:blipFill>
        <p:spPr>
          <a:xfrm>
            <a:off x="5838852" y="1524000"/>
            <a:ext cx="1689708" cy="2184400"/>
          </a:xfrm>
          <a:prstGeom prst="rect">
            <a:avLst/>
          </a:prstGeom>
        </p:spPr>
      </p:pic>
      <p:sp>
        <p:nvSpPr>
          <p:cNvPr id="2" name="Rectangle 1"/>
          <p:cNvSpPr/>
          <p:nvPr/>
        </p:nvSpPr>
        <p:spPr>
          <a:xfrm>
            <a:off x="228600" y="3611225"/>
            <a:ext cx="7315200" cy="6617196"/>
          </a:xfrm>
          <a:prstGeom prst="rect">
            <a:avLst/>
          </a:prstGeom>
        </p:spPr>
        <p:txBody>
          <a:bodyPr>
            <a:spAutoFit/>
          </a:bodyPr>
          <a:lstStyle/>
          <a:p>
            <a:pPr algn="just"/>
            <a:r>
              <a:rPr lang="en-US" sz="1600" dirty="0" smtClean="0"/>
              <a:t>Bridge </a:t>
            </a:r>
            <a:r>
              <a:rPr lang="en-US" sz="1600" dirty="0"/>
              <a:t>Description</a:t>
            </a:r>
          </a:p>
          <a:p>
            <a:r>
              <a:rPr lang="en-US" sz="1200" dirty="0"/>
              <a:t>This structure is a 3-span, simply supported steel stringer bridge with a cast-in-place composite concrete deck. The center span is approximately 52 feet long with 2 rows of internal diaphragms oriented perpendicular to the girders. The two external spans are only approximately 20 feet long and have diaphragms only at the supports. The out-to-out width is 35 feet. The southern end of the center span rests on steel rocker bearings, while the northern end rests on pinned bearings. These bearings are supported by reinforced concrete hammerhead piers. </a:t>
            </a:r>
            <a:endParaRPr lang="en-US" sz="1200" dirty="0" smtClean="0"/>
          </a:p>
          <a:p>
            <a:endParaRPr lang="en-US" sz="1200" dirty="0"/>
          </a:p>
          <a:p>
            <a:endParaRPr lang="en-US" sz="1200" dirty="0"/>
          </a:p>
          <a:p>
            <a:endParaRPr lang="en-US" sz="1200" dirty="0"/>
          </a:p>
          <a:p>
            <a:endParaRPr lang="en-US" sz="1200" dirty="0"/>
          </a:p>
          <a:p>
            <a:endParaRPr lang="en-US" sz="1200" dirty="0"/>
          </a:p>
          <a:p>
            <a:endParaRPr lang="en-US" sz="1200" dirty="0" smtClean="0"/>
          </a:p>
          <a:p>
            <a:endParaRPr lang="en-US" sz="1200" dirty="0"/>
          </a:p>
          <a:p>
            <a:endParaRPr lang="en-US" sz="1200" dirty="0" smtClean="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Several bearings were heavily corroded. In these areas, the bottom flanges of the girders also showed considerable corrosion, as already indicated in past inspection reports. This corrosion </a:t>
            </a:r>
            <a:r>
              <a:rPr lang="en-US" sz="1200" dirty="0" smtClean="0"/>
              <a:t>was likely </a:t>
            </a:r>
            <a:r>
              <a:rPr lang="en-US" sz="1200" dirty="0"/>
              <a:t>due to the failure of deck seals in the expansion joints. Furthermore, a bearing on the northern exterior span over the pier was observed to have lost connection to the superstructure. While this “floating” bearing was not a threat to bridge </a:t>
            </a:r>
            <a:r>
              <a:rPr lang="en-US" sz="1200" dirty="0" smtClean="0"/>
              <a:t>stability, </a:t>
            </a:r>
            <a:r>
              <a:rPr lang="en-US" sz="1200" dirty="0"/>
              <a:t>it </a:t>
            </a:r>
            <a:r>
              <a:rPr lang="en-US" sz="1200" dirty="0" smtClean="0"/>
              <a:t>was indicative </a:t>
            </a:r>
            <a:r>
              <a:rPr lang="en-US" sz="1200" dirty="0"/>
              <a:t>of the significant corrosion of the bearing </a:t>
            </a:r>
            <a:r>
              <a:rPr lang="en-US" sz="1200" dirty="0" smtClean="0"/>
              <a:t>system.</a:t>
            </a:r>
            <a:endParaRPr lang="en-US" sz="1200" dirty="0"/>
          </a:p>
          <a:p>
            <a:r>
              <a:rPr lang="en-US" sz="1200" dirty="0"/>
              <a:t>The hammerhead piers exhibited signs of efflorescence and some cracking and spalling beneath the bearings. There were also areas on the ends of the hammerhead that have had repairs performed as evidenced by new concrete.</a:t>
            </a:r>
          </a:p>
          <a:p>
            <a:r>
              <a:rPr lang="en-US" sz="1200" dirty="0"/>
              <a:t>The deck showed signs of shear failure where concrete had broken off as deep as the top layer of reinforcement. Several regions also evidenced deck repairs and patching. It is postulated that the failure of the deck </a:t>
            </a:r>
            <a:r>
              <a:rPr lang="en-US" sz="1200" dirty="0" smtClean="0"/>
              <a:t>was, </a:t>
            </a:r>
            <a:r>
              <a:rPr lang="en-US" sz="1200" dirty="0"/>
              <a:t>in part, due to the braking forces from trucks as they </a:t>
            </a:r>
            <a:r>
              <a:rPr lang="en-US" sz="1200" dirty="0" smtClean="0"/>
              <a:t>came to </a:t>
            </a:r>
            <a:r>
              <a:rPr lang="en-US" sz="1200" dirty="0"/>
              <a:t>a stop at the stop sign at the end of the bridge. It is also possible that the 7” deck as indicated in construction drawings is insufficient to provide durability and adequate reinforcement cover. The underside of the deck had spider web cracking and some efflorescence. </a:t>
            </a:r>
            <a:endParaRPr lang="en-US" sz="1200" dirty="0"/>
          </a:p>
        </p:txBody>
      </p:sp>
      <p:pic>
        <p:nvPicPr>
          <p:cNvPr id="1026" name="Picture 2" descr="https://lh3.googleusercontent.com/KBjhq_DY2gKEjhplN85ABgyIczH8_KnMqttg8TEz-j3lY7LHP0yht_KX2-xGuGvGj9K4MpBX5SgxRGBVSJnqIFqO9_kCPNPs1vBXqKq97tAYpcQSHTfsuKaCrT8hT6PEet3WUe_UK61ucjSfWfKqnWOwpAVCClmSpD55mEpQs7d6cGKvm_uV0XcIHTDOG9E6ZwXGdkCNReiQUTy4_Yhs5rb6Si9YGzaK5MDJ8lf00c3sdj0AQs05jTEfheQXZ8ENf5hwBXMfxhZZTvpq7tH2C-CK05UvnJnXTJPRcnjZfUbX74f9xD__tPdb8bX9xO8DV7Pvp7QreCNu2kBjq-6hm6XsVf8JTASbcAdFzHmOgumv3zrecRx_-8ZP6WAHeio8cX6yY8sUB-BFezvHzHUJdpOwGXBjjg4xBRPDz7dZx7cKfvExGQZwZhSjFf4fvNurobTamAtagiqmw8ISTR6N4_99cuaBf1kCBodjeNRYYDskLJd9soF15NC97ep87Al_IutMKB4iEU2tCrISazX-ijaXu60cf1N-HxA05yDFq1I5bQ7NAmbiOjd0VXCxD7Wo_eTmEEffD0KCcVWbiWY0ZKYxyiwjaRW4k-5VXeCyidPOvOnK-JvdGoOgLCaMIWM=w1133-h849-no"/>
          <p:cNvPicPr>
            <a:picLocks noChangeAspect="1" noChangeArrowheads="1"/>
          </p:cNvPicPr>
          <p:nvPr/>
        </p:nvPicPr>
        <p:blipFill rotWithShape="1">
          <a:blip r:embed="rId3">
            <a:extLst>
              <a:ext uri="{28A0092B-C50C-407E-A947-70E740481C1C}">
                <a14:useLocalDpi xmlns:a14="http://schemas.microsoft.com/office/drawing/2010/main" val="0"/>
              </a:ext>
            </a:extLst>
          </a:blip>
          <a:srcRect t="9046" b="25748"/>
          <a:stretch/>
        </p:blipFill>
        <p:spPr bwMode="auto">
          <a:xfrm>
            <a:off x="1081556" y="4876800"/>
            <a:ext cx="5609289" cy="2743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228600" y="10241280"/>
            <a:ext cx="7315200" cy="1645920"/>
            <a:chOff x="228600" y="10158662"/>
            <a:chExt cx="7315200" cy="1645920"/>
          </a:xfrm>
        </p:grpSpPr>
        <p:pic>
          <p:nvPicPr>
            <p:cNvPr id="8" name="Picture 7" descr="D:\Files\Documents\Projects\FHWA WV\Dec Test\Pictures\WVDOT - Test Photos - From JDV\IMG_20141208_122151.jpg"/>
            <p:cNvPicPr>
              <a:picLocks noChangeAspect="1"/>
            </p:cNvPicPr>
            <p:nvPr/>
          </p:nvPicPr>
          <p:blipFill rotWithShape="1">
            <a:blip r:embed="rId4" cstate="print">
              <a:extLst>
                <a:ext uri="{28A0092B-C50C-407E-A947-70E740481C1C}">
                  <a14:useLocalDpi xmlns:a14="http://schemas.microsoft.com/office/drawing/2010/main" val="0"/>
                </a:ext>
              </a:extLst>
            </a:blip>
            <a:srcRect l="15678" t="16540" r="19197" b="10393"/>
            <a:stretch/>
          </p:blipFill>
          <p:spPr bwMode="auto">
            <a:xfrm>
              <a:off x="228600" y="10158662"/>
              <a:ext cx="2135571" cy="1645920"/>
            </a:xfrm>
            <a:prstGeom prst="rect">
              <a:avLst/>
            </a:prstGeom>
            <a:noFill/>
            <a:ln>
              <a:noFill/>
            </a:ln>
            <a:extLst>
              <a:ext uri="{53640926-AAD7-44D8-BBD7-CCE9431645EC}">
                <a14:shadowObscured xmlns:a14="http://schemas.microsoft.com/office/drawing/2010/main"/>
              </a:ext>
            </a:extLst>
          </p:spPr>
        </p:pic>
        <p:pic>
          <p:nvPicPr>
            <p:cNvPr id="9" name="Picture 8" descr="D:\Files\Google Drive\WVDOT\Site Visit\Images\Topside\GOPR05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9743" y="10158662"/>
              <a:ext cx="2194560" cy="1645920"/>
            </a:xfrm>
            <a:prstGeom prst="rect">
              <a:avLst/>
            </a:prstGeom>
            <a:noFill/>
            <a:extLst/>
          </p:spPr>
        </p:pic>
        <p:pic>
          <p:nvPicPr>
            <p:cNvPr id="10" name="Picture 9" descr="D:\Files\Documents\Projects\FHWA WV\Dec Test\Pictures\NR_Photos\IMG_2617.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9874" y="10158662"/>
              <a:ext cx="2193926" cy="1645920"/>
            </a:xfrm>
            <a:prstGeom prst="rect">
              <a:avLst/>
            </a:prstGeom>
            <a:noFill/>
            <a:ln>
              <a:noFill/>
            </a:ln>
          </p:spPr>
        </p:pic>
      </p:grpSp>
    </p:spTree>
    <p:extLst>
      <p:ext uri="{BB962C8B-B14F-4D97-AF65-F5344CB8AC3E}">
        <p14:creationId xmlns:p14="http://schemas.microsoft.com/office/powerpoint/2010/main" val="2606130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519545"/>
            <a:ext cx="731520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Technology Implementation </a:t>
            </a:r>
            <a:endParaRPr lang="en-US" sz="2200" dirty="0"/>
          </a:p>
        </p:txBody>
      </p:sp>
      <p:sp>
        <p:nvSpPr>
          <p:cNvPr id="3" name="Content Placeholder 2"/>
          <p:cNvSpPr txBox="1">
            <a:spLocks/>
          </p:cNvSpPr>
          <p:nvPr/>
        </p:nvSpPr>
        <p:spPr>
          <a:xfrm>
            <a:off x="228600" y="1371600"/>
            <a:ext cx="7315200" cy="3048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Description </a:t>
            </a:r>
          </a:p>
          <a:p>
            <a:pPr marL="0" indent="0" algn="just">
              <a:buNone/>
            </a:pPr>
            <a:r>
              <a:rPr lang="en-US" sz="1200" dirty="0" smtClean="0"/>
              <a:t>The bridge was evaluated using </a:t>
            </a:r>
            <a:r>
              <a:rPr lang="en-US" sz="1200" dirty="0" smtClean="0"/>
              <a:t>proof-level </a:t>
            </a:r>
            <a:r>
              <a:rPr lang="en-US" sz="1200" dirty="0" smtClean="0"/>
              <a:t>static load </a:t>
            </a:r>
            <a:r>
              <a:rPr lang="en-US" sz="1200" dirty="0" smtClean="0"/>
              <a:t>testing The proof-level load test is performed by placing loaded trucks on the bridge such that the total imposed weight is at or above a proof-level as defined by the </a:t>
            </a:r>
            <a:r>
              <a:rPr lang="en-US" sz="1200" i="1" dirty="0" smtClean="0"/>
              <a:t>AASHTO Manual for Bridge Evaluation</a:t>
            </a:r>
            <a:r>
              <a:rPr lang="en-US" sz="1200" dirty="0" smtClean="0"/>
              <a:t>, and recording the subsequent bridge response </a:t>
            </a:r>
            <a:r>
              <a:rPr lang="en-US" sz="1200" dirty="0"/>
              <a:t>(strain and displacement)</a:t>
            </a:r>
            <a:r>
              <a:rPr lang="en-US" sz="1200" dirty="0" smtClean="0"/>
              <a:t>. These </a:t>
            </a:r>
            <a:r>
              <a:rPr lang="en-US" sz="1200" dirty="0"/>
              <a:t>responses can be used directly to describe the bridge’s capacity and behavior. </a:t>
            </a:r>
            <a:r>
              <a:rPr lang="en-US" sz="1200" dirty="0" smtClean="0"/>
              <a:t>The proof-level is greater than the design load so as to provide the same safety targets implicit in LRFR rating procedure. </a:t>
            </a:r>
            <a:endParaRPr lang="en-US" sz="1200" dirty="0" smtClean="0"/>
          </a:p>
          <a:p>
            <a:pPr marL="0" indent="0" algn="just">
              <a:buNone/>
            </a:pPr>
            <a:r>
              <a:rPr lang="en-US" sz="1200" dirty="0" smtClean="0"/>
              <a:t>Structural </a:t>
            </a:r>
            <a:r>
              <a:rPr lang="en-US" sz="1200" dirty="0"/>
              <a:t>identification </a:t>
            </a:r>
            <a:r>
              <a:rPr lang="en-US" sz="1200" dirty="0" smtClean="0"/>
              <a:t>was also </a:t>
            </a:r>
            <a:r>
              <a:rPr lang="en-US" sz="1200" dirty="0"/>
              <a:t>performed utilizing the data gathered during the static load test and in conjunction with </a:t>
            </a:r>
            <a:r>
              <a:rPr lang="en-US" sz="1200" dirty="0" smtClean="0"/>
              <a:t>finite element modeling. The FE </a:t>
            </a:r>
            <a:r>
              <a:rPr lang="en-US" sz="1200" dirty="0" smtClean="0"/>
              <a:t>models are able to </a:t>
            </a:r>
            <a:r>
              <a:rPr lang="en-US" sz="1200" dirty="0" smtClean="0"/>
              <a:t>provide a more complete understanding of the behavior of the bridge and to identify influential mechanisms</a:t>
            </a:r>
            <a:r>
              <a:rPr lang="en-US" sz="1200" dirty="0" smtClean="0"/>
              <a:t>. The accuracy of the FE model can be validated by comparing the recorded bridge responses to model predictions, and adjusting model parameters as necessary to bring model predictions in line with measured responses. </a:t>
            </a:r>
          </a:p>
          <a:p>
            <a:pPr marL="0" indent="0" algn="just">
              <a:buNone/>
            </a:pPr>
            <a:r>
              <a:rPr lang="en-US" sz="1200" dirty="0" smtClean="0"/>
              <a:t>Impact testing was also performed to provide further information for FE model calibration. The </a:t>
            </a:r>
            <a:r>
              <a:rPr lang="en-US" sz="1200" dirty="0" smtClean="0"/>
              <a:t>impact test </a:t>
            </a:r>
            <a:r>
              <a:rPr lang="en-US" sz="1200" dirty="0" smtClean="0"/>
              <a:t>is performed </a:t>
            </a:r>
            <a:r>
              <a:rPr lang="en-US" sz="1200" dirty="0" smtClean="0"/>
              <a:t>by impacting the deck </a:t>
            </a:r>
            <a:r>
              <a:rPr lang="en-US" sz="1200" dirty="0"/>
              <a:t>with an instrumented sledgehammer, </a:t>
            </a:r>
            <a:r>
              <a:rPr lang="en-US" sz="1200" dirty="0" smtClean="0"/>
              <a:t>while recording acceleration at </a:t>
            </a:r>
            <a:r>
              <a:rPr lang="en-US" sz="1200" dirty="0"/>
              <a:t>many distributed locations. The </a:t>
            </a:r>
            <a:r>
              <a:rPr lang="en-US" sz="1200" dirty="0" smtClean="0"/>
              <a:t>data obtained </a:t>
            </a:r>
            <a:r>
              <a:rPr lang="en-US" sz="1200" dirty="0"/>
              <a:t>from the dynamic </a:t>
            </a:r>
            <a:r>
              <a:rPr lang="en-US" sz="1200" dirty="0" smtClean="0"/>
              <a:t>tests can be </a:t>
            </a:r>
            <a:r>
              <a:rPr lang="en-US" sz="1200" dirty="0"/>
              <a:t>analyzed to extract the dynamic properties of the structure (shapes and frequencies of natural modes of vibration) which can be used to calibrate a </a:t>
            </a:r>
            <a:r>
              <a:rPr lang="en-US" sz="1200" dirty="0" smtClean="0"/>
              <a:t>FE model.</a:t>
            </a:r>
            <a:endParaRPr lang="en-US" sz="1200" dirty="0"/>
          </a:p>
          <a:p>
            <a:pPr marL="0" indent="0" algn="just">
              <a:buNone/>
            </a:pPr>
            <a:endParaRPr lang="en-US" sz="1200" dirty="0" smtClean="0"/>
          </a:p>
        </p:txBody>
      </p:sp>
      <p:sp>
        <p:nvSpPr>
          <p:cNvPr id="4" name="Content Placeholder 2"/>
          <p:cNvSpPr txBox="1">
            <a:spLocks/>
          </p:cNvSpPr>
          <p:nvPr/>
        </p:nvSpPr>
        <p:spPr>
          <a:xfrm>
            <a:off x="228600" y="4419600"/>
            <a:ext cx="7315200" cy="8534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Methods</a:t>
            </a:r>
          </a:p>
          <a:p>
            <a:pPr marL="0" indent="0" algn="just">
              <a:buNone/>
            </a:pPr>
            <a:r>
              <a:rPr lang="en-US" sz="1200" dirty="0" smtClean="0"/>
              <a:t>Instrumentation efforts focused on the center span , where strain and displacement gauges were installed on the underside of the bridge at 17 locations. </a:t>
            </a:r>
            <a:endParaRPr lang="en-US" sz="1200" dirty="0" smtClean="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smtClean="0"/>
              <a:t>The strain gauges were welded onto the bottom flanges while the displacement gauges (string potentiometers) were clamped onto the bottom flange. A total of 36 strain gauges and 15 displacement gauges were installed.</a:t>
            </a: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a:t>The trucks were filled to varying levels to provide a variety of load levels. A total of eight load stages were </a:t>
            </a:r>
            <a:r>
              <a:rPr lang="en-US" sz="1200" dirty="0" smtClean="0"/>
              <a:t>performed ranging from a single empty truck to four fully loaded trucks totaling 299 kips. This progressive loading ensures that the structure can be safely monitored for any unexpected behavior or non-linear deformation. </a:t>
            </a:r>
            <a:endParaRPr lang="en-US" sz="1200" dirty="0" smtClean="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a:t>The impact test was </a:t>
            </a:r>
            <a:r>
              <a:rPr lang="en-US" sz="1200" dirty="0" smtClean="0"/>
              <a:t>performed with the THMPR system which provided impacts with force levels around 25,000 </a:t>
            </a:r>
            <a:r>
              <a:rPr lang="en-US" sz="1200" dirty="0"/>
              <a:t>lbs. and contained a usable frequency </a:t>
            </a:r>
            <a:r>
              <a:rPr lang="en-US" sz="1200" dirty="0" smtClean="0"/>
              <a:t>band </a:t>
            </a:r>
            <a:r>
              <a:rPr lang="en-US" sz="1200" dirty="0"/>
              <a:t>of approximately 0-65 Hz. </a:t>
            </a:r>
            <a:r>
              <a:rPr lang="en-US" sz="1200" dirty="0" smtClean="0"/>
              <a:t>Impacts were performed at 11 locations while acceleration of the bridge was recorded at 19 evenly distributed locations. </a:t>
            </a:r>
          </a:p>
          <a:p>
            <a:pPr marL="0" indent="0" algn="just">
              <a:buNone/>
            </a:pPr>
            <a:r>
              <a:rPr lang="en-US" sz="1200" dirty="0"/>
              <a:t>An element-level FE model was constructed based on bridge geometry and assumed material properties provided by construction documents. This type of model employs both one-dimensional (beam elements) and two-dimensional elements (e.g. plate or shell elements) to model girders/diaphragms and deck, respectively. </a:t>
            </a:r>
            <a:r>
              <a:rPr lang="en-US" sz="1200" dirty="0" smtClean="0"/>
              <a:t>Rigid-links </a:t>
            </a:r>
            <a:r>
              <a:rPr lang="en-US" sz="1200" dirty="0"/>
              <a:t>are use to enforce compatibility between elements while maintaining accurate geometry.</a:t>
            </a: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7930" y="5166500"/>
            <a:ext cx="4036541" cy="1828800"/>
          </a:xfrm>
          <a:prstGeom prst="rect">
            <a:avLst/>
          </a:prstGeom>
        </p:spPr>
      </p:pic>
      <p:grpSp>
        <p:nvGrpSpPr>
          <p:cNvPr id="8" name="Group 7"/>
          <p:cNvGrpSpPr/>
          <p:nvPr/>
        </p:nvGrpSpPr>
        <p:grpSpPr>
          <a:xfrm>
            <a:off x="1949846" y="7620000"/>
            <a:ext cx="3872709" cy="1371600"/>
            <a:chOff x="1461291" y="7620000"/>
            <a:chExt cx="3872709" cy="1371600"/>
          </a:xfrm>
        </p:grpSpPr>
        <p:pic>
          <p:nvPicPr>
            <p:cNvPr id="6" name="Picture 5" descr="D:\Files\Documents\Projects\FHWA WV\Tech Brief\submitted figures\flange strain.jpg"/>
            <p:cNvPicPr/>
            <p:nvPr/>
          </p:nvPicPr>
          <p:blipFill>
            <a:blip r:embed="rId3">
              <a:extLst>
                <a:ext uri="{28A0092B-C50C-407E-A947-70E740481C1C}">
                  <a14:useLocalDpi xmlns:a14="http://schemas.microsoft.com/office/drawing/2010/main" val="0"/>
                </a:ext>
              </a:extLst>
            </a:blip>
            <a:srcRect/>
            <a:stretch>
              <a:fillRect/>
            </a:stretch>
          </p:blipFill>
          <p:spPr bwMode="auto">
            <a:xfrm>
              <a:off x="1461291" y="7620000"/>
              <a:ext cx="1828800" cy="1371600"/>
            </a:xfrm>
            <a:prstGeom prst="rect">
              <a:avLst/>
            </a:prstGeom>
            <a:noFill/>
            <a:ln>
              <a:noFill/>
            </a:ln>
          </p:spPr>
        </p:pic>
        <p:pic>
          <p:nvPicPr>
            <p:cNvPr id="7" name="Picture 6" descr="D:\Files\Documents\Projects\FHWA WV\Tech Brief\submitted figures\string pot.jpg"/>
            <p:cNvPicPr/>
            <p:nvPr/>
          </p:nvPicPr>
          <p:blipFill rotWithShape="1">
            <a:blip r:embed="rId4">
              <a:extLst>
                <a:ext uri="{28A0092B-C50C-407E-A947-70E740481C1C}">
                  <a14:useLocalDpi xmlns:a14="http://schemas.microsoft.com/office/drawing/2010/main" val="0"/>
                </a:ext>
              </a:extLst>
            </a:blip>
            <a:srcRect b="9600"/>
            <a:stretch/>
          </p:blipFill>
          <p:spPr bwMode="auto">
            <a:xfrm>
              <a:off x="3505200" y="7620000"/>
              <a:ext cx="1828800" cy="1371600"/>
            </a:xfrm>
            <a:prstGeom prst="rect">
              <a:avLst/>
            </a:prstGeom>
            <a:noFill/>
            <a:ln>
              <a:noFill/>
            </a:ln>
            <a:extLst>
              <a:ext uri="{53640926-AAD7-44D8-BBD7-CCE9431645EC}">
                <a14:shadowObscured xmlns:a14="http://schemas.microsoft.com/office/drawing/2010/main"/>
              </a:ext>
            </a:extLst>
          </p:spPr>
        </p:pic>
      </p:grpSp>
      <p:grpSp>
        <p:nvGrpSpPr>
          <p:cNvPr id="12" name="Group 11"/>
          <p:cNvGrpSpPr/>
          <p:nvPr/>
        </p:nvGrpSpPr>
        <p:grpSpPr>
          <a:xfrm>
            <a:off x="228600" y="9720580"/>
            <a:ext cx="7315200" cy="1828800"/>
            <a:chOff x="228600" y="9720580"/>
            <a:chExt cx="7315200" cy="182880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3628" y="9720580"/>
              <a:ext cx="2438400" cy="1828800"/>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18419" r="25826" b="34953"/>
            <a:stretch/>
          </p:blipFill>
          <p:spPr bwMode="auto">
            <a:xfrm>
              <a:off x="228600" y="9720580"/>
              <a:ext cx="2090057" cy="1828800"/>
            </a:xfrm>
            <a:prstGeom prst="rect">
              <a:avLst/>
            </a:prstGeom>
            <a:noFill/>
            <a:ln>
              <a:noFill/>
            </a:ln>
            <a:extLst>
              <a:ext uri="{53640926-AAD7-44D8-BBD7-CCE9431645EC}">
                <a14:shadowObscured xmlns:a14="http://schemas.microsoft.com/office/drawing/2010/main"/>
              </a:ext>
            </a:extLst>
          </p:spPr>
        </p:pic>
        <p:pic>
          <p:nvPicPr>
            <p:cNvPr id="2050" name="Picture 2" descr="C:\Users\John\Projects_Git\vlab\case_studies\Mossy_WV\images\THMP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847" r="17264"/>
            <a:stretch/>
          </p:blipFill>
          <p:spPr bwMode="auto">
            <a:xfrm>
              <a:off x="5206999" y="9720580"/>
              <a:ext cx="2336801" cy="1828800"/>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p:nvPr/>
        </p:nvPicPr>
        <p:blipFill rotWithShape="1">
          <a:blip r:embed="rId8"/>
          <a:srcRect t="6558" b="11476"/>
          <a:stretch/>
        </p:blipFill>
        <p:spPr bwMode="auto">
          <a:xfrm>
            <a:off x="2971800" y="12941300"/>
            <a:ext cx="4572000" cy="1371600"/>
          </a:xfrm>
          <a:prstGeom prst="rect">
            <a:avLst/>
          </a:prstGeom>
          <a:ln>
            <a:noFill/>
          </a:ln>
          <a:extLst>
            <a:ext uri="{53640926-AAD7-44D8-BBD7-CCE9431645EC}">
              <a14:shadowObscured xmlns:a14="http://schemas.microsoft.com/office/drawing/2010/main"/>
            </a:ext>
          </a:extLst>
        </p:spPr>
      </p:pic>
      <p:grpSp>
        <p:nvGrpSpPr>
          <p:cNvPr id="15" name="Group 14"/>
          <p:cNvGrpSpPr>
            <a:grpSpLocks noChangeAspect="1"/>
          </p:cNvGrpSpPr>
          <p:nvPr/>
        </p:nvGrpSpPr>
        <p:grpSpPr>
          <a:xfrm>
            <a:off x="228600" y="12941300"/>
            <a:ext cx="2296898" cy="1371600"/>
            <a:chOff x="0" y="0"/>
            <a:chExt cx="3434712" cy="2051049"/>
          </a:xfrm>
        </p:grpSpPr>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95416"/>
              <a:ext cx="2695492" cy="1868556"/>
            </a:xfrm>
            <a:prstGeom prst="rect">
              <a:avLst/>
            </a:prstGeom>
            <a:noFill/>
          </p:spPr>
        </p:pic>
        <p:grpSp>
          <p:nvGrpSpPr>
            <p:cNvPr id="17" name="Group 16"/>
            <p:cNvGrpSpPr/>
            <p:nvPr/>
          </p:nvGrpSpPr>
          <p:grpSpPr>
            <a:xfrm>
              <a:off x="0" y="0"/>
              <a:ext cx="3434712" cy="2051049"/>
              <a:chOff x="-182892" y="0"/>
              <a:chExt cx="3434948" cy="2051244"/>
            </a:xfrm>
          </p:grpSpPr>
          <p:sp>
            <p:nvSpPr>
              <p:cNvPr id="18" name="Text Box 2"/>
              <p:cNvSpPr txBox="1">
                <a:spLocks noChangeArrowheads="1"/>
              </p:cNvSpPr>
              <p:nvPr/>
            </p:nvSpPr>
            <p:spPr bwMode="auto">
              <a:xfrm>
                <a:off x="-182892" y="469127"/>
                <a:ext cx="620145" cy="293923"/>
              </a:xfrm>
              <a:prstGeom prst="rect">
                <a:avLst/>
              </a:prstGeom>
              <a:noFill/>
              <a:ln w="9525">
                <a:noFill/>
                <a:miter lim="800000"/>
                <a:headEnd/>
                <a:tailEnd/>
              </a:ln>
            </p:spPr>
            <p:txBody>
              <a:bodyPr rot="0" vert="horz" wrap="square" lIns="91440" tIns="45720" rIns="91440" bIns="45720" anchor="t" anchorCtr="0">
                <a:noAutofit/>
              </a:bodyPr>
              <a:lstStyle/>
              <a:p>
                <a:pPr marL="0" marR="0" algn="r">
                  <a:spcBef>
                    <a:spcPts val="0"/>
                  </a:spcBef>
                  <a:spcAft>
                    <a:spcPts val="0"/>
                  </a:spcAft>
                </a:pPr>
                <a:r>
                  <a:rPr lang="en-US" sz="900" dirty="0">
                    <a:effectLst/>
                    <a:latin typeface="Calibri"/>
                    <a:ea typeface="Times New Roman"/>
                    <a:cs typeface="Times New Roman"/>
                  </a:rPr>
                  <a:t>Shell</a:t>
                </a:r>
              </a:p>
            </p:txBody>
          </p:sp>
          <p:sp>
            <p:nvSpPr>
              <p:cNvPr id="19" name="Text Box 2"/>
              <p:cNvSpPr txBox="1">
                <a:spLocks noChangeArrowheads="1"/>
              </p:cNvSpPr>
              <p:nvPr/>
            </p:nvSpPr>
            <p:spPr bwMode="auto">
              <a:xfrm>
                <a:off x="571145" y="0"/>
                <a:ext cx="1025595" cy="294006"/>
              </a:xfrm>
              <a:prstGeom prst="rect">
                <a:avLst/>
              </a:prstGeom>
              <a:noFill/>
              <a:ln w="9525">
                <a:noFill/>
                <a:miter lim="800000"/>
                <a:headEnd/>
                <a:tailEnd/>
              </a:ln>
            </p:spPr>
            <p:txBody>
              <a:bodyPr rot="0" vert="horz" wrap="square" lIns="91440" tIns="45720" rIns="91440" bIns="45720" anchor="t" anchorCtr="0">
                <a:noAutofit/>
              </a:bodyPr>
              <a:lstStyle/>
              <a:p>
                <a:pPr marL="0" marR="0" algn="r">
                  <a:spcBef>
                    <a:spcPts val="0"/>
                  </a:spcBef>
                  <a:spcAft>
                    <a:spcPts val="0"/>
                  </a:spcAft>
                </a:pPr>
                <a:r>
                  <a:rPr lang="en-US" sz="900" dirty="0">
                    <a:effectLst/>
                    <a:latin typeface="Calibri"/>
                    <a:ea typeface="Times New Roman"/>
                    <a:cs typeface="Times New Roman"/>
                  </a:rPr>
                  <a:t>Beam</a:t>
                </a:r>
              </a:p>
            </p:txBody>
          </p:sp>
          <p:cxnSp>
            <p:nvCxnSpPr>
              <p:cNvPr id="20" name="Straight Arrow Connector 19"/>
              <p:cNvCxnSpPr/>
              <p:nvPr/>
            </p:nvCxnSpPr>
            <p:spPr>
              <a:xfrm>
                <a:off x="397565" y="604300"/>
                <a:ext cx="79375" cy="44513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7565" y="604300"/>
                <a:ext cx="1120775" cy="1587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58455" y="151075"/>
                <a:ext cx="270345" cy="2146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 Box 2"/>
              <p:cNvSpPr txBox="1">
                <a:spLocks noChangeArrowheads="1"/>
              </p:cNvSpPr>
              <p:nvPr/>
            </p:nvSpPr>
            <p:spPr bwMode="auto">
              <a:xfrm>
                <a:off x="1463040" y="1757238"/>
                <a:ext cx="1049558" cy="294006"/>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900" dirty="0">
                    <a:effectLst/>
                    <a:latin typeface="Calibri"/>
                    <a:ea typeface="Times New Roman"/>
                    <a:cs typeface="Times New Roman"/>
                  </a:rPr>
                  <a:t>Beam</a:t>
                </a:r>
              </a:p>
            </p:txBody>
          </p:sp>
          <p:cxnSp>
            <p:nvCxnSpPr>
              <p:cNvPr id="24" name="Straight Arrow Connector 23"/>
              <p:cNvCxnSpPr/>
              <p:nvPr/>
            </p:nvCxnSpPr>
            <p:spPr>
              <a:xfrm flipH="1" flipV="1">
                <a:off x="970059" y="1510748"/>
                <a:ext cx="548005" cy="34163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07381" y="1510748"/>
                <a:ext cx="110490" cy="34163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1773141" y="1463040"/>
                <a:ext cx="1478915" cy="294005"/>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900" dirty="0">
                    <a:effectLst/>
                    <a:latin typeface="Calibri"/>
                    <a:ea typeface="Times New Roman"/>
                    <a:cs typeface="Times New Roman"/>
                  </a:rPr>
                  <a:t>Rigid Link</a:t>
                </a:r>
              </a:p>
            </p:txBody>
          </p:sp>
          <p:cxnSp>
            <p:nvCxnSpPr>
              <p:cNvPr id="27" name="Straight Arrow Connector 26"/>
              <p:cNvCxnSpPr/>
              <p:nvPr/>
            </p:nvCxnSpPr>
            <p:spPr>
              <a:xfrm flipH="1" flipV="1">
                <a:off x="1558455" y="1335820"/>
                <a:ext cx="269240" cy="245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2992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64160" y="6781800"/>
            <a:ext cx="7315200" cy="1645920"/>
            <a:chOff x="264160" y="6888638"/>
            <a:chExt cx="7315200" cy="164592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64160" y="6888638"/>
              <a:ext cx="2212340" cy="164592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2816095" y="6888638"/>
              <a:ext cx="2212340" cy="16459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8030" y="6888638"/>
              <a:ext cx="2211330" cy="1645920"/>
            </a:xfrm>
            <a:prstGeom prst="rect">
              <a:avLst/>
            </a:prstGeom>
          </p:spPr>
        </p:pic>
      </p:grpSp>
      <p:grpSp>
        <p:nvGrpSpPr>
          <p:cNvPr id="3" name="Group 2"/>
          <p:cNvGrpSpPr/>
          <p:nvPr/>
        </p:nvGrpSpPr>
        <p:grpSpPr>
          <a:xfrm>
            <a:off x="264160" y="8153400"/>
            <a:ext cx="7315200" cy="1645920"/>
            <a:chOff x="264160" y="8404860"/>
            <a:chExt cx="7315200" cy="164592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160" y="8404860"/>
              <a:ext cx="2211330" cy="164592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6095" y="8404860"/>
              <a:ext cx="2211330" cy="164592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68030" y="8404860"/>
              <a:ext cx="2211330" cy="1645920"/>
            </a:xfrm>
            <a:prstGeom prst="rect">
              <a:avLst/>
            </a:prstGeom>
          </p:spPr>
        </p:pic>
      </p:grpSp>
      <p:sp>
        <p:nvSpPr>
          <p:cNvPr id="4" name="Title 1"/>
          <p:cNvSpPr txBox="1">
            <a:spLocks/>
          </p:cNvSpPr>
          <p:nvPr/>
        </p:nvSpPr>
        <p:spPr>
          <a:xfrm>
            <a:off x="388620" y="519545"/>
            <a:ext cx="699516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Results &amp; Conclusions</a:t>
            </a:r>
            <a:endParaRPr lang="en-US" sz="2200" dirty="0"/>
          </a:p>
        </p:txBody>
      </p:sp>
      <p:sp>
        <p:nvSpPr>
          <p:cNvPr id="2" name="Rectangle 1"/>
          <p:cNvSpPr/>
          <p:nvPr/>
        </p:nvSpPr>
        <p:spPr>
          <a:xfrm>
            <a:off x="264160" y="1541979"/>
            <a:ext cx="7315200" cy="9879628"/>
          </a:xfrm>
          <a:prstGeom prst="rect">
            <a:avLst/>
          </a:prstGeom>
        </p:spPr>
        <p:txBody>
          <a:bodyPr>
            <a:spAutoFit/>
          </a:bodyPr>
          <a:lstStyle/>
          <a:p>
            <a:r>
              <a:rPr lang="en-US" sz="1200" dirty="0"/>
              <a:t>Under the load case with maximum load (4 fully loaded trucks) a peak displacement of -0.289 inches was recorded at </a:t>
            </a:r>
            <a:r>
              <a:rPr lang="en-US" sz="1200" dirty="0" err="1" smtClean="0"/>
              <a:t>midspan</a:t>
            </a:r>
            <a:r>
              <a:rPr lang="en-US" sz="1200" dirty="0" smtClean="0"/>
              <a:t>. </a:t>
            </a:r>
            <a:r>
              <a:rPr lang="en-US" sz="1200" dirty="0"/>
              <a:t>The peak strain of 206.7 </a:t>
            </a:r>
            <a:r>
              <a:rPr lang="en-US" sz="1200" dirty="0" err="1" smtClean="0"/>
              <a:t>microstrain</a:t>
            </a:r>
            <a:r>
              <a:rPr lang="en-US" sz="1200" dirty="0" smtClean="0"/>
              <a:t> </a:t>
            </a:r>
            <a:r>
              <a:rPr lang="en-US" sz="1200" dirty="0"/>
              <a:t>occurred at </a:t>
            </a:r>
            <a:r>
              <a:rPr lang="en-US" sz="1200" dirty="0" smtClean="0"/>
              <a:t>the same </a:t>
            </a:r>
            <a:r>
              <a:rPr lang="en-US" sz="1200" dirty="0"/>
              <a:t>location in the bottom flange. This strain corresponds to an approximate bottom flange stress of 6.0 </a:t>
            </a:r>
            <a:r>
              <a:rPr lang="en-US" sz="1200" dirty="0" err="1"/>
              <a:t>ksi</a:t>
            </a:r>
            <a:r>
              <a:rPr lang="en-US" sz="1200" dirty="0"/>
              <a:t>. </a:t>
            </a:r>
            <a:endParaRPr lang="en-US" sz="1200" dirty="0" smtClean="0"/>
          </a:p>
          <a:p>
            <a:r>
              <a:rPr lang="en-US" sz="1200" dirty="0"/>
              <a:t>To perform linearity checks, load levels </a:t>
            </a:r>
            <a:r>
              <a:rPr lang="en-US" sz="1200" dirty="0" smtClean="0"/>
              <a:t>were varied: </a:t>
            </a:r>
            <a:r>
              <a:rPr lang="en-US" sz="1200" dirty="0"/>
              <a:t>empty, half-filled, and full. The plot </a:t>
            </a:r>
            <a:r>
              <a:rPr lang="en-US" sz="1200" dirty="0" smtClean="0"/>
              <a:t>of displacement vs. load shows </a:t>
            </a:r>
            <a:r>
              <a:rPr lang="en-US" sz="1200" dirty="0"/>
              <a:t>that the </a:t>
            </a:r>
            <a:r>
              <a:rPr lang="en-US" sz="1200" dirty="0" err="1"/>
              <a:t>midspan</a:t>
            </a:r>
            <a:r>
              <a:rPr lang="en-US" sz="1200" dirty="0"/>
              <a:t> </a:t>
            </a:r>
            <a:r>
              <a:rPr lang="en-US" sz="1200" dirty="0" smtClean="0"/>
              <a:t>remains predominantly linear through the load levels. A </a:t>
            </a:r>
            <a:r>
              <a:rPr lang="en-US" sz="1200" dirty="0"/>
              <a:t>small amount of </a:t>
            </a:r>
            <a:r>
              <a:rPr lang="en-US" sz="1200" dirty="0" smtClean="0"/>
              <a:t>stiffening can be observed in some girders, which can </a:t>
            </a:r>
            <a:r>
              <a:rPr lang="en-US" sz="1200" dirty="0"/>
              <a:t>be attributed to an increase in load transfer through mechanisms that were only engaged under higher level </a:t>
            </a:r>
            <a:r>
              <a:rPr lang="en-US" sz="1200" dirty="0" smtClean="0"/>
              <a:t>loads</a:t>
            </a:r>
            <a:r>
              <a:rPr lang="en-US" sz="1200" dirty="0"/>
              <a:t> </a:t>
            </a:r>
            <a:r>
              <a:rPr lang="en-US" sz="1200" dirty="0" smtClean="0"/>
              <a:t>as would </a:t>
            </a:r>
            <a:r>
              <a:rPr lang="en-US" sz="1200" dirty="0"/>
              <a:t>be expected in a large structure such as this, as the load distributing mechanisms are numerous and varied and may engage to varying levels as the load level is varied. </a:t>
            </a:r>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a:p>
          <a:p>
            <a:endParaRPr lang="en-US" sz="1200" dirty="0" smtClean="0"/>
          </a:p>
          <a:p>
            <a:endParaRPr lang="en-US" sz="1200" dirty="0"/>
          </a:p>
          <a:p>
            <a:r>
              <a:rPr lang="en-US" sz="1200" dirty="0" smtClean="0"/>
              <a:t>These results indicate that the proof level was reached without the structure experiencing any distress and therefore has a passing load rating. Furthermore, in spite of the apparent deck deterioration, the structure is still able to effectively distribute loads laterally to adjacent girders, thereby reducing the demand on any single girder. During the load test and for the many truck configurations, no girder ever experienced more than 50% of the imposed load. </a:t>
            </a:r>
          </a:p>
          <a:p>
            <a:r>
              <a:rPr lang="en-US" sz="1200" dirty="0"/>
              <a:t>The data gathered during the dynamic test was used to identify </a:t>
            </a:r>
            <a:r>
              <a:rPr lang="en-US" sz="1200" dirty="0" smtClean="0"/>
              <a:t>10 of the </a:t>
            </a:r>
            <a:r>
              <a:rPr lang="en-US" sz="1200" dirty="0"/>
              <a:t>bridge’s natural modes of vibration.</a:t>
            </a:r>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altLang="en-US" sz="1200" dirty="0" smtClean="0">
              <a:latin typeface="Calibri" pitchFamily="34" charset="0"/>
              <a:ea typeface="Times New Roman" pitchFamily="18" charset="0"/>
              <a:cs typeface="Calibri" pitchFamily="34" charset="0"/>
            </a:endParaRPr>
          </a:p>
          <a:p>
            <a:r>
              <a:rPr lang="en-US" altLang="en-US" sz="1200" dirty="0" smtClean="0">
                <a:latin typeface="Calibri" pitchFamily="34" charset="0"/>
                <a:ea typeface="Times New Roman" pitchFamily="18" charset="0"/>
                <a:cs typeface="Calibri" pitchFamily="34" charset="0"/>
              </a:rPr>
              <a:t>The </a:t>
            </a:r>
            <a:r>
              <a:rPr lang="en-US" altLang="en-US" sz="1200" dirty="0">
                <a:latin typeface="Calibri" pitchFamily="34" charset="0"/>
                <a:ea typeface="Times New Roman" pitchFamily="18" charset="0"/>
                <a:cs typeface="Calibri" pitchFamily="34" charset="0"/>
              </a:rPr>
              <a:t>FE model was calibrated using modal parameters obtained from </a:t>
            </a:r>
            <a:r>
              <a:rPr lang="en-US" altLang="en-US" sz="1200" dirty="0" smtClean="0">
                <a:latin typeface="Calibri" pitchFamily="34" charset="0"/>
                <a:ea typeface="Times New Roman" pitchFamily="18" charset="0"/>
                <a:cs typeface="Calibri" pitchFamily="34" charset="0"/>
              </a:rPr>
              <a:t>the impact test. The modulus of elasticity of the sidewalks, barriers, and diaphragms were adjusted during the calibration process, as well as the degree of composite action between the deck and girders and the rotational stiffness at the bearings. As a result of the calibration, the mode shapes and frequencies predicted by the FE model differed from experimental results by not more than 7% and the FE model was therefore deemed sufficiently representative of the real structure. The model was then leveraged to compute refined load ratings.</a:t>
            </a:r>
          </a:p>
          <a:p>
            <a:endParaRPr lang="en-US" sz="1200" dirty="0"/>
          </a:p>
          <a:p>
            <a:endParaRPr lang="en-US" sz="1200" dirty="0"/>
          </a:p>
        </p:txBody>
      </p:sp>
      <p:pic>
        <p:nvPicPr>
          <p:cNvPr id="5" name="Picture 4"/>
          <p:cNvPicPr/>
          <p:nvPr/>
        </p:nvPicPr>
        <p:blipFill>
          <a:blip r:embed="rId8" cstate="print">
            <a:extLst>
              <a:ext uri="{28A0092B-C50C-407E-A947-70E740481C1C}">
                <a14:useLocalDpi xmlns:a14="http://schemas.microsoft.com/office/drawing/2010/main" val="0"/>
              </a:ext>
            </a:extLst>
          </a:blip>
          <a:stretch>
            <a:fillRect/>
          </a:stretch>
        </p:blipFill>
        <p:spPr>
          <a:xfrm>
            <a:off x="949960" y="3124200"/>
            <a:ext cx="5943600" cy="2430780"/>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664858360"/>
              </p:ext>
            </p:extLst>
          </p:nvPr>
        </p:nvGraphicFramePr>
        <p:xfrm>
          <a:off x="1470501" y="10959084"/>
          <a:ext cx="4831398" cy="1156716"/>
        </p:xfrm>
        <a:graphic>
          <a:graphicData uri="http://schemas.openxmlformats.org/drawingml/2006/table">
            <a:tbl>
              <a:tblPr firstRow="1" firstCol="1" bandRow="1">
                <a:tableStyleId>{5C22544A-7EE6-4342-B048-85BDC9FD1C3A}</a:tableStyleId>
              </a:tblPr>
              <a:tblGrid>
                <a:gridCol w="767398"/>
                <a:gridCol w="508000"/>
                <a:gridCol w="508000"/>
                <a:gridCol w="508000"/>
                <a:gridCol w="508000"/>
                <a:gridCol w="508000"/>
                <a:gridCol w="508000"/>
                <a:gridCol w="508000"/>
                <a:gridCol w="508000"/>
              </a:tblGrid>
              <a:tr h="190500">
                <a:tc>
                  <a:txBody>
                    <a:bodyPr/>
                    <a:lstStyle/>
                    <a:p>
                      <a:pPr marL="0" marR="0" algn="ctr">
                        <a:lnSpc>
                          <a:spcPct val="115000"/>
                        </a:lnSpc>
                        <a:spcBef>
                          <a:spcPts val="0"/>
                        </a:spcBef>
                        <a:spcAft>
                          <a:spcPts val="0"/>
                        </a:spcAft>
                      </a:pPr>
                      <a:r>
                        <a:rPr lang="en-US" sz="1100" dirty="0">
                          <a:effectLst/>
                        </a:rPr>
                        <a:t> </a:t>
                      </a:r>
                      <a:endParaRPr lang="en-US" sz="1200" dirty="0">
                        <a:effectLst/>
                        <a:latin typeface="Calibri"/>
                        <a:ea typeface="Times New Roman"/>
                        <a:cs typeface="Times New Roman"/>
                      </a:endParaRPr>
                    </a:p>
                  </a:txBody>
                  <a:tcPr marL="68580" marR="68580" marT="0" marB="0"/>
                </a:tc>
                <a:tc gridSpan="4">
                  <a:txBody>
                    <a:bodyPr/>
                    <a:lstStyle/>
                    <a:p>
                      <a:pPr marL="0" marR="0" algn="ctr">
                        <a:lnSpc>
                          <a:spcPct val="115000"/>
                        </a:lnSpc>
                        <a:spcBef>
                          <a:spcPts val="0"/>
                        </a:spcBef>
                        <a:spcAft>
                          <a:spcPts val="0"/>
                        </a:spcAft>
                      </a:pPr>
                      <a:r>
                        <a:rPr lang="en-US" sz="1100">
                          <a:effectLst/>
                        </a:rPr>
                        <a:t>Inventory</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100">
                          <a:effectLst/>
                        </a:rPr>
                        <a:t>Operating</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marL="0" marR="0" algn="ctr">
                        <a:lnSpc>
                          <a:spcPct val="115000"/>
                        </a:lnSpc>
                        <a:spcBef>
                          <a:spcPts val="0"/>
                        </a:spcBef>
                        <a:spcAft>
                          <a:spcPts val="0"/>
                        </a:spcAft>
                      </a:pPr>
                      <a:r>
                        <a:rPr lang="en-US" sz="1100">
                          <a:effectLst/>
                        </a:rPr>
                        <a:t> </a:t>
                      </a:r>
                      <a:endParaRPr lang="en-US" sz="1200">
                        <a:effectLst/>
                        <a:latin typeface="Calibri"/>
                        <a:ea typeface="Times New Roman"/>
                        <a:cs typeface="Times New Roman"/>
                      </a:endParaRPr>
                    </a:p>
                  </a:txBody>
                  <a:tcPr marL="68580" marR="68580" marT="0" marB="0"/>
                </a:tc>
                <a:tc gridSpan="2">
                  <a:txBody>
                    <a:bodyPr/>
                    <a:lstStyle/>
                    <a:p>
                      <a:pPr marL="0" marR="0" algn="ctr">
                        <a:lnSpc>
                          <a:spcPct val="115000"/>
                        </a:lnSpc>
                        <a:spcBef>
                          <a:spcPts val="0"/>
                        </a:spcBef>
                        <a:spcAft>
                          <a:spcPts val="0"/>
                        </a:spcAft>
                      </a:pPr>
                      <a:r>
                        <a:rPr lang="en-US" sz="1100">
                          <a:effectLst/>
                        </a:rPr>
                        <a:t>Strength I</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1100">
                          <a:effectLst/>
                        </a:rPr>
                        <a:t>Service II</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1100">
                          <a:effectLst/>
                        </a:rPr>
                        <a:t>Strength I</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1100">
                          <a:effectLst/>
                        </a:rPr>
                        <a:t>Service II</a:t>
                      </a:r>
                      <a:endParaRPr lang="en-US" sz="1200">
                        <a:effectLst/>
                        <a:latin typeface="Calibri"/>
                        <a:ea typeface="Times New Roman"/>
                        <a:cs typeface="Times New Roman"/>
                      </a:endParaRPr>
                    </a:p>
                  </a:txBody>
                  <a:tcPr marL="68580" marR="68580" marT="0" marB="0" anchor="ctr"/>
                </a:tc>
                <a:tc hMerge="1">
                  <a:txBody>
                    <a:bodyPr/>
                    <a:lstStyle/>
                    <a:p>
                      <a:endParaRPr lang="en-US"/>
                    </a:p>
                  </a:txBody>
                  <a:tcPr/>
                </a:tc>
              </a:tr>
              <a:tr h="190500">
                <a:tc>
                  <a:txBody>
                    <a:bodyPr/>
                    <a:lstStyle/>
                    <a:p>
                      <a:pPr marL="0" marR="0" algn="ctr">
                        <a:lnSpc>
                          <a:spcPct val="115000"/>
                        </a:lnSpc>
                        <a:spcBef>
                          <a:spcPts val="0"/>
                        </a:spcBef>
                        <a:spcAft>
                          <a:spcPts val="0"/>
                        </a:spcAft>
                      </a:pPr>
                      <a:r>
                        <a:rPr lang="en-US" sz="1100">
                          <a:effectLst/>
                        </a:rPr>
                        <a:t> </a:t>
                      </a:r>
                      <a:endParaRPr lang="en-US" sz="12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Int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Ext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Int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Ext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Int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Ext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Int</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Ext</a:t>
                      </a:r>
                      <a:endParaRPr lang="en-US" sz="1200">
                        <a:effectLst/>
                        <a:latin typeface="Calibri"/>
                        <a:ea typeface="Times New Roman"/>
                        <a:cs typeface="Times New Roman"/>
                      </a:endParaRPr>
                    </a:p>
                  </a:txBody>
                  <a:tcPr marL="68580" marR="68580" marT="0" marB="0" anchor="ctr"/>
                </a:tc>
              </a:tr>
              <a:tr h="190500">
                <a:tc>
                  <a:txBody>
                    <a:bodyPr/>
                    <a:lstStyle/>
                    <a:p>
                      <a:pPr marL="0" marR="0" algn="ctr">
                        <a:lnSpc>
                          <a:spcPct val="115000"/>
                        </a:lnSpc>
                        <a:spcBef>
                          <a:spcPts val="0"/>
                        </a:spcBef>
                        <a:spcAft>
                          <a:spcPts val="0"/>
                        </a:spcAft>
                      </a:pPr>
                      <a:r>
                        <a:rPr lang="en-US" sz="1100">
                          <a:effectLst/>
                        </a:rPr>
                        <a:t>SLG</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1.75</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2.20</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1.57</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2.00</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2.27</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2.85</a:t>
                      </a:r>
                      <a:endParaRPr lang="en-US" sz="1200"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2.04</a:t>
                      </a:r>
                      <a:endParaRPr lang="en-US" sz="12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2.60</a:t>
                      </a:r>
                      <a:endParaRPr lang="en-US" sz="1200">
                        <a:effectLst/>
                        <a:latin typeface="Calibri"/>
                        <a:ea typeface="Times New Roman"/>
                        <a:cs typeface="Times New Roman"/>
                      </a:endParaRPr>
                    </a:p>
                  </a:txBody>
                  <a:tcPr marL="68580" marR="68580" marT="0" marB="0" anchor="ctr"/>
                </a:tc>
              </a:tr>
              <a:tr h="190500">
                <a:tc>
                  <a:txBody>
                    <a:bodyPr/>
                    <a:lstStyle/>
                    <a:p>
                      <a:pPr marL="0" marR="0" algn="ctr">
                        <a:lnSpc>
                          <a:spcPct val="115000"/>
                        </a:lnSpc>
                        <a:spcBef>
                          <a:spcPts val="0"/>
                        </a:spcBef>
                        <a:spcAft>
                          <a:spcPts val="0"/>
                        </a:spcAft>
                      </a:pPr>
                      <a:r>
                        <a:rPr lang="en-US" sz="1100">
                          <a:effectLst/>
                        </a:rPr>
                        <a:t>A-Priori</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2.43</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3.24</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2.23</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3.15</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3.16</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4.21</a:t>
                      </a:r>
                      <a:endParaRPr lang="en-US" sz="1200" dirty="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2.90</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4.10</a:t>
                      </a:r>
                      <a:endParaRPr lang="en-US" sz="1200">
                        <a:effectLst/>
                        <a:latin typeface="Calibri"/>
                        <a:ea typeface="Times New Roman"/>
                        <a:cs typeface="Times New Roman"/>
                      </a:endParaRPr>
                    </a:p>
                  </a:txBody>
                  <a:tcPr marL="68580" marR="68580" marT="0" marB="0" anchor="b"/>
                </a:tc>
              </a:tr>
              <a:tr h="190500">
                <a:tc>
                  <a:txBody>
                    <a:bodyPr/>
                    <a:lstStyle/>
                    <a:p>
                      <a:pPr marL="0" marR="0" algn="ctr">
                        <a:lnSpc>
                          <a:spcPct val="115000"/>
                        </a:lnSpc>
                        <a:spcBef>
                          <a:spcPts val="0"/>
                        </a:spcBef>
                        <a:spcAft>
                          <a:spcPts val="0"/>
                        </a:spcAft>
                      </a:pPr>
                      <a:r>
                        <a:rPr lang="en-US" sz="1100">
                          <a:effectLst/>
                        </a:rPr>
                        <a:t>Calibrated</a:t>
                      </a:r>
                      <a:endParaRPr lang="en-US" sz="12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2.41</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3.31</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2.24</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3.31</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3.12</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4.29</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2.91</a:t>
                      </a:r>
                      <a:endParaRPr lang="en-US" sz="1200">
                        <a:effectLst/>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4.30</a:t>
                      </a:r>
                      <a:endParaRPr lang="en-US" sz="1200" dirty="0">
                        <a:effectLst/>
                        <a:latin typeface="Calibri"/>
                        <a:ea typeface="Times New Roman"/>
                        <a:cs typeface="Times New Roman"/>
                      </a:endParaRPr>
                    </a:p>
                  </a:txBody>
                  <a:tcPr marL="68580" marR="68580" marT="0" marB="0" anchor="b"/>
                </a:tc>
              </a:tr>
            </a:tbl>
          </a:graphicData>
        </a:graphic>
      </p:graphicFrame>
      <p:sp>
        <p:nvSpPr>
          <p:cNvPr id="16" name="Rectangle 15"/>
          <p:cNvSpPr/>
          <p:nvPr/>
        </p:nvSpPr>
        <p:spPr>
          <a:xfrm>
            <a:off x="228600" y="12017514"/>
            <a:ext cx="7315200" cy="1631216"/>
          </a:xfrm>
          <a:prstGeom prst="rect">
            <a:avLst/>
          </a:prstGeom>
        </p:spPr>
        <p:txBody>
          <a:bodyPr>
            <a:spAutoFit/>
          </a:bodyPr>
          <a:lstStyle/>
          <a:p>
            <a:pPr algn="just"/>
            <a:r>
              <a:rPr lang="en-US" sz="1600" dirty="0"/>
              <a:t>Summary</a:t>
            </a:r>
          </a:p>
          <a:p>
            <a:pPr marL="171450" indent="-171450" algn="just">
              <a:buFont typeface="Arial" panose="020B0604020202020204" pitchFamily="34" charset="0"/>
              <a:buChar char="•"/>
            </a:pPr>
            <a:r>
              <a:rPr lang="en-US" sz="1200" dirty="0" smtClean="0"/>
              <a:t>In spite of the evident deterioration, the structure is capable of carrying legal load levels as evidenced by the successful proof-level load test. The load posting can be removed. </a:t>
            </a:r>
          </a:p>
          <a:p>
            <a:pPr marL="171450" indent="-171450" algn="just">
              <a:buFont typeface="Arial" panose="020B0604020202020204" pitchFamily="34" charset="0"/>
              <a:buChar char="•"/>
            </a:pPr>
            <a:r>
              <a:rPr lang="en-US" sz="1200" dirty="0" smtClean="0"/>
              <a:t>The conservatism of the structure can be attributed to its ability to effectively distribute load as revealed by the bridge responses during the load test and through the use of refined FE modeling.</a:t>
            </a:r>
          </a:p>
          <a:p>
            <a:pPr marL="171450" indent="-171450" algn="just">
              <a:buFont typeface="Arial" panose="020B0604020202020204" pitchFamily="34" charset="0"/>
              <a:buChar char="•"/>
            </a:pPr>
            <a:r>
              <a:rPr lang="en-US" sz="1200" dirty="0" smtClean="0"/>
              <a:t>The deterioration of the structure, while not immediately threatening to its capacity, is a concern for the ongoing health of the bridge if allowed to continue. Repair of the deck and deck seals and corroded bearings was therefore recommended. </a:t>
            </a:r>
            <a:endParaRPr lang="en-US" sz="1200" dirty="0"/>
          </a:p>
        </p:txBody>
      </p:sp>
    </p:spTree>
    <p:extLst>
      <p:ext uri="{BB962C8B-B14F-4D97-AF65-F5344CB8AC3E}">
        <p14:creationId xmlns:p14="http://schemas.microsoft.com/office/powerpoint/2010/main" val="2152805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NHC_041_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NHC_041_content</Template>
  <TotalTime>679</TotalTime>
  <Words>1471</Words>
  <Application>Microsoft Office PowerPoint</Application>
  <PresentationFormat>Custom</PresentationFormat>
  <Paragraphs>153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NHC_041_content</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Braley</dc:creator>
  <cp:lastModifiedBy>John Braley</cp:lastModifiedBy>
  <cp:revision>40</cp:revision>
  <dcterms:created xsi:type="dcterms:W3CDTF">2018-08-01T20:36:24Z</dcterms:created>
  <dcterms:modified xsi:type="dcterms:W3CDTF">2018-08-28T18:55:08Z</dcterms:modified>
</cp:coreProperties>
</file>