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77724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400" y="2910"/>
      </p:cViewPr>
      <p:guideLst>
        <p:guide orient="horz" pos="4320"/>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4260851"/>
            <a:ext cx="6606540" cy="29400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165860" y="7772400"/>
            <a:ext cx="5440680" cy="35052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9594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427841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790281" y="1098550"/>
            <a:ext cx="1485662" cy="234061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0598" y="1098550"/>
            <a:ext cx="4330144" cy="234061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198468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F85C9B-1551-403D-B1E4-242205ACB3E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274544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8813801"/>
            <a:ext cx="6606540" cy="27241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613966" y="5813427"/>
            <a:ext cx="6606540" cy="30003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F85C9B-1551-403D-B1E4-242205ACB3E0}" type="datetimeFigureOut">
              <a:rPr lang="en-US" smtClean="0"/>
              <a:t>8/2/2018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719663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0597" y="6400801"/>
            <a:ext cx="2907903"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368040" y="6400801"/>
            <a:ext cx="2907904" cy="18103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F85C9B-1551-403D-B1E4-242205ACB3E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324677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9276"/>
            <a:ext cx="6995160" cy="2286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88620" y="3070226"/>
            <a:ext cx="3434160"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8620" y="4349750"/>
            <a:ext cx="3434160"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948272" y="3070226"/>
            <a:ext cx="3435509" cy="127952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948272" y="4349750"/>
            <a:ext cx="3435509" cy="79025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F85C9B-1551-403D-B1E4-242205ACB3E0}" type="datetimeFigureOut">
              <a:rPr lang="en-US" smtClean="0"/>
              <a:t>8/2/2018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581847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F85C9B-1551-403D-B1E4-242205ACB3E0}" type="datetimeFigureOut">
              <a:rPr lang="en-US" smtClean="0"/>
              <a:t>8/2/2018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4223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85C9B-1551-403D-B1E4-242205ACB3E0}" type="datetimeFigureOut">
              <a:rPr lang="en-US" smtClean="0"/>
              <a:t>8/2/2018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77140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546100"/>
            <a:ext cx="2557066" cy="23241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038792" y="546101"/>
            <a:ext cx="4344988" cy="117062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620" y="2870201"/>
            <a:ext cx="2557066" cy="93821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1294448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9601200"/>
            <a:ext cx="4663440" cy="1133476"/>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523445" y="1225550"/>
            <a:ext cx="4663440" cy="8229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10734676"/>
            <a:ext cx="4663440" cy="16097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F85C9B-1551-403D-B1E4-242205ACB3E0}" type="datetimeFigureOut">
              <a:rPr lang="en-US" smtClean="0"/>
              <a:t>8/2/2018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F09CB70-2146-45E4-BED6-0AA6F6C7592B}" type="slidenum">
              <a:rPr lang="en-US" smtClean="0"/>
              <a:t>‹#›</a:t>
            </a:fld>
            <a:endParaRPr lang="en-US"/>
          </a:p>
        </p:txBody>
      </p:sp>
    </p:spTree>
    <p:extLst>
      <p:ext uri="{BB962C8B-B14F-4D97-AF65-F5344CB8AC3E}">
        <p14:creationId xmlns:p14="http://schemas.microsoft.com/office/powerpoint/2010/main" val="318728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8620" y="152400"/>
            <a:ext cx="6995160" cy="1524000"/>
          </a:xfrm>
          <a:prstGeom prst="rect">
            <a:avLst/>
          </a:prstGeom>
        </p:spPr>
        <p:txBody>
          <a:bodyPr vert="horz" lIns="91440" tIns="45720" rIns="91440" bIns="45720" rtlCol="0" anchor="t" anchorCtr="0">
            <a:normAutofit/>
          </a:bodyPr>
          <a:lstStyle/>
          <a:p>
            <a:r>
              <a:rPr lang="en-US" smtClean="0"/>
              <a:t>Click to edit Master title style</a:t>
            </a:r>
            <a:endParaRPr lang="en-US"/>
          </a:p>
        </p:txBody>
      </p:sp>
      <p:sp>
        <p:nvSpPr>
          <p:cNvPr id="3" name="Text Placeholder 2"/>
          <p:cNvSpPr>
            <a:spLocks noGrp="1"/>
          </p:cNvSpPr>
          <p:nvPr>
            <p:ph type="body" idx="1"/>
          </p:nvPr>
        </p:nvSpPr>
        <p:spPr>
          <a:xfrm>
            <a:off x="388620" y="1828800"/>
            <a:ext cx="6995160" cy="1042352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388620" y="12712701"/>
            <a:ext cx="1813560" cy="730250"/>
          </a:xfrm>
          <a:prstGeom prst="rect">
            <a:avLst/>
          </a:prstGeom>
        </p:spPr>
        <p:txBody>
          <a:bodyPr vert="horz" lIns="91440" tIns="45720" rIns="91440" bIns="45720" rtlCol="0" anchor="ctr"/>
          <a:lstStyle>
            <a:lvl1pPr algn="l">
              <a:defRPr sz="1200">
                <a:solidFill>
                  <a:schemeClr val="tx1">
                    <a:tint val="75000"/>
                  </a:schemeClr>
                </a:solidFill>
              </a:defRPr>
            </a:lvl1pPr>
          </a:lstStyle>
          <a:p>
            <a:fld id="{FDF85C9B-1551-403D-B1E4-242205ACB3E0}" type="datetimeFigureOut">
              <a:rPr lang="en-US" smtClean="0"/>
              <a:t>8/2/2018</a:t>
            </a:fld>
            <a:endParaRPr lang="en-US"/>
          </a:p>
        </p:txBody>
      </p:sp>
      <p:sp>
        <p:nvSpPr>
          <p:cNvPr id="5" name="Footer Placeholder 4"/>
          <p:cNvSpPr>
            <a:spLocks noGrp="1"/>
          </p:cNvSpPr>
          <p:nvPr>
            <p:ph type="ftr" sz="quarter" idx="3"/>
          </p:nvPr>
        </p:nvSpPr>
        <p:spPr>
          <a:xfrm>
            <a:off x="2655570" y="12712701"/>
            <a:ext cx="2461260" cy="7302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570220" y="12712701"/>
            <a:ext cx="1813560" cy="730250"/>
          </a:xfrm>
          <a:prstGeom prst="rect">
            <a:avLst/>
          </a:prstGeom>
        </p:spPr>
        <p:txBody>
          <a:bodyPr vert="horz" lIns="91440" tIns="45720" rIns="91440" bIns="45720" rtlCol="0" anchor="ctr"/>
          <a:lstStyle>
            <a:lvl1pPr algn="r">
              <a:defRPr sz="1200">
                <a:solidFill>
                  <a:schemeClr val="tx1">
                    <a:tint val="75000"/>
                  </a:schemeClr>
                </a:solidFill>
              </a:defRPr>
            </a:lvl1pPr>
          </a:lstStyle>
          <a:p>
            <a:fld id="{BF09CB70-2146-45E4-BED6-0AA6F6C7592B}" type="slidenum">
              <a:rPr lang="en-US" smtClean="0"/>
              <a:t>‹#›</a:t>
            </a:fld>
            <a:endParaRPr lang="en-US"/>
          </a:p>
        </p:txBody>
      </p:sp>
    </p:spTree>
    <p:extLst>
      <p:ext uri="{BB962C8B-B14F-4D97-AF65-F5344CB8AC3E}">
        <p14:creationId xmlns:p14="http://schemas.microsoft.com/office/powerpoint/2010/main" val="758813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4458" y="4530432"/>
            <a:ext cx="6923484" cy="4994567"/>
          </a:xfrm>
          <a:prstGeom prst="rect">
            <a:avLst/>
          </a:prstGeom>
        </p:spPr>
        <p:txBody>
          <a:bodyPr vert="horz" lIns="91440" tIns="45720" rIns="91440" bIns="45720" rtlCol="0">
            <a:normAutofit/>
          </a:bodyPr>
          <a:lstStyle/>
          <a:p>
            <a:pPr algn="just">
              <a:spcBef>
                <a:spcPct val="20000"/>
              </a:spcBef>
              <a:buFont typeface="Arial" pitchFamily="34" charset="0"/>
              <a:buNone/>
            </a:pPr>
            <a:r>
              <a:rPr lang="en-US" sz="1600" dirty="0" smtClean="0"/>
              <a:t>Description</a:t>
            </a:r>
            <a:endParaRPr lang="en-US" sz="1600" dirty="0"/>
          </a:p>
          <a:p>
            <a:pPr algn="just">
              <a:spcBef>
                <a:spcPct val="20000"/>
              </a:spcBef>
              <a:buFont typeface="Arial" pitchFamily="34" charset="0"/>
              <a:buNone/>
            </a:pPr>
            <a:r>
              <a:rPr lang="en-US" sz="1200" dirty="0"/>
              <a:t>The structure presented in this case study is a simply supported, two span bridge with a skew of 60⁰. It has concrete encased steel I-Beams with a cast-in-place deck. It had a posted weight limit of 20 tons. NBI listed it as having an ADT of 200. With a sufficiency rating of 46.0, the bridge was evaluated as “Not Deficient.” </a:t>
            </a:r>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r>
              <a:rPr lang="en-US" sz="1200" dirty="0"/>
              <a:t>Both spans were measured as 41’-6” span length and a roadway width of 22’-6”. Each span carries Type-2 strong post guide rails over a curb measuring 6.5”x14” on either side of the roadway (Figure 4). The overall deck thickness was estimated to be approximately 16” with a 2.75” overlay, implying the deck is 13.25”. Each span has </a:t>
            </a:r>
            <a:r>
              <a:rPr lang="en-US" sz="1200" dirty="0" smtClean="0"/>
              <a:t>eight (8</a:t>
            </a:r>
            <a:r>
              <a:rPr lang="en-US" sz="1200" dirty="0"/>
              <a:t>) concrete encased steel I-beams spaced at 3’-3” with overall dimensions of 22”x12”. Each girder has what appears to be 1-2” of shotcrete applied to the surface of the original concrete encasement at a time unknown to the engineer. Cracking of the shotcrete was more apparent in this structure than in others tested. The presence of shotcrete over the original concrete encasement may imply that some deterioration of the encasement was present. </a:t>
            </a:r>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a:p>
            <a:pPr algn="just">
              <a:spcBef>
                <a:spcPct val="20000"/>
              </a:spcBef>
              <a:buFont typeface="Arial" pitchFamily="34" charset="0"/>
              <a:buNone/>
            </a:pPr>
            <a:endParaRPr lang="en-US" sz="1200" dirty="0"/>
          </a:p>
        </p:txBody>
      </p:sp>
      <p:sp>
        <p:nvSpPr>
          <p:cNvPr id="5" name="Title 1"/>
          <p:cNvSpPr txBox="1">
            <a:spLocks/>
          </p:cNvSpPr>
          <p:nvPr/>
        </p:nvSpPr>
        <p:spPr>
          <a:xfrm>
            <a:off x="388620" y="519545"/>
            <a:ext cx="6995160" cy="1558637"/>
          </a:xfrm>
          <a:prstGeom prst="rect">
            <a:avLst/>
          </a:prstGeom>
        </p:spPr>
        <p:txBody>
          <a:bodyPr vert="horz" lIns="91440" tIns="45720" rIns="91440" bIns="45720" rtlCol="0" anchor="t" anchorCtr="0">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smtClean="0"/>
              <a:t>Case Study: Concrete Encased Steel Girder</a:t>
            </a:r>
            <a:br>
              <a:rPr lang="en-US" sz="2800" dirty="0" smtClean="0"/>
            </a:br>
            <a:r>
              <a:rPr lang="en-US" sz="2200" dirty="0" smtClean="0"/>
              <a:t>Bridge Introduction</a:t>
            </a:r>
            <a:endParaRPr lang="en-US" sz="2200" dirty="0"/>
          </a:p>
        </p:txBody>
      </p:sp>
      <p:sp>
        <p:nvSpPr>
          <p:cNvPr id="6" name="Content Placeholder 2"/>
          <p:cNvSpPr txBox="1">
            <a:spLocks/>
          </p:cNvSpPr>
          <p:nvPr/>
        </p:nvSpPr>
        <p:spPr>
          <a:xfrm>
            <a:off x="388620" y="1447800"/>
            <a:ext cx="5326380" cy="3082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n-US" sz="1600" dirty="0" smtClean="0">
                <a:solidFill>
                  <a:schemeClr val="tx1"/>
                </a:solidFill>
              </a:rPr>
              <a:t>Motivation</a:t>
            </a:r>
          </a:p>
          <a:p>
            <a:pPr algn="just"/>
            <a:r>
              <a:rPr lang="en-US" sz="1200" dirty="0" smtClean="0">
                <a:solidFill>
                  <a:schemeClr val="tx1"/>
                </a:solidFill>
              </a:rPr>
              <a:t>A series of concrete-encased bridges constructed in the 1920s and 30s were determined to require posting based on conventional, single-line girder rating procedures. </a:t>
            </a:r>
          </a:p>
          <a:p>
            <a:pPr algn="just"/>
            <a:r>
              <a:rPr lang="en-US" sz="1200" dirty="0" smtClean="0">
                <a:solidFill>
                  <a:schemeClr val="tx1"/>
                </a:solidFill>
              </a:rPr>
              <a:t>These bridges had historically been rated using “Engineering Judgement” and were allowed to operated for 80 to 90 years without load restrictions  </a:t>
            </a:r>
          </a:p>
          <a:p>
            <a:pPr algn="just"/>
            <a:r>
              <a:rPr lang="en-US" sz="1200" dirty="0" smtClean="0">
                <a:solidFill>
                  <a:schemeClr val="tx1"/>
                </a:solidFill>
              </a:rPr>
              <a:t>Although these bridges had extremely low ADT and ADTT, the recommended posting would limit the mobility of emergency vehicles and thus increase the response times to the surrounding community</a:t>
            </a:r>
          </a:p>
          <a:p>
            <a:pPr algn="just"/>
            <a:r>
              <a:rPr lang="en-US" sz="1200" dirty="0" smtClean="0">
                <a:solidFill>
                  <a:schemeClr val="tx1"/>
                </a:solidFill>
              </a:rPr>
              <a:t>In addition, given the low traffic volumes, expensive retrofits or complete replacements are difficult to justify – especially considering the good performance of these bridges over their life-cycle</a:t>
            </a:r>
          </a:p>
          <a:p>
            <a:pPr algn="just"/>
            <a:r>
              <a:rPr lang="en-US" sz="1200" dirty="0" smtClean="0">
                <a:solidFill>
                  <a:schemeClr val="tx1"/>
                </a:solidFill>
              </a:rPr>
              <a:t>Given these drivers, the owner elected to do a more detailed load rating of these bridges using refined modeling techniques calibrated by field measurements  </a:t>
            </a:r>
            <a:endParaRPr lang="en-US" sz="1200" dirty="0">
              <a:solidFill>
                <a:schemeClr val="tx1"/>
              </a:solidFill>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000" t="36000" r="17545" b="4666"/>
          <a:stretch/>
        </p:blipFill>
        <p:spPr>
          <a:xfrm>
            <a:off x="5910312" y="1676400"/>
            <a:ext cx="1437630" cy="2743200"/>
          </a:xfrm>
          <a:prstGeom prst="rect">
            <a:avLst/>
          </a:prstGeom>
        </p:spPr>
      </p:pic>
      <p:grpSp>
        <p:nvGrpSpPr>
          <p:cNvPr id="2" name="Group 1"/>
          <p:cNvGrpSpPr/>
          <p:nvPr/>
        </p:nvGrpSpPr>
        <p:grpSpPr>
          <a:xfrm>
            <a:off x="396961" y="5521033"/>
            <a:ext cx="6978479" cy="1371600"/>
            <a:chOff x="1251121" y="5521033"/>
            <a:chExt cx="6978479" cy="1371600"/>
          </a:xfrm>
        </p:grpSpPr>
        <p:grpSp>
          <p:nvGrpSpPr>
            <p:cNvPr id="7" name="Group 6"/>
            <p:cNvGrpSpPr/>
            <p:nvPr/>
          </p:nvGrpSpPr>
          <p:grpSpPr>
            <a:xfrm>
              <a:off x="1251121" y="5521033"/>
              <a:ext cx="5270165" cy="1371600"/>
              <a:chOff x="1143000" y="1371600"/>
              <a:chExt cx="5270165" cy="1371600"/>
            </a:xfrm>
          </p:grpSpPr>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3831" b="27969"/>
              <a:stretch/>
            </p:blipFill>
            <p:spPr>
              <a:xfrm>
                <a:off x="1143000" y="1371600"/>
                <a:ext cx="2782429" cy="1371600"/>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19804" b="41046"/>
              <a:stretch/>
            </p:blipFill>
            <p:spPr>
              <a:xfrm>
                <a:off x="3925429" y="1371600"/>
                <a:ext cx="2487736" cy="1371600"/>
              </a:xfrm>
              <a:prstGeom prst="rect">
                <a:avLst/>
              </a:prstGeom>
            </p:spPr>
          </p:pic>
        </p:grpSp>
        <p:pic>
          <p:nvPicPr>
            <p:cNvPr id="1026" name="Picture 2" descr="C:\Users\John\Projects_Git\vlab\case_studies\NHC_041\images\girder.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4798" y="5521033"/>
              <a:ext cx="1724802" cy="13716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06130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8620" y="519545"/>
            <a:ext cx="6995160" cy="1558637"/>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t>Case Study: Concrete Encased Steel Girder</a:t>
            </a:r>
            <a:r>
              <a:rPr lang="en-US" dirty="0" smtClean="0"/>
              <a:t/>
            </a:r>
            <a:br>
              <a:rPr lang="en-US" dirty="0" smtClean="0"/>
            </a:br>
            <a:r>
              <a:rPr lang="en-US" sz="2200" dirty="0" smtClean="0"/>
              <a:t>Technology Implementation </a:t>
            </a:r>
            <a:endParaRPr lang="en-US" sz="2200" dirty="0"/>
          </a:p>
        </p:txBody>
      </p:sp>
      <p:sp>
        <p:nvSpPr>
          <p:cNvPr id="5" name="Content Placeholder 2"/>
          <p:cNvSpPr txBox="1">
            <a:spLocks/>
          </p:cNvSpPr>
          <p:nvPr/>
        </p:nvSpPr>
        <p:spPr>
          <a:xfrm>
            <a:off x="388620" y="1447800"/>
            <a:ext cx="6995160" cy="155863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600" dirty="0" smtClean="0"/>
              <a:t>Description </a:t>
            </a:r>
          </a:p>
          <a:p>
            <a:pPr marL="0" indent="0" algn="just">
              <a:buNone/>
            </a:pPr>
            <a:r>
              <a:rPr lang="en-US" sz="1200" dirty="0" smtClean="0"/>
              <a:t>The bridge was evaluated using vibration testing methods. The bridge was dynamically excited at several locations on the deck surface using a broad band impact force, and its corresponding vibration responses were measured using accelerometers that were also located on the deck. The combined input-output vibration measurements were subsequently analyzed to extract the dynamic properties of the structure (shapes and frequencies of natural modes of vibration) which were then used to calibrate a finite element model of the bridge. </a:t>
            </a:r>
            <a:endParaRPr lang="en-US" sz="1200" dirty="0"/>
          </a:p>
        </p:txBody>
      </p:sp>
      <p:sp>
        <p:nvSpPr>
          <p:cNvPr id="6" name="Rectangle 5"/>
          <p:cNvSpPr/>
          <p:nvPr/>
        </p:nvSpPr>
        <p:spPr>
          <a:xfrm>
            <a:off x="388620" y="3048000"/>
            <a:ext cx="6995160" cy="10287000"/>
          </a:xfrm>
          <a:prstGeom prst="rect">
            <a:avLst/>
          </a:prstGeom>
        </p:spPr>
        <p:txBody>
          <a:bodyPr vert="horz" lIns="91440" tIns="45720" rIns="91440" bIns="45720" rtlCol="0">
            <a:normAutofit/>
          </a:bodyPr>
          <a:lstStyle/>
          <a:p>
            <a:pPr algn="just">
              <a:spcBef>
                <a:spcPct val="20000"/>
              </a:spcBef>
              <a:spcAft>
                <a:spcPts val="600"/>
              </a:spcAft>
              <a:buFont typeface="Arial" pitchFamily="34" charset="0"/>
              <a:buNone/>
            </a:pPr>
            <a:r>
              <a:rPr lang="en-US" sz="1600" dirty="0" smtClean="0"/>
              <a:t>Methods</a:t>
            </a:r>
          </a:p>
          <a:p>
            <a:pPr algn="just">
              <a:spcBef>
                <a:spcPct val="20000"/>
              </a:spcBef>
              <a:spcAft>
                <a:spcPts val="600"/>
              </a:spcAft>
              <a:buFont typeface="Arial" pitchFamily="34" charset="0"/>
              <a:buNone/>
            </a:pPr>
            <a:r>
              <a:rPr lang="en-US" sz="1200" dirty="0" smtClean="0"/>
              <a:t>The </a:t>
            </a:r>
            <a:r>
              <a:rPr lang="en-US" sz="1200" dirty="0"/>
              <a:t>THMPR</a:t>
            </a:r>
            <a:r>
              <a:rPr lang="en-US" sz="1200" dirty="0" smtClean="0"/>
              <a:t>™ </a:t>
            </a:r>
            <a:r>
              <a:rPr lang="en-US" sz="1200" dirty="0"/>
              <a:t>system </a:t>
            </a:r>
            <a:r>
              <a:rPr lang="en-US" sz="1200" dirty="0" smtClean="0"/>
              <a:t>was used to perform MIMO (multi-input, multi-output) impact testing. </a:t>
            </a:r>
          </a:p>
          <a:p>
            <a:pPr algn="just">
              <a:spcBef>
                <a:spcPct val="20000"/>
              </a:spcBef>
              <a:spcAft>
                <a:spcPts val="600"/>
              </a:spcAft>
              <a:buFont typeface="Arial" pitchFamily="34" charset="0"/>
              <a:buNone/>
            </a:pPr>
            <a:endParaRPr lang="en-US" sz="1200" dirty="0"/>
          </a:p>
          <a:p>
            <a:pPr algn="just">
              <a:spcBef>
                <a:spcPct val="20000"/>
              </a:spcBef>
              <a:spcAft>
                <a:spcPts val="600"/>
              </a:spcAft>
              <a:buFont typeface="Arial" pitchFamily="34" charset="0"/>
              <a:buNone/>
            </a:pPr>
            <a:endParaRPr lang="en-US" sz="1200" dirty="0" smtClean="0"/>
          </a:p>
          <a:p>
            <a:pPr algn="just">
              <a:spcBef>
                <a:spcPct val="20000"/>
              </a:spcBef>
              <a:spcAft>
                <a:spcPts val="600"/>
              </a:spcAft>
              <a:buFont typeface="Arial" pitchFamily="34" charset="0"/>
              <a:buNone/>
            </a:pPr>
            <a:endParaRPr lang="en-US" sz="1200" dirty="0"/>
          </a:p>
          <a:p>
            <a:pPr algn="just">
              <a:spcBef>
                <a:spcPct val="20000"/>
              </a:spcBef>
              <a:spcAft>
                <a:spcPts val="600"/>
              </a:spcAft>
              <a:buFont typeface="Arial" pitchFamily="34" charset="0"/>
              <a:buNone/>
            </a:pPr>
            <a:endParaRPr lang="en-US" sz="1200" dirty="0" smtClean="0"/>
          </a:p>
          <a:p>
            <a:pPr algn="just">
              <a:spcBef>
                <a:spcPct val="20000"/>
              </a:spcBef>
              <a:spcAft>
                <a:spcPts val="600"/>
              </a:spcAft>
              <a:buFont typeface="Arial" pitchFamily="34" charset="0"/>
              <a:buNone/>
            </a:pPr>
            <a:endParaRPr lang="en-US" sz="1200" dirty="0"/>
          </a:p>
          <a:p>
            <a:pPr algn="just">
              <a:spcAft>
                <a:spcPts val="600"/>
              </a:spcAft>
            </a:pPr>
            <a:endParaRPr lang="en-US" sz="1200" dirty="0" smtClean="0"/>
          </a:p>
          <a:p>
            <a:pPr algn="just">
              <a:spcAft>
                <a:spcPts val="600"/>
              </a:spcAft>
            </a:pPr>
            <a:r>
              <a:rPr lang="en-US" sz="1200" dirty="0" smtClean="0"/>
              <a:t>A </a:t>
            </a:r>
            <a:r>
              <a:rPr lang="en-US" sz="1200" dirty="0"/>
              <a:t>total of six stationary reference accelerometers were used for each of the two spans. The references were temporarily attached to the bridge </a:t>
            </a:r>
            <a:r>
              <a:rPr lang="en-US" sz="1200" dirty="0" smtClean="0"/>
              <a:t>curbs using adhesive </a:t>
            </a:r>
            <a:r>
              <a:rPr lang="en-US" sz="1200" dirty="0"/>
              <a:t>at the quarter span, mid span, and three-quarter span locations along each </a:t>
            </a:r>
            <a:r>
              <a:rPr lang="en-US" sz="1200" dirty="0" smtClean="0"/>
              <a:t>side. </a:t>
            </a:r>
            <a:r>
              <a:rPr lang="en-US" sz="1200" dirty="0"/>
              <a:t>The reference accelerometers remained at the same locations on the deck throughout the vibration testing and were used to link together the vibrations measured by THMPR™’s local sensor array of six </a:t>
            </a:r>
            <a:r>
              <a:rPr lang="en-US" sz="1200" dirty="0" smtClean="0"/>
              <a:t>accelerometers. </a:t>
            </a:r>
            <a:r>
              <a:rPr lang="en-US" sz="1200" dirty="0"/>
              <a:t>The reference accelerometers were cabled to GPS synchronized data acquisition systems along each shoulder and out of the way of traffic. </a:t>
            </a: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r>
              <a:rPr lang="en-US" sz="1200" dirty="0" smtClean="0"/>
              <a:t>A </a:t>
            </a:r>
            <a:r>
              <a:rPr lang="en-US" sz="1200" dirty="0"/>
              <a:t>total of six impact locations </a:t>
            </a:r>
            <a:r>
              <a:rPr lang="en-US" sz="1200" dirty="0" smtClean="0"/>
              <a:t>per span were </a:t>
            </a:r>
            <a:r>
              <a:rPr lang="en-US" sz="1200" dirty="0"/>
              <a:t>selected for the test: (1) at quarter span in the right lane, (2) at mid span in the right lane, (3) at three-quarter span in the right lane, (4) at quarter span in the left lane, (5) at mid span in the left lane, and (6) at three-quarter span in the left lane. </a:t>
            </a:r>
            <a:endParaRPr lang="en-US" sz="1200" dirty="0" smtClean="0"/>
          </a:p>
          <a:p>
            <a:pPr algn="just">
              <a:spcAft>
                <a:spcPts val="600"/>
              </a:spcAft>
            </a:pPr>
            <a:r>
              <a:rPr lang="en-US" sz="1200" dirty="0" smtClean="0"/>
              <a:t>The </a:t>
            </a:r>
            <a:r>
              <a:rPr lang="en-US" sz="1200" dirty="0"/>
              <a:t>impact locations were chosen so that the measured vibration responses would have a dense spatial resolution and to vary the spatial characteristics of the input excitation. The former consideration is important for resolving different mode shapes from the vibration measurements, while the latter is important for exciting different vibration modes. Note, only three of the six local output sensors were required for data analysis.  </a:t>
            </a: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Aft>
                <a:spcPts val="600"/>
              </a:spcAft>
            </a:pPr>
            <a:endParaRPr lang="en-US" sz="1200" dirty="0" smtClean="0"/>
          </a:p>
          <a:p>
            <a:pPr algn="just">
              <a:spcAft>
                <a:spcPts val="600"/>
              </a:spcAft>
            </a:pPr>
            <a:endParaRPr lang="en-US" sz="1200" dirty="0"/>
          </a:p>
          <a:p>
            <a:pPr algn="just">
              <a:spcBef>
                <a:spcPct val="20000"/>
              </a:spcBef>
              <a:spcAft>
                <a:spcPts val="600"/>
              </a:spcAft>
              <a:buFont typeface="Arial" pitchFamily="34" charset="0"/>
              <a:buNone/>
            </a:pPr>
            <a:r>
              <a:rPr lang="en-US" sz="1300" dirty="0" smtClean="0"/>
              <a:t>An element-level model was created based on available bridge </a:t>
            </a:r>
            <a:r>
              <a:rPr lang="en-US" sz="1200" dirty="0" smtClean="0"/>
              <a:t>geometry information. </a:t>
            </a:r>
            <a:r>
              <a:rPr lang="en-US" sz="1200" dirty="0"/>
              <a:t>The </a:t>
            </a:r>
            <a:r>
              <a:rPr lang="en-US" sz="1200" dirty="0" smtClean="0"/>
              <a:t>model </a:t>
            </a:r>
            <a:r>
              <a:rPr lang="en-US" sz="1200" dirty="0"/>
              <a:t>was </a:t>
            </a:r>
            <a:r>
              <a:rPr lang="en-US" sz="1200" dirty="0" smtClean="0"/>
              <a:t>calibrated for </a:t>
            </a:r>
            <a:r>
              <a:rPr lang="en-US" sz="1200" dirty="0"/>
              <a:t>each span </a:t>
            </a:r>
            <a:r>
              <a:rPr lang="en-US" sz="1200" dirty="0" smtClean="0"/>
              <a:t>by iteratively adjusting </a:t>
            </a:r>
            <a:r>
              <a:rPr lang="en-US" sz="1200" dirty="0"/>
              <a:t>model parameters to bring the FE model into better agreement with the observed experimental data.  All </a:t>
            </a:r>
            <a:r>
              <a:rPr lang="en-US" sz="1200" dirty="0" smtClean="0"/>
              <a:t>chosen parameters were global </a:t>
            </a:r>
            <a:r>
              <a:rPr lang="en-US" sz="1200" dirty="0"/>
              <a:t>across the entire model. The deck and encasement stiffness parameters were updated by adjusting </a:t>
            </a:r>
            <a:r>
              <a:rPr lang="en-US" sz="1200" dirty="0" smtClean="0"/>
              <a:t>the modulus of elasticity (E) </a:t>
            </a:r>
            <a:r>
              <a:rPr lang="en-US" sz="1200" dirty="0"/>
              <a:t>of the concrete material used in the model. Composite action was updated by adjusting the stiffness of the composite action links. Boundary rotational stiffness (R2) about the transverse axis normal to the girder lines represents the degree of partial fixity of the bearings. </a:t>
            </a:r>
          </a:p>
          <a:p>
            <a:pPr algn="just">
              <a:spcBef>
                <a:spcPct val="20000"/>
              </a:spcBef>
              <a:spcAft>
                <a:spcPts val="600"/>
              </a:spcAft>
              <a:buFont typeface="Arial" pitchFamily="34" charset="0"/>
              <a:buNone/>
            </a:pPr>
            <a:endParaRPr lang="en-US" sz="1200" dirty="0"/>
          </a:p>
        </p:txBody>
      </p:sp>
      <p:grpSp>
        <p:nvGrpSpPr>
          <p:cNvPr id="7" name="Group 6"/>
          <p:cNvGrpSpPr/>
          <p:nvPr/>
        </p:nvGrpSpPr>
        <p:grpSpPr>
          <a:xfrm>
            <a:off x="1043926" y="6781800"/>
            <a:ext cx="5684551" cy="1371600"/>
            <a:chOff x="1997734" y="4343400"/>
            <a:chExt cx="5684551" cy="1371600"/>
          </a:xfrm>
        </p:grpSpPr>
        <p:pic>
          <p:nvPicPr>
            <p:cNvPr id="8" name="Picture 7"/>
            <p:cNvPicPr>
              <a:picLocks noChangeAspect="1"/>
            </p:cNvPicPr>
            <p:nvPr/>
          </p:nvPicPr>
          <p:blipFill rotWithShape="1">
            <a:blip r:embed="rId2" cstate="print">
              <a:extLst>
                <a:ext uri="{28A0092B-C50C-407E-A947-70E740481C1C}">
                  <a14:useLocalDpi xmlns:a14="http://schemas.microsoft.com/office/drawing/2010/main" val="0"/>
                </a:ext>
              </a:extLst>
            </a:blip>
            <a:srcRect l="20815" t="13912" r="23916" b="30027"/>
            <a:stretch/>
          </p:blipFill>
          <p:spPr>
            <a:xfrm>
              <a:off x="1997734" y="4343400"/>
              <a:ext cx="1804203" cy="13716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23915" y="4343400"/>
              <a:ext cx="3858370" cy="1371600"/>
            </a:xfrm>
            <a:prstGeom prst="rect">
              <a:avLst/>
            </a:prstGeom>
          </p:spPr>
        </p:pic>
      </p:grpSp>
      <p:grpSp>
        <p:nvGrpSpPr>
          <p:cNvPr id="10" name="Group 9"/>
          <p:cNvGrpSpPr/>
          <p:nvPr/>
        </p:nvGrpSpPr>
        <p:grpSpPr>
          <a:xfrm>
            <a:off x="2149308" y="3886200"/>
            <a:ext cx="3473791" cy="1371600"/>
            <a:chOff x="1371600" y="3124200"/>
            <a:chExt cx="3473791" cy="1371600"/>
          </a:xfrm>
        </p:grpSpPr>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201" t="18152" r="14795" b="15894"/>
            <a:stretch/>
          </p:blipFill>
          <p:spPr>
            <a:xfrm>
              <a:off x="1371600" y="3124200"/>
              <a:ext cx="1885641" cy="1371600"/>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31096" t="28715" r="32144" b="21124"/>
            <a:stretch/>
          </p:blipFill>
          <p:spPr>
            <a:xfrm>
              <a:off x="3505200" y="3124200"/>
              <a:ext cx="1340191" cy="1371600"/>
            </a:xfrm>
            <a:prstGeom prst="rect">
              <a:avLst/>
            </a:prstGeom>
          </p:spPr>
        </p:pic>
      </p:grpSp>
      <p:grpSp>
        <p:nvGrpSpPr>
          <p:cNvPr id="13" name="Group 12"/>
          <p:cNvGrpSpPr/>
          <p:nvPr/>
        </p:nvGrpSpPr>
        <p:grpSpPr>
          <a:xfrm>
            <a:off x="312310" y="10058400"/>
            <a:ext cx="7147780" cy="1371600"/>
            <a:chOff x="457200" y="10141936"/>
            <a:chExt cx="7147780" cy="1371600"/>
          </a:xfrm>
        </p:grpSpPr>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7200" y="10141936"/>
              <a:ext cx="2909657" cy="1371600"/>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623097" y="10141936"/>
              <a:ext cx="1981883" cy="1371600"/>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5190"/>
            <a:stretch/>
          </p:blipFill>
          <p:spPr>
            <a:xfrm>
              <a:off x="3536365" y="10141936"/>
              <a:ext cx="1917225" cy="1371600"/>
            </a:xfrm>
            <a:prstGeom prst="rect">
              <a:avLst/>
            </a:prstGeom>
          </p:spPr>
        </p:pic>
      </p:grpSp>
    </p:spTree>
    <p:extLst>
      <p:ext uri="{BB962C8B-B14F-4D97-AF65-F5344CB8AC3E}">
        <p14:creationId xmlns:p14="http://schemas.microsoft.com/office/powerpoint/2010/main" val="215280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620" y="519545"/>
            <a:ext cx="6995160" cy="1558637"/>
          </a:xfrm>
          <a:prstGeom prst="rect">
            <a:avLst/>
          </a:prstGeom>
        </p:spPr>
        <p:txBody>
          <a:bodyP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r>
              <a:rPr lang="en-US" sz="3000" dirty="0" smtClean="0"/>
              <a:t>Case Study: Concrete Encased Steel Girder</a:t>
            </a:r>
            <a:r>
              <a:rPr lang="en-US" dirty="0" smtClean="0"/>
              <a:t/>
            </a:r>
            <a:br>
              <a:rPr lang="en-US" dirty="0" smtClean="0"/>
            </a:br>
            <a:r>
              <a:rPr lang="en-US" sz="2200" dirty="0"/>
              <a:t>Results &amp; </a:t>
            </a:r>
            <a:r>
              <a:rPr lang="en-US" sz="2200" dirty="0" smtClean="0"/>
              <a:t>Conclusions</a:t>
            </a:r>
            <a:endParaRPr lang="en-US" sz="2200" dirty="0"/>
          </a:p>
        </p:txBody>
      </p:sp>
      <p:sp>
        <p:nvSpPr>
          <p:cNvPr id="3" name="Content Placeholder 2"/>
          <p:cNvSpPr txBox="1">
            <a:spLocks/>
          </p:cNvSpPr>
          <p:nvPr/>
        </p:nvSpPr>
        <p:spPr>
          <a:xfrm>
            <a:off x="388620" y="1447803"/>
            <a:ext cx="6995160" cy="1082039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1200" dirty="0" smtClean="0"/>
              <a:t>Modal processing of the gathered acceleration data yielded five modes of vibration. The shapes and frequencies are given below.</a:t>
            </a:r>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r>
              <a:rPr lang="en-US" sz="1200" dirty="0" smtClean="0"/>
              <a:t>The calibrated FE model agreed well with experimental results.</a:t>
            </a:r>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r>
              <a:rPr lang="en-US" sz="1200" dirty="0" smtClean="0"/>
              <a:t>The updated FE model was used to compute the demands due to dead load and Strength 1 design live loads. The controlling demands and Strength 1 Inventory ratings from the calibrated FE model as well as from a standard single-line girder model are compared below.</a:t>
            </a:r>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200" dirty="0" smtClean="0"/>
          </a:p>
          <a:p>
            <a:pPr marL="0" indent="0" algn="just">
              <a:buNone/>
            </a:pPr>
            <a:endParaRPr lang="en-US" sz="1600" dirty="0" smtClean="0"/>
          </a:p>
          <a:p>
            <a:pPr marL="0" indent="0" algn="just">
              <a:buNone/>
            </a:pPr>
            <a:r>
              <a:rPr lang="en-US" sz="1600" dirty="0" smtClean="0"/>
              <a:t>Summary</a:t>
            </a:r>
          </a:p>
          <a:p>
            <a:pPr algn="just"/>
            <a:r>
              <a:rPr lang="en-US" sz="1200" dirty="0" smtClean="0"/>
              <a:t>The use of refined modeling approaches calibrated based on field measurements, resulted in load ratings above 1.0 and allowed the owners to forego load posting</a:t>
            </a:r>
          </a:p>
          <a:p>
            <a:pPr algn="just"/>
            <a:r>
              <a:rPr lang="en-US" sz="1200" dirty="0" smtClean="0"/>
              <a:t>The increase in load rating was caused by a decrease in girder force effects that resulted from more accurately estimating the load sharing between girders</a:t>
            </a:r>
          </a:p>
          <a:p>
            <a:pPr algn="just"/>
            <a:r>
              <a:rPr lang="en-US" sz="1200" dirty="0" smtClean="0"/>
              <a:t>This reduction in girder force effects is larger for smaller girder spacing and larger skews (owing to the increased conservatism of distribution factors for these configurations).</a:t>
            </a:r>
          </a:p>
          <a:p>
            <a:pPr marL="0" indent="0" algn="just">
              <a:buNone/>
            </a:pPr>
            <a:endParaRPr lang="en-US" sz="1200" dirty="0"/>
          </a:p>
        </p:txBody>
      </p:sp>
      <p:graphicFrame>
        <p:nvGraphicFramePr>
          <p:cNvPr id="4" name="Table 3"/>
          <p:cNvGraphicFramePr>
            <a:graphicFrameLocks noGrp="1"/>
          </p:cNvGraphicFramePr>
          <p:nvPr>
            <p:extLst>
              <p:ext uri="{D42A27DB-BD31-4B8C-83A1-F6EECF244321}">
                <p14:modId xmlns:p14="http://schemas.microsoft.com/office/powerpoint/2010/main" val="1276957958"/>
              </p:ext>
            </p:extLst>
          </p:nvPr>
        </p:nvGraphicFramePr>
        <p:xfrm>
          <a:off x="2058556" y="6400800"/>
          <a:ext cx="3655288" cy="2103120"/>
        </p:xfrm>
        <a:graphic>
          <a:graphicData uri="http://schemas.openxmlformats.org/drawingml/2006/table">
            <a:tbl>
              <a:tblPr firstRow="1" bandRow="1">
                <a:tableStyleId>{5C22544A-7EE6-4342-B048-85BDC9FD1C3A}</a:tableStyleId>
              </a:tblPr>
              <a:tblGrid>
                <a:gridCol w="750709"/>
                <a:gridCol w="923379"/>
                <a:gridCol w="1066800"/>
                <a:gridCol w="914400"/>
              </a:tblGrid>
              <a:tr h="385572">
                <a:tc>
                  <a:txBody>
                    <a:bodyPr/>
                    <a:lstStyle/>
                    <a:p>
                      <a:pPr marL="0" marR="0" algn="ctr">
                        <a:lnSpc>
                          <a:spcPct val="115000"/>
                        </a:lnSpc>
                        <a:spcBef>
                          <a:spcPts val="0"/>
                        </a:spcBef>
                        <a:spcAft>
                          <a:spcPts val="0"/>
                        </a:spcAft>
                      </a:pPr>
                      <a:r>
                        <a:rPr lang="en-US" sz="1200" dirty="0">
                          <a:effectLst/>
                        </a:rPr>
                        <a:t>Analytical Mode</a:t>
                      </a:r>
                      <a:endParaRPr lang="en-US" sz="1200" dirty="0">
                        <a:effectLst/>
                        <a:latin typeface="Calibri"/>
                        <a:ea typeface="Calibri"/>
                        <a:cs typeface="Times New Roman"/>
                      </a:endParaRPr>
                    </a:p>
                  </a:txBody>
                  <a:tcPr marL="68580" marR="68580" marT="0" marB="0" anchor="ctr"/>
                </a:tc>
                <a:tc gridSpan="3">
                  <a:txBody>
                    <a:bodyPr/>
                    <a:lstStyle/>
                    <a:p>
                      <a:pPr marL="0" marR="0" algn="ctr">
                        <a:lnSpc>
                          <a:spcPct val="115000"/>
                        </a:lnSpc>
                        <a:spcBef>
                          <a:spcPts val="0"/>
                        </a:spcBef>
                        <a:spcAft>
                          <a:spcPts val="0"/>
                        </a:spcAft>
                      </a:pPr>
                      <a:r>
                        <a:rPr lang="en-US" sz="1200" dirty="0">
                          <a:effectLst/>
                        </a:rPr>
                        <a:t>Natural Frequency</a:t>
                      </a:r>
                      <a:endParaRPr lang="en-US" sz="1200" dirty="0">
                        <a:effectLst/>
                        <a:latin typeface="Calibri"/>
                        <a:ea typeface="Calibri"/>
                        <a:cs typeface="Times New Roman"/>
                      </a:endParaRPr>
                    </a:p>
                  </a:txBody>
                  <a:tcPr marL="68580" marR="68580" marT="0" marB="0" anchor="ctr"/>
                </a:tc>
                <a:tc hMerge="1">
                  <a:txBody>
                    <a:bodyPr/>
                    <a:lstStyle/>
                    <a:p>
                      <a:endParaRPr lang="en-US"/>
                    </a:p>
                  </a:txBody>
                  <a:tcPr/>
                </a:tc>
                <a:tc hMerge="1">
                  <a:txBody>
                    <a:bodyPr/>
                    <a:lstStyle/>
                    <a:p>
                      <a:endParaRPr lang="en-US"/>
                    </a:p>
                  </a:txBody>
                  <a:tcPr/>
                </a:tc>
              </a:tr>
              <a:tr h="396982">
                <a:tc>
                  <a:txBody>
                    <a:bodyPr/>
                    <a:lstStyle/>
                    <a:p>
                      <a:endParaRPr lang="en-US" sz="1800" dirty="0"/>
                    </a:p>
                  </a:txBody>
                  <a:tcPr/>
                </a:tc>
                <a:tc>
                  <a:txBody>
                    <a:bodyPr/>
                    <a:lstStyle/>
                    <a:p>
                      <a:pPr marL="0" marR="0" algn="ctr">
                        <a:lnSpc>
                          <a:spcPct val="115000"/>
                        </a:lnSpc>
                        <a:spcBef>
                          <a:spcPts val="0"/>
                        </a:spcBef>
                        <a:spcAft>
                          <a:spcPts val="0"/>
                        </a:spcAft>
                      </a:pPr>
                      <a:r>
                        <a:rPr lang="en-US" sz="1200" dirty="0">
                          <a:effectLst/>
                        </a:rPr>
                        <a:t>Experimental [Hz]</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smtClean="0">
                          <a:effectLst/>
                        </a:rPr>
                        <a:t>Updated FEM (span 1) [Hz</a:t>
                      </a:r>
                      <a:r>
                        <a:rPr lang="en-US" sz="1200" dirty="0">
                          <a:effectLst/>
                        </a:rPr>
                        <a:t>]</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 Difference</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dirty="0">
                          <a:effectLst/>
                        </a:rPr>
                        <a:t>1</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21.2891</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21.7215</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2.0311</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dirty="0">
                          <a:effectLst/>
                        </a:rPr>
                        <a:t>2</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23.0469</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22.4636</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-2.5307</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dirty="0">
                          <a:effectLst/>
                        </a:rPr>
                        <a:t>3</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27.9297</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27.5927</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-1.2067</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dirty="0">
                          <a:effectLst/>
                        </a:rPr>
                        <a:t>4</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35.9375</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36.4214</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1.3466</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dirty="0">
                          <a:effectLst/>
                        </a:rPr>
                        <a:t>5</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48.7305</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48.1366</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-1.2188</a:t>
                      </a:r>
                      <a:endParaRPr lang="en-US" sz="1200">
                        <a:effectLst/>
                        <a:latin typeface="Calibri"/>
                        <a:ea typeface="Calibri"/>
                        <a:cs typeface="Times New Roman"/>
                      </a:endParaRPr>
                    </a:p>
                  </a:txBody>
                  <a:tcPr marL="68580" marR="68580" marT="0" marB="0" anchor="ctr"/>
                </a:tc>
              </a:tr>
              <a:tr h="200025">
                <a:tc>
                  <a:txBody>
                    <a:bodyPr/>
                    <a:lstStyle/>
                    <a:p>
                      <a:pPr marL="0" marR="0" algn="ctr">
                        <a:lnSpc>
                          <a:spcPct val="115000"/>
                        </a:lnSpc>
                        <a:spcBef>
                          <a:spcPts val="0"/>
                        </a:spcBef>
                        <a:spcAft>
                          <a:spcPts val="0"/>
                        </a:spcAft>
                      </a:pPr>
                      <a:r>
                        <a:rPr lang="en-US" sz="1200" dirty="0">
                          <a:effectLst/>
                        </a:rPr>
                        <a:t>9</a:t>
                      </a:r>
                      <a:endParaRPr lang="en-US" sz="1200" dirty="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61.3281</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a:effectLst/>
                        </a:rPr>
                        <a:t>62.0981</a:t>
                      </a:r>
                      <a:endParaRPr lang="en-US" sz="1200">
                        <a:effectLst/>
                        <a:latin typeface="Calibri"/>
                        <a:ea typeface="Calibri"/>
                        <a:cs typeface="Times New Roman"/>
                      </a:endParaRPr>
                    </a:p>
                  </a:txBody>
                  <a:tcPr marL="68580" marR="68580" marT="0" marB="0" anchor="ctr"/>
                </a:tc>
                <a:tc>
                  <a:txBody>
                    <a:bodyPr/>
                    <a:lstStyle/>
                    <a:p>
                      <a:pPr marL="0" marR="0" algn="r">
                        <a:lnSpc>
                          <a:spcPct val="115000"/>
                        </a:lnSpc>
                        <a:spcBef>
                          <a:spcPts val="0"/>
                        </a:spcBef>
                        <a:spcAft>
                          <a:spcPts val="0"/>
                        </a:spcAft>
                      </a:pPr>
                      <a:r>
                        <a:rPr lang="en-US" sz="1200" dirty="0">
                          <a:effectLst/>
                        </a:rPr>
                        <a:t>1.2555</a:t>
                      </a:r>
                      <a:endParaRPr lang="en-US" sz="1200" dirty="0">
                        <a:effectLst/>
                        <a:latin typeface="Calibri"/>
                        <a:ea typeface="Calibri"/>
                        <a:cs typeface="Times New Roman"/>
                      </a:endParaRPr>
                    </a:p>
                  </a:txBody>
                  <a:tcPr marL="68580" marR="68580" marT="0" marB="0" anchor="ct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16569577"/>
              </p:ext>
            </p:extLst>
          </p:nvPr>
        </p:nvGraphicFramePr>
        <p:xfrm>
          <a:off x="685217" y="9271604"/>
          <a:ext cx="6401971" cy="939192"/>
        </p:xfrm>
        <a:graphic>
          <a:graphicData uri="http://schemas.openxmlformats.org/drawingml/2006/table">
            <a:tbl>
              <a:tblPr firstRow="1">
                <a:tableStyleId>{5C22544A-7EE6-4342-B048-85BDC9FD1C3A}</a:tableStyleId>
              </a:tblPr>
              <a:tblGrid>
                <a:gridCol w="592555"/>
                <a:gridCol w="455083"/>
                <a:gridCol w="455083"/>
                <a:gridCol w="462193"/>
                <a:gridCol w="455083"/>
                <a:gridCol w="455083"/>
                <a:gridCol w="455083"/>
                <a:gridCol w="455083"/>
                <a:gridCol w="455083"/>
                <a:gridCol w="455083"/>
                <a:gridCol w="568853"/>
                <a:gridCol w="568853"/>
                <a:gridCol w="568853"/>
              </a:tblGrid>
              <a:tr h="371958">
                <a:tc>
                  <a:txBody>
                    <a:bodyPr/>
                    <a:lstStyle/>
                    <a:p>
                      <a:pPr algn="ctr" fontAlgn="b"/>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20000"/>
                        <a:lumOff val="80000"/>
                      </a:schemeClr>
                    </a:solidFill>
                  </a:tcPr>
                </a:tc>
                <a:tc gridSpan="3">
                  <a:txBody>
                    <a:bodyPr/>
                    <a:lstStyle/>
                    <a:p>
                      <a:pPr algn="ctr" fontAlgn="b"/>
                      <a:r>
                        <a:rPr lang="en-US" sz="1200" u="none" strike="noStrike" dirty="0">
                          <a:effectLst/>
                        </a:rPr>
                        <a:t>Total DL Demand (kip*</a:t>
                      </a:r>
                      <a:r>
                        <a:rPr lang="en-US" sz="1200" u="none" strike="noStrike" dirty="0" err="1">
                          <a:effectLst/>
                        </a:rPr>
                        <a:t>ft</a:t>
                      </a:r>
                      <a:r>
                        <a:rPr lang="en-US" sz="1200" u="none" strike="noStrike" dirty="0">
                          <a:effectLst/>
                        </a:rPr>
                        <a:t>)</a:t>
                      </a:r>
                      <a:endParaRPr lang="en-US" sz="1200" b="0" i="0" u="none" strike="noStrike" dirty="0">
                        <a:solidFill>
                          <a:srgbClr val="000000"/>
                        </a:solidFill>
                        <a:effectLst/>
                        <a:latin typeface="Calibri"/>
                      </a:endParaRPr>
                    </a:p>
                  </a:txBody>
                  <a:tcPr marL="6199" marR="6199" marT="61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3">
                  <a:txBody>
                    <a:bodyPr/>
                    <a:lstStyle/>
                    <a:p>
                      <a:pPr algn="ctr" fontAlgn="b"/>
                      <a:r>
                        <a:rPr lang="en-US" sz="1200" u="none" strike="noStrike" dirty="0">
                          <a:effectLst/>
                        </a:rPr>
                        <a:t>Total LL Demand (kip*</a:t>
                      </a:r>
                      <a:r>
                        <a:rPr lang="en-US" sz="1200" u="none" strike="noStrike" dirty="0" err="1">
                          <a:effectLst/>
                        </a:rPr>
                        <a:t>ft</a:t>
                      </a:r>
                      <a:r>
                        <a:rPr lang="en-US" sz="1200" u="none" strike="noStrike" dirty="0">
                          <a:effectLst/>
                        </a:rPr>
                        <a:t>)</a:t>
                      </a:r>
                      <a:endParaRPr lang="en-US" sz="1200" b="0" i="0" u="none" strike="noStrike" dirty="0">
                        <a:solidFill>
                          <a:srgbClr val="000000"/>
                        </a:solidFill>
                        <a:effectLst/>
                        <a:latin typeface="Calibri"/>
                      </a:endParaRPr>
                    </a:p>
                  </a:txBody>
                  <a:tcPr marL="6199" marR="6199" marT="61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3">
                  <a:txBody>
                    <a:bodyPr/>
                    <a:lstStyle/>
                    <a:p>
                      <a:pPr algn="ctr" fontAlgn="b"/>
                      <a:r>
                        <a:rPr lang="en-US" sz="1200" u="none" strike="noStrike" dirty="0">
                          <a:effectLst/>
                        </a:rPr>
                        <a:t>Capacity (kip*</a:t>
                      </a:r>
                      <a:r>
                        <a:rPr lang="en-US" sz="1200" u="none" strike="noStrike" dirty="0" err="1">
                          <a:effectLst/>
                        </a:rPr>
                        <a:t>ft</a:t>
                      </a:r>
                      <a:r>
                        <a:rPr lang="en-US" sz="1200" u="none" strike="noStrike" dirty="0">
                          <a:effectLst/>
                        </a:rPr>
                        <a:t>)</a:t>
                      </a:r>
                      <a:endParaRPr lang="en-US" sz="1200" b="0" i="0" u="none" strike="noStrike" dirty="0">
                        <a:solidFill>
                          <a:srgbClr val="000000"/>
                        </a:solidFill>
                        <a:effectLst/>
                        <a:latin typeface="Calibri"/>
                      </a:endParaRPr>
                    </a:p>
                  </a:txBody>
                  <a:tcPr marL="6199" marR="6199" marT="61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3">
                  <a:txBody>
                    <a:bodyPr/>
                    <a:lstStyle/>
                    <a:p>
                      <a:pPr algn="ctr" fontAlgn="b"/>
                      <a:r>
                        <a:rPr lang="en-US" sz="1200" u="none" strike="noStrike" dirty="0">
                          <a:effectLst/>
                        </a:rPr>
                        <a:t>Inventory Rating Factor</a:t>
                      </a:r>
                      <a:endParaRPr lang="en-US" sz="1200" b="0" i="0" u="none" strike="noStrike" dirty="0">
                        <a:solidFill>
                          <a:srgbClr val="000000"/>
                        </a:solidFill>
                        <a:effectLst/>
                        <a:latin typeface="Calibri"/>
                      </a:endParaRPr>
                    </a:p>
                  </a:txBody>
                  <a:tcPr marL="6199" marR="6199" marT="6198"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r>
              <a:tr h="189078">
                <a:tc>
                  <a:txBody>
                    <a:bodyPr/>
                    <a:lstStyle/>
                    <a:p>
                      <a:pPr algn="ctr" fontAlgn="b"/>
                      <a:r>
                        <a:rPr lang="en-US" sz="1200" u="none" strike="noStrike" dirty="0">
                          <a:effectLst/>
                        </a:rPr>
                        <a:t>Girder</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fontAlgn="b"/>
                      <a:r>
                        <a:rPr lang="en-US" sz="1200" u="none" strike="noStrike" dirty="0">
                          <a:effectLst/>
                        </a:rPr>
                        <a:t>SLG</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fontAlgn="b"/>
                      <a:r>
                        <a:rPr lang="en-US" sz="1200" u="none" strike="noStrike" dirty="0">
                          <a:effectLst/>
                        </a:rPr>
                        <a:t>FE</a:t>
                      </a:r>
                      <a:endParaRPr lang="en-US" sz="1200" b="0" i="0" u="none" strike="noStrike" dirty="0">
                        <a:solidFill>
                          <a:srgbClr val="000000"/>
                        </a:solidFill>
                        <a:effectLst/>
                        <a:latin typeface="Calibri"/>
                      </a:endParaRPr>
                    </a:p>
                  </a:txBody>
                  <a:tcPr marL="6199" marR="6199" marT="6198" marB="0" anchor="b">
                    <a:solidFill>
                      <a:schemeClr val="accent1">
                        <a:lumMod val="60000"/>
                        <a:lumOff val="40000"/>
                      </a:schemeClr>
                    </a:solidFill>
                  </a:tcPr>
                </a:tc>
                <a:tc>
                  <a:txBody>
                    <a:bodyPr/>
                    <a:lstStyle/>
                    <a:p>
                      <a:pPr algn="ctr" fontAlgn="b"/>
                      <a:r>
                        <a:rPr lang="en-US" sz="1200" u="none" strike="noStrike" dirty="0">
                          <a:effectLst/>
                        </a:rPr>
                        <a:t>% Diff</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fontAlgn="b"/>
                      <a:r>
                        <a:rPr lang="en-US" sz="1200" u="none" strike="noStrike" dirty="0">
                          <a:effectLst/>
                        </a:rPr>
                        <a:t>SLG</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fontAlgn="b"/>
                      <a:r>
                        <a:rPr lang="en-US" sz="1200" u="none" strike="noStrike" dirty="0">
                          <a:effectLst/>
                        </a:rPr>
                        <a:t>FE</a:t>
                      </a:r>
                      <a:endParaRPr lang="en-US" sz="1200" b="0" i="0" u="none" strike="noStrike" dirty="0">
                        <a:solidFill>
                          <a:srgbClr val="000000"/>
                        </a:solidFill>
                        <a:effectLst/>
                        <a:latin typeface="Calibri"/>
                      </a:endParaRPr>
                    </a:p>
                  </a:txBody>
                  <a:tcPr marL="6199" marR="6199" marT="6198" marB="0" anchor="b">
                    <a:solidFill>
                      <a:schemeClr val="accent1">
                        <a:lumMod val="60000"/>
                        <a:lumOff val="40000"/>
                      </a:schemeClr>
                    </a:solidFill>
                  </a:tcPr>
                </a:tc>
                <a:tc>
                  <a:txBody>
                    <a:bodyPr/>
                    <a:lstStyle/>
                    <a:p>
                      <a:pPr algn="ctr" fontAlgn="b"/>
                      <a:r>
                        <a:rPr lang="en-US" sz="1200" u="none" strike="noStrike" dirty="0">
                          <a:effectLst/>
                        </a:rPr>
                        <a:t>% Diff</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fontAlgn="b"/>
                      <a:r>
                        <a:rPr lang="en-US" sz="1200" u="none" strike="noStrike" dirty="0">
                          <a:effectLst/>
                        </a:rPr>
                        <a:t>SLG</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fontAlgn="b"/>
                      <a:r>
                        <a:rPr lang="en-US" sz="1200" u="none" strike="noStrike" dirty="0">
                          <a:effectLst/>
                        </a:rPr>
                        <a:t>FE</a:t>
                      </a:r>
                      <a:endParaRPr lang="en-US" sz="1200" b="0" i="0" u="none" strike="noStrike" dirty="0">
                        <a:solidFill>
                          <a:srgbClr val="000000"/>
                        </a:solidFill>
                        <a:effectLst/>
                        <a:latin typeface="Calibri"/>
                      </a:endParaRPr>
                    </a:p>
                  </a:txBody>
                  <a:tcPr marL="6199" marR="6199" marT="6198" marB="0" anchor="b">
                    <a:solidFill>
                      <a:schemeClr val="accent1">
                        <a:lumMod val="60000"/>
                        <a:lumOff val="40000"/>
                      </a:schemeClr>
                    </a:solidFill>
                  </a:tcPr>
                </a:tc>
                <a:tc>
                  <a:txBody>
                    <a:bodyPr/>
                    <a:lstStyle/>
                    <a:p>
                      <a:pPr algn="ctr" fontAlgn="b"/>
                      <a:r>
                        <a:rPr lang="en-US" sz="1200" u="none" strike="noStrike" dirty="0">
                          <a:effectLst/>
                        </a:rPr>
                        <a:t>% Diff</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fontAlgn="b"/>
                      <a:r>
                        <a:rPr lang="en-US" sz="1200" u="none" strike="noStrike" dirty="0">
                          <a:effectLst/>
                        </a:rPr>
                        <a:t>SLG</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algn="ctr" fontAlgn="b"/>
                      <a:r>
                        <a:rPr lang="en-US" sz="1200" u="none" strike="noStrike" dirty="0">
                          <a:effectLst/>
                        </a:rPr>
                        <a:t>FE</a:t>
                      </a:r>
                      <a:endParaRPr lang="en-US" sz="1200" b="0" i="0" u="none" strike="noStrike" dirty="0">
                        <a:solidFill>
                          <a:srgbClr val="000000"/>
                        </a:solidFill>
                        <a:effectLst/>
                        <a:latin typeface="Calibri"/>
                      </a:endParaRPr>
                    </a:p>
                  </a:txBody>
                  <a:tcPr marL="6199" marR="6199" marT="6198" marB="0" anchor="b">
                    <a:solidFill>
                      <a:schemeClr val="accent1">
                        <a:lumMod val="60000"/>
                        <a:lumOff val="40000"/>
                      </a:schemeClr>
                    </a:solidFill>
                  </a:tcPr>
                </a:tc>
                <a:tc>
                  <a:txBody>
                    <a:bodyPr/>
                    <a:lstStyle/>
                    <a:p>
                      <a:pPr algn="ctr" fontAlgn="b"/>
                      <a:r>
                        <a:rPr lang="en-US" sz="1200" u="none" strike="noStrike" dirty="0">
                          <a:effectLst/>
                        </a:rPr>
                        <a:t>% Diff</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solidFill>
                      <a:schemeClr val="accent1">
                        <a:lumMod val="60000"/>
                        <a:lumOff val="40000"/>
                      </a:schemeClr>
                    </a:solidFill>
                  </a:tcPr>
                </a:tc>
              </a:tr>
              <a:tr h="189078">
                <a:tc>
                  <a:txBody>
                    <a:bodyPr/>
                    <a:lstStyle/>
                    <a:p>
                      <a:pPr algn="ctr" fontAlgn="b"/>
                      <a:r>
                        <a:rPr lang="en-US" sz="1200" u="none" strike="noStrike" dirty="0">
                          <a:effectLst/>
                        </a:rPr>
                        <a:t>Interior</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234</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a:effectLst/>
                        </a:rPr>
                        <a:t>190</a:t>
                      </a:r>
                      <a:endParaRPr lang="en-US" sz="1200" b="0" i="0" u="none" strike="noStrike">
                        <a:solidFill>
                          <a:srgbClr val="000000"/>
                        </a:solidFill>
                        <a:effectLst/>
                        <a:latin typeface="Calibri"/>
                      </a:endParaRPr>
                    </a:p>
                  </a:txBody>
                  <a:tcPr marL="6199" marR="6199" marT="6198" marB="0" anchor="b"/>
                </a:tc>
                <a:tc>
                  <a:txBody>
                    <a:bodyPr/>
                    <a:lstStyle/>
                    <a:p>
                      <a:pPr algn="ctr" fontAlgn="b"/>
                      <a:r>
                        <a:rPr lang="en-US" sz="1200" u="none" strike="noStrike" dirty="0">
                          <a:effectLst/>
                        </a:rPr>
                        <a:t>-19%</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dirty="0">
                          <a:effectLst/>
                        </a:rPr>
                        <a:t>270</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109</a:t>
                      </a:r>
                      <a:endParaRPr lang="en-US" sz="1200" b="0" i="0" u="none" strike="noStrike" dirty="0">
                        <a:solidFill>
                          <a:srgbClr val="000000"/>
                        </a:solidFill>
                        <a:effectLst/>
                        <a:latin typeface="Calibri"/>
                      </a:endParaRPr>
                    </a:p>
                  </a:txBody>
                  <a:tcPr marL="6199" marR="6199" marT="6198" marB="0" anchor="b"/>
                </a:tc>
                <a:tc>
                  <a:txBody>
                    <a:bodyPr/>
                    <a:lstStyle/>
                    <a:p>
                      <a:pPr algn="ctr" fontAlgn="b"/>
                      <a:r>
                        <a:rPr lang="en-US" sz="1200" u="none" strike="noStrike" dirty="0">
                          <a:effectLst/>
                        </a:rPr>
                        <a:t>-60%</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603</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603</a:t>
                      </a:r>
                      <a:endParaRPr lang="en-US" sz="1200" b="0" i="0" u="none" strike="noStrike" dirty="0">
                        <a:solidFill>
                          <a:srgbClr val="000000"/>
                        </a:solidFill>
                        <a:effectLst/>
                        <a:latin typeface="Calibri"/>
                      </a:endParaRPr>
                    </a:p>
                  </a:txBody>
                  <a:tcPr marL="6199" marR="6199" marT="6198" marB="0" anchor="b"/>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0.66</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tcPr>
                </a:tc>
                <a:tc>
                  <a:txBody>
                    <a:bodyPr/>
                    <a:lstStyle/>
                    <a:p>
                      <a:pPr algn="ctr" fontAlgn="b"/>
                      <a:r>
                        <a:rPr lang="en-US" sz="1200" u="none" strike="noStrike" dirty="0">
                          <a:effectLst/>
                        </a:rPr>
                        <a:t>1.91</a:t>
                      </a:r>
                      <a:endParaRPr lang="en-US" sz="1200" b="0" i="0" u="none" strike="noStrike" dirty="0">
                        <a:solidFill>
                          <a:srgbClr val="000000"/>
                        </a:solidFill>
                        <a:effectLst/>
                        <a:latin typeface="Calibri"/>
                      </a:endParaRPr>
                    </a:p>
                  </a:txBody>
                  <a:tcPr marL="6199" marR="6199" marT="6198" marB="0" anchor="b"/>
                </a:tc>
                <a:tc>
                  <a:txBody>
                    <a:bodyPr/>
                    <a:lstStyle/>
                    <a:p>
                      <a:pPr algn="ctr" fontAlgn="b"/>
                      <a:r>
                        <a:rPr lang="en-US" sz="1200" u="none" strike="noStrike">
                          <a:effectLst/>
                        </a:rPr>
                        <a:t>191%</a:t>
                      </a:r>
                      <a:endParaRPr lang="en-US" sz="1200" b="0" i="0" u="none" strike="noStrike">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r>
              <a:tr h="189078">
                <a:tc>
                  <a:txBody>
                    <a:bodyPr/>
                    <a:lstStyle/>
                    <a:p>
                      <a:pPr algn="ctr" fontAlgn="b"/>
                      <a:r>
                        <a:rPr lang="en-US" sz="1200" u="none" strike="noStrike">
                          <a:effectLst/>
                        </a:rPr>
                        <a:t>Exterior</a:t>
                      </a:r>
                      <a:endParaRPr lang="en-US" sz="1200" b="0" i="0" u="none" strike="noStrike">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tcPr>
                </a:tc>
                <a:tc>
                  <a:txBody>
                    <a:bodyPr/>
                    <a:lstStyle/>
                    <a:p>
                      <a:pPr algn="ctr" fontAlgn="b"/>
                      <a:r>
                        <a:rPr lang="en-US" sz="1200" u="none" strike="noStrike">
                          <a:effectLst/>
                        </a:rPr>
                        <a:t>238</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177</a:t>
                      </a:r>
                      <a:endParaRPr lang="en-US" sz="1200" b="0" i="0" u="none" strike="noStrike">
                        <a:solidFill>
                          <a:srgbClr val="000000"/>
                        </a:solidFill>
                        <a:effectLst/>
                        <a:latin typeface="Calibri"/>
                      </a:endParaRPr>
                    </a:p>
                  </a:txBody>
                  <a:tcPr marL="6199" marR="6199" marT="6198"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-26%</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313</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115</a:t>
                      </a:r>
                      <a:endParaRPr lang="en-US" sz="1200" b="0" i="0" u="none" strike="noStrike">
                        <a:solidFill>
                          <a:srgbClr val="000000"/>
                        </a:solidFill>
                        <a:effectLst/>
                        <a:latin typeface="Calibri"/>
                      </a:endParaRPr>
                    </a:p>
                  </a:txBody>
                  <a:tcPr marL="6199" marR="6199" marT="6198"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-63%</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603</a:t>
                      </a:r>
                      <a:endParaRPr lang="en-US" sz="1200" b="0" i="0" u="none" strike="noStrike">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603</a:t>
                      </a:r>
                      <a:endParaRPr lang="en-US" sz="1200" b="0" i="0" u="none" strike="noStrike">
                        <a:solidFill>
                          <a:srgbClr val="000000"/>
                        </a:solidFill>
                        <a:effectLst/>
                        <a:latin typeface="Calibri"/>
                      </a:endParaRPr>
                    </a:p>
                  </a:txBody>
                  <a:tcPr marL="6199" marR="6199" marT="6198"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0.56</a:t>
                      </a:r>
                      <a:endParaRPr lang="en-US" sz="1200" b="0" i="0" u="none" strike="noStrike" dirty="0">
                        <a:solidFill>
                          <a:srgbClr val="000000"/>
                        </a:solidFill>
                        <a:effectLst/>
                        <a:latin typeface="Calibri"/>
                      </a:endParaRPr>
                    </a:p>
                  </a:txBody>
                  <a:tcPr marL="6199" marR="6199" marT="6198"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1.90</a:t>
                      </a:r>
                      <a:endParaRPr lang="en-US" sz="1200" b="0" i="0" u="none" strike="noStrike" dirty="0">
                        <a:solidFill>
                          <a:srgbClr val="000000"/>
                        </a:solidFill>
                        <a:effectLst/>
                        <a:latin typeface="Calibri"/>
                      </a:endParaRPr>
                    </a:p>
                  </a:txBody>
                  <a:tcPr marL="6199" marR="6199" marT="6198" marB="0" anchor="b">
                    <a:lnB w="12700" cap="flat" cmpd="sng" algn="ctr">
                      <a:solidFill>
                        <a:schemeClr val="tx1"/>
                      </a:solidFill>
                      <a:prstDash val="solid"/>
                      <a:round/>
                      <a:headEnd type="none" w="med" len="med"/>
                      <a:tailEnd type="none" w="med" len="med"/>
                    </a:lnB>
                  </a:tcPr>
                </a:tc>
                <a:tc>
                  <a:txBody>
                    <a:bodyPr/>
                    <a:lstStyle/>
                    <a:p>
                      <a:pPr algn="ctr" fontAlgn="b"/>
                      <a:r>
                        <a:rPr lang="en-US" sz="1200" u="none" strike="noStrike" dirty="0">
                          <a:effectLst/>
                        </a:rPr>
                        <a:t>241%</a:t>
                      </a:r>
                      <a:endParaRPr lang="en-US" sz="1200" b="0" i="0" u="none" strike="noStrike" dirty="0">
                        <a:solidFill>
                          <a:srgbClr val="000000"/>
                        </a:solidFill>
                        <a:effectLst/>
                        <a:latin typeface="Calibri"/>
                      </a:endParaRPr>
                    </a:p>
                  </a:txBody>
                  <a:tcPr marL="6199" marR="6199" marT="6198"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56283532"/>
              </p:ext>
            </p:extLst>
          </p:nvPr>
        </p:nvGraphicFramePr>
        <p:xfrm>
          <a:off x="2600169" y="4122420"/>
          <a:ext cx="2608580" cy="1862709"/>
        </p:xfrm>
        <a:graphic>
          <a:graphicData uri="http://schemas.openxmlformats.org/drawingml/2006/table">
            <a:tbl>
              <a:tblPr firstRow="1" firstCol="1" bandRow="1">
                <a:tableStyleId>{5C22544A-7EE6-4342-B048-85BDC9FD1C3A}</a:tableStyleId>
              </a:tblPr>
              <a:tblGrid>
                <a:gridCol w="546735"/>
                <a:gridCol w="1022985"/>
                <a:gridCol w="1038860"/>
              </a:tblGrid>
              <a:tr h="390525">
                <a:tc>
                  <a:txBody>
                    <a:bodyPr/>
                    <a:lstStyle/>
                    <a:p>
                      <a:pPr marL="0" marR="0" algn="ctr">
                        <a:lnSpc>
                          <a:spcPct val="115000"/>
                        </a:lnSpc>
                        <a:spcBef>
                          <a:spcPts val="0"/>
                        </a:spcBef>
                        <a:spcAft>
                          <a:spcPts val="0"/>
                        </a:spcAft>
                      </a:pPr>
                      <a:endParaRPr lang="en-US" sz="1200" dirty="0">
                        <a:effectLst/>
                        <a:latin typeface="Calibri"/>
                        <a:ea typeface="Calibri"/>
                        <a:cs typeface="Times New Roman"/>
                      </a:endParaRPr>
                    </a:p>
                  </a:txBody>
                  <a:tcPr marL="68580" marR="68580" marT="0" marB="0">
                    <a:noFill/>
                  </a:tcPr>
                </a:tc>
                <a:tc>
                  <a:txBody>
                    <a:bodyPr/>
                    <a:lstStyle/>
                    <a:p>
                      <a:pPr marL="0" marR="0" algn="ctr">
                        <a:lnSpc>
                          <a:spcPct val="115000"/>
                        </a:lnSpc>
                        <a:spcBef>
                          <a:spcPts val="0"/>
                        </a:spcBef>
                        <a:spcAft>
                          <a:spcPts val="0"/>
                        </a:spcAft>
                      </a:pPr>
                      <a:r>
                        <a:rPr lang="en-US" sz="1200" dirty="0" smtClean="0">
                          <a:effectLst/>
                          <a:latin typeface="Calibri"/>
                          <a:ea typeface="Calibri"/>
                          <a:cs typeface="Times New Roman"/>
                        </a:rPr>
                        <a:t>Span 1</a:t>
                      </a:r>
                      <a:endParaRPr lang="en-US" sz="12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200" dirty="0" smtClean="0">
                          <a:effectLst/>
                          <a:latin typeface="Calibri"/>
                          <a:ea typeface="Calibri"/>
                          <a:cs typeface="Times New Roman"/>
                        </a:rPr>
                        <a:t>Span 2</a:t>
                      </a:r>
                      <a:endParaRPr lang="en-US" sz="1200" dirty="0">
                        <a:effectLst/>
                        <a:latin typeface="Calibri"/>
                        <a:ea typeface="Calibri"/>
                        <a:cs typeface="Times New Roman"/>
                      </a:endParaRPr>
                    </a:p>
                  </a:txBody>
                  <a:tcPr marL="68580" marR="68580" marT="0" marB="0"/>
                </a:tc>
              </a:tr>
              <a:tr h="390525">
                <a:tc>
                  <a:txBody>
                    <a:bodyPr/>
                    <a:lstStyle/>
                    <a:p>
                      <a:pPr marL="0" marR="0" algn="ctr">
                        <a:lnSpc>
                          <a:spcPct val="115000"/>
                        </a:lnSpc>
                        <a:spcBef>
                          <a:spcPts val="0"/>
                        </a:spcBef>
                        <a:spcAft>
                          <a:spcPts val="0"/>
                        </a:spcAft>
                      </a:pPr>
                      <a:r>
                        <a:rPr lang="en-US" sz="1200" dirty="0" smtClean="0">
                          <a:effectLst/>
                        </a:rPr>
                        <a:t>Mode</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0" dirty="0">
                          <a:effectLst/>
                        </a:rPr>
                        <a:t>Frequency [Hz]</a:t>
                      </a:r>
                      <a:endParaRPr lang="en-US" sz="1200" b="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b="0" dirty="0">
                          <a:effectLst/>
                          <a:latin typeface="Calibri"/>
                          <a:ea typeface="Calibri"/>
                          <a:cs typeface="Arial"/>
                        </a:rPr>
                        <a:t>Frequency [Hz]</a:t>
                      </a:r>
                      <a:endParaRPr lang="en-US" sz="1200" b="0" dirty="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a:effectLst/>
                        </a:rPr>
                        <a:t>1</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21.29</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solidFill>
                            <a:srgbClr val="000000"/>
                          </a:solidFill>
                          <a:effectLst/>
                          <a:latin typeface="Calibri"/>
                          <a:ea typeface="Calibri"/>
                          <a:cs typeface="Arial"/>
                        </a:rPr>
                        <a:t>21.39</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a:effectLst/>
                        </a:rPr>
                        <a:t>2</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23.05</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solidFill>
                            <a:srgbClr val="000000"/>
                          </a:solidFill>
                          <a:effectLst/>
                          <a:latin typeface="Calibri"/>
                          <a:ea typeface="Calibri"/>
                          <a:cs typeface="Arial"/>
                        </a:rPr>
                        <a:t>23.93</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a:effectLst/>
                        </a:rPr>
                        <a:t>3</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27.93</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solidFill>
                            <a:srgbClr val="000000"/>
                          </a:solidFill>
                          <a:effectLst/>
                          <a:latin typeface="Calibri"/>
                          <a:ea typeface="Calibri"/>
                          <a:cs typeface="Arial"/>
                        </a:rPr>
                        <a:t>29.3</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a:effectLst/>
                        </a:rPr>
                        <a:t>4</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effectLst/>
                        </a:rPr>
                        <a:t>35.94</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a:solidFill>
                            <a:srgbClr val="000000"/>
                          </a:solidFill>
                          <a:effectLst/>
                          <a:latin typeface="Calibri"/>
                          <a:ea typeface="Calibri"/>
                          <a:cs typeface="Arial"/>
                        </a:rPr>
                        <a:t>37.3</a:t>
                      </a:r>
                      <a:endParaRPr lang="en-US" sz="1200">
                        <a:effectLst/>
                        <a:latin typeface="Calibri"/>
                        <a:ea typeface="Calibri"/>
                        <a:cs typeface="Times New Roman"/>
                      </a:endParaRPr>
                    </a:p>
                  </a:txBody>
                  <a:tcPr marL="68580" marR="68580" marT="0" marB="0" anchor="ctr"/>
                </a:tc>
              </a:tr>
              <a:tr h="192787">
                <a:tc>
                  <a:txBody>
                    <a:bodyPr/>
                    <a:lstStyle/>
                    <a:p>
                      <a:pPr marL="0" marR="0" algn="ctr">
                        <a:lnSpc>
                          <a:spcPct val="115000"/>
                        </a:lnSpc>
                        <a:spcBef>
                          <a:spcPts val="0"/>
                        </a:spcBef>
                        <a:spcAft>
                          <a:spcPts val="0"/>
                        </a:spcAft>
                      </a:pPr>
                      <a:r>
                        <a:rPr lang="en-US" sz="1200">
                          <a:effectLst/>
                        </a:rPr>
                        <a:t>5</a:t>
                      </a:r>
                      <a:endParaRPr lang="en-US" sz="120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effectLst/>
                        </a:rPr>
                        <a:t>48.73</a:t>
                      </a:r>
                      <a:endParaRPr lang="en-US" sz="1200" dirty="0">
                        <a:effectLst/>
                        <a:latin typeface="Calibri"/>
                        <a:ea typeface="Calibri"/>
                        <a:cs typeface="Times New Roman"/>
                      </a:endParaRPr>
                    </a:p>
                  </a:txBody>
                  <a:tcPr marL="68580" marR="68580" marT="0" marB="0" anchor="ctr"/>
                </a:tc>
                <a:tc>
                  <a:txBody>
                    <a:bodyPr/>
                    <a:lstStyle/>
                    <a:p>
                      <a:pPr marL="0" marR="0" algn="ctr">
                        <a:lnSpc>
                          <a:spcPct val="115000"/>
                        </a:lnSpc>
                        <a:spcBef>
                          <a:spcPts val="0"/>
                        </a:spcBef>
                        <a:spcAft>
                          <a:spcPts val="0"/>
                        </a:spcAft>
                      </a:pPr>
                      <a:r>
                        <a:rPr lang="en-US" sz="1200" dirty="0">
                          <a:solidFill>
                            <a:srgbClr val="000000"/>
                          </a:solidFill>
                          <a:effectLst/>
                          <a:latin typeface="Calibri"/>
                          <a:ea typeface="Calibri"/>
                          <a:cs typeface="Arial"/>
                        </a:rPr>
                        <a:t>48.24</a:t>
                      </a:r>
                      <a:endParaRPr lang="en-US" sz="1200" dirty="0">
                        <a:effectLst/>
                        <a:latin typeface="Calibri"/>
                        <a:ea typeface="Calibri"/>
                        <a:cs typeface="Times New Roman"/>
                      </a:endParaRPr>
                    </a:p>
                  </a:txBody>
                  <a:tcPr marL="68580" marR="68580" marT="0" marB="0" anchor="ctr"/>
                </a:tc>
              </a:tr>
            </a:tbl>
          </a:graphicData>
        </a:graphic>
      </p:graphicFrame>
      <p:grpSp>
        <p:nvGrpSpPr>
          <p:cNvPr id="7" name="Group 6"/>
          <p:cNvGrpSpPr/>
          <p:nvPr/>
        </p:nvGrpSpPr>
        <p:grpSpPr>
          <a:xfrm>
            <a:off x="457200" y="1981200"/>
            <a:ext cx="6858000" cy="2039105"/>
            <a:chOff x="609600" y="10925651"/>
            <a:chExt cx="6858000" cy="2039105"/>
          </a:xfrm>
        </p:grpSpPr>
        <p:pic>
          <p:nvPicPr>
            <p:cNvPr id="8" name="Picture 7"/>
            <p:cNvPicPr/>
            <p:nvPr/>
          </p:nvPicPr>
          <p:blipFill rotWithShape="1">
            <a:blip r:embed="rId2"/>
            <a:srcRect l="2105" r="3183"/>
            <a:stretch/>
          </p:blipFill>
          <p:spPr bwMode="auto">
            <a:xfrm>
              <a:off x="1727835" y="12021820"/>
              <a:ext cx="2146300" cy="810260"/>
            </a:xfrm>
            <a:prstGeom prst="rect">
              <a:avLst/>
            </a:prstGeom>
            <a:ln>
              <a:noFill/>
            </a:ln>
            <a:extLst>
              <a:ext uri="{53640926-AAD7-44D8-BBD7-CCE9431645EC}">
                <a14:shadowObscured xmlns:a14="http://schemas.microsoft.com/office/drawing/2010/main"/>
              </a:ext>
            </a:extLst>
          </p:spPr>
        </p:pic>
        <p:pic>
          <p:nvPicPr>
            <p:cNvPr id="9" name="Picture 8"/>
            <p:cNvPicPr/>
            <p:nvPr/>
          </p:nvPicPr>
          <p:blipFill>
            <a:blip r:embed="rId3"/>
            <a:stretch>
              <a:fillRect/>
            </a:stretch>
          </p:blipFill>
          <p:spPr>
            <a:xfrm>
              <a:off x="4040505" y="12000230"/>
              <a:ext cx="2308860" cy="853440"/>
            </a:xfrm>
            <a:prstGeom prst="rect">
              <a:avLst/>
            </a:prstGeom>
          </p:spPr>
        </p:pic>
        <p:pic>
          <p:nvPicPr>
            <p:cNvPr id="10" name="Picture 9"/>
            <p:cNvPicPr/>
            <p:nvPr/>
          </p:nvPicPr>
          <p:blipFill>
            <a:blip r:embed="rId4"/>
            <a:stretch>
              <a:fillRect/>
            </a:stretch>
          </p:blipFill>
          <p:spPr>
            <a:xfrm>
              <a:off x="609600" y="10925651"/>
              <a:ext cx="2286000" cy="929640"/>
            </a:xfrm>
            <a:prstGeom prst="rect">
              <a:avLst/>
            </a:prstGeom>
          </p:spPr>
        </p:pic>
        <p:pic>
          <p:nvPicPr>
            <p:cNvPr id="11" name="Picture 10"/>
            <p:cNvPicPr/>
            <p:nvPr/>
          </p:nvPicPr>
          <p:blipFill>
            <a:blip r:embed="rId5"/>
            <a:stretch>
              <a:fillRect/>
            </a:stretch>
          </p:blipFill>
          <p:spPr>
            <a:xfrm>
              <a:off x="2895600" y="10982484"/>
              <a:ext cx="2286000" cy="815975"/>
            </a:xfrm>
            <a:prstGeom prst="rect">
              <a:avLst/>
            </a:prstGeom>
          </p:spPr>
        </p:pic>
        <p:pic>
          <p:nvPicPr>
            <p:cNvPr id="12" name="Picture 11"/>
            <p:cNvPicPr/>
            <p:nvPr/>
          </p:nvPicPr>
          <p:blipFill>
            <a:blip r:embed="rId6"/>
            <a:stretch>
              <a:fillRect/>
            </a:stretch>
          </p:blipFill>
          <p:spPr>
            <a:xfrm>
              <a:off x="5181600" y="10929779"/>
              <a:ext cx="2286000" cy="921385"/>
            </a:xfrm>
            <a:prstGeom prst="rect">
              <a:avLst/>
            </a:prstGeom>
          </p:spPr>
        </p:pic>
        <p:sp>
          <p:nvSpPr>
            <p:cNvPr id="13" name="TextBox 12"/>
            <p:cNvSpPr txBox="1"/>
            <p:nvPr/>
          </p:nvSpPr>
          <p:spPr>
            <a:xfrm>
              <a:off x="1104900" y="11725733"/>
              <a:ext cx="1295400" cy="307777"/>
            </a:xfrm>
            <a:prstGeom prst="rect">
              <a:avLst/>
            </a:prstGeom>
            <a:noFill/>
          </p:spPr>
          <p:txBody>
            <a:bodyPr wrap="square" rtlCol="0">
              <a:spAutoFit/>
            </a:bodyPr>
            <a:lstStyle/>
            <a:p>
              <a:pPr algn="ctr"/>
              <a:r>
                <a:rPr lang="en-US" sz="1400" dirty="0" smtClean="0"/>
                <a:t>Mode 1</a:t>
              </a:r>
              <a:endParaRPr lang="en-US" sz="1400" dirty="0"/>
            </a:p>
          </p:txBody>
        </p:sp>
        <p:sp>
          <p:nvSpPr>
            <p:cNvPr id="14" name="TextBox 13"/>
            <p:cNvSpPr txBox="1"/>
            <p:nvPr/>
          </p:nvSpPr>
          <p:spPr>
            <a:xfrm>
              <a:off x="3390900" y="11725733"/>
              <a:ext cx="1295400" cy="307777"/>
            </a:xfrm>
            <a:prstGeom prst="rect">
              <a:avLst/>
            </a:prstGeom>
            <a:noFill/>
          </p:spPr>
          <p:txBody>
            <a:bodyPr wrap="square" rtlCol="0">
              <a:spAutoFit/>
            </a:bodyPr>
            <a:lstStyle/>
            <a:p>
              <a:pPr algn="ctr"/>
              <a:r>
                <a:rPr lang="en-US" sz="1400" dirty="0" smtClean="0"/>
                <a:t>Mode 2</a:t>
              </a:r>
              <a:endParaRPr lang="en-US" sz="1400" dirty="0"/>
            </a:p>
          </p:txBody>
        </p:sp>
        <p:sp>
          <p:nvSpPr>
            <p:cNvPr id="15" name="TextBox 14"/>
            <p:cNvSpPr txBox="1"/>
            <p:nvPr/>
          </p:nvSpPr>
          <p:spPr>
            <a:xfrm>
              <a:off x="5676900" y="11725733"/>
              <a:ext cx="1295400" cy="307777"/>
            </a:xfrm>
            <a:prstGeom prst="rect">
              <a:avLst/>
            </a:prstGeom>
            <a:noFill/>
          </p:spPr>
          <p:txBody>
            <a:bodyPr wrap="square" rtlCol="0">
              <a:spAutoFit/>
            </a:bodyPr>
            <a:lstStyle/>
            <a:p>
              <a:pPr algn="ctr"/>
              <a:r>
                <a:rPr lang="en-US" sz="1400" dirty="0" smtClean="0"/>
                <a:t>Mode 3</a:t>
              </a:r>
              <a:endParaRPr lang="en-US" sz="1400" dirty="0"/>
            </a:p>
          </p:txBody>
        </p:sp>
        <p:sp>
          <p:nvSpPr>
            <p:cNvPr id="16" name="TextBox 15"/>
            <p:cNvSpPr txBox="1"/>
            <p:nvPr/>
          </p:nvSpPr>
          <p:spPr>
            <a:xfrm>
              <a:off x="2153285" y="12656979"/>
              <a:ext cx="1295400" cy="307777"/>
            </a:xfrm>
            <a:prstGeom prst="rect">
              <a:avLst/>
            </a:prstGeom>
            <a:noFill/>
          </p:spPr>
          <p:txBody>
            <a:bodyPr wrap="square" rtlCol="0">
              <a:spAutoFit/>
            </a:bodyPr>
            <a:lstStyle/>
            <a:p>
              <a:pPr algn="ctr"/>
              <a:r>
                <a:rPr lang="en-US" sz="1400" dirty="0" smtClean="0"/>
                <a:t>Mode 4</a:t>
              </a:r>
              <a:endParaRPr lang="en-US" sz="1400" dirty="0"/>
            </a:p>
          </p:txBody>
        </p:sp>
        <p:sp>
          <p:nvSpPr>
            <p:cNvPr id="17" name="TextBox 16"/>
            <p:cNvSpPr txBox="1"/>
            <p:nvPr/>
          </p:nvSpPr>
          <p:spPr>
            <a:xfrm>
              <a:off x="4547235" y="12656979"/>
              <a:ext cx="1295400" cy="307777"/>
            </a:xfrm>
            <a:prstGeom prst="rect">
              <a:avLst/>
            </a:prstGeom>
            <a:noFill/>
          </p:spPr>
          <p:txBody>
            <a:bodyPr wrap="square" rtlCol="0">
              <a:spAutoFit/>
            </a:bodyPr>
            <a:lstStyle/>
            <a:p>
              <a:pPr algn="ctr"/>
              <a:r>
                <a:rPr lang="en-US" sz="1400" dirty="0" smtClean="0"/>
                <a:t>Mode 5</a:t>
              </a:r>
              <a:endParaRPr lang="en-US" sz="1400" dirty="0"/>
            </a:p>
          </p:txBody>
        </p:sp>
      </p:grpSp>
    </p:spTree>
    <p:extLst>
      <p:ext uri="{BB962C8B-B14F-4D97-AF65-F5344CB8AC3E}">
        <p14:creationId xmlns:p14="http://schemas.microsoft.com/office/powerpoint/2010/main" val="322992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1163</Words>
  <Application>Microsoft Office PowerPoint</Application>
  <PresentationFormat>Custom</PresentationFormat>
  <Paragraphs>187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Drexel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Braley</dc:creator>
  <cp:lastModifiedBy>John Braley</cp:lastModifiedBy>
  <cp:revision>7</cp:revision>
  <dcterms:created xsi:type="dcterms:W3CDTF">2018-08-01T18:23:27Z</dcterms:created>
  <dcterms:modified xsi:type="dcterms:W3CDTF">2018-08-02T19:29:28Z</dcterms:modified>
</cp:coreProperties>
</file>