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77724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301" y="-58"/>
      </p:cViewPr>
      <p:guideLst>
        <p:guide orient="horz" pos="4320"/>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4260851"/>
            <a:ext cx="660654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7772400"/>
            <a:ext cx="5440680" cy="3505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79594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427841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90281" y="1098550"/>
            <a:ext cx="1485662"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598" y="1098550"/>
            <a:ext cx="4330144"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219846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274544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8813801"/>
            <a:ext cx="6606540" cy="27241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5813427"/>
            <a:ext cx="6606540" cy="30003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71966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597" y="6400801"/>
            <a:ext cx="2907903" cy="181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68040" y="6400801"/>
            <a:ext cx="2907904" cy="181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F85C9B-1551-403D-B1E4-242205ACB3E0}"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32467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549276"/>
            <a:ext cx="699516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3070226"/>
            <a:ext cx="3434160"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4349750"/>
            <a:ext cx="3434160"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3070226"/>
            <a:ext cx="3435509"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4349750"/>
            <a:ext cx="3435509"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F85C9B-1551-403D-B1E4-242205ACB3E0}"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158184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F85C9B-1551-403D-B1E4-242205ACB3E0}"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14223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85C9B-1551-403D-B1E4-242205ACB3E0}"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77140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546100"/>
            <a:ext cx="2557066" cy="23241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546101"/>
            <a:ext cx="4344988" cy="117062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870201"/>
            <a:ext cx="2557066" cy="93821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85C9B-1551-403D-B1E4-242205ACB3E0}"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129444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9601200"/>
            <a:ext cx="4663440" cy="113347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1225550"/>
            <a:ext cx="466344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523445" y="10734676"/>
            <a:ext cx="4663440" cy="16097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85C9B-1551-403D-B1E4-242205ACB3E0}"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18728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152400"/>
            <a:ext cx="6995160" cy="1524000"/>
          </a:xfrm>
          <a:prstGeom prst="rect">
            <a:avLst/>
          </a:prstGeom>
        </p:spPr>
        <p:txBody>
          <a:bodyPr vert="horz" lIns="91440" tIns="45720" rIns="91440" bIns="45720" rtlCol="0" anchor="t" anchorCtr="0">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1828800"/>
            <a:ext cx="6995160" cy="10423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8620" y="12712701"/>
            <a:ext cx="1813560" cy="730250"/>
          </a:xfrm>
          <a:prstGeom prst="rect">
            <a:avLst/>
          </a:prstGeom>
        </p:spPr>
        <p:txBody>
          <a:bodyPr vert="horz" lIns="91440" tIns="45720" rIns="91440" bIns="45720" rtlCol="0" anchor="ctr"/>
          <a:lstStyle>
            <a:lvl1pPr algn="l">
              <a:defRPr sz="1200">
                <a:solidFill>
                  <a:schemeClr val="tx1">
                    <a:tint val="75000"/>
                  </a:schemeClr>
                </a:solidFill>
              </a:defRPr>
            </a:lvl1pPr>
          </a:lstStyle>
          <a:p>
            <a:fld id="{FDF85C9B-1551-403D-B1E4-242205ACB3E0}" type="datetimeFigureOut">
              <a:rPr lang="en-US" smtClean="0"/>
              <a:t>8/28/2018</a:t>
            </a:fld>
            <a:endParaRPr lang="en-US"/>
          </a:p>
        </p:txBody>
      </p:sp>
      <p:sp>
        <p:nvSpPr>
          <p:cNvPr id="5" name="Footer Placeholder 4"/>
          <p:cNvSpPr>
            <a:spLocks noGrp="1"/>
          </p:cNvSpPr>
          <p:nvPr>
            <p:ph type="ftr" sz="quarter" idx="3"/>
          </p:nvPr>
        </p:nvSpPr>
        <p:spPr>
          <a:xfrm>
            <a:off x="2655570" y="12712701"/>
            <a:ext cx="2461260"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12712701"/>
            <a:ext cx="1813560"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BF09CB70-2146-45E4-BED6-0AA6F6C7592B}" type="slidenum">
              <a:rPr lang="en-US" smtClean="0"/>
              <a:t>‹#›</a:t>
            </a:fld>
            <a:endParaRPr lang="en-US"/>
          </a:p>
        </p:txBody>
      </p:sp>
    </p:spTree>
    <p:extLst>
      <p:ext uri="{BB962C8B-B14F-4D97-AF65-F5344CB8AC3E}">
        <p14:creationId xmlns:p14="http://schemas.microsoft.com/office/powerpoint/2010/main" val="758813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519545"/>
            <a:ext cx="7315200" cy="1004455"/>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Case Study: RC T-Beam</a:t>
            </a:r>
          </a:p>
          <a:p>
            <a:pPr algn="l"/>
            <a:r>
              <a:rPr lang="en-US" sz="2200" dirty="0" smtClean="0"/>
              <a:t>Bridge Introduction</a:t>
            </a:r>
            <a:endParaRPr lang="en-US" sz="2200" dirty="0"/>
          </a:p>
        </p:txBody>
      </p:sp>
      <p:sp>
        <p:nvSpPr>
          <p:cNvPr id="3" name="TextBox 2"/>
          <p:cNvSpPr txBox="1"/>
          <p:nvPr/>
        </p:nvSpPr>
        <p:spPr>
          <a:xfrm>
            <a:off x="228600" y="1447800"/>
            <a:ext cx="5105400" cy="3662541"/>
          </a:xfrm>
          <a:prstGeom prst="rect">
            <a:avLst/>
          </a:prstGeom>
          <a:noFill/>
        </p:spPr>
        <p:txBody>
          <a:bodyPr wrap="square" rtlCol="0">
            <a:spAutoFit/>
          </a:bodyPr>
          <a:lstStyle/>
          <a:p>
            <a:pPr algn="just"/>
            <a:r>
              <a:rPr lang="en-US" sz="1600" dirty="0" smtClean="0"/>
              <a:t>Motivation</a:t>
            </a:r>
          </a:p>
          <a:p>
            <a:pPr algn="just"/>
            <a:r>
              <a:rPr lang="en-US" sz="1200" dirty="0" smtClean="0"/>
              <a:t>The bridge presented in this case study was constructed </a:t>
            </a:r>
            <a:r>
              <a:rPr lang="en-US" sz="1200" dirty="0"/>
              <a:t>in </a:t>
            </a:r>
            <a:r>
              <a:rPr lang="en-US" sz="1200" dirty="0" smtClean="0"/>
              <a:t>1930. In </a:t>
            </a:r>
            <a:r>
              <a:rPr lang="en-US" sz="1200" dirty="0"/>
              <a:t>the ensuing years, the plans for this structure were lost due to flooding of a storage facilities and thus the reinforcement details are unknown (save for some understanding of design and construction practices common in 1930</a:t>
            </a:r>
            <a:r>
              <a:rPr lang="en-US" sz="1200" dirty="0" smtClean="0"/>
              <a:t>). </a:t>
            </a:r>
            <a:endParaRPr lang="en-US" sz="1200" dirty="0"/>
          </a:p>
          <a:p>
            <a:pPr algn="just"/>
            <a:r>
              <a:rPr lang="en-US" sz="1200" dirty="0" smtClean="0"/>
              <a:t>The structure </a:t>
            </a:r>
            <a:r>
              <a:rPr lang="en-US" sz="1200" dirty="0"/>
              <a:t>had an inventory rating of 0.9 for HL-93 and as a result was posted for </a:t>
            </a:r>
            <a:r>
              <a:rPr lang="en-US" sz="1200" dirty="0" smtClean="0"/>
              <a:t>37T. Since </a:t>
            </a:r>
            <a:r>
              <a:rPr lang="en-US" sz="1200" dirty="0"/>
              <a:t>this posting essentially corresponds to common legal loads, in general it should not pose any management challenges to the owner, or have any appreciable influence on </a:t>
            </a:r>
            <a:r>
              <a:rPr lang="en-US" sz="1200" dirty="0" smtClean="0"/>
              <a:t>mobility. </a:t>
            </a:r>
          </a:p>
          <a:p>
            <a:pPr algn="just"/>
            <a:r>
              <a:rPr lang="en-US" sz="1200" dirty="0" smtClean="0"/>
              <a:t>However</a:t>
            </a:r>
            <a:r>
              <a:rPr lang="en-US" sz="1200" dirty="0"/>
              <a:t>, in this </a:t>
            </a:r>
            <a:r>
              <a:rPr lang="en-US" sz="1200" dirty="0" smtClean="0"/>
              <a:t>case, </a:t>
            </a:r>
            <a:r>
              <a:rPr lang="en-US" sz="1200" dirty="0"/>
              <a:t>the bridge was part of a designated heavy-load corridor that was put in place to improve the economic competitiveness of local industries that were critical to the </a:t>
            </a:r>
            <a:r>
              <a:rPr lang="en-US" sz="1200" dirty="0" smtClean="0"/>
              <a:t>region. As </a:t>
            </a:r>
            <a:r>
              <a:rPr lang="en-US" sz="1200" dirty="0"/>
              <a:t>a result, this particular bridge was effectively blocking the implementation of the heavy-load corridor and negating any positive influence it could have on local </a:t>
            </a:r>
            <a:r>
              <a:rPr lang="en-US" sz="1200" dirty="0" smtClean="0"/>
              <a:t>industries.</a:t>
            </a:r>
          </a:p>
          <a:p>
            <a:pPr algn="just"/>
            <a:r>
              <a:rPr lang="en-US" sz="1200" dirty="0" smtClean="0"/>
              <a:t>Given these circumstances, the owner wished to raise the permitted load level and remove all postings by electing to </a:t>
            </a:r>
            <a:r>
              <a:rPr lang="en-US" sz="1200" dirty="0"/>
              <a:t>do a more detailed load rating of these bridges using refined modeling techniques calibrated by field measurements </a:t>
            </a:r>
            <a:r>
              <a:rPr lang="en-US" sz="1200" dirty="0" smtClean="0"/>
              <a:t>(proof-level static load test and dynamic test)</a:t>
            </a:r>
            <a:endParaRPr lang="en-US" sz="1200" dirty="0"/>
          </a:p>
          <a:p>
            <a:pPr algn="just"/>
            <a:endParaRPr lang="en-US" sz="12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57059" t="15294" r="12843" b="15148"/>
          <a:stretch/>
        </p:blipFill>
        <p:spPr>
          <a:xfrm>
            <a:off x="5432080" y="1623239"/>
            <a:ext cx="2111720" cy="3253561"/>
          </a:xfrm>
          <a:prstGeom prst="rect">
            <a:avLst/>
          </a:prstGeom>
        </p:spPr>
      </p:pic>
      <p:sp>
        <p:nvSpPr>
          <p:cNvPr id="6" name="TextBox 5"/>
          <p:cNvSpPr txBox="1"/>
          <p:nvPr/>
        </p:nvSpPr>
        <p:spPr>
          <a:xfrm>
            <a:off x="228600" y="4891980"/>
            <a:ext cx="7315200" cy="6309420"/>
          </a:xfrm>
          <a:prstGeom prst="rect">
            <a:avLst/>
          </a:prstGeom>
          <a:noFill/>
        </p:spPr>
        <p:txBody>
          <a:bodyPr wrap="square" rtlCol="0">
            <a:spAutoFit/>
          </a:bodyPr>
          <a:lstStyle/>
          <a:p>
            <a:pPr algn="just"/>
            <a:r>
              <a:rPr lang="en-US" sz="1600" dirty="0" smtClean="0"/>
              <a:t>Description</a:t>
            </a:r>
          </a:p>
          <a:p>
            <a:pPr algn="just"/>
            <a:r>
              <a:rPr lang="en-US" sz="1200" dirty="0" smtClean="0"/>
              <a:t>This bridge features </a:t>
            </a:r>
            <a:r>
              <a:rPr lang="en-US" sz="1200" dirty="0"/>
              <a:t>three </a:t>
            </a:r>
            <a:r>
              <a:rPr lang="en-US" sz="1200" dirty="0" smtClean="0"/>
              <a:t>simply-supported spans with a </a:t>
            </a:r>
            <a:r>
              <a:rPr lang="en-US" sz="1200" dirty="0"/>
              <a:t>skew of approximately 18</a:t>
            </a:r>
            <a:r>
              <a:rPr lang="en-US" sz="1200" dirty="0" smtClean="0"/>
              <a:t>° and carries three lanes. Each span has a length of 48 feet, and an overall width of 48 feet when measured parallel to the skew. The structure is composed of six reinforced concrete T-beams with a cast-in-place deck. The </a:t>
            </a:r>
            <a:r>
              <a:rPr lang="en-US" sz="1200" dirty="0"/>
              <a:t>first span is over dry ground, the second is over the Smithers Creek, and the third is over a </a:t>
            </a:r>
            <a:r>
              <a:rPr lang="en-US" sz="1200" dirty="0" smtClean="0"/>
              <a:t>small side </a:t>
            </a:r>
            <a:r>
              <a:rPr lang="en-US" sz="1200" dirty="0"/>
              <a:t>street. </a:t>
            </a:r>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r>
              <a:rPr lang="en-US" sz="1600" dirty="0" smtClean="0"/>
              <a:t>Condition</a:t>
            </a:r>
          </a:p>
          <a:p>
            <a:pPr algn="just"/>
            <a:r>
              <a:rPr lang="en-US" sz="1200" dirty="0" smtClean="0"/>
              <a:t>This bridge exhibited substantial deterioration</a:t>
            </a:r>
            <a:r>
              <a:rPr lang="en-US" sz="1200" dirty="0"/>
              <a:t>, typically concentrated around the two central piers. There </a:t>
            </a:r>
            <a:r>
              <a:rPr lang="en-US" sz="1200" dirty="0" smtClean="0"/>
              <a:t>was spalling </a:t>
            </a:r>
            <a:r>
              <a:rPr lang="en-US" sz="1200" dirty="0"/>
              <a:t>along the height of </a:t>
            </a:r>
            <a:r>
              <a:rPr lang="en-US" sz="1200" dirty="0" smtClean="0"/>
              <a:t>the pier</a:t>
            </a:r>
            <a:r>
              <a:rPr lang="en-US" sz="1200" dirty="0"/>
              <a:t>, on the underside of the pier cap, and at the beam seat locations, with exposed and corroded rebar. </a:t>
            </a:r>
            <a:r>
              <a:rPr lang="en-US" sz="1200" dirty="0" smtClean="0"/>
              <a:t>The middle span appeared to have shifted laterally, possibly from lateral loads due experienced during a flood. However, no </a:t>
            </a:r>
            <a:r>
              <a:rPr lang="en-US" sz="1200" dirty="0"/>
              <a:t>physical damage </a:t>
            </a:r>
            <a:r>
              <a:rPr lang="en-US" sz="1200" dirty="0" smtClean="0"/>
              <a:t>of the span was observed. Numerous cracks were observed in </a:t>
            </a:r>
            <a:r>
              <a:rPr lang="en-US" sz="1200" dirty="0"/>
              <a:t>the beams and </a:t>
            </a:r>
            <a:r>
              <a:rPr lang="en-US" sz="1200" dirty="0" smtClean="0"/>
              <a:t>at the beam-diaphragm interfaces </a:t>
            </a:r>
            <a:r>
              <a:rPr lang="en-US" sz="1200" dirty="0"/>
              <a:t>However, these cracks were small and for its age the bridge </a:t>
            </a:r>
            <a:r>
              <a:rPr lang="en-US" sz="1200" dirty="0" smtClean="0"/>
              <a:t>was appraised </a:t>
            </a:r>
            <a:r>
              <a:rPr lang="en-US" sz="1200" dirty="0"/>
              <a:t>to be in excellent condition. Inspections indicated no signs of scour or other </a:t>
            </a:r>
            <a:r>
              <a:rPr lang="en-US" sz="1200" dirty="0" smtClean="0"/>
              <a:t>foundation-related problems</a:t>
            </a:r>
            <a:r>
              <a:rPr lang="en-US" sz="1200" dirty="0"/>
              <a:t>. </a:t>
            </a:r>
            <a:endParaRPr lang="en-US" sz="1200" dirty="0" smtClean="0"/>
          </a:p>
          <a:p>
            <a:pPr algn="just"/>
            <a:endParaRPr lang="en-US" sz="1200" dirty="0" smtClean="0"/>
          </a:p>
          <a:p>
            <a:pPr algn="just"/>
            <a:endParaRPr lang="en-US" sz="1200" dirty="0"/>
          </a:p>
          <a:p>
            <a:pPr algn="just"/>
            <a:endParaRPr lang="en-US" sz="1200" dirty="0" smtClean="0"/>
          </a:p>
          <a:p>
            <a:pPr algn="just"/>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r>
              <a:rPr lang="en-US" sz="1200" dirty="0" smtClean="0"/>
              <a:t>The uncertainty associated with this bridge’s performance due to </a:t>
            </a:r>
            <a:r>
              <a:rPr lang="en-US" sz="1200" dirty="0"/>
              <a:t>the </a:t>
            </a:r>
            <a:r>
              <a:rPr lang="en-US" sz="1200" dirty="0" smtClean="0"/>
              <a:t>observed deterioration necessitates a thorough understanding of the bridge’s behavior for an </a:t>
            </a:r>
            <a:r>
              <a:rPr lang="en-US" sz="1200" dirty="0"/>
              <a:t>accurate </a:t>
            </a:r>
            <a:r>
              <a:rPr lang="en-US" sz="1200" dirty="0" smtClean="0"/>
              <a:t>assessment.</a:t>
            </a:r>
            <a:endParaRPr lang="en-US" sz="1200" dirty="0"/>
          </a:p>
        </p:txBody>
      </p:sp>
      <p:grpSp>
        <p:nvGrpSpPr>
          <p:cNvPr id="9" name="Group 8"/>
          <p:cNvGrpSpPr/>
          <p:nvPr/>
        </p:nvGrpSpPr>
        <p:grpSpPr>
          <a:xfrm>
            <a:off x="1752600" y="6113621"/>
            <a:ext cx="4267200" cy="1371600"/>
            <a:chOff x="1219200" y="4960620"/>
            <a:chExt cx="4267200" cy="137160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4960620"/>
              <a:ext cx="2057400" cy="13716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0" y="4960620"/>
              <a:ext cx="2057400" cy="1371600"/>
            </a:xfrm>
            <a:prstGeom prst="rect">
              <a:avLst/>
            </a:prstGeom>
          </p:spPr>
        </p:pic>
      </p:grpSp>
      <p:grpSp>
        <p:nvGrpSpPr>
          <p:cNvPr id="15" name="Group 14"/>
          <p:cNvGrpSpPr/>
          <p:nvPr/>
        </p:nvGrpSpPr>
        <p:grpSpPr>
          <a:xfrm>
            <a:off x="723900" y="9182219"/>
            <a:ext cx="6324600" cy="1371600"/>
            <a:chOff x="1066800" y="8149590"/>
            <a:chExt cx="6324600" cy="1371600"/>
          </a:xfrm>
        </p:grpSpPr>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0" y="8149590"/>
              <a:ext cx="2057400" cy="137160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800" y="8149590"/>
              <a:ext cx="2057400" cy="13716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00400" y="8149590"/>
              <a:ext cx="2057400" cy="1371600"/>
            </a:xfrm>
            <a:prstGeom prst="rect">
              <a:avLst/>
            </a:prstGeom>
          </p:spPr>
        </p:pic>
      </p:grpSp>
    </p:spTree>
    <p:extLst>
      <p:ext uri="{BB962C8B-B14F-4D97-AF65-F5344CB8AC3E}">
        <p14:creationId xmlns:p14="http://schemas.microsoft.com/office/powerpoint/2010/main" val="260613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519545"/>
            <a:ext cx="7315200" cy="1004455"/>
          </a:xfrm>
          <a:prstGeom prst="rect">
            <a:avLst/>
          </a:prstGeom>
        </p:spPr>
        <p:txBody>
          <a:bodyP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200" dirty="0"/>
              <a:t>Case Study: Steel </a:t>
            </a:r>
            <a:r>
              <a:rPr lang="en-US" sz="3200" dirty="0" smtClean="0"/>
              <a:t>Multi-Girder</a:t>
            </a:r>
            <a:r>
              <a:rPr lang="en-US" dirty="0" smtClean="0"/>
              <a:t/>
            </a:r>
            <a:br>
              <a:rPr lang="en-US" dirty="0" smtClean="0"/>
            </a:br>
            <a:r>
              <a:rPr lang="en-US" sz="2200" dirty="0" smtClean="0"/>
              <a:t>Technology Implementation </a:t>
            </a:r>
            <a:endParaRPr lang="en-US" sz="2200" dirty="0"/>
          </a:p>
        </p:txBody>
      </p:sp>
      <p:sp>
        <p:nvSpPr>
          <p:cNvPr id="3" name="Content Placeholder 2"/>
          <p:cNvSpPr txBox="1">
            <a:spLocks/>
          </p:cNvSpPr>
          <p:nvPr/>
        </p:nvSpPr>
        <p:spPr>
          <a:xfrm>
            <a:off x="228600" y="1447800"/>
            <a:ext cx="7315200" cy="2209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600" dirty="0" smtClean="0"/>
              <a:t>Description </a:t>
            </a:r>
          </a:p>
          <a:p>
            <a:pPr marL="0" indent="0" algn="just">
              <a:buNone/>
            </a:pPr>
            <a:r>
              <a:rPr lang="en-US" sz="1200" dirty="0" smtClean="0"/>
              <a:t>The bridge was evaluated using static load testing methods as well as with dynamic testing. </a:t>
            </a:r>
          </a:p>
          <a:p>
            <a:pPr marL="0" indent="0" algn="just">
              <a:buNone/>
            </a:pPr>
            <a:r>
              <a:rPr lang="en-US" sz="1200" dirty="0" smtClean="0"/>
              <a:t>The static load test consisted of placing loaded dump trucks on the bridge while recording the bridge response (strain and displacement). These responses can be directly compared with FE model predictions and used to calibrate the model.</a:t>
            </a:r>
          </a:p>
          <a:p>
            <a:pPr marL="0" indent="0" algn="just">
              <a:buNone/>
            </a:pPr>
            <a:r>
              <a:rPr lang="en-US" sz="1200" dirty="0" smtClean="0"/>
              <a:t>The </a:t>
            </a:r>
            <a:r>
              <a:rPr lang="en-US" sz="1200" dirty="0"/>
              <a:t>dynamic test consisted of a </a:t>
            </a:r>
            <a:r>
              <a:rPr lang="en-US" sz="1200" dirty="0" smtClean="0"/>
              <a:t>multiple </a:t>
            </a:r>
            <a:r>
              <a:rPr lang="en-US" sz="1200" dirty="0"/>
              <a:t>input – multiple output impact test </a:t>
            </a:r>
            <a:r>
              <a:rPr lang="en-US" sz="1200" dirty="0" smtClean="0"/>
              <a:t>whereby the deck was impacted with an instrumented sledgehammer, and acceleration was recorded at many distributed locations. </a:t>
            </a:r>
            <a:r>
              <a:rPr lang="en-US" sz="1200" dirty="0"/>
              <a:t>The </a:t>
            </a:r>
            <a:r>
              <a:rPr lang="en-US" sz="1200" dirty="0" smtClean="0"/>
              <a:t>measurements obtained from the dynamic test were </a:t>
            </a:r>
            <a:r>
              <a:rPr lang="en-US" sz="1200" dirty="0"/>
              <a:t>subsequently analyzed to extract the dynamic properties of the structure (shapes and frequencies of natural modes of vibration) which </a:t>
            </a:r>
            <a:r>
              <a:rPr lang="en-US" sz="1200" dirty="0" smtClean="0"/>
              <a:t>can be used </a:t>
            </a:r>
            <a:r>
              <a:rPr lang="en-US" sz="1200" dirty="0"/>
              <a:t>to calibrate a finite element model of the bridge</a:t>
            </a:r>
            <a:r>
              <a:rPr lang="en-US" sz="1200" dirty="0" smtClean="0"/>
              <a:t>.</a:t>
            </a:r>
            <a:endParaRPr lang="en-US" sz="1200" dirty="0"/>
          </a:p>
        </p:txBody>
      </p:sp>
      <p:sp>
        <p:nvSpPr>
          <p:cNvPr id="4" name="Content Placeholder 2"/>
          <p:cNvSpPr txBox="1">
            <a:spLocks/>
          </p:cNvSpPr>
          <p:nvPr/>
        </p:nvSpPr>
        <p:spPr>
          <a:xfrm>
            <a:off x="308332" y="3657600"/>
            <a:ext cx="7155736" cy="8686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600" dirty="0" smtClean="0"/>
              <a:t>Methods</a:t>
            </a:r>
          </a:p>
          <a:p>
            <a:pPr marL="0" indent="0" algn="just">
              <a:buNone/>
            </a:pPr>
            <a:r>
              <a:rPr lang="en-US" sz="1200" dirty="0"/>
              <a:t>The NCHRP Manual for Bridge Rating Through Load Testing indicated that for this structure and the </a:t>
            </a:r>
            <a:r>
              <a:rPr lang="en-US" sz="1200" dirty="0" smtClean="0"/>
              <a:t>state legal truck </a:t>
            </a:r>
            <a:r>
              <a:rPr lang="en-US" sz="1200" dirty="0"/>
              <a:t>of 40 tons, a proof load of 200 kips per lane, or 600 kips total would be required. The </a:t>
            </a:r>
            <a:r>
              <a:rPr lang="en-US" sz="1200" dirty="0" smtClean="0"/>
              <a:t>test therefore </a:t>
            </a:r>
            <a:r>
              <a:rPr lang="en-US" sz="1200" dirty="0"/>
              <a:t>required positioning 6 special tri-axle dump trucks capable of being loaded to 100 kips each </a:t>
            </a:r>
            <a:r>
              <a:rPr lang="en-US" sz="1200" dirty="0" smtClean="0"/>
              <a:t>on the </a:t>
            </a:r>
            <a:r>
              <a:rPr lang="en-US" sz="1200" dirty="0"/>
              <a:t>bridge. The bridge was loaded incrementally </a:t>
            </a:r>
            <a:r>
              <a:rPr lang="en-US" sz="1200" dirty="0" smtClean="0"/>
              <a:t>with loads increasing incrementally from 100 kips to 604 kips. Strain was recorded at 30 locations and displacement at 18 locations.</a:t>
            </a:r>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r>
              <a:rPr lang="en-US" sz="1200" dirty="0" smtClean="0"/>
              <a:t>The </a:t>
            </a:r>
            <a:r>
              <a:rPr lang="en-US" sz="1200" dirty="0"/>
              <a:t>dynamic test was performed </a:t>
            </a:r>
            <a:r>
              <a:rPr lang="en-US" sz="1200" dirty="0" smtClean="0"/>
              <a:t>by impacting the deck with a 25 pound instrumented sledge (load cell) at 37 locations. Impacts generally induced forces between 4 and 5 kips with broadband frequency input. Acceleration was recorded by accelerometers installed on the bottom of the girders at 38 different locations. </a:t>
            </a:r>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r>
              <a:rPr lang="en-US" sz="1200" dirty="0" smtClean="0"/>
              <a:t>The </a:t>
            </a:r>
            <a:r>
              <a:rPr lang="en-US" sz="1200" dirty="0"/>
              <a:t>impact locations were chosen so that the measured vibration responses would have a dense spatial resolution and to vary the spatial characteristics of the input excitation. The former consideration is important for resolving different mode shapes from the vibration measurements, while the latter is important for exciting different vibration modes. </a:t>
            </a:r>
            <a:r>
              <a:rPr lang="en-US" sz="1200" dirty="0" smtClean="0"/>
              <a:t>Modal processing of the resulting data was used to identify the bridge’s natural modes of vibration.</a:t>
            </a: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r>
              <a:rPr lang="en-US" sz="1200" dirty="0" smtClean="0"/>
              <a:t>A FE model was constructed based on measured bridge geometry and assumed material properties</a:t>
            </a:r>
            <a:r>
              <a:rPr lang="en-US" sz="1200" dirty="0"/>
              <a:t>. The model was calibrated </a:t>
            </a:r>
            <a:r>
              <a:rPr lang="en-US" sz="1200" dirty="0" smtClean="0"/>
              <a:t>by </a:t>
            </a:r>
            <a:r>
              <a:rPr lang="en-US" sz="1200" dirty="0"/>
              <a:t>iteratively adjusting model parameters to bring the FE model into better agreement with the observed experimental data.  </a:t>
            </a:r>
            <a:r>
              <a:rPr lang="en-US" sz="1200" dirty="0" smtClean="0"/>
              <a:t>Since the impact of girder cracks were the main source of uncertainty, the moments of inertia of the beams were chosen as the parameters to be adjusted in the calibration process.</a:t>
            </a:r>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p:txBody>
      </p:sp>
      <p:grpSp>
        <p:nvGrpSpPr>
          <p:cNvPr id="6" name="Group 5"/>
          <p:cNvGrpSpPr/>
          <p:nvPr/>
        </p:nvGrpSpPr>
        <p:grpSpPr>
          <a:xfrm>
            <a:off x="388065" y="5086350"/>
            <a:ext cx="6996271" cy="1390650"/>
            <a:chOff x="1" y="4267200"/>
            <a:chExt cx="6996271" cy="139065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267200"/>
              <a:ext cx="2735591" cy="1371600"/>
            </a:xfrm>
            <a:prstGeom prst="rect">
              <a:avLst/>
            </a:prstGeom>
          </p:spPr>
        </p:pic>
        <p:pic>
          <p:nvPicPr>
            <p:cNvPr id="1026" name="Picture 2" descr="C:\Users\John\Projects_Git\vlab\case_studies\Smithers_WV\images\IMG_744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7408" b="13194"/>
            <a:stretch/>
          </p:blipFill>
          <p:spPr bwMode="auto">
            <a:xfrm>
              <a:off x="2976964" y="4267200"/>
              <a:ext cx="172053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ohn\Projects_Git\vlab\case_studies\Smithers_WV\images\truck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8872" y="4286250"/>
              <a:ext cx="2057400" cy="1371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207691" y="9829800"/>
            <a:ext cx="5357019" cy="1371600"/>
            <a:chOff x="1348581" y="7353300"/>
            <a:chExt cx="5357019" cy="1371600"/>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8581" y="7353300"/>
              <a:ext cx="2675809" cy="137160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0" y="7353300"/>
              <a:ext cx="2133600" cy="1371600"/>
            </a:xfrm>
            <a:prstGeom prst="rect">
              <a:avLst/>
            </a:prstGeom>
          </p:spPr>
        </p:pic>
      </p:grpSp>
      <p:grpSp>
        <p:nvGrpSpPr>
          <p:cNvPr id="41" name="Group 40"/>
          <p:cNvGrpSpPr/>
          <p:nvPr/>
        </p:nvGrpSpPr>
        <p:grpSpPr>
          <a:xfrm>
            <a:off x="1167175" y="7391400"/>
            <a:ext cx="5438050" cy="1371600"/>
            <a:chOff x="685800" y="7543800"/>
            <a:chExt cx="5438050" cy="1371600"/>
          </a:xfrm>
        </p:grpSpPr>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81600" y="7543800"/>
              <a:ext cx="942250" cy="1371600"/>
            </a:xfrm>
            <a:prstGeom prst="rect">
              <a:avLst/>
            </a:prstGeom>
            <a:noFill/>
            <a:ln>
              <a:noFill/>
            </a:ln>
          </p:spPr>
        </p:pic>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5800" y="7543800"/>
              <a:ext cx="3865920" cy="1371600"/>
            </a:xfrm>
            <a:prstGeom prst="rect">
              <a:avLst/>
            </a:prstGeom>
          </p:spPr>
        </p:pic>
      </p:grpSp>
    </p:spTree>
    <p:extLst>
      <p:ext uri="{BB962C8B-B14F-4D97-AF65-F5344CB8AC3E}">
        <p14:creationId xmlns:p14="http://schemas.microsoft.com/office/powerpoint/2010/main" val="32299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8620" y="519545"/>
            <a:ext cx="6995160" cy="1004455"/>
          </a:xfrm>
          <a:prstGeom prst="rect">
            <a:avLst/>
          </a:prstGeom>
        </p:spPr>
        <p:txBody>
          <a:bodyP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200" dirty="0"/>
              <a:t>Case Study: Steel </a:t>
            </a:r>
            <a:r>
              <a:rPr lang="en-US" sz="3200" dirty="0" smtClean="0"/>
              <a:t>Multi-Girder</a:t>
            </a:r>
            <a:r>
              <a:rPr lang="en-US" dirty="0" smtClean="0"/>
              <a:t/>
            </a:r>
            <a:br>
              <a:rPr lang="en-US" dirty="0" smtClean="0"/>
            </a:br>
            <a:r>
              <a:rPr lang="en-US" sz="2200" dirty="0" smtClean="0"/>
              <a:t>Results &amp; Conclusions</a:t>
            </a:r>
            <a:endParaRPr lang="en-US" sz="2200" dirty="0"/>
          </a:p>
        </p:txBody>
      </p:sp>
      <p:sp>
        <p:nvSpPr>
          <p:cNvPr id="2" name="Rectangle 1"/>
          <p:cNvSpPr/>
          <p:nvPr/>
        </p:nvSpPr>
        <p:spPr>
          <a:xfrm>
            <a:off x="228600" y="1752600"/>
            <a:ext cx="7315200" cy="8648521"/>
          </a:xfrm>
          <a:prstGeom prst="rect">
            <a:avLst/>
          </a:prstGeom>
        </p:spPr>
        <p:txBody>
          <a:bodyPr>
            <a:spAutoFit/>
          </a:bodyPr>
          <a:lstStyle/>
          <a:p>
            <a:pPr algn="just"/>
            <a:r>
              <a:rPr lang="en-US" sz="1200" dirty="0"/>
              <a:t>The measurements gathered during the static load test showed that the bridge behaved linearly thereby indicating that the bridge did not experience appreciable yielding or damage at loads up to proof-level. </a:t>
            </a:r>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smtClean="0"/>
          </a:p>
          <a:p>
            <a:pPr algn="just"/>
            <a:endParaRPr lang="en-US" sz="1200" dirty="0" smtClean="0"/>
          </a:p>
          <a:p>
            <a:pPr algn="just"/>
            <a:r>
              <a:rPr lang="en-US" sz="1200" dirty="0" smtClean="0"/>
              <a:t>The data gathered during the dynamic test was used to identify the bridge’s natural modes of vibration. </a:t>
            </a:r>
          </a:p>
          <a:p>
            <a:pPr algn="just"/>
            <a:endParaRPr lang="en-US" sz="1200" dirty="0" smtClean="0"/>
          </a:p>
          <a:p>
            <a:pPr algn="just"/>
            <a:endParaRPr lang="en-US" sz="1200" dirty="0"/>
          </a:p>
          <a:p>
            <a:pPr algn="just"/>
            <a:endParaRPr lang="en-US" sz="1200" dirty="0" smtClean="0"/>
          </a:p>
          <a:p>
            <a:pPr algn="just"/>
            <a:endParaRPr lang="en-US" sz="1200" dirty="0" smtClean="0"/>
          </a:p>
          <a:p>
            <a:pPr algn="just"/>
            <a:endParaRPr lang="en-US" sz="1200" dirty="0" smtClean="0"/>
          </a:p>
          <a:p>
            <a:pPr algn="just"/>
            <a:endParaRPr lang="en-US" sz="1200" dirty="0"/>
          </a:p>
          <a:p>
            <a:pPr algn="just"/>
            <a:endParaRPr lang="en-US" sz="1200" dirty="0" smtClean="0"/>
          </a:p>
          <a:p>
            <a:pPr algn="just"/>
            <a:endParaRPr lang="en-US" sz="1200" dirty="0"/>
          </a:p>
          <a:p>
            <a:pPr algn="just"/>
            <a:r>
              <a:rPr lang="en-US" sz="1200" dirty="0"/>
              <a:t>The </a:t>
            </a:r>
            <a:r>
              <a:rPr lang="en-US" sz="1200" dirty="0" smtClean="0"/>
              <a:t>displacements measured during the load test were compared to those predicted by the FE model. The initial </a:t>
            </a:r>
            <a:r>
              <a:rPr lang="en-US" sz="1200" dirty="0"/>
              <a:t>model only required small changes in </a:t>
            </a:r>
            <a:r>
              <a:rPr lang="en-US" sz="1200" dirty="0" smtClean="0"/>
              <a:t>the moments </a:t>
            </a:r>
            <a:r>
              <a:rPr lang="en-US" sz="1200" dirty="0"/>
              <a:t>of inertia of the beam elements to bring it into agreement with the experimental data. </a:t>
            </a:r>
            <a:r>
              <a:rPr lang="en-US" sz="1200" dirty="0" smtClean="0"/>
              <a:t>This </a:t>
            </a:r>
            <a:r>
              <a:rPr lang="en-US" sz="1200" dirty="0"/>
              <a:t>natural modes of </a:t>
            </a:r>
            <a:r>
              <a:rPr lang="en-US" sz="1200" dirty="0" smtClean="0"/>
              <a:t>vibration predicted by the calibrated </a:t>
            </a:r>
            <a:r>
              <a:rPr lang="en-US" sz="1200" dirty="0"/>
              <a:t>model </a:t>
            </a:r>
            <a:r>
              <a:rPr lang="en-US" sz="1200" dirty="0" smtClean="0"/>
              <a:t>were compared to those obtained from the experimental data and found to already be in close agreement. Therefore, no further calibration of the FE model was required. </a:t>
            </a:r>
          </a:p>
          <a:p>
            <a:pPr algn="just"/>
            <a:endParaRPr lang="en-US" sz="1200" dirty="0" smtClean="0"/>
          </a:p>
          <a:p>
            <a:pPr algn="just"/>
            <a:r>
              <a:rPr lang="en-US" sz="1200" dirty="0"/>
              <a:t>The </a:t>
            </a:r>
            <a:r>
              <a:rPr lang="en-US" sz="1200" dirty="0" smtClean="0"/>
              <a:t>FE </a:t>
            </a:r>
            <a:r>
              <a:rPr lang="en-US" sz="1200" dirty="0"/>
              <a:t>model was used to compute the demands due to dead load and Strength 1 design live </a:t>
            </a:r>
            <a:r>
              <a:rPr lang="en-US" sz="1200" dirty="0" smtClean="0"/>
              <a:t>loads for the purposes of computing load ratings (LRFR). The ratings were computed with both the preliminary model and the </a:t>
            </a:r>
            <a:r>
              <a:rPr lang="en-US" sz="1200" dirty="0"/>
              <a:t>calibrated model. </a:t>
            </a:r>
            <a:r>
              <a:rPr lang="en-US" sz="1200" dirty="0" smtClean="0"/>
              <a:t>Ratings were also calculated directly from proof-load test results in </a:t>
            </a:r>
            <a:r>
              <a:rPr lang="en-US" sz="1200" dirty="0"/>
              <a:t>accordance with the guidelines presented in NCHRP report 234 “</a:t>
            </a:r>
            <a:r>
              <a:rPr lang="en-US" sz="1200" i="1" dirty="0"/>
              <a:t>Manual for Bridge Rating through Load Testing</a:t>
            </a:r>
            <a:r>
              <a:rPr lang="en-US" sz="1200" dirty="0"/>
              <a:t>” (1998</a:t>
            </a:r>
            <a:r>
              <a:rPr lang="en-US" sz="1200" dirty="0" smtClean="0"/>
              <a:t>).</a:t>
            </a:r>
            <a:endParaRPr lang="en-US" sz="1200" dirty="0" smtClean="0"/>
          </a:p>
          <a:p>
            <a:pPr algn="just"/>
            <a:endParaRPr lang="en-US" sz="1200" dirty="0" smtClean="0"/>
          </a:p>
          <a:p>
            <a:pPr algn="just"/>
            <a:endParaRPr lang="en-US" sz="1200" dirty="0" smtClean="0"/>
          </a:p>
          <a:p>
            <a:pPr algn="just"/>
            <a:endParaRPr lang="en-US" sz="1200" dirty="0"/>
          </a:p>
          <a:p>
            <a:pPr algn="just"/>
            <a:endParaRPr lang="en-US" sz="1200" dirty="0" smtClean="0"/>
          </a:p>
          <a:p>
            <a:pPr algn="just"/>
            <a:endParaRPr lang="en-US" sz="1200" dirty="0" smtClean="0"/>
          </a:p>
          <a:p>
            <a:pPr algn="just"/>
            <a:endParaRPr lang="en-US" sz="1200" dirty="0"/>
          </a:p>
          <a:p>
            <a:pPr algn="just"/>
            <a:r>
              <a:rPr lang="en-US" sz="1600" dirty="0" smtClean="0"/>
              <a:t>Summary</a:t>
            </a:r>
          </a:p>
          <a:p>
            <a:pPr marL="171450" indent="-171450" algn="just">
              <a:buFont typeface="Arial" panose="020B0604020202020204" pitchFamily="34" charset="0"/>
              <a:buChar char="•"/>
            </a:pPr>
            <a:r>
              <a:rPr lang="en-US" sz="1200" dirty="0"/>
              <a:t>This study employed the use of refined models calibrated through both dynamic and static (truck load tests with total force of 600 kips) test results</a:t>
            </a:r>
          </a:p>
          <a:p>
            <a:pPr marL="171450" indent="-171450" algn="just">
              <a:buFont typeface="Arial" panose="020B0604020202020204" pitchFamily="34" charset="0"/>
              <a:buChar char="•"/>
            </a:pPr>
            <a:r>
              <a:rPr lang="en-US" sz="1200" dirty="0"/>
              <a:t>Through these studies, it was determined that the load rating of the bridge was over 3 times that predicted by conventional approaches</a:t>
            </a:r>
          </a:p>
          <a:p>
            <a:pPr marL="171450" indent="-171450" algn="just">
              <a:buFont typeface="Arial" panose="020B0604020202020204" pitchFamily="34" charset="0"/>
              <a:buChar char="•"/>
            </a:pPr>
            <a:r>
              <a:rPr lang="en-US" sz="1200" dirty="0"/>
              <a:t>The increase in load rating was caused by the significant transverse stiffness of the T-beam superstructure (and significant load sharing between girders), which resulted in a large decrease in live load girder force effects </a:t>
            </a:r>
          </a:p>
          <a:p>
            <a:pPr marL="171450" indent="-171450" algn="just">
              <a:buFont typeface="Arial" panose="020B0604020202020204" pitchFamily="34" charset="0"/>
              <a:buChar char="•"/>
            </a:pPr>
            <a:r>
              <a:rPr lang="en-US" sz="1200" dirty="0"/>
              <a:t>Given the significant reserve capacity of the superstructure system uncovered through these experiments, the owner elected to remove the posting and allow trucks designated for the heavy-load corridor</a:t>
            </a:r>
          </a:p>
          <a:p>
            <a:pPr algn="just"/>
            <a:endParaRPr lang="en-US" sz="1200" dirty="0"/>
          </a:p>
        </p:txBody>
      </p:sp>
      <p:grpSp>
        <p:nvGrpSpPr>
          <p:cNvPr id="20" name="Group 19"/>
          <p:cNvGrpSpPr/>
          <p:nvPr/>
        </p:nvGrpSpPr>
        <p:grpSpPr>
          <a:xfrm>
            <a:off x="397075" y="3998595"/>
            <a:ext cx="6978250" cy="1106805"/>
            <a:chOff x="358975" y="7551420"/>
            <a:chExt cx="6978250" cy="1106805"/>
          </a:xfrm>
        </p:grpSpPr>
        <p:grpSp>
          <p:nvGrpSpPr>
            <p:cNvPr id="19" name="Group 18"/>
            <p:cNvGrpSpPr/>
            <p:nvPr/>
          </p:nvGrpSpPr>
          <p:grpSpPr>
            <a:xfrm>
              <a:off x="358975" y="7551420"/>
              <a:ext cx="1622225" cy="1097281"/>
              <a:chOff x="92711" y="7551420"/>
              <a:chExt cx="1622225" cy="1097281"/>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11" y="7551421"/>
                <a:ext cx="1622225" cy="1097280"/>
              </a:xfrm>
              <a:prstGeom prst="rect">
                <a:avLst/>
              </a:prstGeom>
            </p:spPr>
          </p:pic>
          <p:sp>
            <p:nvSpPr>
              <p:cNvPr id="6" name="TextBox 5"/>
              <p:cNvSpPr txBox="1"/>
              <p:nvPr/>
            </p:nvSpPr>
            <p:spPr>
              <a:xfrm>
                <a:off x="94579" y="7551420"/>
                <a:ext cx="1618488" cy="230832"/>
              </a:xfrm>
              <a:prstGeom prst="rect">
                <a:avLst/>
              </a:prstGeom>
              <a:noFill/>
            </p:spPr>
            <p:txBody>
              <a:bodyPr wrap="square" tIns="0" rtlCol="0">
                <a:spAutoFit/>
              </a:bodyPr>
              <a:lstStyle>
                <a:defPPr>
                  <a:defRPr lang="en-US"/>
                </a:defPPr>
                <a:lvl1pPr>
                  <a:defRPr sz="1200"/>
                </a:lvl1pPr>
              </a:lstStyle>
              <a:p>
                <a:r>
                  <a:rPr lang="en-US" dirty="0"/>
                  <a:t>Mode #1 – 11.3 Hz</a:t>
                </a:r>
              </a:p>
            </p:txBody>
          </p:sp>
        </p:grpSp>
        <p:grpSp>
          <p:nvGrpSpPr>
            <p:cNvPr id="18" name="Group 17"/>
            <p:cNvGrpSpPr/>
            <p:nvPr/>
          </p:nvGrpSpPr>
          <p:grpSpPr>
            <a:xfrm>
              <a:off x="2139487" y="7551420"/>
              <a:ext cx="1640452" cy="1097280"/>
              <a:chOff x="1989394" y="7551420"/>
              <a:chExt cx="1640452" cy="109728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9394" y="7551420"/>
                <a:ext cx="1640452" cy="1097280"/>
              </a:xfrm>
              <a:prstGeom prst="rect">
                <a:avLst/>
              </a:prstGeom>
            </p:spPr>
          </p:pic>
          <p:sp>
            <p:nvSpPr>
              <p:cNvPr id="9" name="TextBox 8"/>
              <p:cNvSpPr txBox="1"/>
              <p:nvPr/>
            </p:nvSpPr>
            <p:spPr>
              <a:xfrm>
                <a:off x="2000376" y="7551420"/>
                <a:ext cx="1618488" cy="184666"/>
              </a:xfrm>
              <a:prstGeom prst="rect">
                <a:avLst/>
              </a:prstGeom>
              <a:noFill/>
            </p:spPr>
            <p:txBody>
              <a:bodyPr wrap="square" tIns="0" rtlCol="0">
                <a:spAutoFit/>
              </a:bodyPr>
              <a:lstStyle>
                <a:defPPr>
                  <a:defRPr lang="en-US"/>
                </a:defPPr>
                <a:lvl1pPr>
                  <a:defRPr sz="1200"/>
                </a:lvl1pPr>
              </a:lstStyle>
              <a:p>
                <a:r>
                  <a:rPr lang="en-US" dirty="0"/>
                  <a:t>Mode #2 – 13.3 Hz</a:t>
                </a:r>
              </a:p>
            </p:txBody>
          </p:sp>
        </p:grpSp>
        <p:grpSp>
          <p:nvGrpSpPr>
            <p:cNvPr id="17" name="Group 16"/>
            <p:cNvGrpSpPr/>
            <p:nvPr/>
          </p:nvGrpSpPr>
          <p:grpSpPr>
            <a:xfrm>
              <a:off x="3938226" y="7551420"/>
              <a:ext cx="1618488" cy="1097280"/>
              <a:chOff x="3915289" y="7551420"/>
              <a:chExt cx="1618488" cy="1097280"/>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2534" y="7551420"/>
                <a:ext cx="1603998" cy="1097280"/>
              </a:xfrm>
              <a:prstGeom prst="rect">
                <a:avLst/>
              </a:prstGeom>
            </p:spPr>
          </p:pic>
          <p:sp>
            <p:nvSpPr>
              <p:cNvPr id="12" name="TextBox 11"/>
              <p:cNvSpPr txBox="1"/>
              <p:nvPr/>
            </p:nvSpPr>
            <p:spPr>
              <a:xfrm>
                <a:off x="3915289" y="7551420"/>
                <a:ext cx="1618488" cy="184666"/>
              </a:xfrm>
              <a:prstGeom prst="rect">
                <a:avLst/>
              </a:prstGeom>
              <a:noFill/>
            </p:spPr>
            <p:txBody>
              <a:bodyPr wrap="square" tIns="0" rtlCol="0">
                <a:spAutoFit/>
              </a:bodyPr>
              <a:lstStyle/>
              <a:p>
                <a:r>
                  <a:rPr lang="en-US" sz="1200" dirty="0" smtClean="0"/>
                  <a:t>Mode #3 – 18.9 Hz</a:t>
                </a:r>
                <a:endParaRPr lang="en-US" sz="1200" dirty="0"/>
              </a:p>
            </p:txBody>
          </p:sp>
        </p:grpSp>
        <p:grpSp>
          <p:nvGrpSpPr>
            <p:cNvPr id="16" name="Group 15"/>
            <p:cNvGrpSpPr/>
            <p:nvPr/>
          </p:nvGrpSpPr>
          <p:grpSpPr>
            <a:xfrm>
              <a:off x="5715000" y="7560945"/>
              <a:ext cx="1622225" cy="1097280"/>
              <a:chOff x="5922975" y="7560945"/>
              <a:chExt cx="1622225" cy="1097280"/>
            </a:xfrm>
          </p:grpSpPr>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22975" y="7560945"/>
                <a:ext cx="1622225" cy="1097280"/>
              </a:xfrm>
              <a:prstGeom prst="rect">
                <a:avLst/>
              </a:prstGeom>
            </p:spPr>
          </p:pic>
          <p:sp>
            <p:nvSpPr>
              <p:cNvPr id="14" name="TextBox 13"/>
              <p:cNvSpPr txBox="1"/>
              <p:nvPr/>
            </p:nvSpPr>
            <p:spPr>
              <a:xfrm>
                <a:off x="5924843" y="7560945"/>
                <a:ext cx="1618488" cy="184666"/>
              </a:xfrm>
              <a:prstGeom prst="rect">
                <a:avLst/>
              </a:prstGeom>
              <a:noFill/>
            </p:spPr>
            <p:txBody>
              <a:bodyPr wrap="square" tIns="0" rtlCol="0">
                <a:spAutoFit/>
              </a:bodyPr>
              <a:lstStyle/>
              <a:p>
                <a:r>
                  <a:rPr lang="en-US" sz="1200" dirty="0" smtClean="0"/>
                  <a:t>Mode #4 – 29.7 Hz</a:t>
                </a:r>
                <a:endParaRPr lang="en-US" sz="1200" dirty="0"/>
              </a:p>
            </p:txBody>
          </p:sp>
        </p:grpSp>
      </p:grpSp>
      <p:grpSp>
        <p:nvGrpSpPr>
          <p:cNvPr id="3" name="Group 2"/>
          <p:cNvGrpSpPr/>
          <p:nvPr/>
        </p:nvGrpSpPr>
        <p:grpSpPr>
          <a:xfrm>
            <a:off x="1492460" y="2232758"/>
            <a:ext cx="4787480" cy="1371600"/>
            <a:chOff x="1447800" y="2232758"/>
            <a:chExt cx="4787480" cy="1371600"/>
          </a:xfrm>
        </p:grpSpPr>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47800" y="2232758"/>
              <a:ext cx="2225842"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83571" y="2232758"/>
              <a:ext cx="2251709"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7" name="Table 6"/>
          <p:cNvGraphicFramePr>
            <a:graphicFrameLocks noGrp="1"/>
          </p:cNvGraphicFramePr>
          <p:nvPr>
            <p:extLst>
              <p:ext uri="{D42A27DB-BD31-4B8C-83A1-F6EECF244321}">
                <p14:modId xmlns:p14="http://schemas.microsoft.com/office/powerpoint/2010/main" val="506927060"/>
              </p:ext>
            </p:extLst>
          </p:nvPr>
        </p:nvGraphicFramePr>
        <p:xfrm>
          <a:off x="2482374" y="7239000"/>
          <a:ext cx="2804160" cy="800100"/>
        </p:xfrm>
        <a:graphic>
          <a:graphicData uri="http://schemas.openxmlformats.org/drawingml/2006/table">
            <a:tbl>
              <a:tblPr firstRow="1">
                <a:tableStyleId>{5C22544A-7EE6-4342-B048-85BDC9FD1C3A}</a:tableStyleId>
              </a:tblPr>
              <a:tblGrid>
                <a:gridCol w="609600"/>
                <a:gridCol w="731520"/>
                <a:gridCol w="731520"/>
                <a:gridCol w="731520"/>
              </a:tblGrid>
              <a:tr h="182880">
                <a:tc>
                  <a:txBody>
                    <a:bodyPr/>
                    <a:lstStyle/>
                    <a:p>
                      <a:pPr algn="l" fontAlgn="b"/>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Preliminary FEM</a:t>
                      </a:r>
                      <a:endParaRPr lang="en-US" sz="1100" b="0" i="0" u="none" strike="noStrike" dirty="0">
                        <a:solidFill>
                          <a:srgbClr val="000000"/>
                        </a:solidFill>
                        <a:effectLst/>
                        <a:latin typeface="Calibri"/>
                      </a:endParaRPr>
                    </a:p>
                  </a:txBody>
                  <a:tcPr marL="7620" marR="7620" marT="7620" marB="0" anchor="ctr"/>
                </a:tc>
                <a:tc>
                  <a:txBody>
                    <a:bodyPr/>
                    <a:lstStyle/>
                    <a:p>
                      <a:pPr algn="ctr" fontAlgn="b"/>
                      <a:r>
                        <a:rPr lang="en-US" sz="1100" u="none" strike="noStrike" dirty="0">
                          <a:effectLst/>
                        </a:rPr>
                        <a:t>Calibrated FEM</a:t>
                      </a:r>
                      <a:endParaRPr lang="en-US" sz="1100" b="0" i="0" u="none" strike="noStrike" dirty="0">
                        <a:solidFill>
                          <a:srgbClr val="000000"/>
                        </a:solidFill>
                        <a:effectLst/>
                        <a:latin typeface="Calibri"/>
                      </a:endParaRPr>
                    </a:p>
                  </a:txBody>
                  <a:tcPr marL="7620" marR="7620" marT="7620" marB="0" anchor="ctr"/>
                </a:tc>
                <a:tc>
                  <a:txBody>
                    <a:bodyPr/>
                    <a:lstStyle/>
                    <a:p>
                      <a:pPr algn="ctr" fontAlgn="b"/>
                      <a:r>
                        <a:rPr lang="en-US" sz="1100" u="none" strike="noStrike" dirty="0">
                          <a:effectLst/>
                        </a:rPr>
                        <a:t>Proof-Load</a:t>
                      </a:r>
                      <a:endParaRPr lang="en-US" sz="1100" b="0" i="0" u="none" strike="noStrike" dirty="0">
                        <a:solidFill>
                          <a:srgbClr val="000000"/>
                        </a:solidFill>
                        <a:effectLst/>
                        <a:latin typeface="Calibri"/>
                      </a:endParaRPr>
                    </a:p>
                  </a:txBody>
                  <a:tcPr marL="7620" marR="7620" marT="7620" marB="0" anchor="ctr"/>
                </a:tc>
              </a:tr>
              <a:tr h="228600">
                <a:tc>
                  <a:txBody>
                    <a:bodyPr/>
                    <a:lstStyle/>
                    <a:p>
                      <a:pPr algn="ctr" fontAlgn="b"/>
                      <a:r>
                        <a:rPr lang="en-US" sz="1100" u="none" strike="noStrike" dirty="0">
                          <a:effectLst/>
                        </a:rPr>
                        <a:t>Operating</a:t>
                      </a:r>
                      <a:endParaRPr lang="en-US" sz="1100" b="0" i="0" u="none" strike="noStrike" dirty="0">
                        <a:solidFill>
                          <a:srgbClr val="000000"/>
                        </a:solidFill>
                        <a:effectLst/>
                        <a:latin typeface="Calibri"/>
                      </a:endParaRPr>
                    </a:p>
                  </a:txBody>
                  <a:tcPr marL="7620" marR="7620" marT="7620" marB="0" anchor="ctr"/>
                </a:tc>
                <a:tc>
                  <a:txBody>
                    <a:bodyPr/>
                    <a:lstStyle/>
                    <a:p>
                      <a:pPr algn="ctr" fontAlgn="b"/>
                      <a:r>
                        <a:rPr lang="en-US" sz="1100" u="none" strike="noStrike" dirty="0">
                          <a:effectLst/>
                        </a:rPr>
                        <a:t>1.2</a:t>
                      </a:r>
                      <a:endParaRPr lang="en-US" sz="1100" b="0" i="0" u="none" strike="noStrike" dirty="0">
                        <a:solidFill>
                          <a:srgbClr val="000000"/>
                        </a:solidFill>
                        <a:effectLst/>
                        <a:latin typeface="Calibri"/>
                      </a:endParaRPr>
                    </a:p>
                  </a:txBody>
                  <a:tcPr marL="7620" marR="7620" marT="7620" marB="0" anchor="ctr"/>
                </a:tc>
                <a:tc>
                  <a:txBody>
                    <a:bodyPr/>
                    <a:lstStyle/>
                    <a:p>
                      <a:pPr algn="ctr" fontAlgn="b"/>
                      <a:r>
                        <a:rPr lang="en-US" sz="1100" u="none" strike="noStrike" dirty="0">
                          <a:effectLst/>
                        </a:rPr>
                        <a:t>3.3</a:t>
                      </a:r>
                      <a:endParaRPr lang="en-US" sz="1100" b="0" i="0" u="none" strike="noStrike" dirty="0">
                        <a:solidFill>
                          <a:srgbClr val="000000"/>
                        </a:solidFill>
                        <a:effectLst/>
                        <a:latin typeface="Calibri"/>
                      </a:endParaRPr>
                    </a:p>
                  </a:txBody>
                  <a:tcPr marL="7620" marR="7620" marT="7620" marB="0" anchor="ctr"/>
                </a:tc>
                <a:tc>
                  <a:txBody>
                    <a:bodyPr/>
                    <a:lstStyle/>
                    <a:p>
                      <a:pPr algn="ctr" fontAlgn="b"/>
                      <a:r>
                        <a:rPr lang="en-US" sz="1100" u="none" strike="noStrike" dirty="0">
                          <a:effectLst/>
                        </a:rPr>
                        <a:t>4</a:t>
                      </a:r>
                      <a:endParaRPr lang="en-US" sz="1100" b="0" i="0" u="none" strike="noStrike" dirty="0">
                        <a:solidFill>
                          <a:srgbClr val="000000"/>
                        </a:solidFill>
                        <a:effectLst/>
                        <a:latin typeface="Calibri"/>
                      </a:endParaRPr>
                    </a:p>
                  </a:txBody>
                  <a:tcPr marL="7620" marR="7620" marT="7620" marB="0" anchor="ctr"/>
                </a:tc>
              </a:tr>
              <a:tr h="228600">
                <a:tc>
                  <a:txBody>
                    <a:bodyPr/>
                    <a:lstStyle/>
                    <a:p>
                      <a:pPr algn="ctr" fontAlgn="b"/>
                      <a:r>
                        <a:rPr lang="en-US" sz="1100" u="none" strike="noStrike" dirty="0">
                          <a:effectLst/>
                        </a:rPr>
                        <a:t>Inventory</a:t>
                      </a:r>
                      <a:endParaRPr lang="en-US" sz="1100" b="0" i="0" u="none" strike="noStrike" dirty="0">
                        <a:solidFill>
                          <a:srgbClr val="000000"/>
                        </a:solidFill>
                        <a:effectLst/>
                        <a:latin typeface="Calibri"/>
                      </a:endParaRPr>
                    </a:p>
                  </a:txBody>
                  <a:tcPr marL="7620" marR="7620" marT="7620" marB="0" anchor="ctr"/>
                </a:tc>
                <a:tc>
                  <a:txBody>
                    <a:bodyPr/>
                    <a:lstStyle/>
                    <a:p>
                      <a:pPr algn="ctr" fontAlgn="b"/>
                      <a:r>
                        <a:rPr lang="en-US" sz="1100" u="none" strike="noStrike" dirty="0">
                          <a:effectLst/>
                        </a:rPr>
                        <a:t>0.9</a:t>
                      </a:r>
                      <a:endParaRPr lang="en-US" sz="1100" b="0" i="0" u="none" strike="noStrike" dirty="0">
                        <a:solidFill>
                          <a:srgbClr val="000000"/>
                        </a:solidFill>
                        <a:effectLst/>
                        <a:latin typeface="Calibri"/>
                      </a:endParaRPr>
                    </a:p>
                  </a:txBody>
                  <a:tcPr marL="7620" marR="7620" marT="7620" marB="0" anchor="ctr"/>
                </a:tc>
                <a:tc>
                  <a:txBody>
                    <a:bodyPr/>
                    <a:lstStyle/>
                    <a:p>
                      <a:pPr algn="ctr" fontAlgn="b"/>
                      <a:r>
                        <a:rPr lang="en-US" sz="1100" u="none" strike="noStrike" dirty="0">
                          <a:effectLst/>
                        </a:rPr>
                        <a:t>2.6</a:t>
                      </a:r>
                      <a:endParaRPr lang="en-US" sz="1100" b="0" i="0" u="none" strike="noStrike" dirty="0">
                        <a:solidFill>
                          <a:srgbClr val="000000"/>
                        </a:solidFill>
                        <a:effectLst/>
                        <a:latin typeface="Calibri"/>
                      </a:endParaRPr>
                    </a:p>
                  </a:txBody>
                  <a:tcPr marL="7620" marR="7620" marT="7620" marB="0" anchor="ctr"/>
                </a:tc>
                <a:tc>
                  <a:txBody>
                    <a:bodyPr/>
                    <a:lstStyle/>
                    <a:p>
                      <a:pPr algn="ctr" fontAlgn="b"/>
                      <a:r>
                        <a:rPr lang="en-US" sz="1100" u="none" strike="noStrike" dirty="0">
                          <a:effectLst/>
                        </a:rPr>
                        <a:t>2.9</a:t>
                      </a:r>
                      <a:endParaRPr lang="en-US" sz="1100" b="0" i="0" u="none" strike="noStrike" dirty="0">
                        <a:solidFill>
                          <a:srgbClr val="000000"/>
                        </a:solidFill>
                        <a:effectLst/>
                        <a:latin typeface="Calibri"/>
                      </a:endParaRPr>
                    </a:p>
                  </a:txBody>
                  <a:tcPr marL="7620" marR="7620" marT="7620" marB="0" anchor="ctr"/>
                </a:tc>
              </a:tr>
            </a:tbl>
          </a:graphicData>
        </a:graphic>
      </p:graphicFrame>
    </p:spTree>
    <p:extLst>
      <p:ext uri="{BB962C8B-B14F-4D97-AF65-F5344CB8AC3E}">
        <p14:creationId xmlns:p14="http://schemas.microsoft.com/office/powerpoint/2010/main" val="2152805884"/>
      </p:ext>
    </p:extLst>
  </p:cSld>
  <p:clrMapOvr>
    <a:masterClrMapping/>
  </p:clrMapOvr>
</p:sld>
</file>

<file path=ppt/theme/theme1.xml><?xml version="1.0" encoding="utf-8"?>
<a:theme xmlns:a="http://schemas.openxmlformats.org/drawingml/2006/main" name="NHC_041_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NHC_041_content</Template>
  <TotalTime>1499</TotalTime>
  <Words>1233</Words>
  <Application>Microsoft Office PowerPoint</Application>
  <PresentationFormat>Custom</PresentationFormat>
  <Paragraphs>115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NHC_041_content</vt:lpstr>
      <vt:lpstr>PowerPoint Presentation</vt:lpstr>
      <vt:lpstr>PowerPoint Presentation</vt:lpstr>
      <vt:lpstr>PowerPoint Presentation</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Braley</dc:creator>
  <cp:lastModifiedBy>John Braley</cp:lastModifiedBy>
  <cp:revision>24</cp:revision>
  <dcterms:created xsi:type="dcterms:W3CDTF">2018-08-01T20:36:24Z</dcterms:created>
  <dcterms:modified xsi:type="dcterms:W3CDTF">2018-08-29T15:36:36Z</dcterms:modified>
</cp:coreProperties>
</file>