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79" r:id="rId4"/>
    <p:sldId id="274" r:id="rId5"/>
    <p:sldId id="258" r:id="rId6"/>
    <p:sldId id="280" r:id="rId7"/>
    <p:sldId id="259" r:id="rId8"/>
    <p:sldId id="260" r:id="rId9"/>
    <p:sldId id="261" r:id="rId10"/>
    <p:sldId id="265" r:id="rId11"/>
    <p:sldId id="266" r:id="rId12"/>
    <p:sldId id="276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>
        <p:scale>
          <a:sx n="82" d="100"/>
          <a:sy n="82" d="100"/>
        </p:scale>
        <p:origin x="1481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C5EDAF5-E8D6-4E14-BAE4-0AFC868FD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900BF2-905D-4F7F-A1FD-EEE6810679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7F888-25C1-46B8-BF10-9D2E03063154}" type="datetimeFigureOut">
              <a:rPr lang="fr-FR" smtClean="0"/>
              <a:t>01/09/2025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AF4892-6B67-4F08-8D0B-2B09615674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5EC45E-D60B-4703-9D22-117A0CE1F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DB549-A1AB-4977-A3DA-31C4D251D0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736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1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21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9A4D21-D16D-4573-BE7F-260551972520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86914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884760" y="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08/03/13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31C4C59-75C9-4624-AC1F-34495C2DEE75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BA1BF324-8630-450C-BD1F-C3AF260E267B}" type="slidenum">
              <a:rPr lang="fr-FR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Image 5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1" name="Image 6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Image 12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6" name="Image 12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2575080"/>
            <a:ext cx="68400" cy="62460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2"/>
          <p:cNvSpPr/>
          <p:nvPr/>
        </p:nvSpPr>
        <p:spPr>
          <a:xfrm>
            <a:off x="89280" y="3156480"/>
            <a:ext cx="447840" cy="232092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560520" y="5447160"/>
            <a:ext cx="421920" cy="141876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66720" y="6503760"/>
            <a:ext cx="117720" cy="36216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9840" y="3201120"/>
            <a:ext cx="569520" cy="332712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5480" y="228600"/>
            <a:ext cx="72360" cy="292644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4360" y="2944080"/>
            <a:ext cx="52920" cy="49248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534960" y="5478840"/>
            <a:ext cx="130680" cy="102348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538560" y="1398960"/>
            <a:ext cx="1441080" cy="404676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40800" y="6530040"/>
            <a:ext cx="111240" cy="33588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534960" y="5359320"/>
            <a:ext cx="24480" cy="2203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590400" y="6244560"/>
            <a:ext cx="164160" cy="62100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0520" y="360"/>
            <a:ext cx="408240" cy="439956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453600" y="4316400"/>
            <a:ext cx="349200" cy="157932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31600" y="5862600"/>
            <a:ext cx="355680" cy="98928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429840" y="4364280"/>
            <a:ext cx="455760" cy="223452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385560" y="1289160"/>
            <a:ext cx="142920" cy="302580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918720" y="6571440"/>
            <a:ext cx="109800" cy="28008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414000" y="4107600"/>
            <a:ext cx="66960" cy="51012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804600" y="3145680"/>
            <a:ext cx="1166760" cy="271548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887040" y="6600240"/>
            <a:ext cx="98640" cy="25164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804600" y="5897160"/>
            <a:ext cx="112680" cy="67284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804600" y="5772600"/>
            <a:ext cx="30240" cy="22644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831600" y="6322680"/>
            <a:ext cx="173160" cy="52920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1440" cy="6856560"/>
          </a:xfrm>
          <a:prstGeom prst="rect">
            <a:avLst/>
          </a:prstGeom>
          <a:solidFill>
            <a:srgbClr val="1F497D"/>
          </a:solidFill>
          <a:ln w="9360">
            <a:noFill/>
          </a:ln>
          <a:effectLst>
            <a:outerShdw dist="25560" dir="540000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 flipV="1">
            <a:off x="0" y="709200"/>
            <a:ext cx="1356840" cy="5065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PlaceHolder 2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27" name="PlaceHolder 2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0" y="2575080"/>
            <a:ext cx="68400" cy="624600"/>
          </a:xfrm>
          <a:custGeom>
            <a:avLst/>
            <a:gdLst/>
            <a:ahLst/>
            <a:cxn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"/>
          <p:cNvSpPr/>
          <p:nvPr/>
        </p:nvSpPr>
        <p:spPr>
          <a:xfrm>
            <a:off x="89280" y="3156480"/>
            <a:ext cx="447840" cy="2320920"/>
          </a:xfrm>
          <a:custGeom>
            <a:avLst/>
            <a:gdLst/>
            <a:ahLst/>
            <a:cxn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3"/>
          <p:cNvSpPr/>
          <p:nvPr/>
        </p:nvSpPr>
        <p:spPr>
          <a:xfrm>
            <a:off x="560520" y="5447160"/>
            <a:ext cx="421920" cy="1418760"/>
          </a:xfrm>
          <a:custGeom>
            <a:avLst/>
            <a:gdLst/>
            <a:ahLst/>
            <a:cxn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4"/>
          <p:cNvSpPr/>
          <p:nvPr/>
        </p:nvSpPr>
        <p:spPr>
          <a:xfrm>
            <a:off x="666720" y="6503760"/>
            <a:ext cx="117720" cy="362160"/>
          </a:xfrm>
          <a:custGeom>
            <a:avLst/>
            <a:gdLst/>
            <a:ahLst/>
            <a:cxn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5"/>
          <p:cNvSpPr/>
          <p:nvPr/>
        </p:nvSpPr>
        <p:spPr>
          <a:xfrm>
            <a:off x="69840" y="3201120"/>
            <a:ext cx="569520" cy="3327120"/>
          </a:xfrm>
          <a:custGeom>
            <a:avLst/>
            <a:gdLst/>
            <a:ahLst/>
            <a:cxn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"/>
          <p:cNvSpPr/>
          <p:nvPr/>
        </p:nvSpPr>
        <p:spPr>
          <a:xfrm>
            <a:off x="15480" y="228600"/>
            <a:ext cx="72360" cy="2926440"/>
          </a:xfrm>
          <a:custGeom>
            <a:avLst/>
            <a:gdLst/>
            <a:ahLst/>
            <a:cxn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7"/>
          <p:cNvSpPr/>
          <p:nvPr/>
        </p:nvSpPr>
        <p:spPr>
          <a:xfrm>
            <a:off x="54360" y="2944080"/>
            <a:ext cx="52920" cy="49248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8"/>
          <p:cNvSpPr/>
          <p:nvPr/>
        </p:nvSpPr>
        <p:spPr>
          <a:xfrm>
            <a:off x="534960" y="5478840"/>
            <a:ext cx="130680" cy="1023480"/>
          </a:xfrm>
          <a:custGeom>
            <a:avLst/>
            <a:gdLst/>
            <a:ahLst/>
            <a:cxn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9"/>
          <p:cNvSpPr/>
          <p:nvPr/>
        </p:nvSpPr>
        <p:spPr>
          <a:xfrm>
            <a:off x="538560" y="1398960"/>
            <a:ext cx="1441080" cy="4046760"/>
          </a:xfrm>
          <a:custGeom>
            <a:avLst/>
            <a:gdLst/>
            <a:ahLst/>
            <a:cxn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10"/>
          <p:cNvSpPr/>
          <p:nvPr/>
        </p:nvSpPr>
        <p:spPr>
          <a:xfrm>
            <a:off x="640800" y="6530040"/>
            <a:ext cx="111240" cy="335880"/>
          </a:xfrm>
          <a:custGeom>
            <a:avLst/>
            <a:gdLst/>
            <a:ahLst/>
            <a:cxn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11"/>
          <p:cNvSpPr/>
          <p:nvPr/>
        </p:nvSpPr>
        <p:spPr>
          <a:xfrm>
            <a:off x="534960" y="5359320"/>
            <a:ext cx="24480" cy="22032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12"/>
          <p:cNvSpPr/>
          <p:nvPr/>
        </p:nvSpPr>
        <p:spPr>
          <a:xfrm>
            <a:off x="590400" y="6244560"/>
            <a:ext cx="164160" cy="621000"/>
          </a:xfrm>
          <a:custGeom>
            <a:avLst/>
            <a:gdLst/>
            <a:ahLst/>
            <a:cxn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F497D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13"/>
          <p:cNvSpPr/>
          <p:nvPr/>
        </p:nvSpPr>
        <p:spPr>
          <a:xfrm>
            <a:off x="20520" y="360"/>
            <a:ext cx="408240" cy="4399560"/>
          </a:xfrm>
          <a:custGeom>
            <a:avLst/>
            <a:gdLst/>
            <a:ahLst/>
            <a:cxn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14"/>
          <p:cNvSpPr/>
          <p:nvPr/>
        </p:nvSpPr>
        <p:spPr>
          <a:xfrm>
            <a:off x="453600" y="4316400"/>
            <a:ext cx="349200" cy="1579320"/>
          </a:xfrm>
          <a:custGeom>
            <a:avLst/>
            <a:gdLst/>
            <a:ahLst/>
            <a:cxn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15"/>
          <p:cNvSpPr/>
          <p:nvPr/>
        </p:nvSpPr>
        <p:spPr>
          <a:xfrm>
            <a:off x="831600" y="5862600"/>
            <a:ext cx="355680" cy="989280"/>
          </a:xfrm>
          <a:custGeom>
            <a:avLst/>
            <a:gdLst/>
            <a:ahLst/>
            <a:cxn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16"/>
          <p:cNvSpPr/>
          <p:nvPr/>
        </p:nvSpPr>
        <p:spPr>
          <a:xfrm>
            <a:off x="429840" y="4364280"/>
            <a:ext cx="455760" cy="2234520"/>
          </a:xfrm>
          <a:custGeom>
            <a:avLst/>
            <a:gdLst/>
            <a:ahLst/>
            <a:cxn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17"/>
          <p:cNvSpPr/>
          <p:nvPr/>
        </p:nvSpPr>
        <p:spPr>
          <a:xfrm>
            <a:off x="385560" y="1289160"/>
            <a:ext cx="142920" cy="3025800"/>
          </a:xfrm>
          <a:custGeom>
            <a:avLst/>
            <a:gdLst/>
            <a:ahLst/>
            <a:cxn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18"/>
          <p:cNvSpPr/>
          <p:nvPr/>
        </p:nvSpPr>
        <p:spPr>
          <a:xfrm>
            <a:off x="918720" y="6571440"/>
            <a:ext cx="109800" cy="280080"/>
          </a:xfrm>
          <a:custGeom>
            <a:avLst/>
            <a:gdLst/>
            <a:ahLst/>
            <a:cxn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19"/>
          <p:cNvSpPr/>
          <p:nvPr/>
        </p:nvSpPr>
        <p:spPr>
          <a:xfrm>
            <a:off x="414000" y="4107600"/>
            <a:ext cx="66960" cy="510120"/>
          </a:xfrm>
          <a:custGeom>
            <a:avLst/>
            <a:gdLst/>
            <a:ahLst/>
            <a:cxn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0"/>
          <p:cNvSpPr/>
          <p:nvPr/>
        </p:nvSpPr>
        <p:spPr>
          <a:xfrm>
            <a:off x="804600" y="3145680"/>
            <a:ext cx="1166760" cy="2715480"/>
          </a:xfrm>
          <a:custGeom>
            <a:avLst/>
            <a:gdLst/>
            <a:ahLst/>
            <a:cxn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1"/>
          <p:cNvSpPr/>
          <p:nvPr/>
        </p:nvSpPr>
        <p:spPr>
          <a:xfrm>
            <a:off x="887040" y="6600240"/>
            <a:ext cx="98640" cy="251640"/>
          </a:xfrm>
          <a:custGeom>
            <a:avLst/>
            <a:gdLst/>
            <a:ahLst/>
            <a:cxn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2"/>
          <p:cNvSpPr/>
          <p:nvPr/>
        </p:nvSpPr>
        <p:spPr>
          <a:xfrm>
            <a:off x="804600" y="5897160"/>
            <a:ext cx="112680" cy="672840"/>
          </a:xfrm>
          <a:custGeom>
            <a:avLst/>
            <a:gdLst/>
            <a:ahLst/>
            <a:cxn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23"/>
          <p:cNvSpPr/>
          <p:nvPr/>
        </p:nvSpPr>
        <p:spPr>
          <a:xfrm>
            <a:off x="804600" y="5772600"/>
            <a:ext cx="30240" cy="226440"/>
          </a:xfrm>
          <a:custGeom>
            <a:avLst/>
            <a:gdLst/>
            <a:ahLst/>
            <a:cxn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24"/>
          <p:cNvSpPr/>
          <p:nvPr/>
        </p:nvSpPr>
        <p:spPr>
          <a:xfrm>
            <a:off x="831600" y="6322680"/>
            <a:ext cx="173160" cy="529200"/>
          </a:xfrm>
          <a:custGeom>
            <a:avLst/>
            <a:gdLst/>
            <a:ahLst/>
            <a:cxn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25"/>
          <p:cNvSpPr/>
          <p:nvPr/>
        </p:nvSpPr>
        <p:spPr>
          <a:xfrm>
            <a:off x="0" y="0"/>
            <a:ext cx="181440" cy="6856560"/>
          </a:xfrm>
          <a:prstGeom prst="rect">
            <a:avLst/>
          </a:prstGeom>
          <a:solidFill>
            <a:srgbClr val="1F497D"/>
          </a:solidFill>
          <a:ln w="9360">
            <a:noFill/>
          </a:ln>
          <a:effectLst>
            <a:outerShdw dist="25560" dir="540000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6"/>
          <p:cNvSpPr/>
          <p:nvPr/>
        </p:nvSpPr>
        <p:spPr>
          <a:xfrm flipV="1">
            <a:off x="0" y="709200"/>
            <a:ext cx="1356840" cy="50652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7"/>
          <p:cNvSpPr/>
          <p:nvPr/>
        </p:nvSpPr>
        <p:spPr>
          <a:xfrm>
            <a:off x="7057800" y="0"/>
            <a:ext cx="1976760" cy="1118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9" name="Picture 4"/>
          <p:cNvPicPr/>
          <p:nvPr/>
        </p:nvPicPr>
        <p:blipFill>
          <a:blip r:embed="rId14"/>
          <a:stretch/>
        </p:blipFill>
        <p:spPr>
          <a:xfrm>
            <a:off x="6876360" y="164520"/>
            <a:ext cx="2074320" cy="731520"/>
          </a:xfrm>
          <a:prstGeom prst="rect">
            <a:avLst/>
          </a:prstGeom>
          <a:ln w="9360">
            <a:noFill/>
          </a:ln>
        </p:spPr>
      </p:pic>
      <p:pic>
        <p:nvPicPr>
          <p:cNvPr id="90" name="Picture 7"/>
          <p:cNvPicPr/>
          <p:nvPr/>
        </p:nvPicPr>
        <p:blipFill>
          <a:blip r:embed="rId15"/>
          <a:stretch/>
        </p:blipFill>
        <p:spPr>
          <a:xfrm>
            <a:off x="7718400" y="5327280"/>
            <a:ext cx="1222560" cy="948240"/>
          </a:xfrm>
          <a:prstGeom prst="rect">
            <a:avLst/>
          </a:prstGeom>
          <a:ln w="9360">
            <a:noFill/>
          </a:ln>
        </p:spPr>
      </p:pic>
      <p:sp>
        <p:nvSpPr>
          <p:cNvPr id="91" name="PlaceHolder 2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</a:p>
        </p:txBody>
      </p:sp>
      <p:sp>
        <p:nvSpPr>
          <p:cNvPr id="92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olytechnice.jobteaser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-9720" y="4022148"/>
            <a:ext cx="9142560" cy="285501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9D9D9"/>
              </a:gs>
            </a:gsLst>
            <a:lin ang="162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2"/>
          <p:cNvSpPr/>
          <p:nvPr/>
        </p:nvSpPr>
        <p:spPr>
          <a:xfrm>
            <a:off x="2880" y="1066680"/>
            <a:ext cx="2303640" cy="1440"/>
          </a:xfrm>
          <a:prstGeom prst="line">
            <a:avLst/>
          </a:prstGeom>
          <a:ln w="38160">
            <a:solidFill>
              <a:srgbClr val="FFBF0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4"/>
          <p:cNvSpPr/>
          <p:nvPr/>
        </p:nvSpPr>
        <p:spPr>
          <a:xfrm>
            <a:off x="4573440" y="1066680"/>
            <a:ext cx="2266920" cy="1440"/>
          </a:xfrm>
          <a:prstGeom prst="line">
            <a:avLst/>
          </a:prstGeom>
          <a:ln w="38160">
            <a:solidFill>
              <a:srgbClr val="95998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5"/>
          <p:cNvSpPr/>
          <p:nvPr/>
        </p:nvSpPr>
        <p:spPr>
          <a:xfrm>
            <a:off x="6843600" y="1066680"/>
            <a:ext cx="2305080" cy="1440"/>
          </a:xfrm>
          <a:prstGeom prst="line">
            <a:avLst/>
          </a:prstGeom>
          <a:ln w="38160">
            <a:solidFill>
              <a:srgbClr val="0018E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6"/>
          <p:cNvSpPr/>
          <p:nvPr/>
        </p:nvSpPr>
        <p:spPr>
          <a:xfrm>
            <a:off x="6130800" y="6438960"/>
            <a:ext cx="251316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/>
          <a:lstStyle/>
          <a:p>
            <a:pPr>
              <a:lnSpc>
                <a:spcPct val="100000"/>
              </a:lnSpc>
            </a:pPr>
            <a:r>
              <a:rPr lang="fr-FR" sz="1200" spc="-1" dirty="0" err="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</a:t>
            </a:r>
            <a:r>
              <a:rPr lang="fr-FR" sz="1200" b="0" strike="noStrike" spc="-1" dirty="0" err="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olytech.univ</a:t>
            </a:r>
            <a:r>
              <a:rPr lang="fr-FR" sz="1200" b="0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</a:t>
            </a:r>
            <a:r>
              <a:rPr lang="fr-FR" sz="1200" b="0" strike="noStrike" spc="-1" dirty="0" err="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cotedazur.fr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Line 7"/>
          <p:cNvSpPr/>
          <p:nvPr/>
        </p:nvSpPr>
        <p:spPr>
          <a:xfrm flipH="1" flipV="1">
            <a:off x="-9360" y="6249960"/>
            <a:ext cx="9162720" cy="20520"/>
          </a:xfrm>
          <a:prstGeom prst="line">
            <a:avLst/>
          </a:prstGeom>
          <a:ln w="22320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5410080" y="2808360"/>
            <a:ext cx="3594240" cy="192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Département MAM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/>
              </a:rPr>
              <a:t>Rentrée 2022-2023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FA37146-9ABA-5B28-E8A6-904EB900E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2840" cy="624852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2248739-55C2-4720-F5B0-2BC8CF454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6" y="782029"/>
            <a:ext cx="8993160" cy="4007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1977A5-C17A-4CB5-E6C5-04F274758C2F}"/>
              </a:ext>
            </a:extLst>
          </p:cNvPr>
          <p:cNvSpPr txBox="1"/>
          <p:nvPr/>
        </p:nvSpPr>
        <p:spPr>
          <a:xfrm>
            <a:off x="2205859" y="5007659"/>
            <a:ext cx="461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/>
                </a:solidFill>
              </a:rPr>
              <a:t>Rentrée 2025-26</a:t>
            </a:r>
            <a:endParaRPr lang="en-FR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after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945080" y="624240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Extrait du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Règlement des études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9F3D6A2-9AB7-4C4C-B995-DB8D6E862EFA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10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Line 3"/>
          <p:cNvSpPr/>
          <p:nvPr/>
        </p:nvSpPr>
        <p:spPr>
          <a:xfrm>
            <a:off x="3419640" y="2852640"/>
            <a:ext cx="1296360" cy="36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Line 4"/>
          <p:cNvSpPr/>
          <p:nvPr/>
        </p:nvSpPr>
        <p:spPr>
          <a:xfrm>
            <a:off x="2771640" y="3394080"/>
            <a:ext cx="1944360" cy="36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Line 5"/>
          <p:cNvSpPr/>
          <p:nvPr/>
        </p:nvSpPr>
        <p:spPr>
          <a:xfrm>
            <a:off x="2339640" y="4929480"/>
            <a:ext cx="3528360" cy="36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1" name="Image 280"/>
          <p:cNvPicPr/>
          <p:nvPr/>
        </p:nvPicPr>
        <p:blipFill>
          <a:blip r:embed="rId2"/>
          <a:stretch/>
        </p:blipFill>
        <p:spPr>
          <a:xfrm>
            <a:off x="-3240" y="1872000"/>
            <a:ext cx="9143640" cy="348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581186" y="731778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Insertion et projet professionnel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094760" y="1371498"/>
            <a:ext cx="6590520" cy="37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Sophia Tech Forum, Dating 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et autres évènements école</a:t>
            </a:r>
            <a:endParaRPr lang="fr-F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Jeudis de l’entreprise</a:t>
            </a: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: présentation d’1h le jeudi 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matin (</a:t>
            </a:r>
            <a:r>
              <a:rPr lang="fr-FR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petit-déj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.)</a:t>
            </a: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intervention d’entreprises dans le domaine Maths. Applis, anciens étudiants… (Présence fortement souhaitée). 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Meilleure connaissance des débouchés de la formation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Possibilité de discuter de manière informelle avec l’intervenant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Moyen privilégié de laisser son CV</a:t>
            </a:r>
          </a:p>
          <a:p>
            <a:pPr marL="458640" lvl="1">
              <a:buClr>
                <a:srgbClr val="A53010"/>
              </a:buClr>
            </a:pPr>
            <a:endParaRPr lang="fr-FR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458640" lvl="1">
              <a:buClr>
                <a:srgbClr val="A53010"/>
              </a:buClr>
            </a:pPr>
            <a:endParaRPr lang="fr-FR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Forum Emploi Maths</a:t>
            </a:r>
            <a:endParaRPr lang="fr-F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Rencontre avec les 5A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 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75D3DAA-37AA-4A31-B835-17F25B16EB15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11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616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475640" y="667293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Moyens informatiques</a:t>
            </a:r>
            <a:endParaRPr lang="fr-F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1475640" y="1218718"/>
            <a:ext cx="7533066" cy="4356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Ordinateurs portables :</a:t>
            </a: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ordinateur perso pour les TP et projets</a:t>
            </a: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Prêt de machines 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 nécessaire</a:t>
            </a: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Serveur de calcul : 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TP, projets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Jupyterlab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python, Julia, R…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Serveur de calcul: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abel.polytech.unice.fr (CPU + GPU)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Licences principaux logiciels de calcul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Connexion via le </a:t>
            </a:r>
            <a:r>
              <a:rPr lang="fr-FR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vpn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: </a:t>
            </a:r>
            <a:r>
              <a:rPr lang="en-GB" b="0" i="0" dirty="0">
                <a:solidFill>
                  <a:schemeClr val="accent1"/>
                </a:solidFill>
                <a:effectLst/>
                <a:latin typeface="UICTFontTextStyleTallBody"/>
              </a:rPr>
              <a:t>https://formvpn.polytech.unice.fr</a:t>
            </a:r>
            <a:endParaRPr lang="fr-FR" spc="-1" dirty="0">
              <a:solidFill>
                <a:schemeClr val="accent1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440">
              <a:buClr>
                <a:srgbClr val="A53010"/>
              </a:buClr>
            </a:pPr>
            <a:endParaRPr lang="fr-FR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440">
              <a:buClr>
                <a:srgbClr val="A53010"/>
              </a:buClr>
            </a:pP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Login: 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mail, </a:t>
            </a:r>
            <a:r>
              <a:rPr lang="fr-FR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lms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fr-FR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edt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fr-FR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ent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</a:t>
            </a:r>
            <a:r>
              <a:rPr lang="fr-FR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vpn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, salles TP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24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r>
              <a:rPr lang="fr-FR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Points divers</a:t>
            </a:r>
            <a:r>
              <a:rPr lang="fr-FR" sz="24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fr-FR" sz="240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Finaliser son inscription !</a:t>
            </a:r>
          </a:p>
          <a:p>
            <a:pPr marL="343080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Délégués :</a:t>
            </a:r>
            <a:r>
              <a:rPr lang="fr-FR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1 délégué par groupe de TD – Election dans environ 2 semaines</a:t>
            </a:r>
          </a:p>
          <a:p>
            <a:pPr marL="1440">
              <a:buClr>
                <a:srgbClr val="A53010"/>
              </a:buClr>
            </a:pPr>
            <a:endParaRPr lang="fr-FR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484BC8C-AB46-4CFA-BF22-B059362A8C53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12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1" name="Picture 22"/>
          <p:cNvPicPr/>
          <p:nvPr/>
        </p:nvPicPr>
        <p:blipFill>
          <a:blip r:embed="rId2"/>
          <a:stretch/>
        </p:blipFill>
        <p:spPr>
          <a:xfrm>
            <a:off x="6699203" y="0"/>
            <a:ext cx="2230920" cy="104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1DB0B22-A870-4E3A-AAF4-44282D391F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20" y="5762847"/>
            <a:ext cx="3591995" cy="915832"/>
          </a:xfrm>
          <a:prstGeom prst="rect">
            <a:avLst/>
          </a:prstGeom>
        </p:spPr>
      </p:pic>
      <p:sp>
        <p:nvSpPr>
          <p:cNvPr id="6" name="CustomShape 2">
            <a:extLst>
              <a:ext uri="{FF2B5EF4-FFF2-40B4-BE49-F238E27FC236}">
                <a16:creationId xmlns:a16="http://schemas.microsoft.com/office/drawing/2014/main" id="{9E6F6DF7-277A-4FEA-B5C2-4D607243C512}"/>
              </a:ext>
            </a:extLst>
          </p:cNvPr>
          <p:cNvSpPr/>
          <p:nvPr/>
        </p:nvSpPr>
        <p:spPr>
          <a:xfrm>
            <a:off x="1942560" y="2156000"/>
            <a:ext cx="6357020" cy="335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1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PNS </a:t>
            </a:r>
            <a:r>
              <a:rPr lang="fr-FR" b="1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23e / 171 </a:t>
            </a:r>
            <a:r>
              <a:rPr lang="fr-FR" sz="1800" b="1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grandes écoles </a:t>
            </a:r>
            <a:r>
              <a:rPr lang="fr-FR" sz="1800" b="1" strike="noStrike" spc="-1" dirty="0" err="1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ingé</a:t>
            </a:r>
            <a:r>
              <a:rPr lang="fr-FR" sz="1800" b="1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(L’Étudiant 2025)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800" b="1" strike="noStrike" spc="-1" dirty="0">
              <a:solidFill>
                <a:srgbClr val="A5301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Attractivité MAM : 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50+ </a:t>
            </a:r>
            <a:r>
              <a:rPr lang="fr-F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étu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(</a:t>
            </a:r>
            <a:r>
              <a:rPr lang="fr-FR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PeiP2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/ CPGE / L2)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1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1/3 femmes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800" b="1" strike="noStrike" spc="-1" dirty="0">
              <a:solidFill>
                <a:srgbClr val="A5301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Right place, right time: </a:t>
            </a:r>
            <a:r>
              <a:rPr lang="fr-F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87% emploi +6m / 38 K€</a:t>
            </a: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b="1" spc="-1" dirty="0">
              <a:solidFill>
                <a:srgbClr val="A5301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1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Alternance MAM4-5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b="1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Jean-Baptiste Caillau (</a:t>
            </a:r>
            <a:r>
              <a:rPr lang="fr-FR" b="1" spc="-1" dirty="0" err="1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resp</a:t>
            </a:r>
            <a:r>
              <a:rPr lang="fr-FR" b="1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. MAM3)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5BF28F2-6A5E-4F2E-B95A-B59C11ED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5686"/>
            <a:ext cx="8229600" cy="11445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BIENVENUE en MAM !</a:t>
            </a:r>
          </a:p>
          <a:p>
            <a:pPr>
              <a:lnSpc>
                <a:spcPct val="100000"/>
              </a:lnSpc>
            </a:pPr>
            <a:r>
              <a:rPr lang="fr-FR" b="1" spc="-1" dirty="0"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Cédric Boulbe (directeur dép.)</a:t>
            </a:r>
            <a:endParaRPr lang="fr-FR" b="1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3D0055D-1B8C-41D1-BB26-E2292F4CFB4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5" y="5762847"/>
            <a:ext cx="2827450" cy="8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8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03640" y="680040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Organigramme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921568" y="1577432"/>
            <a:ext cx="6590520" cy="377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Directeur Polytech Nice Sophia : </a:t>
            </a:r>
            <a:r>
              <a:rPr lang="fr-FR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A. </a:t>
            </a:r>
            <a:r>
              <a:rPr lang="fr-FR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Caminada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Directrice des études: </a:t>
            </a: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C. </a:t>
            </a:r>
            <a:r>
              <a:rPr lang="fr-FR" sz="18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Risso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Directeur Dept. MAM : </a:t>
            </a: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C.</a:t>
            </a: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Boulbe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Responsable MAM3: </a:t>
            </a: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J.-B. C</a:t>
            </a:r>
            <a:r>
              <a:rPr lang="fr-FR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aillau</a:t>
            </a: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Responsable MAM4: </a:t>
            </a:r>
            <a:r>
              <a:rPr lang="fr-FR" sz="18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C. Malot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Responsables </a:t>
            </a:r>
            <a:r>
              <a:rPr lang="fr-FR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Mineures </a:t>
            </a: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MAM5: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INUM: 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C. Boulbe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IMAFA: 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D. Auroux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SD: 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L. </a:t>
            </a:r>
            <a:r>
              <a:rPr lang="fr-FR" sz="16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Fillatre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A5301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Scolarité :</a:t>
            </a: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MAM3-4-5 : </a:t>
            </a:r>
            <a:r>
              <a:rPr lang="fr-FR" sz="16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J. Côtes / F. Blanchard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Stages: 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J. </a:t>
            </a:r>
            <a:r>
              <a:rPr lang="fr-FR" sz="1600" b="1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Maiffret</a:t>
            </a:r>
            <a:endParaRPr lang="fr-FR" sz="1600" b="1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Accueil: 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</a:t>
            </a:r>
            <a:r>
              <a:rPr lang="fr-FR" sz="16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. Beikbaghban </a:t>
            </a:r>
            <a:endParaRPr lang="fr-F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6598631-78BC-4690-996A-D400FACB1094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Picture 17"/>
          <p:cNvPicPr/>
          <p:nvPr/>
        </p:nvPicPr>
        <p:blipFill>
          <a:blip r:embed="rId2"/>
          <a:stretch/>
        </p:blipFill>
        <p:spPr>
          <a:xfrm>
            <a:off x="1838160" y="5483880"/>
            <a:ext cx="1833480" cy="121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8726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403640" y="629640"/>
            <a:ext cx="81457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Cycle ingénieur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76400" y="1545479"/>
            <a:ext cx="6590520" cy="5867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B866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MAM3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S5 et S6 communs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UE Maths, UE Info, UE SHES, UE Anglais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Projets en fin de chaque semestre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Stage optionnel (fin cours </a:t>
            </a:r>
            <a:r>
              <a:rPr lang="fr-FR" sz="1600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mi-juin</a:t>
            </a: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)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B866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MAM4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S7 commun : Maths, Info, SHESL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Stage / Alternance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B866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MAM5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 parcours possibles: IMAFA, INUM, SD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Projet pendant le S9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Stage </a:t>
            </a:r>
            <a:r>
              <a:rPr lang="fr-FR" sz="1600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/ Alternance</a:t>
            </a:r>
            <a:endParaRPr lang="fr-FR" sz="1600" b="0" strike="noStrike" spc="-1" dirty="0">
              <a:solidFill>
                <a:srgbClr val="7C240C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458640" lvl="1">
              <a:lnSpc>
                <a:spcPct val="100000"/>
              </a:lnSpc>
              <a:buClr>
                <a:srgbClr val="A53010"/>
              </a:buClr>
            </a:pPr>
            <a:endParaRPr lang="fr-FR" sz="1600" spc="-1" dirty="0">
              <a:solidFill>
                <a:srgbClr val="7C240C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58640" lvl="1">
              <a:lnSpc>
                <a:spcPct val="100000"/>
              </a:lnSpc>
              <a:buClr>
                <a:srgbClr val="A53010"/>
              </a:buClr>
            </a:pPr>
            <a:r>
              <a:rPr lang="fr-FR" sz="1600" b="1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Double compéten</a:t>
            </a:r>
            <a:r>
              <a:rPr lang="fr-FR" sz="1600" b="1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ce : Maths &amp; Informatique !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</a:t>
            </a:r>
          </a:p>
          <a:p>
            <a:pPr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</a:t>
            </a:r>
            <a:r>
              <a:rPr lang="fr-FR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SD &amp; INUM: labélisés 3IA</a:t>
            </a:r>
          </a:p>
          <a:p>
            <a:pPr>
              <a:lnSpc>
                <a:spcPct val="100000"/>
              </a:lnSpc>
            </a:pPr>
            <a:r>
              <a:rPr lang="fr-FR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			IMAFA : + de 20 ans d’existence</a:t>
            </a:r>
            <a:r>
              <a:rPr lang="fr-FR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</a:p>
        </p:txBody>
      </p:sp>
      <p:sp>
        <p:nvSpPr>
          <p:cNvPr id="243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AAA8DEB-A068-4612-9864-DB04C67C7C76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4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" name="Picture 21"/>
          <p:cNvPicPr/>
          <p:nvPr/>
        </p:nvPicPr>
        <p:blipFill>
          <a:blip r:embed="rId2"/>
          <a:stretch/>
        </p:blipFill>
        <p:spPr>
          <a:xfrm>
            <a:off x="6837660" y="1869496"/>
            <a:ext cx="1658520" cy="1173600"/>
          </a:xfrm>
          <a:prstGeom prst="rect">
            <a:avLst/>
          </a:prstGeom>
          <a:ln>
            <a:noFill/>
          </a:ln>
        </p:spPr>
      </p:pic>
      <p:pic>
        <p:nvPicPr>
          <p:cNvPr id="2052" name="Picture 4" descr="Intelligence Artificielle : formations labellisées 3IA - Polytech">
            <a:extLst>
              <a:ext uri="{FF2B5EF4-FFF2-40B4-BE49-F238E27FC236}">
                <a16:creationId xmlns:a16="http://schemas.microsoft.com/office/drawing/2014/main" id="{0910B024-9321-44CD-90F7-A58E0D21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79" y="5453879"/>
            <a:ext cx="1664388" cy="83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403640" y="629640"/>
            <a:ext cx="814572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Equipe pédagogique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076400" y="1545479"/>
            <a:ext cx="6590520" cy="58676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B866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Enseignants chercheurs permanents Maths: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z="1600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Membres du laboratoire J.A Dieudonné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z="160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Membres de projets Inria </a:t>
            </a:r>
          </a:p>
          <a:p>
            <a:pPr marL="458640" lvl="1">
              <a:buClr>
                <a:srgbClr val="A53010"/>
              </a:buClr>
            </a:pPr>
            <a:endParaRPr lang="fr-FR" sz="1600" strike="noStrike" spc="-1" dirty="0">
              <a:solidFill>
                <a:schemeClr val="accent2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B866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Enseignants chercheurs permanents informatique: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z="1600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Membres du laboratoire I3S</a:t>
            </a:r>
          </a:p>
          <a:p>
            <a:pPr marL="800280" lvl="1" indent="-341640">
              <a:buClr>
                <a:srgbClr val="A53010"/>
              </a:buClr>
              <a:buFont typeface="Wingdings 3" charset="2"/>
              <a:buChar char=""/>
            </a:pPr>
            <a:r>
              <a:rPr lang="fr-FR" sz="1600" strike="noStrike" spc="-1" dirty="0">
                <a:solidFill>
                  <a:schemeClr val="accent2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Membres de projets Inria</a:t>
            </a:r>
          </a:p>
          <a:p>
            <a:pPr marL="458640" lvl="1">
              <a:buClr>
                <a:srgbClr val="A53010"/>
              </a:buClr>
            </a:pPr>
            <a:endParaRPr lang="fr-FR" sz="1600" strike="noStrike" spc="-1" dirty="0">
              <a:solidFill>
                <a:schemeClr val="accent2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B866E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Enseignants non permanents:</a:t>
            </a:r>
            <a:endParaRPr lang="fr-FR" sz="1600" b="0" strike="noStrike" spc="-1" dirty="0">
              <a:solidFill>
                <a:srgbClr val="7C240C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743040" lvl="1" indent="-284400">
              <a:buClr>
                <a:srgbClr val="A53010"/>
              </a:buClr>
              <a:buFont typeface="Wingdings 3" charset="2"/>
              <a:buChar char=""/>
            </a:pPr>
            <a:r>
              <a:rPr lang="fr-FR" sz="1800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Intervenants professionnels (entreprises diverses) 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Chercheurs </a:t>
            </a:r>
            <a:r>
              <a:rPr lang="fr-FR" sz="1600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Inria – CNRS - INRAE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Doctorants (dont anciens élève Polytech)</a:t>
            </a:r>
            <a:r>
              <a:rPr lang="fr-FR" sz="1600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AAA8DEB-A068-4612-9864-DB04C67C7C76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5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4" name="Picture 18"/>
          <p:cNvPicPr/>
          <p:nvPr/>
        </p:nvPicPr>
        <p:blipFill>
          <a:blip r:embed="rId2"/>
          <a:stretch/>
        </p:blipFill>
        <p:spPr>
          <a:xfrm>
            <a:off x="7070040" y="1828800"/>
            <a:ext cx="1798920" cy="1282320"/>
          </a:xfrm>
          <a:prstGeom prst="rect">
            <a:avLst/>
          </a:prstGeom>
          <a:ln>
            <a:noFill/>
          </a:ln>
        </p:spPr>
      </p:pic>
      <p:pic>
        <p:nvPicPr>
          <p:cNvPr id="245" name="Picture 21"/>
          <p:cNvPicPr/>
          <p:nvPr/>
        </p:nvPicPr>
        <p:blipFill>
          <a:blip r:embed="rId3"/>
          <a:stretch/>
        </p:blipFill>
        <p:spPr>
          <a:xfrm>
            <a:off x="7210440" y="3892524"/>
            <a:ext cx="1658520" cy="1173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854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403640" y="675720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2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Organisation de la 3A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83380" y="1270800"/>
            <a:ext cx="8228160" cy="461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Durée des Cours-TD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Cours : 1h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TD : 2h</a:t>
            </a: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Contrôles: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r>
              <a:rPr lang="fr-FR" sz="1600" b="0" strike="noStrike" spc="-1" baseline="30000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er</a:t>
            </a: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semestre: Contrôles dans chaque cours avant les vacances d’automne  + 1 semaine de contrôles </a:t>
            </a:r>
            <a:r>
              <a:rPr lang="fr-F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terminaux </a:t>
            </a: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 fin de semestre + contrôles continu pendant les cours/TD ou projet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2eme semestre: Contrôle continu durant le semestre  + 1 semaine de contrôles terminaux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8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Commission pédagogique chaque fin de semestre + Jury d’école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800" b="0" strike="noStrike" spc="-1" dirty="0">
              <a:solidFill>
                <a:srgbClr val="7C240C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1" strike="noStrike" spc="-1" dirty="0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ADE + </a:t>
            </a:r>
            <a:r>
              <a:rPr lang="fr-FR" sz="1800" b="1" strike="noStrike" spc="-1" dirty="0" err="1">
                <a:solidFill>
                  <a:srgbClr val="7C240C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Hyperplanning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ADE : Emploi du temps (consulter quotidiennement) + absences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HP : n</a:t>
            </a: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otes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Connaître ses mots de passe !</a:t>
            </a:r>
            <a:endParaRPr lang="fr-FR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71F90A8-FD97-40CE-9797-BAF1FB6F9900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6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Picture 21"/>
          <p:cNvPicPr/>
          <p:nvPr/>
        </p:nvPicPr>
        <p:blipFill>
          <a:blip r:embed="rId2"/>
          <a:stretch/>
        </p:blipFill>
        <p:spPr>
          <a:xfrm>
            <a:off x="6795180" y="969480"/>
            <a:ext cx="1985400" cy="1496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403640" y="644760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Validation d’année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141768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 semestres en contrôle continu 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Commission pédagogique à la fin de chaque semestre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10/20</a:t>
            </a: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dans chaque unité d’enseignement (UE)</a:t>
            </a: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7/20</a:t>
            </a:r>
            <a:r>
              <a:rPr lang="fr-F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 dans chaque matière (ECUE)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9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Pas de compensation entre les UE</a:t>
            </a:r>
            <a:endParaRPr lang="fr-F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 cas de non validation 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Exclusion de l’école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Redoublement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Exceptionnellement</a:t>
            </a: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passage d’épreuves complémentaires (qui ne sont 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pas un droit </a:t>
            </a: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de l’étudiant)</a:t>
            </a:r>
          </a:p>
          <a:p>
            <a:pPr marL="743040" lvl="1" indent="-28440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6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285840" indent="-284400">
              <a:buClr>
                <a:srgbClr val="A53010"/>
              </a:buClr>
              <a:buFont typeface="Wingdings 3" charset="2"/>
              <a:buChar char=""/>
            </a:pPr>
            <a:r>
              <a:rPr lang="fr-FR" sz="1600" b="1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En cas de difficultés persos </a:t>
            </a:r>
            <a:r>
              <a:rPr lang="fr-F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(financière, santé, pb autres), tenez nous au courant avant la fin de l’année ! (NB : pas de statut « salarié » en école </a:t>
            </a:r>
            <a:r>
              <a:rPr lang="fr-FR" sz="1600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ingé</a:t>
            </a:r>
            <a:r>
              <a:rPr lang="fr-FR" sz="1600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)</a:t>
            </a:r>
            <a:endParaRPr lang="fr-FR" sz="1600" b="0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458640" lvl="1">
              <a:lnSpc>
                <a:spcPct val="100000"/>
              </a:lnSpc>
              <a:buClr>
                <a:srgbClr val="A53010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lvl="1">
              <a:lnSpc>
                <a:spcPct val="100000"/>
              </a:lnSpc>
              <a:buClr>
                <a:srgbClr val="A53010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4830272-34AF-4EA4-BD5E-A830489A697A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7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22"/>
          <p:cNvPicPr/>
          <p:nvPr/>
        </p:nvPicPr>
        <p:blipFill>
          <a:blip r:embed="rId2"/>
          <a:stretch/>
        </p:blipFill>
        <p:spPr>
          <a:xfrm>
            <a:off x="6117302" y="5293482"/>
            <a:ext cx="1595520" cy="139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403640" y="644760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Stages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915840" y="1545840"/>
            <a:ext cx="8228160" cy="47849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Chaque étudiant cherche son stage</a:t>
            </a: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  <a:hlinkClick r:id="rId2"/>
              </a:rPr>
              <a:t>Polytechnice.jobteaser.com</a:t>
            </a:r>
            <a:endParaRPr lang="fr-FR" sz="1600" b="1" strike="noStrike" spc="-1" dirty="0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  <a:ea typeface="DejaVu Sans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1" u="sng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</a:t>
            </a:r>
            <a:r>
              <a:rPr lang="fr-FR" sz="1600" b="1" u="sng" strike="noStrike" spc="-1" baseline="30000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ème</a:t>
            </a:r>
            <a:r>
              <a:rPr lang="fr-FR" sz="1600" b="1" u="sng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année : Stage assistant ingénieur / alternance</a:t>
            </a: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Objectif : 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La transformation en compétences des connaissances acquises dans le cadre de la formation.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lang="fr-FR" sz="1600" b="1" u="sng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3ème année : Stage Ingénieur / alternance</a:t>
            </a: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r>
              <a:rPr lang="fr-FR" sz="16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    Objectif : </a:t>
            </a:r>
            <a:r>
              <a:rPr lang="fr-FR" sz="1600" b="1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Mettre l'élève en situation professionnelle, sous le double encadrement d'un tuteur enseignant et d'un maître de stage de l'entreprise.</a:t>
            </a:r>
            <a:endParaRPr lang="fr-FR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600" i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r>
              <a:rPr lang="fr-FR" sz="1600" b="0" i="1" strike="noStrike" spc="-1" dirty="0">
                <a:uFill>
                  <a:solidFill>
                    <a:srgbClr val="FFFFFF"/>
                  </a:solidFill>
                </a:uFill>
                <a:latin typeface="Century Gothic"/>
              </a:rPr>
              <a:t>Possibilité de faire des s</a:t>
            </a:r>
            <a:r>
              <a:rPr lang="fr-FR" sz="1600" i="1" spc="-1" dirty="0">
                <a:uFill>
                  <a:solidFill>
                    <a:srgbClr val="FFFFFF"/>
                  </a:solidFill>
                </a:uFill>
                <a:latin typeface="Century Gothic"/>
              </a:rPr>
              <a:t>tages en entreprise (start-up, PME, grandes entreprises…)  ou en labos / instituts de recherche (UCA, Inria…)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600" i="1" spc="-1" dirty="0"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r>
              <a:rPr lang="fr-FR" sz="1600" b="1" i="1" spc="-1" dirty="0">
                <a:uFill>
                  <a:solidFill>
                    <a:srgbClr val="FFFFFF"/>
                  </a:solidFill>
                </a:uFill>
                <a:latin typeface="Century Gothic"/>
              </a:rPr>
              <a:t>Avant de partir en stage</a:t>
            </a:r>
            <a:r>
              <a:rPr lang="fr-FR" sz="1600" i="1" spc="-1" dirty="0">
                <a:uFill>
                  <a:solidFill>
                    <a:srgbClr val="FFFFFF"/>
                  </a:solidFill>
                </a:uFill>
                <a:latin typeface="Century Gothic"/>
              </a:rPr>
              <a:t>, effectuer les démarches administratives obligatoires : conventions de stage (conventions.polytech.unice.fr) </a:t>
            </a:r>
          </a:p>
          <a:p>
            <a:pPr marL="1440">
              <a:lnSpc>
                <a:spcPct val="100000"/>
              </a:lnSpc>
              <a:buClr>
                <a:srgbClr val="A53010"/>
              </a:buClr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EDF74C7-17B7-40D3-A272-577F0CBF1C74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8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945080" y="624240"/>
            <a:ext cx="6587640" cy="127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Extrait du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3600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Règlement des études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11200" y="787680"/>
            <a:ext cx="5835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1329169-B7D2-4820-ACCC-86A9997C35C5}" type="slidenum">
              <a:rPr lang="fr-FR" sz="2000" b="0" strike="noStrike" spc="-1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9</a:t>
            </a:fld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Line 3"/>
          <p:cNvSpPr/>
          <p:nvPr/>
        </p:nvSpPr>
        <p:spPr>
          <a:xfrm>
            <a:off x="3419640" y="2852640"/>
            <a:ext cx="1296360" cy="36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4"/>
          <p:cNvSpPr/>
          <p:nvPr/>
        </p:nvSpPr>
        <p:spPr>
          <a:xfrm>
            <a:off x="2771640" y="3394080"/>
            <a:ext cx="1944360" cy="36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5"/>
          <p:cNvSpPr/>
          <p:nvPr/>
        </p:nvSpPr>
        <p:spPr>
          <a:xfrm>
            <a:off x="2339640" y="4929480"/>
            <a:ext cx="3528360" cy="360"/>
          </a:xfrm>
          <a:prstGeom prst="line">
            <a:avLst/>
          </a:prstGeom>
          <a:ln w="2556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4" name="Image 273"/>
          <p:cNvPicPr/>
          <p:nvPr/>
        </p:nvPicPr>
        <p:blipFill>
          <a:blip r:embed="rId2"/>
          <a:stretch/>
        </p:blipFill>
        <p:spPr>
          <a:xfrm>
            <a:off x="-3240" y="1856520"/>
            <a:ext cx="9143640" cy="1239480"/>
          </a:xfrm>
          <a:prstGeom prst="rect">
            <a:avLst/>
          </a:prstGeom>
          <a:ln>
            <a:noFill/>
          </a:ln>
        </p:spPr>
      </p:pic>
      <p:pic>
        <p:nvPicPr>
          <p:cNvPr id="275" name="Image 274"/>
          <p:cNvPicPr/>
          <p:nvPr/>
        </p:nvPicPr>
        <p:blipFill>
          <a:blip r:embed="rId3"/>
          <a:stretch/>
        </p:blipFill>
        <p:spPr>
          <a:xfrm>
            <a:off x="-3240" y="3096000"/>
            <a:ext cx="9143640" cy="215280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6D3B4-CCB2-26A0-D39E-0C134F6FA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39" y="3798970"/>
            <a:ext cx="9143640" cy="1562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676</TotalTime>
  <Words>1359</Words>
  <Application>Microsoft Office PowerPoint</Application>
  <PresentationFormat>On-screen Show (4:3)</PresentationFormat>
  <Paragraphs>234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Office Theme</vt:lpstr>
      <vt:lpstr>PowerPoint Presentation</vt:lpstr>
      <vt:lpstr>BIENVENUE en MAM ! Cédric Boulbe (directeur dép.)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Ecole Polytechnique de Nice Sophia Antipolis</dc:title>
  <dc:subject/>
  <dc:creator>fmuller</dc:creator>
  <dc:description/>
  <cp:lastModifiedBy>Jean-Baptiste Caillau</cp:lastModifiedBy>
  <cp:revision>235</cp:revision>
  <dcterms:created xsi:type="dcterms:W3CDTF">2011-09-08T15:49:01Z</dcterms:created>
  <dcterms:modified xsi:type="dcterms:W3CDTF">2025-09-01T18:00:17Z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