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8" r:id="rId2"/>
    <p:sldId id="259" r:id="rId3"/>
    <p:sldId id="256" r:id="rId4"/>
    <p:sldId id="257"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76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CCA857-6925-7F43-A7C0-D391767F480B}" type="datetimeFigureOut">
              <a:rPr lang="en-US" smtClean="0"/>
              <a:pPr/>
              <a:t>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CCA857-6925-7F43-A7C0-D391767F480B}" type="datetimeFigureOut">
              <a:rPr lang="en-US" smtClean="0"/>
              <a:pPr/>
              <a:t>11/4/14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CCA857-6925-7F43-A7C0-D391767F480B}" type="datetimeFigureOut">
              <a:rPr lang="en-US" smtClean="0"/>
              <a:pPr/>
              <a:t>11/4/14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CA857-6925-7F43-A7C0-D391767F480B}" type="datetimeFigureOut">
              <a:rPr lang="en-US" smtClean="0"/>
              <a:pPr/>
              <a:t>11/4/14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A857-6925-7F43-A7C0-D391767F480B}" type="datetimeFigureOut">
              <a:rPr lang="en-US" smtClean="0"/>
              <a:pPr/>
              <a:t>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A857-6925-7F43-A7C0-D391767F480B}" type="datetimeFigureOut">
              <a:rPr lang="en-US" smtClean="0"/>
              <a:pPr/>
              <a:t>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CA857-6925-7F43-A7C0-D391767F480B}" type="datetimeFigureOut">
              <a:rPr lang="en-US" smtClean="0"/>
              <a:pPr/>
              <a:t>11/4/14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77408-D34B-9D4D-ACCA-01183A996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Ground Control Points</a:t>
            </a:r>
            <a:endParaRPr lang="en-US" dirty="0"/>
          </a:p>
        </p:txBody>
      </p:sp>
      <p:sp>
        <p:nvSpPr>
          <p:cNvPr id="5" name="TextBox 4"/>
          <p:cNvSpPr txBox="1"/>
          <p:nvPr/>
        </p:nvSpPr>
        <p:spPr>
          <a:xfrm>
            <a:off x="685800" y="1018843"/>
            <a:ext cx="7772400" cy="1200329"/>
          </a:xfrm>
          <a:prstGeom prst="rect">
            <a:avLst/>
          </a:prstGeom>
          <a:noFill/>
        </p:spPr>
        <p:txBody>
          <a:bodyPr wrap="square" rtlCol="0">
            <a:spAutoFit/>
          </a:bodyPr>
          <a:lstStyle/>
          <a:p>
            <a:pPr marL="342900" indent="-342900"/>
            <a:r>
              <a:rPr lang="en-US" dirty="0" smtClean="0"/>
              <a:t>Point 1 is 4, 366 (</a:t>
            </a:r>
            <a:r>
              <a:rPr lang="en-US" dirty="0" err="1" smtClean="0"/>
              <a:t>x</a:t>
            </a:r>
            <a:r>
              <a:rPr lang="en-US" dirty="0" smtClean="0"/>
              <a:t>, </a:t>
            </a:r>
            <a:r>
              <a:rPr lang="en-US" dirty="0" err="1" smtClean="0"/>
              <a:t>y</a:t>
            </a:r>
            <a:r>
              <a:rPr lang="en-US" dirty="0" smtClean="0"/>
              <a:t>). Usually found by going four rows down (below the 3 dark rows) and then it is the 2</a:t>
            </a:r>
            <a:r>
              <a:rPr lang="en-US" baseline="30000" dirty="0" smtClean="0"/>
              <a:t>nd</a:t>
            </a:r>
            <a:r>
              <a:rPr lang="en-US" dirty="0" smtClean="0"/>
              <a:t> pixel from the right in a row of 4 (but sometimes it looks slightly different (see inset)).</a:t>
            </a:r>
          </a:p>
          <a:p>
            <a:pPr marL="342900" indent="-342900"/>
            <a:endParaRPr lang="en-US" dirty="0"/>
          </a:p>
        </p:txBody>
      </p:sp>
      <p:pic>
        <p:nvPicPr>
          <p:cNvPr id="6" name="Picture 5"/>
          <p:cNvPicPr>
            <a:picLocks noChangeAspect="1"/>
          </p:cNvPicPr>
          <p:nvPr/>
        </p:nvPicPr>
        <p:blipFill>
          <a:blip r:embed="rId2"/>
          <a:stretch>
            <a:fillRect/>
          </a:stretch>
        </p:blipFill>
        <p:spPr>
          <a:xfrm>
            <a:off x="1264946" y="2009773"/>
            <a:ext cx="6690874" cy="4501757"/>
          </a:xfrm>
          <a:prstGeom prst="rect">
            <a:avLst/>
          </a:prstGeom>
          <a:ln w="19050">
            <a:solidFill>
              <a:schemeClr val="tx1">
                <a:lumMod val="65000"/>
                <a:lumOff val="35000"/>
              </a:schemeClr>
            </a:solidFill>
          </a:ln>
        </p:spPr>
      </p:pic>
      <p:pic>
        <p:nvPicPr>
          <p:cNvPr id="7" name="Picture 6"/>
          <p:cNvPicPr>
            <a:picLocks noChangeAspect="1"/>
          </p:cNvPicPr>
          <p:nvPr/>
        </p:nvPicPr>
        <p:blipFill>
          <a:blip r:embed="rId3"/>
          <a:stretch>
            <a:fillRect/>
          </a:stretch>
        </p:blipFill>
        <p:spPr>
          <a:xfrm>
            <a:off x="6391004" y="4538931"/>
            <a:ext cx="2357194" cy="2152607"/>
          </a:xfrm>
          <a:prstGeom prst="rect">
            <a:avLst/>
          </a:prstGeom>
          <a:ln w="19050">
            <a:solidFill>
              <a:schemeClr val="tx1">
                <a:lumMod val="65000"/>
                <a:lumOff val="35000"/>
              </a:schemeClr>
            </a:solid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Ground Control Points</a:t>
            </a:r>
            <a:endParaRPr lang="en-US" dirty="0"/>
          </a:p>
        </p:txBody>
      </p:sp>
      <p:sp>
        <p:nvSpPr>
          <p:cNvPr id="5" name="TextBox 4"/>
          <p:cNvSpPr txBox="1"/>
          <p:nvPr/>
        </p:nvSpPr>
        <p:spPr>
          <a:xfrm>
            <a:off x="685800" y="1018843"/>
            <a:ext cx="7772399" cy="1477328"/>
          </a:xfrm>
          <a:prstGeom prst="rect">
            <a:avLst/>
          </a:prstGeom>
          <a:noFill/>
        </p:spPr>
        <p:txBody>
          <a:bodyPr wrap="square" rtlCol="0">
            <a:spAutoFit/>
          </a:bodyPr>
          <a:lstStyle/>
          <a:p>
            <a:pPr marL="342900" indent="-342900"/>
            <a:r>
              <a:rPr lang="en-US" dirty="0" smtClean="0"/>
              <a:t>Much of what I’m doing now involves looking at one or two control points to see if they are different from the standard set. Standard images are as shown in the table (points 1-6). If a point has different coordinates, I make a note of the image name and shift in </a:t>
            </a:r>
            <a:r>
              <a:rPr lang="en-US" dirty="0" err="1" smtClean="0"/>
              <a:t>Evernote</a:t>
            </a:r>
            <a:r>
              <a:rPr lang="en-US" dirty="0" smtClean="0"/>
              <a:t>.</a:t>
            </a:r>
          </a:p>
          <a:p>
            <a:pPr marL="342900" indent="-342900"/>
            <a:endParaRPr lang="en-US" dirty="0"/>
          </a:p>
        </p:txBody>
      </p:sp>
      <p:pic>
        <p:nvPicPr>
          <p:cNvPr id="7" name="Picture 6"/>
          <p:cNvPicPr>
            <a:picLocks noChangeAspect="1"/>
          </p:cNvPicPr>
          <p:nvPr/>
        </p:nvPicPr>
        <p:blipFill>
          <a:blip r:embed="rId2"/>
          <a:stretch>
            <a:fillRect/>
          </a:stretch>
        </p:blipFill>
        <p:spPr>
          <a:xfrm>
            <a:off x="6391004" y="4538931"/>
            <a:ext cx="2357194" cy="2152607"/>
          </a:xfrm>
          <a:prstGeom prst="rect">
            <a:avLst/>
          </a:prstGeom>
          <a:ln w="19050">
            <a:solidFill>
              <a:schemeClr val="tx1">
                <a:lumMod val="65000"/>
                <a:lumOff val="35000"/>
              </a:schemeClr>
            </a:solidFill>
          </a:ln>
        </p:spPr>
      </p:pic>
      <p:pic>
        <p:nvPicPr>
          <p:cNvPr id="8" name="Picture 7"/>
          <p:cNvPicPr>
            <a:picLocks noChangeAspect="1"/>
          </p:cNvPicPr>
          <p:nvPr/>
        </p:nvPicPr>
        <p:blipFill>
          <a:blip r:embed="rId3"/>
          <a:stretch>
            <a:fillRect/>
          </a:stretch>
        </p:blipFill>
        <p:spPr>
          <a:xfrm>
            <a:off x="685800" y="2779981"/>
            <a:ext cx="3225800" cy="3517900"/>
          </a:xfrm>
          <a:prstGeom prst="rect">
            <a:avLst/>
          </a:prstGeom>
          <a:ln w="19050">
            <a:solidFill>
              <a:schemeClr val="tx1">
                <a:lumMod val="65000"/>
                <a:lumOff val="35000"/>
              </a:schemeClr>
            </a:solidFill>
          </a:ln>
        </p:spPr>
      </p:pic>
      <p:sp>
        <p:nvSpPr>
          <p:cNvPr id="9" name="TextBox 8"/>
          <p:cNvSpPr txBox="1"/>
          <p:nvPr/>
        </p:nvSpPr>
        <p:spPr>
          <a:xfrm>
            <a:off x="4391281" y="2296695"/>
            <a:ext cx="4066917" cy="2031325"/>
          </a:xfrm>
          <a:prstGeom prst="rect">
            <a:avLst/>
          </a:prstGeom>
          <a:noFill/>
        </p:spPr>
        <p:txBody>
          <a:bodyPr wrap="square" rtlCol="0">
            <a:spAutoFit/>
          </a:bodyPr>
          <a:lstStyle/>
          <a:p>
            <a:pPr marL="342900" indent="-342900"/>
            <a:r>
              <a:rPr lang="en-US" dirty="0" smtClean="0"/>
              <a:t>Table of Standard Image Coordinates</a:t>
            </a:r>
          </a:p>
          <a:p>
            <a:pPr marL="342900" indent="-342900">
              <a:buAutoNum type="arabicParenR"/>
            </a:pPr>
            <a:r>
              <a:rPr lang="en-US" dirty="0" smtClean="0"/>
              <a:t>4, 366</a:t>
            </a:r>
          </a:p>
          <a:p>
            <a:pPr marL="342900" indent="-342900">
              <a:buAutoNum type="arabicParenR"/>
            </a:pPr>
            <a:r>
              <a:rPr lang="en-US" dirty="0" smtClean="0"/>
              <a:t>586, 167</a:t>
            </a:r>
          </a:p>
          <a:p>
            <a:pPr marL="342900" indent="-342900">
              <a:buAutoNum type="arabicParenR"/>
            </a:pPr>
            <a:r>
              <a:rPr lang="en-US" dirty="0" smtClean="0"/>
              <a:t>239, 6</a:t>
            </a:r>
          </a:p>
          <a:p>
            <a:pPr marL="342900" indent="-342900">
              <a:buAutoNum type="arabicParenR"/>
            </a:pPr>
            <a:r>
              <a:rPr lang="en-US" dirty="0" smtClean="0"/>
              <a:t>287, 507</a:t>
            </a:r>
          </a:p>
          <a:p>
            <a:pPr marL="342900" indent="-342900">
              <a:buAutoNum type="arabicParenR"/>
            </a:pPr>
            <a:r>
              <a:rPr lang="en-US" dirty="0" smtClean="0"/>
              <a:t>5) 68, 570</a:t>
            </a:r>
          </a:p>
          <a:p>
            <a:pPr marL="342900" indent="-342900">
              <a:buAutoNum type="arabicParenR"/>
            </a:pPr>
            <a:r>
              <a:rPr lang="en-US" dirty="0" smtClean="0"/>
              <a:t>6) 19, 256</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Problematic </a:t>
            </a:r>
            <a:r>
              <a:rPr lang="en-US" dirty="0" err="1" smtClean="0"/>
              <a:t>Symbology</a:t>
            </a:r>
            <a:endParaRPr lang="en-US" dirty="0"/>
          </a:p>
        </p:txBody>
      </p:sp>
      <p:pic>
        <p:nvPicPr>
          <p:cNvPr id="4" name="Picture 3"/>
          <p:cNvPicPr>
            <a:picLocks noChangeAspect="1"/>
          </p:cNvPicPr>
          <p:nvPr/>
        </p:nvPicPr>
        <p:blipFill>
          <a:blip r:embed="rId2"/>
          <a:stretch>
            <a:fillRect/>
          </a:stretch>
        </p:blipFill>
        <p:spPr>
          <a:xfrm>
            <a:off x="460515" y="1455862"/>
            <a:ext cx="6796450" cy="4503672"/>
          </a:xfrm>
          <a:prstGeom prst="rect">
            <a:avLst/>
          </a:prstGeom>
          <a:ln w="19050">
            <a:solidFill>
              <a:schemeClr val="tx1">
                <a:lumMod val="65000"/>
                <a:lumOff val="35000"/>
              </a:schemeClr>
            </a:solidFill>
          </a:ln>
        </p:spPr>
      </p:pic>
      <p:sp>
        <p:nvSpPr>
          <p:cNvPr id="6" name="TextBox 5"/>
          <p:cNvSpPr txBox="1"/>
          <p:nvPr/>
        </p:nvSpPr>
        <p:spPr>
          <a:xfrm>
            <a:off x="2567210" y="2188616"/>
            <a:ext cx="3607607" cy="923330"/>
          </a:xfrm>
          <a:prstGeom prst="rect">
            <a:avLst/>
          </a:prstGeom>
          <a:noFill/>
        </p:spPr>
        <p:txBody>
          <a:bodyPr wrap="square" rtlCol="0">
            <a:spAutoFit/>
          </a:bodyPr>
          <a:lstStyle/>
          <a:p>
            <a:pPr marL="342900" indent="-342900">
              <a:buAutoNum type="arabicParenR"/>
            </a:pPr>
            <a:r>
              <a:rPr lang="en-US" strike="sngStrike" dirty="0" smtClean="0"/>
              <a:t>Stars</a:t>
            </a:r>
            <a:r>
              <a:rPr lang="en-US" dirty="0" smtClean="0"/>
              <a:t> (these can be masked out)</a:t>
            </a:r>
          </a:p>
          <a:p>
            <a:pPr marL="342900" indent="-342900">
              <a:buAutoNum type="arabicParenR"/>
            </a:pPr>
            <a:r>
              <a:rPr lang="en-US" dirty="0" smtClean="0"/>
              <a:t>Circles (black or with an “H”)</a:t>
            </a:r>
          </a:p>
          <a:p>
            <a:pPr marL="342900" indent="-342900">
              <a:buAutoNum type="arabicParenR"/>
            </a:pPr>
            <a:r>
              <a:rPr lang="en-US" dirty="0" smtClean="0"/>
              <a:t>Stripes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05210" y="1190484"/>
            <a:ext cx="5999167" cy="4852830"/>
          </a:xfrm>
          <a:prstGeom prst="rect">
            <a:avLst/>
          </a:prstGeom>
          <a:ln w="19050">
            <a:solidFill>
              <a:schemeClr val="tx1">
                <a:lumMod val="65000"/>
                <a:lumOff val="35000"/>
              </a:schemeClr>
            </a:solidFill>
          </a:ln>
        </p:spPr>
      </p:pic>
      <p:sp>
        <p:nvSpPr>
          <p:cNvPr id="2" name="Title 1"/>
          <p:cNvSpPr>
            <a:spLocks noGrp="1"/>
          </p:cNvSpPr>
          <p:nvPr>
            <p:ph type="ctrTitle"/>
          </p:nvPr>
        </p:nvSpPr>
        <p:spPr>
          <a:xfrm>
            <a:off x="685800" y="202650"/>
            <a:ext cx="7772400" cy="816193"/>
          </a:xfrm>
        </p:spPr>
        <p:txBody>
          <a:bodyPr/>
          <a:lstStyle/>
          <a:p>
            <a:r>
              <a:rPr lang="en-US" dirty="0" smtClean="0"/>
              <a:t>Working </a:t>
            </a:r>
            <a:r>
              <a:rPr lang="en-US" dirty="0" err="1" smtClean="0"/>
              <a:t>Symbology</a:t>
            </a:r>
            <a:endParaRPr lang="en-US" dirty="0"/>
          </a:p>
        </p:txBody>
      </p:sp>
      <p:sp>
        <p:nvSpPr>
          <p:cNvPr id="5" name="TextBox 4"/>
          <p:cNvSpPr txBox="1"/>
          <p:nvPr/>
        </p:nvSpPr>
        <p:spPr>
          <a:xfrm>
            <a:off x="3040118" y="3422586"/>
            <a:ext cx="3404932" cy="369332"/>
          </a:xfrm>
          <a:prstGeom prst="rect">
            <a:avLst/>
          </a:prstGeom>
          <a:noFill/>
        </p:spPr>
        <p:txBody>
          <a:bodyPr wrap="square" rtlCol="0">
            <a:spAutoFit/>
          </a:bodyPr>
          <a:lstStyle/>
          <a:p>
            <a:pPr marL="342900" indent="-342900"/>
            <a:r>
              <a:rPr lang="en-US" dirty="0" smtClean="0"/>
              <a:t>Light Gray solid works great!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Line Thickness</a:t>
            </a:r>
            <a:endParaRPr lang="en-US" dirty="0"/>
          </a:p>
        </p:txBody>
      </p:sp>
      <p:pic>
        <p:nvPicPr>
          <p:cNvPr id="4" name="Picture 3"/>
          <p:cNvPicPr>
            <a:picLocks noChangeAspect="1"/>
          </p:cNvPicPr>
          <p:nvPr/>
        </p:nvPicPr>
        <p:blipFill>
          <a:blip r:embed="rId2"/>
          <a:stretch>
            <a:fillRect/>
          </a:stretch>
        </p:blipFill>
        <p:spPr>
          <a:xfrm>
            <a:off x="624660" y="2059649"/>
            <a:ext cx="3688080" cy="2419350"/>
          </a:xfrm>
          <a:prstGeom prst="rect">
            <a:avLst/>
          </a:prstGeom>
          <a:ln>
            <a:solidFill>
              <a:schemeClr val="tx2">
                <a:lumMod val="60000"/>
                <a:lumOff val="40000"/>
              </a:schemeClr>
            </a:solidFill>
          </a:ln>
        </p:spPr>
      </p:pic>
      <p:pic>
        <p:nvPicPr>
          <p:cNvPr id="5" name="Picture 4"/>
          <p:cNvPicPr>
            <a:picLocks noChangeAspect="1"/>
          </p:cNvPicPr>
          <p:nvPr/>
        </p:nvPicPr>
        <p:blipFill>
          <a:blip r:embed="rId3"/>
          <a:stretch>
            <a:fillRect/>
          </a:stretch>
        </p:blipFill>
        <p:spPr>
          <a:xfrm>
            <a:off x="4768366" y="2048219"/>
            <a:ext cx="3691890" cy="2430780"/>
          </a:xfrm>
          <a:prstGeom prst="rect">
            <a:avLst/>
          </a:prstGeom>
          <a:ln>
            <a:solidFill>
              <a:schemeClr val="tx2">
                <a:lumMod val="60000"/>
                <a:lumOff val="40000"/>
              </a:schemeClr>
            </a:solidFill>
          </a:ln>
        </p:spPr>
      </p:pic>
      <p:sp>
        <p:nvSpPr>
          <p:cNvPr id="6" name="TextBox 5"/>
          <p:cNvSpPr txBox="1"/>
          <p:nvPr/>
        </p:nvSpPr>
        <p:spPr>
          <a:xfrm>
            <a:off x="4793362" y="4815080"/>
            <a:ext cx="4270223" cy="369332"/>
          </a:xfrm>
          <a:prstGeom prst="rect">
            <a:avLst/>
          </a:prstGeom>
          <a:noFill/>
        </p:spPr>
        <p:txBody>
          <a:bodyPr wrap="square" rtlCol="0">
            <a:spAutoFit/>
          </a:bodyPr>
          <a:lstStyle/>
          <a:p>
            <a:r>
              <a:rPr lang="en-US" dirty="0" smtClean="0"/>
              <a:t>N_73_01.tiff (Black-capped </a:t>
            </a:r>
            <a:r>
              <a:rPr lang="en-US" dirty="0" err="1" smtClean="0"/>
              <a:t>Donacobius</a:t>
            </a:r>
            <a:r>
              <a:rPr lang="en-US" dirty="0" smtClean="0"/>
              <a:t>)</a:t>
            </a:r>
            <a:endParaRPr lang="en-US" dirty="0"/>
          </a:p>
        </p:txBody>
      </p:sp>
      <p:sp>
        <p:nvSpPr>
          <p:cNvPr id="7" name="TextBox 6"/>
          <p:cNvSpPr txBox="1"/>
          <p:nvPr/>
        </p:nvSpPr>
        <p:spPr>
          <a:xfrm>
            <a:off x="661585" y="4815080"/>
            <a:ext cx="3231856" cy="369332"/>
          </a:xfrm>
          <a:prstGeom prst="rect">
            <a:avLst/>
          </a:prstGeom>
          <a:noFill/>
        </p:spPr>
        <p:txBody>
          <a:bodyPr wrap="square" rtlCol="0">
            <a:spAutoFit/>
          </a:bodyPr>
          <a:lstStyle/>
          <a:p>
            <a:r>
              <a:rPr lang="en-US" dirty="0" smtClean="0"/>
              <a:t>N_73_02.tiff (Thrush-like Wren)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TotalTime>
  <Words>198</Words>
  <Application>Microsoft Macintosh PowerPoint</Application>
  <PresentationFormat>On-screen Show (4:3)</PresentationFormat>
  <Paragraphs>20</Paragraphs>
  <Slides>5</Slides>
  <Notes>0</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Office Theme</vt:lpstr>
      <vt:lpstr>Ground Control Points</vt:lpstr>
      <vt:lpstr>Ground Control Points</vt:lpstr>
      <vt:lpstr>Problematic Symbology</vt:lpstr>
      <vt:lpstr>Working Symbology</vt:lpstr>
      <vt:lpstr>Differences in Line Thickness</vt:lpstr>
    </vt:vector>
  </TitlesOfParts>
  <Company>UMCES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 Control Points</dc:title>
  <dc:creator>JBC</dc:creator>
  <cp:lastModifiedBy>JBC</cp:lastModifiedBy>
  <cp:revision>7</cp:revision>
  <dcterms:created xsi:type="dcterms:W3CDTF">2014-11-04T16:11:25Z</dcterms:created>
  <dcterms:modified xsi:type="dcterms:W3CDTF">2014-11-04T19:36:55Z</dcterms:modified>
</cp:coreProperties>
</file>