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8" r:id="rId3"/>
    <p:sldId id="257" r:id="rId4"/>
    <p:sldId id="259" r:id="rId5"/>
    <p:sldId id="261"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52" autoAdjust="0"/>
    <p:restoredTop sz="78630" autoAdjust="0"/>
  </p:normalViewPr>
  <p:slideViewPr>
    <p:cSldViewPr snapToGrid="0">
      <p:cViewPr varScale="1">
        <p:scale>
          <a:sx n="64" d="100"/>
          <a:sy n="64" d="100"/>
        </p:scale>
        <p:origin x="100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A8F4B2-2777-4C7D-9190-24BE9C783CF1}" type="datetimeFigureOut">
              <a:rPr lang="en-US" smtClean="0"/>
              <a:t>3/10/2017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3731E-6EDF-4D96-A7BF-7B3718149DDF}" type="slidenum">
              <a:rPr lang="en-US" smtClean="0"/>
              <a:t>‹#›</a:t>
            </a:fld>
            <a:endParaRPr lang="en-US"/>
          </a:p>
        </p:txBody>
      </p:sp>
    </p:spTree>
    <p:extLst>
      <p:ext uri="{BB962C8B-B14F-4D97-AF65-F5344CB8AC3E}">
        <p14:creationId xmlns:p14="http://schemas.microsoft.com/office/powerpoint/2010/main" val="1820596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Work for Garrett County in Planning &amp; Land Management.</a:t>
            </a:r>
          </a:p>
          <a:p>
            <a:r>
              <a:rPr lang="en-US" dirty="0" smtClean="0"/>
              <a:t>We are a small county (population-wise) of about 30K.</a:t>
            </a:r>
          </a:p>
          <a:p>
            <a:r>
              <a:rPr lang="en-US" dirty="0" smtClean="0"/>
              <a:t>I worked for a natural gas</a:t>
            </a:r>
            <a:r>
              <a:rPr lang="en-US" baseline="0" dirty="0" smtClean="0"/>
              <a:t> company (EQT) in Clarksburg, WV for about 10 months prior to this</a:t>
            </a:r>
          </a:p>
          <a:p>
            <a:r>
              <a:rPr lang="en-US" baseline="0" dirty="0" smtClean="0"/>
              <a:t>I worked in Natural Resources Science for several years prior to that AL &amp; WVU / NRAC and USGS through IAP World Services.</a:t>
            </a:r>
            <a:endParaRPr lang="en-US" dirty="0"/>
          </a:p>
        </p:txBody>
      </p:sp>
      <p:sp>
        <p:nvSpPr>
          <p:cNvPr id="4" name="Slide Number Placeholder 3"/>
          <p:cNvSpPr>
            <a:spLocks noGrp="1"/>
          </p:cNvSpPr>
          <p:nvPr>
            <p:ph type="sldNum" sz="quarter" idx="10"/>
          </p:nvPr>
        </p:nvSpPr>
        <p:spPr/>
        <p:txBody>
          <a:bodyPr/>
          <a:lstStyle/>
          <a:p>
            <a:fld id="{D143731E-6EDF-4D96-A7BF-7B3718149DDF}" type="slidenum">
              <a:rPr lang="en-US" smtClean="0"/>
              <a:t>1</a:t>
            </a:fld>
            <a:endParaRPr lang="en-US"/>
          </a:p>
        </p:txBody>
      </p:sp>
    </p:spTree>
    <p:extLst>
      <p:ext uri="{BB962C8B-B14F-4D97-AF65-F5344CB8AC3E}">
        <p14:creationId xmlns:p14="http://schemas.microsoft.com/office/powerpoint/2010/main" val="2039331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County Administrator wanted to see a map of public</a:t>
            </a:r>
            <a:r>
              <a:rPr lang="en-US" baseline="0" dirty="0" smtClean="0"/>
              <a:t> water and sewer in the County Business Parks. WE DON’T HAVE THAT!!!</a:t>
            </a:r>
          </a:p>
          <a:p>
            <a:r>
              <a:rPr lang="en-US" baseline="0" dirty="0" smtClean="0"/>
              <a:t>So I decided I could create it. I obtained some CAD layers (minimal) and Scans of proposed water/sewer CAD drawings. I see the VALUE in having these layers (and hopefully the department (DPU) will too).</a:t>
            </a:r>
            <a:endParaRPr lang="en-US" dirty="0"/>
          </a:p>
        </p:txBody>
      </p:sp>
      <p:sp>
        <p:nvSpPr>
          <p:cNvPr id="4" name="Slide Number Placeholder 3"/>
          <p:cNvSpPr>
            <a:spLocks noGrp="1"/>
          </p:cNvSpPr>
          <p:nvPr>
            <p:ph type="sldNum" sz="quarter" idx="10"/>
          </p:nvPr>
        </p:nvSpPr>
        <p:spPr/>
        <p:txBody>
          <a:bodyPr/>
          <a:lstStyle/>
          <a:p>
            <a:fld id="{D143731E-6EDF-4D96-A7BF-7B3718149DDF}" type="slidenum">
              <a:rPr lang="en-US" smtClean="0"/>
              <a:t>2</a:t>
            </a:fld>
            <a:endParaRPr lang="en-US"/>
          </a:p>
        </p:txBody>
      </p:sp>
    </p:spTree>
    <p:extLst>
      <p:ext uri="{BB962C8B-B14F-4D97-AF65-F5344CB8AC3E}">
        <p14:creationId xmlns:p14="http://schemas.microsoft.com/office/powerpoint/2010/main" val="2547350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Mapping the business</a:t>
            </a:r>
            <a:r>
              <a:rPr lang="en-US" baseline="0" dirty="0" smtClean="0"/>
              <a:t> parks was the original purpose but I thought that creating a baseline dataset was even more important. </a:t>
            </a:r>
          </a:p>
          <a:p>
            <a:r>
              <a:rPr lang="en-US" baseline="0" dirty="0" smtClean="0"/>
              <a:t>Outcomes include easier access to information … process improvement in asset management and … in the future we can GPS assets and more correctly locate them in the GIS which allows us to locate them in the field without even visiting to the site (in some cases).</a:t>
            </a:r>
            <a:endParaRPr lang="en-US" dirty="0"/>
          </a:p>
        </p:txBody>
      </p:sp>
      <p:sp>
        <p:nvSpPr>
          <p:cNvPr id="4" name="Slide Number Placeholder 3"/>
          <p:cNvSpPr>
            <a:spLocks noGrp="1"/>
          </p:cNvSpPr>
          <p:nvPr>
            <p:ph type="sldNum" sz="quarter" idx="10"/>
          </p:nvPr>
        </p:nvSpPr>
        <p:spPr/>
        <p:txBody>
          <a:bodyPr/>
          <a:lstStyle/>
          <a:p>
            <a:fld id="{D143731E-6EDF-4D96-A7BF-7B3718149DDF}" type="slidenum">
              <a:rPr lang="en-US" smtClean="0"/>
              <a:t>3</a:t>
            </a:fld>
            <a:endParaRPr lang="en-US"/>
          </a:p>
        </p:txBody>
      </p:sp>
    </p:spTree>
    <p:extLst>
      <p:ext uri="{BB962C8B-B14F-4D97-AF65-F5344CB8AC3E}">
        <p14:creationId xmlns:p14="http://schemas.microsoft.com/office/powerpoint/2010/main" val="3422928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Talked with Pat a few times</a:t>
            </a:r>
            <a:r>
              <a:rPr lang="en-US" baseline="0" dirty="0" smtClean="0"/>
              <a:t> about the idea I was hatching. I borrowed some from the Public Utilities Data Model but really only used what was needed (no GUIDs or anything).</a:t>
            </a:r>
            <a:endParaRPr lang="en-US" dirty="0"/>
          </a:p>
        </p:txBody>
      </p:sp>
      <p:sp>
        <p:nvSpPr>
          <p:cNvPr id="4" name="Slide Number Placeholder 3"/>
          <p:cNvSpPr>
            <a:spLocks noGrp="1"/>
          </p:cNvSpPr>
          <p:nvPr>
            <p:ph type="sldNum" sz="quarter" idx="10"/>
          </p:nvPr>
        </p:nvSpPr>
        <p:spPr/>
        <p:txBody>
          <a:bodyPr/>
          <a:lstStyle/>
          <a:p>
            <a:fld id="{D143731E-6EDF-4D96-A7BF-7B3718149DDF}" type="slidenum">
              <a:rPr lang="en-US" smtClean="0"/>
              <a:t>4</a:t>
            </a:fld>
            <a:endParaRPr lang="en-US"/>
          </a:p>
        </p:txBody>
      </p:sp>
    </p:spTree>
    <p:extLst>
      <p:ext uri="{BB962C8B-B14F-4D97-AF65-F5344CB8AC3E}">
        <p14:creationId xmlns:p14="http://schemas.microsoft.com/office/powerpoint/2010/main" val="1218838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really good recommendation I got (Mary from Frederick County) when I mentioned that we were starting to do this, was to check out the ArcGIS Public Utilities Data Model. There is this huge PDF (free) online.</a:t>
            </a:r>
          </a:p>
          <a:p>
            <a:endParaRPr lang="en-US" baseline="0" dirty="0" smtClean="0"/>
          </a:p>
          <a:p>
            <a:r>
              <a:rPr lang="en-US" baseline="0" dirty="0" smtClean="0"/>
              <a:t>It is complex so rather than start with their template and delete fields we will never use, we built it from scratch using the fields we knew we could use.</a:t>
            </a:r>
          </a:p>
          <a:p>
            <a:r>
              <a:rPr lang="en-US" baseline="0" dirty="0" smtClean="0"/>
              <a:t>We did not use CASE tools or a schema creation wizard but those do look like interesting tools to use.</a:t>
            </a:r>
            <a:endParaRPr lang="en-US" dirty="0"/>
          </a:p>
        </p:txBody>
      </p:sp>
      <p:sp>
        <p:nvSpPr>
          <p:cNvPr id="4" name="Slide Number Placeholder 3"/>
          <p:cNvSpPr>
            <a:spLocks noGrp="1"/>
          </p:cNvSpPr>
          <p:nvPr>
            <p:ph type="sldNum" sz="quarter" idx="10"/>
          </p:nvPr>
        </p:nvSpPr>
        <p:spPr/>
        <p:txBody>
          <a:bodyPr/>
          <a:lstStyle/>
          <a:p>
            <a:fld id="{D143731E-6EDF-4D96-A7BF-7B3718149DDF}" type="slidenum">
              <a:rPr lang="en-US" smtClean="0"/>
              <a:t>5</a:t>
            </a:fld>
            <a:endParaRPr lang="en-US"/>
          </a:p>
        </p:txBody>
      </p:sp>
    </p:spTree>
    <p:extLst>
      <p:ext uri="{BB962C8B-B14F-4D97-AF65-F5344CB8AC3E}">
        <p14:creationId xmlns:p14="http://schemas.microsoft.com/office/powerpoint/2010/main" val="2439941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schema document lives (still)</a:t>
            </a:r>
            <a:r>
              <a:rPr lang="en-US" baseline="0" dirty="0" smtClean="0"/>
              <a:t> on my whiteboard. I figured I’d better get a photo of it. I’m working on writing up this schema in a separate Power Point file.</a:t>
            </a:r>
            <a:endParaRPr lang="en-US" dirty="0"/>
          </a:p>
        </p:txBody>
      </p:sp>
      <p:sp>
        <p:nvSpPr>
          <p:cNvPr id="4" name="Slide Number Placeholder 3"/>
          <p:cNvSpPr>
            <a:spLocks noGrp="1"/>
          </p:cNvSpPr>
          <p:nvPr>
            <p:ph type="sldNum" sz="quarter" idx="10"/>
          </p:nvPr>
        </p:nvSpPr>
        <p:spPr/>
        <p:txBody>
          <a:bodyPr/>
          <a:lstStyle/>
          <a:p>
            <a:fld id="{D143731E-6EDF-4D96-A7BF-7B3718149DDF}" type="slidenum">
              <a:rPr lang="en-US" smtClean="0"/>
              <a:t>6</a:t>
            </a:fld>
            <a:endParaRPr lang="en-US"/>
          </a:p>
        </p:txBody>
      </p:sp>
    </p:spTree>
    <p:extLst>
      <p:ext uri="{BB962C8B-B14F-4D97-AF65-F5344CB8AC3E}">
        <p14:creationId xmlns:p14="http://schemas.microsoft.com/office/powerpoint/2010/main" val="3185833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Type is a good one to symbolize points with to show features such as manholes, valves, angles, hydrants, sleeves, caps etc. differently. I typically just use </a:t>
            </a:r>
            <a:r>
              <a:rPr lang="en-US" dirty="0" err="1" smtClean="0"/>
              <a:t>LineType</a:t>
            </a:r>
            <a:r>
              <a:rPr lang="en-US" dirty="0" smtClean="0"/>
              <a:t> for the lines to show whether they are water, gravity</a:t>
            </a:r>
            <a:r>
              <a:rPr lang="en-US" baseline="0" dirty="0" smtClean="0"/>
              <a:t> sewer, forced main, or laterals etc.</a:t>
            </a:r>
            <a:endParaRPr lang="en-US" dirty="0" smtClean="0"/>
          </a:p>
          <a:p>
            <a:endParaRPr lang="en-US" dirty="0"/>
          </a:p>
        </p:txBody>
      </p:sp>
      <p:sp>
        <p:nvSpPr>
          <p:cNvPr id="4" name="Slide Number Placeholder 3"/>
          <p:cNvSpPr>
            <a:spLocks noGrp="1"/>
          </p:cNvSpPr>
          <p:nvPr>
            <p:ph type="sldNum" sz="quarter" idx="10"/>
          </p:nvPr>
        </p:nvSpPr>
        <p:spPr/>
        <p:txBody>
          <a:bodyPr/>
          <a:lstStyle/>
          <a:p>
            <a:fld id="{D143731E-6EDF-4D96-A7BF-7B3718149DDF}" type="slidenum">
              <a:rPr lang="en-US" smtClean="0"/>
              <a:t>7</a:t>
            </a:fld>
            <a:endParaRPr lang="en-US"/>
          </a:p>
        </p:txBody>
      </p:sp>
    </p:spTree>
    <p:extLst>
      <p:ext uri="{BB962C8B-B14F-4D97-AF65-F5344CB8AC3E}">
        <p14:creationId xmlns:p14="http://schemas.microsoft.com/office/powerpoint/2010/main" val="280216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waiting to implement the CVDs with the idea that more values may be added. The downside</a:t>
            </a:r>
            <a:r>
              <a:rPr lang="en-US" baseline="0" dirty="0" smtClean="0"/>
              <a:t> of waiting is that in our </a:t>
            </a:r>
            <a:r>
              <a:rPr lang="en-US" baseline="0" dirty="0" err="1" smtClean="0"/>
              <a:t>webmaps</a:t>
            </a:r>
            <a:r>
              <a:rPr lang="en-US" baseline="0" dirty="0" smtClean="0"/>
              <a:t> and apps, it isn’t apparent to anyone that </a:t>
            </a:r>
            <a:r>
              <a:rPr lang="en-US" baseline="0" dirty="0" err="1" smtClean="0"/>
              <a:t>LineType</a:t>
            </a:r>
            <a:r>
              <a:rPr lang="en-US" baseline="0" dirty="0" smtClean="0"/>
              <a:t> of 3 is a water line (except that </a:t>
            </a:r>
            <a:r>
              <a:rPr lang="en-US" baseline="0" smtClean="0"/>
              <a:t>it is a blue line).</a:t>
            </a:r>
            <a:endParaRPr lang="en-US" dirty="0"/>
          </a:p>
        </p:txBody>
      </p:sp>
      <p:sp>
        <p:nvSpPr>
          <p:cNvPr id="4" name="Slide Number Placeholder 3"/>
          <p:cNvSpPr>
            <a:spLocks noGrp="1"/>
          </p:cNvSpPr>
          <p:nvPr>
            <p:ph type="sldNum" sz="quarter" idx="10"/>
          </p:nvPr>
        </p:nvSpPr>
        <p:spPr/>
        <p:txBody>
          <a:bodyPr/>
          <a:lstStyle/>
          <a:p>
            <a:fld id="{D143731E-6EDF-4D96-A7BF-7B3718149DDF}" type="slidenum">
              <a:rPr lang="en-US" smtClean="0"/>
              <a:t>8</a:t>
            </a:fld>
            <a:endParaRPr lang="en-US"/>
          </a:p>
        </p:txBody>
      </p:sp>
    </p:spTree>
    <p:extLst>
      <p:ext uri="{BB962C8B-B14F-4D97-AF65-F5344CB8AC3E}">
        <p14:creationId xmlns:p14="http://schemas.microsoft.com/office/powerpoint/2010/main" val="21616946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3/10/2017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3/10/2017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dIY</a:t>
            </a:r>
            <a:r>
              <a:rPr lang="en-US" dirty="0" smtClean="0"/>
              <a:t> </a:t>
            </a:r>
            <a:r>
              <a:rPr lang="en-US" dirty="0" err="1" smtClean="0"/>
              <a:t>aSSET</a:t>
            </a:r>
            <a:r>
              <a:rPr lang="en-US" dirty="0" smtClean="0"/>
              <a:t> </a:t>
            </a:r>
            <a:r>
              <a:rPr lang="en-US" dirty="0" err="1" smtClean="0"/>
              <a:t>MaNAGEMENT</a:t>
            </a:r>
            <a:endParaRPr lang="en-US" dirty="0"/>
          </a:p>
        </p:txBody>
      </p:sp>
      <p:sp>
        <p:nvSpPr>
          <p:cNvPr id="3" name="Subtitle 2"/>
          <p:cNvSpPr>
            <a:spLocks noGrp="1"/>
          </p:cNvSpPr>
          <p:nvPr>
            <p:ph type="subTitle" idx="1"/>
          </p:nvPr>
        </p:nvSpPr>
        <p:spPr>
          <a:xfrm>
            <a:off x="3962399" y="4385732"/>
            <a:ext cx="7197726" cy="482137"/>
          </a:xfrm>
        </p:spPr>
        <p:txBody>
          <a:bodyPr/>
          <a:lstStyle/>
          <a:p>
            <a:r>
              <a:rPr lang="en-US" dirty="0" smtClean="0"/>
              <a:t>For Public UTILITIES</a:t>
            </a:r>
          </a:p>
        </p:txBody>
      </p:sp>
      <p:sp>
        <p:nvSpPr>
          <p:cNvPr id="4" name="TextBox 3"/>
          <p:cNvSpPr txBox="1"/>
          <p:nvPr/>
        </p:nvSpPr>
        <p:spPr>
          <a:xfrm>
            <a:off x="6468204" y="4867869"/>
            <a:ext cx="4691921" cy="1015663"/>
          </a:xfrm>
          <a:prstGeom prst="rect">
            <a:avLst/>
          </a:prstGeom>
          <a:noFill/>
        </p:spPr>
        <p:txBody>
          <a:bodyPr wrap="square" rtlCol="0">
            <a:spAutoFit/>
          </a:bodyPr>
          <a:lstStyle/>
          <a:p>
            <a:pPr algn="r"/>
            <a:r>
              <a:rPr lang="en-US" sz="1400" dirty="0"/>
              <a:t>J.B. Churchill</a:t>
            </a:r>
            <a:br>
              <a:rPr lang="en-US" sz="1400" dirty="0"/>
            </a:br>
            <a:r>
              <a:rPr lang="en-US" sz="1400" dirty="0"/>
              <a:t>Garrett County, </a:t>
            </a:r>
            <a:r>
              <a:rPr lang="en-US" sz="1400" dirty="0" smtClean="0"/>
              <a:t>MD</a:t>
            </a:r>
          </a:p>
          <a:p>
            <a:pPr algn="r"/>
            <a:r>
              <a:rPr lang="en-US" sz="1400" dirty="0" smtClean="0"/>
              <a:t>Planning &amp; Land Management</a:t>
            </a:r>
            <a:endParaRPr lang="en-US" sz="1400" dirty="0"/>
          </a:p>
          <a:p>
            <a:pPr algn="r"/>
            <a:endParaRPr lang="en-US" dirty="0"/>
          </a:p>
        </p:txBody>
      </p:sp>
    </p:spTree>
    <p:extLst>
      <p:ext uri="{BB962C8B-B14F-4D97-AF65-F5344CB8AC3E}">
        <p14:creationId xmlns:p14="http://schemas.microsoft.com/office/powerpoint/2010/main" val="601745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Justification</a:t>
            </a:r>
            <a:endParaRPr lang="en-US" dirty="0"/>
          </a:p>
        </p:txBody>
      </p:sp>
      <p:sp>
        <p:nvSpPr>
          <p:cNvPr id="3" name="Content Placeholder 2"/>
          <p:cNvSpPr>
            <a:spLocks noGrp="1"/>
          </p:cNvSpPr>
          <p:nvPr>
            <p:ph idx="1"/>
          </p:nvPr>
        </p:nvSpPr>
        <p:spPr/>
        <p:txBody>
          <a:bodyPr/>
          <a:lstStyle/>
          <a:p>
            <a:pPr>
              <a:buClr>
                <a:schemeClr val="accent1">
                  <a:lumMod val="40000"/>
                  <a:lumOff val="60000"/>
                </a:schemeClr>
              </a:buClr>
            </a:pPr>
            <a:r>
              <a:rPr lang="en-US" dirty="0" smtClean="0"/>
              <a:t>The project was initially a request for a map.</a:t>
            </a:r>
          </a:p>
          <a:p>
            <a:pPr>
              <a:buClr>
                <a:schemeClr val="accent1">
                  <a:lumMod val="40000"/>
                  <a:lumOff val="60000"/>
                </a:schemeClr>
              </a:buClr>
            </a:pPr>
            <a:r>
              <a:rPr lang="en-US" dirty="0" smtClean="0"/>
              <a:t>Starting out I was going to just digitize the Business Parks.</a:t>
            </a:r>
          </a:p>
          <a:p>
            <a:pPr>
              <a:buClr>
                <a:schemeClr val="accent1">
                  <a:lumMod val="40000"/>
                  <a:lumOff val="60000"/>
                </a:schemeClr>
              </a:buClr>
            </a:pPr>
            <a:r>
              <a:rPr lang="en-US" dirty="0" smtClean="0"/>
              <a:t>I was surprised that we didn’t have these data layers already.</a:t>
            </a:r>
          </a:p>
          <a:p>
            <a:pPr>
              <a:buClr>
                <a:schemeClr val="accent1">
                  <a:lumMod val="40000"/>
                  <a:lumOff val="60000"/>
                </a:schemeClr>
              </a:buClr>
            </a:pPr>
            <a:r>
              <a:rPr lang="en-US" dirty="0" smtClean="0"/>
              <a:t>I feel that having these layers will be beneficial to DPU.</a:t>
            </a:r>
          </a:p>
        </p:txBody>
      </p:sp>
    </p:spTree>
    <p:extLst>
      <p:ext uri="{BB962C8B-B14F-4D97-AF65-F5344CB8AC3E}">
        <p14:creationId xmlns:p14="http://schemas.microsoft.com/office/powerpoint/2010/main" val="1371919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 Natural Planning Model</a:t>
            </a:r>
            <a:endParaRPr lang="en-US" dirty="0"/>
          </a:p>
        </p:txBody>
      </p:sp>
      <p:sp>
        <p:nvSpPr>
          <p:cNvPr id="5" name="Content Placeholder 2"/>
          <p:cNvSpPr>
            <a:spLocks noGrp="1"/>
          </p:cNvSpPr>
          <p:nvPr>
            <p:ph idx="1"/>
          </p:nvPr>
        </p:nvSpPr>
        <p:spPr>
          <a:xfrm>
            <a:off x="685801" y="2142068"/>
            <a:ext cx="10131425" cy="3254392"/>
          </a:xfrm>
        </p:spPr>
        <p:txBody>
          <a:bodyPr>
            <a:normAutofit/>
          </a:bodyPr>
          <a:lstStyle/>
          <a:p>
            <a:pPr marL="0" indent="0">
              <a:buClr>
                <a:schemeClr val="accent1">
                  <a:lumMod val="40000"/>
                  <a:lumOff val="60000"/>
                </a:schemeClr>
              </a:buClr>
              <a:buNone/>
            </a:pPr>
            <a:r>
              <a:rPr lang="en-US" sz="2400" dirty="0" smtClean="0"/>
              <a:t>1. Defining Purpose and Principles</a:t>
            </a:r>
            <a:endParaRPr lang="en-US" dirty="0" smtClean="0"/>
          </a:p>
          <a:p>
            <a:pPr>
              <a:buClr>
                <a:schemeClr val="accent1">
                  <a:lumMod val="40000"/>
                  <a:lumOff val="60000"/>
                </a:schemeClr>
              </a:buClr>
            </a:pPr>
            <a:r>
              <a:rPr lang="en-US" dirty="0" smtClean="0"/>
              <a:t>Create enough Point and Line Data to </a:t>
            </a:r>
            <a:r>
              <a:rPr lang="en-US" b="1" dirty="0" smtClean="0"/>
              <a:t>map</a:t>
            </a:r>
            <a:r>
              <a:rPr lang="en-US" dirty="0" smtClean="0"/>
              <a:t> the business parks.</a:t>
            </a:r>
          </a:p>
          <a:p>
            <a:pPr>
              <a:buClr>
                <a:schemeClr val="accent1">
                  <a:lumMod val="40000"/>
                  <a:lumOff val="60000"/>
                </a:schemeClr>
              </a:buClr>
            </a:pPr>
            <a:r>
              <a:rPr lang="en-US" dirty="0" smtClean="0"/>
              <a:t>Provide a baseline layer for DPU to improve upon.</a:t>
            </a:r>
          </a:p>
          <a:p>
            <a:pPr marL="0" indent="0">
              <a:buClr>
                <a:schemeClr val="accent1">
                  <a:lumMod val="40000"/>
                  <a:lumOff val="60000"/>
                </a:schemeClr>
              </a:buClr>
              <a:buNone/>
            </a:pPr>
            <a:r>
              <a:rPr lang="en-US" sz="2400" dirty="0" smtClean="0"/>
              <a:t>2. Outcome Visioning</a:t>
            </a:r>
          </a:p>
          <a:p>
            <a:pPr>
              <a:buClr>
                <a:schemeClr val="accent1">
                  <a:lumMod val="40000"/>
                  <a:lumOff val="60000"/>
                </a:schemeClr>
              </a:buClr>
              <a:buFont typeface="Arial" panose="020B0604020202020204" pitchFamily="34" charset="0"/>
              <a:buChar char="•"/>
            </a:pPr>
            <a:r>
              <a:rPr lang="en-US" dirty="0"/>
              <a:t>Make it easier to locate and look up information about Water/Sewer infrastructure</a:t>
            </a:r>
            <a:r>
              <a:rPr lang="en-US" dirty="0" smtClean="0"/>
              <a:t>.</a:t>
            </a:r>
          </a:p>
          <a:p>
            <a:pPr>
              <a:buClr>
                <a:schemeClr val="accent1">
                  <a:lumMod val="40000"/>
                  <a:lumOff val="60000"/>
                </a:schemeClr>
              </a:buClr>
              <a:buFont typeface="Arial" panose="020B0604020202020204" pitchFamily="34" charset="0"/>
              <a:buChar char="•"/>
            </a:pPr>
            <a:r>
              <a:rPr lang="en-US" dirty="0" smtClean="0"/>
              <a:t>Use to improve existing asset management and maintenance protocols.</a:t>
            </a:r>
          </a:p>
          <a:p>
            <a:pPr>
              <a:buClr>
                <a:schemeClr val="accent1">
                  <a:lumMod val="40000"/>
                  <a:lumOff val="60000"/>
                </a:schemeClr>
              </a:buClr>
              <a:buFont typeface="Arial" panose="020B0604020202020204" pitchFamily="34" charset="0"/>
              <a:buChar char="•"/>
            </a:pPr>
            <a:r>
              <a:rPr lang="en-US" dirty="0" smtClean="0"/>
              <a:t>Future data conflation process with GPS =&gt; better Miss Utility type locations.</a:t>
            </a:r>
          </a:p>
          <a:p>
            <a:pPr>
              <a:buClr>
                <a:schemeClr val="accent1">
                  <a:lumMod val="40000"/>
                  <a:lumOff val="60000"/>
                </a:schemeClr>
              </a:buClr>
              <a:buFont typeface="Arial" panose="020B0604020202020204" pitchFamily="34" charset="0"/>
              <a:buChar char="•"/>
            </a:pPr>
            <a:endParaRPr lang="en-US" dirty="0" smtClean="0"/>
          </a:p>
        </p:txBody>
      </p:sp>
    </p:spTree>
    <p:extLst>
      <p:ext uri="{BB962C8B-B14F-4D97-AF65-F5344CB8AC3E}">
        <p14:creationId xmlns:p14="http://schemas.microsoft.com/office/powerpoint/2010/main" val="2767954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 Natural Planning Model</a:t>
            </a:r>
            <a:endParaRPr lang="en-US" dirty="0"/>
          </a:p>
        </p:txBody>
      </p:sp>
      <p:sp>
        <p:nvSpPr>
          <p:cNvPr id="5" name="Content Placeholder 2"/>
          <p:cNvSpPr>
            <a:spLocks noGrp="1"/>
          </p:cNvSpPr>
          <p:nvPr>
            <p:ph idx="1"/>
          </p:nvPr>
        </p:nvSpPr>
        <p:spPr>
          <a:xfrm>
            <a:off x="685801" y="2142067"/>
            <a:ext cx="10131425" cy="3649133"/>
          </a:xfrm>
        </p:spPr>
        <p:txBody>
          <a:bodyPr>
            <a:noAutofit/>
          </a:bodyPr>
          <a:lstStyle/>
          <a:p>
            <a:pPr marL="0" indent="0">
              <a:buClr>
                <a:schemeClr val="accent1">
                  <a:lumMod val="40000"/>
                  <a:lumOff val="60000"/>
                </a:schemeClr>
              </a:buClr>
              <a:buNone/>
            </a:pPr>
            <a:r>
              <a:rPr lang="en-US" sz="2400" dirty="0"/>
              <a:t>3</a:t>
            </a:r>
            <a:r>
              <a:rPr lang="en-US" sz="2400" dirty="0" smtClean="0"/>
              <a:t>. Brainstorming</a:t>
            </a:r>
          </a:p>
          <a:p>
            <a:pPr>
              <a:buClr>
                <a:schemeClr val="accent1">
                  <a:lumMod val="40000"/>
                  <a:lumOff val="60000"/>
                </a:schemeClr>
              </a:buClr>
            </a:pPr>
            <a:r>
              <a:rPr lang="en-US" dirty="0" smtClean="0"/>
              <a:t>Meetings &amp; Phone Calls with Head of DPU (Pat)</a:t>
            </a:r>
          </a:p>
          <a:p>
            <a:pPr>
              <a:buClr>
                <a:schemeClr val="accent1">
                  <a:lumMod val="40000"/>
                  <a:lumOff val="60000"/>
                </a:schemeClr>
              </a:buClr>
            </a:pPr>
            <a:r>
              <a:rPr lang="en-US" dirty="0" smtClean="0"/>
              <a:t>Schema from ESRI PU Data Model &amp; from what was symbolized on CAD Drawings.</a:t>
            </a:r>
          </a:p>
          <a:p>
            <a:pPr marL="0" indent="0">
              <a:buClr>
                <a:schemeClr val="accent1">
                  <a:lumMod val="40000"/>
                  <a:lumOff val="60000"/>
                </a:schemeClr>
              </a:buClr>
              <a:buNone/>
            </a:pPr>
            <a:r>
              <a:rPr lang="en-US" sz="2400" dirty="0" smtClean="0"/>
              <a:t>4. Organizing</a:t>
            </a:r>
          </a:p>
          <a:p>
            <a:pPr>
              <a:buClr>
                <a:schemeClr val="accent1">
                  <a:lumMod val="40000"/>
                  <a:lumOff val="60000"/>
                </a:schemeClr>
              </a:buClr>
              <a:buFont typeface="Arial" panose="020B0604020202020204" pitchFamily="34" charset="0"/>
              <a:buChar char="•"/>
            </a:pPr>
            <a:r>
              <a:rPr lang="en-US" dirty="0" smtClean="0"/>
              <a:t>Making notes in OneNote and on my whiteboard (schema document).</a:t>
            </a:r>
          </a:p>
          <a:p>
            <a:pPr marL="0" indent="0">
              <a:buClr>
                <a:schemeClr val="accent1">
                  <a:lumMod val="40000"/>
                  <a:lumOff val="60000"/>
                </a:schemeClr>
              </a:buClr>
              <a:buNone/>
            </a:pPr>
            <a:r>
              <a:rPr lang="en-US" sz="2400" dirty="0" smtClean="0"/>
              <a:t>5. Identifying Next Actions</a:t>
            </a:r>
          </a:p>
          <a:p>
            <a:pPr>
              <a:buClr>
                <a:schemeClr val="accent1">
                  <a:lumMod val="40000"/>
                  <a:lumOff val="60000"/>
                </a:schemeClr>
              </a:buClr>
              <a:buFont typeface="Arial" panose="020B0604020202020204" pitchFamily="34" charset="0"/>
              <a:buChar char="•"/>
            </a:pPr>
            <a:r>
              <a:rPr lang="en-US" dirty="0"/>
              <a:t>Obtain and </a:t>
            </a:r>
            <a:r>
              <a:rPr lang="en-US" dirty="0" smtClean="0"/>
              <a:t>scan </a:t>
            </a:r>
            <a:r>
              <a:rPr lang="en-US" dirty="0"/>
              <a:t>paper documents</a:t>
            </a:r>
            <a:r>
              <a:rPr lang="en-US" dirty="0" smtClean="0"/>
              <a:t>.</a:t>
            </a:r>
          </a:p>
          <a:p>
            <a:pPr>
              <a:buClr>
                <a:schemeClr val="accent1">
                  <a:lumMod val="40000"/>
                  <a:lumOff val="60000"/>
                </a:schemeClr>
              </a:buClr>
              <a:buFont typeface="Arial" panose="020B0604020202020204" pitchFamily="34" charset="0"/>
              <a:buChar char="•"/>
            </a:pPr>
            <a:r>
              <a:rPr lang="en-US" dirty="0" err="1" smtClean="0"/>
              <a:t>Georeference</a:t>
            </a:r>
            <a:r>
              <a:rPr lang="en-US" dirty="0" smtClean="0"/>
              <a:t> documents.</a:t>
            </a:r>
          </a:p>
          <a:p>
            <a:pPr>
              <a:buClr>
                <a:schemeClr val="accent1">
                  <a:lumMod val="40000"/>
                  <a:lumOff val="60000"/>
                </a:schemeClr>
              </a:buClr>
              <a:buFont typeface="Arial" panose="020B0604020202020204" pitchFamily="34" charset="0"/>
              <a:buChar char="•"/>
            </a:pPr>
            <a:r>
              <a:rPr lang="en-US" dirty="0" smtClean="0"/>
              <a:t>Digitize!!!</a:t>
            </a:r>
            <a:endParaRPr lang="en-US" dirty="0"/>
          </a:p>
          <a:p>
            <a:pPr marL="0" indent="0">
              <a:buClr>
                <a:schemeClr val="accent1">
                  <a:lumMod val="40000"/>
                  <a:lumOff val="60000"/>
                </a:schemeClr>
              </a:buClr>
              <a:buNone/>
            </a:pPr>
            <a:endParaRPr lang="en-US" dirty="0" smtClean="0"/>
          </a:p>
        </p:txBody>
      </p:sp>
    </p:spTree>
    <p:extLst>
      <p:ext uri="{BB962C8B-B14F-4D97-AF65-F5344CB8AC3E}">
        <p14:creationId xmlns:p14="http://schemas.microsoft.com/office/powerpoint/2010/main" val="2275195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Needs Evaluation</a:t>
            </a:r>
            <a:endParaRPr lang="en-US" dirty="0"/>
          </a:p>
        </p:txBody>
      </p:sp>
      <p:sp>
        <p:nvSpPr>
          <p:cNvPr id="5" name="Content Placeholder 2"/>
          <p:cNvSpPr>
            <a:spLocks noGrp="1"/>
          </p:cNvSpPr>
          <p:nvPr>
            <p:ph idx="1"/>
          </p:nvPr>
        </p:nvSpPr>
        <p:spPr>
          <a:xfrm>
            <a:off x="685801" y="2065867"/>
            <a:ext cx="5759969" cy="3725333"/>
          </a:xfrm>
        </p:spPr>
        <p:txBody>
          <a:bodyPr>
            <a:noAutofit/>
          </a:bodyPr>
          <a:lstStyle/>
          <a:p>
            <a:pPr marL="0" indent="0">
              <a:buClr>
                <a:schemeClr val="accent1">
                  <a:lumMod val="40000"/>
                  <a:lumOff val="60000"/>
                </a:schemeClr>
              </a:buClr>
              <a:buNone/>
            </a:pPr>
            <a:r>
              <a:rPr lang="en-US" sz="2400" dirty="0" smtClean="0"/>
              <a:t>In the Brainstorming phase (phone calls and meetings), we determined what was needed for the project.</a:t>
            </a:r>
          </a:p>
          <a:p>
            <a:pPr marL="0" indent="0">
              <a:buClr>
                <a:schemeClr val="accent1">
                  <a:lumMod val="40000"/>
                  <a:lumOff val="60000"/>
                </a:schemeClr>
              </a:buClr>
              <a:buNone/>
            </a:pPr>
            <a:endParaRPr lang="en-US" sz="2400" dirty="0"/>
          </a:p>
          <a:p>
            <a:pPr marL="0" indent="0">
              <a:buClr>
                <a:schemeClr val="accent1">
                  <a:lumMod val="40000"/>
                  <a:lumOff val="60000"/>
                </a:schemeClr>
              </a:buClr>
              <a:buNone/>
            </a:pPr>
            <a:r>
              <a:rPr lang="en-US" sz="2400" dirty="0" smtClean="0"/>
              <a:t>Water Utilities Data Model</a:t>
            </a:r>
            <a:endParaRPr lang="en-US" dirty="0" smtClean="0"/>
          </a:p>
          <a:p>
            <a:pPr marL="0" indent="0">
              <a:buClr>
                <a:schemeClr val="accent1">
                  <a:lumMod val="40000"/>
                  <a:lumOff val="60000"/>
                </a:schemeClr>
              </a:buClr>
              <a:buNone/>
            </a:pPr>
            <a:endParaRPr lang="en-US" dirty="0" smtClean="0"/>
          </a:p>
        </p:txBody>
      </p:sp>
      <p:pic>
        <p:nvPicPr>
          <p:cNvPr id="3" name="Picture 2"/>
          <p:cNvPicPr>
            <a:picLocks noChangeAspect="1"/>
          </p:cNvPicPr>
          <p:nvPr/>
        </p:nvPicPr>
        <p:blipFill>
          <a:blip r:embed="rId3"/>
          <a:stretch>
            <a:fillRect/>
          </a:stretch>
        </p:blipFill>
        <p:spPr>
          <a:xfrm>
            <a:off x="6650169" y="374754"/>
            <a:ext cx="5161409" cy="6218654"/>
          </a:xfrm>
          <a:prstGeom prst="rect">
            <a:avLst/>
          </a:prstGeom>
        </p:spPr>
      </p:pic>
    </p:spTree>
    <p:extLst>
      <p:ext uri="{BB962C8B-B14F-4D97-AF65-F5344CB8AC3E}">
        <p14:creationId xmlns:p14="http://schemas.microsoft.com/office/powerpoint/2010/main" val="334086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Schema Document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1" y="1888761"/>
            <a:ext cx="6375815" cy="4781862"/>
          </a:xfrm>
          <a:prstGeom prst="rect">
            <a:avLst/>
          </a:prstGeom>
        </p:spPr>
      </p:pic>
    </p:spTree>
    <p:extLst>
      <p:ext uri="{BB962C8B-B14F-4D97-AF65-F5344CB8AC3E}">
        <p14:creationId xmlns:p14="http://schemas.microsoft.com/office/powerpoint/2010/main" val="25932855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6741" y="726831"/>
            <a:ext cx="759823" cy="369332"/>
          </a:xfrm>
          <a:prstGeom prst="rect">
            <a:avLst/>
          </a:prstGeom>
          <a:noFill/>
        </p:spPr>
        <p:txBody>
          <a:bodyPr wrap="none" rtlCol="0">
            <a:spAutoFit/>
          </a:bodyPr>
          <a:lstStyle/>
          <a:p>
            <a:r>
              <a:rPr lang="en-US" dirty="0" smtClean="0"/>
              <a:t>Points</a:t>
            </a:r>
            <a:endParaRPr lang="en-US" dirty="0"/>
          </a:p>
        </p:txBody>
      </p:sp>
      <p:sp>
        <p:nvSpPr>
          <p:cNvPr id="5" name="TextBox 4"/>
          <p:cNvSpPr txBox="1"/>
          <p:nvPr/>
        </p:nvSpPr>
        <p:spPr>
          <a:xfrm>
            <a:off x="6762885" y="725492"/>
            <a:ext cx="662361" cy="369332"/>
          </a:xfrm>
          <a:prstGeom prst="rect">
            <a:avLst/>
          </a:prstGeom>
          <a:noFill/>
        </p:spPr>
        <p:txBody>
          <a:bodyPr wrap="none" rtlCol="0">
            <a:spAutoFit/>
          </a:bodyPr>
          <a:lstStyle/>
          <a:p>
            <a:r>
              <a:rPr lang="en-US" dirty="0" smtClean="0"/>
              <a:t>Lines</a:t>
            </a:r>
            <a:endParaRPr lang="en-US" dirty="0"/>
          </a:p>
        </p:txBody>
      </p:sp>
      <p:sp>
        <p:nvSpPr>
          <p:cNvPr id="6" name="TextBox 5"/>
          <p:cNvSpPr txBox="1"/>
          <p:nvPr/>
        </p:nvSpPr>
        <p:spPr>
          <a:xfrm>
            <a:off x="820614" y="1359877"/>
            <a:ext cx="4489939" cy="5078313"/>
          </a:xfrm>
          <a:prstGeom prst="rect">
            <a:avLst/>
          </a:prstGeom>
          <a:gradFill>
            <a:gsLst>
              <a:gs pos="0">
                <a:schemeClr val="accent1">
                  <a:lumMod val="5000"/>
                  <a:lumOff val="95000"/>
                </a:schemeClr>
              </a:gs>
              <a:gs pos="35000">
                <a:schemeClr val="accent1">
                  <a:lumMod val="45000"/>
                  <a:lumOff val="55000"/>
                </a:schemeClr>
              </a:gs>
              <a:gs pos="0">
                <a:schemeClr val="accent1">
                  <a:lumMod val="45000"/>
                  <a:lumOff val="55000"/>
                </a:schemeClr>
              </a:gs>
              <a:gs pos="80000">
                <a:schemeClr val="accent1">
                  <a:lumMod val="50000"/>
                  <a:lumOff val="50000"/>
                  <a:alpha val="90000"/>
                </a:schemeClr>
              </a:gs>
            </a:gsLst>
            <a:lin ang="5400000" scaled="1"/>
          </a:gradFill>
          <a:ln w="15875">
            <a:solidFill>
              <a:schemeClr val="accent1"/>
            </a:solidFill>
          </a:ln>
        </p:spPr>
        <p:txBody>
          <a:bodyPr wrap="square" rtlCol="0">
            <a:spAutoFit/>
          </a:bodyPr>
          <a:lstStyle/>
          <a:p>
            <a:r>
              <a:rPr lang="en-US" dirty="0" smtClean="0">
                <a:solidFill>
                  <a:schemeClr val="accent1">
                    <a:lumMod val="75000"/>
                  </a:schemeClr>
                </a:solidFill>
              </a:rPr>
              <a:t>OBJECTID		ESRI Object ID</a:t>
            </a:r>
          </a:p>
          <a:p>
            <a:r>
              <a:rPr lang="en-US" dirty="0" smtClean="0">
                <a:solidFill>
                  <a:schemeClr val="accent1">
                    <a:lumMod val="75000"/>
                  </a:schemeClr>
                </a:solidFill>
              </a:rPr>
              <a:t>Shape		ESRI Geometry</a:t>
            </a:r>
            <a:r>
              <a:rPr lang="en-US" dirty="0" smtClean="0"/>
              <a:t/>
            </a:r>
            <a:br>
              <a:rPr lang="en-US" dirty="0" smtClean="0"/>
            </a:br>
            <a:r>
              <a:rPr lang="en-US" dirty="0" smtClean="0"/>
              <a:t>ID</a:t>
            </a:r>
          </a:p>
          <a:p>
            <a:r>
              <a:rPr lang="en-US" dirty="0" smtClean="0">
                <a:solidFill>
                  <a:schemeClr val="accent4">
                    <a:lumMod val="75000"/>
                  </a:schemeClr>
                </a:solidFill>
              </a:rPr>
              <a:t>Y		Coordinates</a:t>
            </a:r>
          </a:p>
          <a:p>
            <a:r>
              <a:rPr lang="en-US" dirty="0" smtClean="0">
                <a:solidFill>
                  <a:schemeClr val="accent4">
                    <a:lumMod val="75000"/>
                  </a:schemeClr>
                </a:solidFill>
              </a:rPr>
              <a:t>X</a:t>
            </a:r>
          </a:p>
          <a:p>
            <a:r>
              <a:rPr lang="en-US" dirty="0" smtClean="0"/>
              <a:t>FILE_		filename of drawing</a:t>
            </a:r>
          </a:p>
          <a:p>
            <a:r>
              <a:rPr lang="en-US" dirty="0" smtClean="0"/>
              <a:t>COMMENT	all-purpose comment</a:t>
            </a:r>
          </a:p>
          <a:p>
            <a:r>
              <a:rPr lang="en-US" dirty="0" smtClean="0"/>
              <a:t>SOURCE		Digitized (for now)</a:t>
            </a:r>
          </a:p>
          <a:p>
            <a:r>
              <a:rPr lang="en-US" dirty="0" smtClean="0"/>
              <a:t>Type		feature type (CVD)</a:t>
            </a:r>
          </a:p>
          <a:p>
            <a:r>
              <a:rPr lang="en-US" dirty="0" err="1" smtClean="0"/>
              <a:t>LineType</a:t>
            </a:r>
            <a:r>
              <a:rPr lang="en-US" dirty="0" smtClean="0"/>
              <a:t>		water / sewer (CVD)</a:t>
            </a:r>
          </a:p>
          <a:p>
            <a:r>
              <a:rPr lang="en-US" dirty="0" smtClean="0"/>
              <a:t>Angle		only for Type = 6 (angle)</a:t>
            </a:r>
          </a:p>
          <a:p>
            <a:r>
              <a:rPr lang="en-US" dirty="0" smtClean="0"/>
              <a:t>Sheet		CAD drawing number</a:t>
            </a:r>
          </a:p>
          <a:p>
            <a:r>
              <a:rPr lang="en-US" dirty="0" smtClean="0">
                <a:solidFill>
                  <a:srgbClr val="FF0000"/>
                </a:solidFill>
              </a:rPr>
              <a:t>UPDATED		Editor Tracking Fields</a:t>
            </a:r>
          </a:p>
          <a:p>
            <a:r>
              <a:rPr lang="en-US" dirty="0" smtClean="0">
                <a:solidFill>
                  <a:srgbClr val="FF0000"/>
                </a:solidFill>
              </a:rPr>
              <a:t>MODIFIEDBY</a:t>
            </a:r>
          </a:p>
          <a:p>
            <a:r>
              <a:rPr lang="en-US" dirty="0" smtClean="0">
                <a:solidFill>
                  <a:srgbClr val="FF0000"/>
                </a:solidFill>
              </a:rPr>
              <a:t>CREATED</a:t>
            </a:r>
          </a:p>
          <a:p>
            <a:r>
              <a:rPr lang="en-US" dirty="0" smtClean="0">
                <a:solidFill>
                  <a:srgbClr val="FF0000"/>
                </a:solidFill>
              </a:rPr>
              <a:t>CREATEDBY</a:t>
            </a:r>
          </a:p>
          <a:p>
            <a:r>
              <a:rPr lang="en-US" dirty="0" smtClean="0"/>
              <a:t>SYSTEM		which area (CVD)</a:t>
            </a:r>
          </a:p>
          <a:p>
            <a:r>
              <a:rPr lang="en-US" dirty="0"/>
              <a:t>d</a:t>
            </a:r>
            <a:r>
              <a:rPr lang="en-US" dirty="0" smtClean="0"/>
              <a:t>iameter		inches (for pipe features)</a:t>
            </a:r>
            <a:endParaRPr lang="en-US" dirty="0"/>
          </a:p>
        </p:txBody>
      </p:sp>
      <p:sp>
        <p:nvSpPr>
          <p:cNvPr id="7" name="TextBox 6"/>
          <p:cNvSpPr txBox="1"/>
          <p:nvPr/>
        </p:nvSpPr>
        <p:spPr>
          <a:xfrm>
            <a:off x="6670437" y="1371601"/>
            <a:ext cx="4489939" cy="5078313"/>
          </a:xfrm>
          <a:prstGeom prst="rect">
            <a:avLst/>
          </a:prstGeom>
          <a:gradFill>
            <a:gsLst>
              <a:gs pos="0">
                <a:schemeClr val="accent1">
                  <a:lumMod val="5000"/>
                  <a:lumOff val="95000"/>
                </a:schemeClr>
              </a:gs>
              <a:gs pos="35000">
                <a:schemeClr val="accent1">
                  <a:lumMod val="45000"/>
                  <a:lumOff val="55000"/>
                </a:schemeClr>
              </a:gs>
              <a:gs pos="0">
                <a:schemeClr val="accent1">
                  <a:lumMod val="45000"/>
                  <a:lumOff val="55000"/>
                </a:schemeClr>
              </a:gs>
              <a:gs pos="80000">
                <a:schemeClr val="accent1">
                  <a:lumMod val="50000"/>
                  <a:lumOff val="50000"/>
                  <a:alpha val="90000"/>
                </a:schemeClr>
              </a:gs>
            </a:gsLst>
            <a:lin ang="5400000" scaled="1"/>
          </a:gradFill>
          <a:ln w="15875">
            <a:solidFill>
              <a:schemeClr val="accent1"/>
            </a:solidFill>
          </a:ln>
        </p:spPr>
        <p:txBody>
          <a:bodyPr wrap="square" rtlCol="0">
            <a:spAutoFit/>
          </a:bodyPr>
          <a:lstStyle/>
          <a:p>
            <a:r>
              <a:rPr lang="en-US" dirty="0" smtClean="0">
                <a:solidFill>
                  <a:schemeClr val="accent1">
                    <a:lumMod val="75000"/>
                  </a:schemeClr>
                </a:solidFill>
              </a:rPr>
              <a:t>OBJECTID		ESRI Object ID</a:t>
            </a:r>
          </a:p>
          <a:p>
            <a:r>
              <a:rPr lang="en-US" dirty="0" smtClean="0">
                <a:solidFill>
                  <a:schemeClr val="accent1">
                    <a:lumMod val="75000"/>
                  </a:schemeClr>
                </a:solidFill>
              </a:rPr>
              <a:t>Shape		ESRI Geometry</a:t>
            </a:r>
          </a:p>
          <a:p>
            <a:r>
              <a:rPr lang="en-US" dirty="0" err="1" smtClean="0">
                <a:solidFill>
                  <a:schemeClr val="accent1">
                    <a:lumMod val="75000"/>
                  </a:schemeClr>
                </a:solidFill>
              </a:rPr>
              <a:t>Shape.STLength</a:t>
            </a:r>
            <a:r>
              <a:rPr lang="en-US" dirty="0" smtClean="0">
                <a:solidFill>
                  <a:schemeClr val="accent1">
                    <a:lumMod val="75000"/>
                  </a:schemeClr>
                </a:solidFill>
              </a:rPr>
              <a:t>()	Double</a:t>
            </a:r>
            <a:r>
              <a:rPr lang="en-US" dirty="0" smtClean="0"/>
              <a:t/>
            </a:r>
            <a:br>
              <a:rPr lang="en-US" dirty="0" smtClean="0"/>
            </a:br>
            <a:r>
              <a:rPr lang="en-US" dirty="0" smtClean="0"/>
              <a:t>Id</a:t>
            </a:r>
          </a:p>
          <a:p>
            <a:r>
              <a:rPr lang="en-US" dirty="0" smtClean="0"/>
              <a:t>Material		Coordinates</a:t>
            </a:r>
          </a:p>
          <a:p>
            <a:r>
              <a:rPr lang="en-US" dirty="0" err="1" smtClean="0"/>
              <a:t>CAD_Len</a:t>
            </a:r>
            <a:r>
              <a:rPr lang="en-US" dirty="0" smtClean="0"/>
              <a:t>		feet (where known)</a:t>
            </a:r>
          </a:p>
          <a:p>
            <a:r>
              <a:rPr lang="en-US" dirty="0" smtClean="0"/>
              <a:t>Comment	all-purpose comment</a:t>
            </a:r>
          </a:p>
          <a:p>
            <a:r>
              <a:rPr lang="en-US" dirty="0" smtClean="0"/>
              <a:t>diameter		inches (where known)</a:t>
            </a:r>
          </a:p>
          <a:p>
            <a:r>
              <a:rPr lang="en-US" dirty="0" smtClean="0"/>
              <a:t>Sheet		CAD drawing number</a:t>
            </a:r>
          </a:p>
          <a:p>
            <a:r>
              <a:rPr lang="en-US" dirty="0" smtClean="0"/>
              <a:t>PDFSCAN		filename of drawing</a:t>
            </a:r>
          </a:p>
          <a:p>
            <a:r>
              <a:rPr lang="en-US" dirty="0" smtClean="0"/>
              <a:t>SOURCE		Digitized (for now)</a:t>
            </a:r>
          </a:p>
          <a:p>
            <a:r>
              <a:rPr lang="en-US" dirty="0" err="1" smtClean="0"/>
              <a:t>LineType</a:t>
            </a:r>
            <a:r>
              <a:rPr lang="en-US" dirty="0" smtClean="0"/>
              <a:t>		water / sewer (CVD)</a:t>
            </a:r>
          </a:p>
          <a:p>
            <a:r>
              <a:rPr lang="en-US" dirty="0" smtClean="0"/>
              <a:t>Angle		only for Type = 6 (angle)</a:t>
            </a:r>
          </a:p>
          <a:p>
            <a:r>
              <a:rPr lang="en-US" dirty="0" smtClean="0">
                <a:solidFill>
                  <a:srgbClr val="FF0000"/>
                </a:solidFill>
              </a:rPr>
              <a:t>UPDATED		Editor Tracking Fields</a:t>
            </a:r>
          </a:p>
          <a:p>
            <a:r>
              <a:rPr lang="en-US" dirty="0" smtClean="0">
                <a:solidFill>
                  <a:srgbClr val="FF0000"/>
                </a:solidFill>
              </a:rPr>
              <a:t>MODIFIEDBY</a:t>
            </a:r>
          </a:p>
          <a:p>
            <a:r>
              <a:rPr lang="en-US" dirty="0" smtClean="0">
                <a:solidFill>
                  <a:srgbClr val="FF0000"/>
                </a:solidFill>
              </a:rPr>
              <a:t>CREATED</a:t>
            </a:r>
          </a:p>
          <a:p>
            <a:r>
              <a:rPr lang="en-US" dirty="0" smtClean="0">
                <a:solidFill>
                  <a:srgbClr val="FF0000"/>
                </a:solidFill>
              </a:rPr>
              <a:t>CREATEDBY</a:t>
            </a:r>
          </a:p>
          <a:p>
            <a:r>
              <a:rPr lang="en-US" dirty="0" smtClean="0"/>
              <a:t>SYSTEM		which area (CVD)</a:t>
            </a:r>
          </a:p>
        </p:txBody>
      </p:sp>
    </p:spTree>
    <p:extLst>
      <p:ext uri="{BB962C8B-B14F-4D97-AF65-F5344CB8AC3E}">
        <p14:creationId xmlns:p14="http://schemas.microsoft.com/office/powerpoint/2010/main" val="2701128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Coded Value Domains</a:t>
            </a:r>
            <a:endParaRPr lang="en-US" dirty="0"/>
          </a:p>
        </p:txBody>
      </p:sp>
      <p:pic>
        <p:nvPicPr>
          <p:cNvPr id="4" name="Picture 3"/>
          <p:cNvPicPr>
            <a:picLocks noChangeAspect="1"/>
          </p:cNvPicPr>
          <p:nvPr/>
        </p:nvPicPr>
        <p:blipFill>
          <a:blip r:embed="rId3"/>
          <a:stretch>
            <a:fillRect/>
          </a:stretch>
        </p:blipFill>
        <p:spPr>
          <a:xfrm>
            <a:off x="908077" y="2308486"/>
            <a:ext cx="5147950" cy="4176415"/>
          </a:xfrm>
          <a:prstGeom prst="rect">
            <a:avLst/>
          </a:prstGeom>
        </p:spPr>
      </p:pic>
    </p:spTree>
    <p:extLst>
      <p:ext uri="{BB962C8B-B14F-4D97-AF65-F5344CB8AC3E}">
        <p14:creationId xmlns:p14="http://schemas.microsoft.com/office/powerpoint/2010/main" val="3142086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1403</TotalTime>
  <Words>715</Words>
  <Application>Microsoft Office PowerPoint</Application>
  <PresentationFormat>Widescreen</PresentationFormat>
  <Paragraphs>93</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dIY aSSET MaNAGEMENT</vt:lpstr>
      <vt:lpstr>Justification</vt:lpstr>
      <vt:lpstr>Planning – Natural Planning Model</vt:lpstr>
      <vt:lpstr>Planning – Natural Planning Model</vt:lpstr>
      <vt:lpstr>Needs Evaluation</vt:lpstr>
      <vt:lpstr>The Schema Document</vt:lpstr>
      <vt:lpstr>PowerPoint Presentation</vt:lpstr>
      <vt:lpstr>Coded Value Domains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Field Data Collection</dc:title>
  <dc:creator>JB Churchill</dc:creator>
  <cp:lastModifiedBy>JB Churchill</cp:lastModifiedBy>
  <cp:revision>58</cp:revision>
  <dcterms:created xsi:type="dcterms:W3CDTF">2016-11-10T15:15:30Z</dcterms:created>
  <dcterms:modified xsi:type="dcterms:W3CDTF">2017-03-10T18:33:45Z</dcterms:modified>
</cp:coreProperties>
</file>