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2" r:id="rId4"/>
    <p:sldId id="264" r:id="rId5"/>
    <p:sldId id="263" r:id="rId6"/>
    <p:sldId id="260" r:id="rId7"/>
    <p:sldId id="261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2" autoAdjust="0"/>
    <p:restoredTop sz="95264" autoAdjust="0"/>
  </p:normalViewPr>
  <p:slideViewPr>
    <p:cSldViewPr snapToGrid="0">
      <p:cViewPr varScale="1">
        <p:scale>
          <a:sx n="116" d="100"/>
          <a:sy n="116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8F4B2-2777-4C7D-9190-24BE9C783CF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3731E-6EDF-4D96-A7BF-7B3718149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9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Target Audience =</a:t>
            </a:r>
            <a:r>
              <a:rPr lang="en-US" baseline="0" dirty="0" smtClean="0"/>
              <a:t> DPU (and Engineering) – Pat, Jay, Paul Harvey, Bobby? And Brian King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Explain AGOL &amp; AGS and describe in broad strokes the others.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3731E-6EDF-4D96-A7BF-7B3718149D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31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AGOL</a:t>
            </a:r>
            <a:r>
              <a:rPr lang="en-US" baseline="0" dirty="0" smtClean="0"/>
              <a:t> is great! because it is very easy to whip something up in no time flat. Then they can be used on mobile devices. It is the licensing that is restrictive.</a:t>
            </a:r>
          </a:p>
          <a:p>
            <a:r>
              <a:rPr lang="en-US" baseline="0" dirty="0" smtClean="0"/>
              <a:t>We have five user accounts because we have five desktop licenses.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3731E-6EDF-4D96-A7BF-7B3718149D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5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$500</a:t>
            </a:r>
            <a:r>
              <a:rPr lang="en-US" baseline="0" dirty="0" smtClean="0"/>
              <a:t> a pop (per user/per year) and a minimum of 5 additional users, it is a little bit restrictive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 DON’T WANT TO TALK ABOUT THIS NOW. I WANT TO TALK ABOUT WHAT WE CAN DO WITH THE ONES WE HAVE!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3731E-6EDF-4D96-A7BF-7B3718149D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97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ESRI has several different flavors of Apps to use with the maps made through AGOL and AGS. </a:t>
            </a:r>
          </a:p>
          <a:p>
            <a:r>
              <a:rPr lang="en-US" dirty="0" smtClean="0"/>
              <a:t>Collector - Allows you to create</a:t>
            </a:r>
            <a:r>
              <a:rPr lang="en-US" baseline="0" dirty="0" smtClean="0"/>
              <a:t> features with full editing capabilities (Damage Assessment application demo??). The latest versions allow you to use Survey Grade GPS data collection but hardware compatibility needs to be explored.</a:t>
            </a:r>
          </a:p>
          <a:p>
            <a:r>
              <a:rPr lang="en-US" baseline="0" dirty="0" smtClean="0"/>
              <a:t>Workforce – This is a very basic Work Order Management System</a:t>
            </a:r>
          </a:p>
          <a:p>
            <a:r>
              <a:rPr lang="en-US" baseline="0" dirty="0" smtClean="0"/>
              <a:t>Survey 1, 2, 3 – This has nothing to do with Land Surveying. You fill out a spreadsheet with questions and it creates a form that gets filled out in the app.</a:t>
            </a:r>
          </a:p>
          <a:p>
            <a:r>
              <a:rPr lang="en-US" baseline="0" dirty="0" smtClean="0"/>
              <a:t>App Studio – Allows all sorts of custom applications (this is an area of interest of mine). You can do </a:t>
            </a:r>
            <a:r>
              <a:rPr lang="en-US" baseline="0" dirty="0" err="1" smtClean="0"/>
              <a:t>GeoSpatial</a:t>
            </a:r>
            <a:r>
              <a:rPr lang="en-US" baseline="0" dirty="0" smtClean="0"/>
              <a:t> Analysis involving buffers and routing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3731E-6EDF-4D96-A7BF-7B3718149D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54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PG County has a dashboard for their supervisor(s)</a:t>
            </a:r>
            <a:r>
              <a:rPr lang="en-US" baseline="0" dirty="0" smtClean="0"/>
              <a:t> to see where work has been started and where it has been completed. They used Collector but that was probably done before Workforce existed.</a:t>
            </a:r>
          </a:p>
          <a:p>
            <a:r>
              <a:rPr lang="en-US" baseline="0" dirty="0" smtClean="0"/>
              <a:t>They also used a mobile application to eliminate paperwork for Liquor Board Inspections.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3731E-6EDF-4D96-A7BF-7B3718149D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51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application that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Allegany County uses,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deals with home inspections/smoke testing associated with county sewer (2 screenshots attached) and the other logs animal control incidents.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use a duplicate of their address layer that can be accessed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provide relevant information for addresses they have checked this 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3731E-6EDF-4D96-A7BF-7B3718149D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48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data keeps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things up to date so they don’t repeat testing where it has already been done.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are also working on a Workforce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Survey 123 application that would handle work orders.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3731E-6EDF-4D96-A7BF-7B3718149D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5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Theresa Miller and I</a:t>
            </a:r>
            <a:r>
              <a:rPr lang="en-US" baseline="0" dirty="0" smtClean="0"/>
              <a:t> use AGOL to put the Road Closure locations on the County Website.</a:t>
            </a:r>
          </a:p>
          <a:p>
            <a:r>
              <a:rPr lang="en-US" baseline="0" dirty="0" smtClean="0"/>
              <a:t>SHOW TILE GRID FROM COUNTY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3731E-6EDF-4D96-A7BF-7B3718149D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28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Field Data Collection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AGOL, </a:t>
            </a:r>
            <a:r>
              <a:rPr lang="en-US" dirty="0" smtClean="0"/>
              <a:t>AGS, Collector, Workforce, </a:t>
            </a:r>
            <a:r>
              <a:rPr lang="en-US" dirty="0" smtClean="0"/>
              <a:t>Survey 123, </a:t>
            </a:r>
            <a:r>
              <a:rPr lang="en-US" dirty="0" err="1" smtClean="0"/>
              <a:t>GeoAPPS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4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ArcGIS Online (AGOL) pros &amp;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4">
                  <a:lumMod val="75000"/>
                </a:schemeClr>
              </a:buClr>
            </a:pPr>
            <a:r>
              <a:rPr lang="en-US" dirty="0" smtClean="0"/>
              <a:t>Easy to use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dirty="0" smtClean="0"/>
              <a:t>Data can be accessed &amp; edited from Apps (Collector, Survey 123, and other </a:t>
            </a:r>
            <a:r>
              <a:rPr lang="en-US" dirty="0" err="1" smtClean="0"/>
              <a:t>Geoapps</a:t>
            </a:r>
            <a:r>
              <a:rPr lang="en-US" dirty="0" smtClean="0"/>
              <a:t>)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dirty="0" smtClean="0"/>
              <a:t>Potentially eliminates paperwork by entering data directly into the enterprise database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Some restrictions apply to editing of private layers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1 user per ArcGIS Desktop License (we have 5 total; DPU, Eng., Planning, Econ Dev. </a:t>
            </a:r>
            <a:r>
              <a:rPr lang="en-US" dirty="0" err="1" smtClean="0"/>
              <a:t>Em</a:t>
            </a:r>
            <a:r>
              <a:rPr lang="en-US" dirty="0" smtClean="0"/>
              <a:t>. Mgmt.)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Arcgis</a:t>
            </a:r>
            <a:r>
              <a:rPr lang="en-US" dirty="0" smtClean="0"/>
              <a:t> online plans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2213" y="1812175"/>
            <a:ext cx="6425150" cy="463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Flavors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Collector</a:t>
            </a:r>
          </a:p>
          <a:p>
            <a:r>
              <a:rPr lang="en-US" dirty="0" smtClean="0"/>
              <a:t>Workforce</a:t>
            </a:r>
          </a:p>
          <a:p>
            <a:r>
              <a:rPr lang="en-US" dirty="0" smtClean="0"/>
              <a:t>Survey 1, 2, 3</a:t>
            </a:r>
          </a:p>
          <a:p>
            <a:r>
              <a:rPr lang="en-US" dirty="0" smtClean="0"/>
              <a:t>App Studio (Custom Applications)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44" y="752088"/>
            <a:ext cx="4762500" cy="298132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465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Prince George’s County Snow Removal Application with Collector</a:t>
            </a:r>
          </a:p>
          <a:p>
            <a:r>
              <a:rPr lang="en-US" dirty="0" smtClean="0"/>
              <a:t>Prince George’s County Liquor Control Board Inspections</a:t>
            </a:r>
          </a:p>
          <a:p>
            <a:r>
              <a:rPr lang="en-US" dirty="0" smtClean="0"/>
              <a:t>Allegany County Home Inspections (Smoke Testing), and Animal Control (Others too)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3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Allegany County – Home Inspections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364" y="1794630"/>
            <a:ext cx="6324359" cy="4743269"/>
          </a:xfr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9480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Allegany County – Home Inspections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364" y="1794630"/>
            <a:ext cx="6324358" cy="4743269"/>
          </a:xfr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5508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ArcGIS Online (AGOL)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Road Closure Maps (example currently being used)</a:t>
            </a:r>
          </a:p>
          <a:p>
            <a:r>
              <a:rPr lang="en-US" dirty="0" smtClean="0"/>
              <a:t>Tile Grid Map </a:t>
            </a:r>
            <a:r>
              <a:rPr lang="en-US" dirty="0"/>
              <a:t>(example currently being used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Asset Mapping </a:t>
            </a:r>
            <a:r>
              <a:rPr lang="en-US" dirty="0" smtClean="0"/>
              <a:t>(Water &amp; Sewer) – Pipe Inspection Demo.</a:t>
            </a:r>
            <a:endParaRPr lang="en-US" dirty="0" smtClean="0"/>
          </a:p>
          <a:p>
            <a:r>
              <a:rPr lang="en-US" dirty="0" smtClean="0"/>
              <a:t>Collector Demo (Damage Assessment)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5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927</TotalTime>
  <Words>623</Words>
  <Application>Microsoft Office PowerPoint</Application>
  <PresentationFormat>Widescreen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Field Data Collection</vt:lpstr>
      <vt:lpstr>ArcGIS Online (AGOL) pros &amp; cons</vt:lpstr>
      <vt:lpstr>Arcgis online plans</vt:lpstr>
      <vt:lpstr>App Flavors</vt:lpstr>
      <vt:lpstr>Success Stories</vt:lpstr>
      <vt:lpstr>Allegany County – Home Inspections</vt:lpstr>
      <vt:lpstr>Allegany County – Home Inspections</vt:lpstr>
      <vt:lpstr>ArcGIS Online (AGOL) Demo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Field Data Collection</dc:title>
  <dc:creator>JB Churchill</dc:creator>
  <cp:lastModifiedBy>JB Churchill</cp:lastModifiedBy>
  <cp:revision>38</cp:revision>
  <dcterms:created xsi:type="dcterms:W3CDTF">2016-11-10T15:15:30Z</dcterms:created>
  <dcterms:modified xsi:type="dcterms:W3CDTF">2016-12-13T19:55:31Z</dcterms:modified>
</cp:coreProperties>
</file>