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2"/>
  </p:sldMasterIdLst>
  <p:notesMasterIdLst>
    <p:notesMasterId r:id="rId58"/>
  </p:notesMasterIdLst>
  <p:sldIdLst>
    <p:sldId id="258" r:id="rId43"/>
    <p:sldId id="257" r:id="rId44"/>
    <p:sldId id="264" r:id="rId45"/>
    <p:sldId id="256" r:id="rId46"/>
    <p:sldId id="259" r:id="rId47"/>
    <p:sldId id="260" r:id="rId48"/>
    <p:sldId id="261" r:id="rId49"/>
    <p:sldId id="266" r:id="rId50"/>
    <p:sldId id="269" r:id="rId51"/>
    <p:sldId id="265" r:id="rId52"/>
    <p:sldId id="267" r:id="rId53"/>
    <p:sldId id="270" r:id="rId54"/>
    <p:sldId id="263" r:id="rId55"/>
    <p:sldId id="268" r:id="rId56"/>
    <p:sldId id="26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6" autoAdjust="0"/>
  </p:normalViewPr>
  <p:slideViewPr>
    <p:cSldViewPr>
      <p:cViewPr varScale="1">
        <p:scale>
          <a:sx n="67" d="100"/>
          <a:sy n="67" d="100"/>
        </p:scale>
        <p:origin x="-176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Master" Target="slideMasters/slideMaster1.xml"/><Relationship Id="rId47" Type="http://schemas.openxmlformats.org/officeDocument/2006/relationships/slide" Target="slides/slide5.xml"/><Relationship Id="rId50" Type="http://schemas.openxmlformats.org/officeDocument/2006/relationships/slide" Target="slides/slide8.xml"/><Relationship Id="rId55" Type="http://schemas.openxmlformats.org/officeDocument/2006/relationships/slide" Target="slides/slide13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1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3.xml"/><Relationship Id="rId53" Type="http://schemas.openxmlformats.org/officeDocument/2006/relationships/slide" Target="slides/slide11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7.xml"/><Relationship Id="rId57" Type="http://schemas.openxmlformats.org/officeDocument/2006/relationships/slide" Target="slides/slide15.xml"/><Relationship Id="rId61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2.xml"/><Relationship Id="rId52" Type="http://schemas.openxmlformats.org/officeDocument/2006/relationships/slide" Target="slides/slide10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1.xml"/><Relationship Id="rId48" Type="http://schemas.openxmlformats.org/officeDocument/2006/relationships/slide" Target="slides/slide6.xml"/><Relationship Id="rId56" Type="http://schemas.openxmlformats.org/officeDocument/2006/relationships/slide" Target="slides/slide14.xml"/><Relationship Id="rId8" Type="http://schemas.openxmlformats.org/officeDocument/2006/relationships/customXml" Target="../customXml/item8.xml"/><Relationship Id="rId51" Type="http://schemas.openxmlformats.org/officeDocument/2006/relationships/slide" Target="slides/slide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5E67-28AD-4078-B7F6-A6669198553D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954F-A6B4-48E5-8D4A-B654F238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 –</a:t>
            </a:r>
            <a:r>
              <a:rPr lang="en-US" baseline="0" dirty="0" smtClean="0"/>
              <a:t> I took this stuff on largely on my own so there were setbacks (like launching w/o keeping IT in the loop).</a:t>
            </a:r>
          </a:p>
          <a:p>
            <a:r>
              <a:rPr lang="en-US" baseline="0" dirty="0" smtClean="0"/>
              <a:t>My maps tend to look a lot like the samples they were taken from.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seen samples that use a dojo</a:t>
            </a:r>
            <a:r>
              <a:rPr lang="en-US" baseline="0" dirty="0" smtClean="0"/>
              <a:t> “deferred” callback to split click events into two possible services. I was unable to get that to work.</a:t>
            </a:r>
          </a:p>
          <a:p>
            <a:r>
              <a:rPr lang="en-US" baseline="0" dirty="0" smtClean="0"/>
              <a:t>I don’t know if the </a:t>
            </a:r>
            <a:r>
              <a:rPr lang="en-US" baseline="0" dirty="0" err="1" smtClean="0"/>
              <a:t>iMap</a:t>
            </a:r>
            <a:r>
              <a:rPr lang="en-US" baseline="0" dirty="0" smtClean="0"/>
              <a:t> geocoder can be used like the one I use in the map?</a:t>
            </a:r>
          </a:p>
          <a:p>
            <a:r>
              <a:rPr lang="en-US" baseline="0" dirty="0" smtClean="0"/>
              <a:t>I’ve got the Print Service working (though it could be more customized) but have not made my own geometry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ESRI </a:t>
            </a:r>
            <a:r>
              <a:rPr lang="en-US" dirty="0" err="1" smtClean="0"/>
              <a:t>javascript</a:t>
            </a:r>
            <a:r>
              <a:rPr lang="en-US" dirty="0" smtClean="0"/>
              <a:t> API easy to use? Even a guy</a:t>
            </a:r>
            <a:r>
              <a:rPr lang="en-US" baseline="0" dirty="0" smtClean="0"/>
              <a:t> from Garrett County can do it. So … draw your own conclusions.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learned that programming comes in handy when a Triangulation Program creates an output that is not exactly what is needed for input to a Home Range Program the creates output that is not exactly what is needed as input to GIS … and so on. I wrote QBASIC programs to help that workflow (stuff I would probably do with Perl or Python anymore). I really got into the programming and even wrote some extensions for ArcMap and did some cool Hydrologic Modeling stuff in Python for my contract with USGS.</a:t>
            </a:r>
            <a:endParaRPr lang="en-US" dirty="0" smtClean="0"/>
          </a:p>
          <a:p>
            <a:r>
              <a:rPr lang="en-US" dirty="0" smtClean="0"/>
              <a:t>I also like wearing cool T-shirts.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few options – ArcGIS Server already installed – Lots of samples available for the ArcGIS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API.</a:t>
            </a:r>
          </a:p>
          <a:p>
            <a:r>
              <a:rPr lang="en-US" baseline="0" dirty="0" smtClean="0"/>
              <a:t>Leaflet is thought to be more lightweight (</a:t>
            </a:r>
            <a:r>
              <a:rPr lang="en-US" baseline="0" dirty="0" err="1" smtClean="0"/>
              <a:t>OpenLayers</a:t>
            </a:r>
            <a:r>
              <a:rPr lang="en-US" baseline="0" dirty="0" smtClean="0"/>
              <a:t> may be too). I have used </a:t>
            </a:r>
            <a:r>
              <a:rPr lang="en-US" baseline="0" dirty="0" err="1" smtClean="0"/>
              <a:t>MapServer</a:t>
            </a:r>
            <a:r>
              <a:rPr lang="en-US" baseline="0" dirty="0" smtClean="0"/>
              <a:t> and currently test my maps using MS4W.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create some code</a:t>
            </a:r>
            <a:r>
              <a:rPr lang="en-US" baseline="0" dirty="0" smtClean="0"/>
              <a:t> in NP++, I want to check to see if it is good. </a:t>
            </a:r>
            <a:r>
              <a:rPr lang="en-US" dirty="0" err="1" smtClean="0"/>
              <a:t>Jslint</a:t>
            </a:r>
            <a:r>
              <a:rPr lang="en-US" dirty="0" smtClean="0"/>
              <a:t> is picky but has lots of options</a:t>
            </a:r>
            <a:r>
              <a:rPr lang="en-US" baseline="0" dirty="0" smtClean="0"/>
              <a:t> for customization.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Compressorator</a:t>
            </a:r>
            <a:r>
              <a:rPr lang="en-US" dirty="0" smtClean="0"/>
              <a:t> asks “which tool is best?” which is a complicated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2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 this into this (showing results of </a:t>
            </a:r>
            <a:r>
              <a:rPr lang="en-US" dirty="0" err="1" smtClean="0"/>
              <a:t>minification</a:t>
            </a:r>
            <a:r>
              <a:rPr lang="en-US" dirty="0" smtClean="0"/>
              <a:t>). You can see that it renames (or shortens) variables as a part of eliminating</a:t>
            </a:r>
            <a:r>
              <a:rPr lang="en-US" baseline="0" dirty="0" smtClean="0"/>
              <a:t> unneeded characters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base was getting longer</a:t>
            </a:r>
            <a:r>
              <a:rPr lang="en-US" baseline="0" dirty="0" smtClean="0"/>
              <a:t> (line 850 ?) and more involved (code stops working). Also I didn’t need all functionality in one map. But I DID want a unified mapping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passed</a:t>
            </a:r>
            <a:r>
              <a:rPr lang="en-US" baseline="0" dirty="0" smtClean="0"/>
              <a:t> in variables “across the wire” before with $_GET. Having one map that does only one thing could be an advantage and being able to access each map from the other maps enhances that “unified experience” that I mentioned.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Demo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Webmaps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covering Navigation between maps (showing the previously mentioned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PZ Map - the most comprehensive map, with "additional layers".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Measurement map - basically works just like the sample.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Flood Hazard map - gives some basic information about the zones (informative legend).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Sensitive Areas map - PFA's,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Sourcewater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Protection, Protected Species.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Printable map - providing a way for someone to make a map using only the data that they want to include.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Go Over the Help section.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C300-CAEA-4B88-BD81-ACA25B4F5071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E91-E42A-4AAF-BB26-D02BE510BB1B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754-6618-46E8-BDA5-0CBD3094D064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76-C6AD-4172-8115-134A806DAA37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C391-1193-487A-A813-6955BCA06797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7DB-370E-41B0-A40A-7B552FA471B6}" type="datetime1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8626-2BFD-45F5-9D52-62A2F09880E2}" type="datetime1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C7B-319A-4FF3-AAF4-39360E58F7A1}" type="datetime1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7370-D750-4432-AC66-D72C14545BDF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7AFC-C7AB-4C08-885D-2ACAE3399F5D}" type="datetime1">
              <a:rPr lang="en-US" smtClean="0"/>
              <a:t>4/10/2015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B9A30A-8FAE-4300-9C2E-8702CB66E234}" type="datetime1">
              <a:rPr lang="en-US" smtClean="0"/>
              <a:t>4/10/2015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ressorrater.thruhere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jscompres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274638"/>
            <a:ext cx="7620000" cy="1143000"/>
          </a:xfrm>
        </p:spPr>
        <p:txBody>
          <a:bodyPr/>
          <a:lstStyle/>
          <a:p>
            <a:pPr algn="ctr"/>
            <a:r>
              <a:rPr lang="en-US" sz="4000" dirty="0" smtClean="0"/>
              <a:t>Lessons Learned – Mapping with the ESRI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API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5963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dirty="0" smtClean="0"/>
              <a:t>J.B. Churchill, GISP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GIS Specialist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Garrett County, MD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Department of Planning &amp; Land Management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82C-87D0-4478-85B8-4E9C8400ABB7}" type="datetime1">
              <a:rPr lang="en-US" smtClean="0"/>
              <a:t>4/10/2015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581400"/>
            <a:ext cx="2667000" cy="268986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How to make things work without making it over-complicated?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led to a Unique Solution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246756" cy="3495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344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Unique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I can pass in variables like X, Y, and Z, I can keep my </a:t>
            </a:r>
            <a:r>
              <a:rPr lang="en-US" b="1" i="1" dirty="0" smtClean="0"/>
              <a:t>place</a:t>
            </a:r>
            <a:r>
              <a:rPr lang="en-US" dirty="0" smtClean="0"/>
              <a:t> and continue with a new workflow.</a:t>
            </a:r>
          </a:p>
          <a:p>
            <a:r>
              <a:rPr lang="en-US" dirty="0" smtClean="0"/>
              <a:t>I have done this sort of thing with PHP and $_GET.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819400"/>
            <a:ext cx="4772025" cy="36166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01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$_GET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253140"/>
            <a:ext cx="6705600" cy="365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http://maps.garrettcounty.org/arcgis/pz_map.php?px=-79.00608&amp;py=39.67927&amp;zl=19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0" y="4282263"/>
            <a:ext cx="6705600" cy="19708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596202" cy="35228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56605"/>
            <a:ext cx="3648075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442" y="3168464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1002" y="39129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4097597"/>
            <a:ext cx="272358" cy="1088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48204" y="4081948"/>
            <a:ext cx="3889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80121" y="3016229"/>
            <a:ext cx="139663" cy="3044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1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19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“</a:t>
            </a:r>
            <a:r>
              <a:rPr lang="en-US" dirty="0" err="1" smtClean="0"/>
              <a:t>infowindow</a:t>
            </a:r>
            <a:r>
              <a:rPr lang="en-US" dirty="0" smtClean="0"/>
              <a:t>” that can access multiple services.</a:t>
            </a:r>
          </a:p>
          <a:p>
            <a:r>
              <a:rPr lang="en-US" dirty="0"/>
              <a:t>use a different geocoder (like the one </a:t>
            </a:r>
            <a:r>
              <a:rPr lang="en-US" dirty="0" err="1"/>
              <a:t>iMap</a:t>
            </a:r>
            <a:r>
              <a:rPr lang="en-US" dirty="0"/>
              <a:t> offers?). </a:t>
            </a:r>
            <a:endParaRPr lang="en-US" dirty="0" smtClean="0"/>
          </a:p>
          <a:p>
            <a:r>
              <a:rPr lang="en-US" dirty="0"/>
              <a:t>use the geometry server / geometry </a:t>
            </a:r>
            <a:r>
              <a:rPr lang="en-US" dirty="0" smtClean="0"/>
              <a:t>service for things like buffers to select features and clip &amp; ship.</a:t>
            </a:r>
          </a:p>
          <a:p>
            <a:r>
              <a:rPr lang="en-US" dirty="0"/>
              <a:t>get some training in some area related to this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ArcGIS Server or </a:t>
            </a:r>
            <a:r>
              <a:rPr lang="en-US" dirty="0" err="1"/>
              <a:t>js</a:t>
            </a:r>
            <a:r>
              <a:rPr lang="en-US" dirty="0"/>
              <a:t>).  </a:t>
            </a:r>
            <a:endParaRPr lang="en-US" dirty="0" smtClean="0"/>
          </a:p>
          <a:p>
            <a:r>
              <a:rPr lang="en-US" dirty="0" smtClean="0"/>
              <a:t>Further standardization of the “look and feel” of the maps for that “unified experience”.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789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  <a:r>
              <a:rPr lang="en-US" dirty="0" smtClean="0"/>
              <a:t>?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1135380" cy="150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523875" y="5562600"/>
            <a:ext cx="2524125" cy="369332"/>
            <a:chOff x="523875" y="5562600"/>
            <a:chExt cx="2524125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5562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jbchurchill</a:t>
              </a:r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5646182"/>
              <a:ext cx="3905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1038224" y="5965984"/>
            <a:ext cx="566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http://gis.stackexchange.com/users/31115/jbchurchill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" y="5931932"/>
            <a:ext cx="638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81600" y="4191000"/>
            <a:ext cx="31165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Questions …</a:t>
            </a:r>
          </a:p>
          <a:p>
            <a:r>
              <a:rPr lang="en-US" sz="3200" dirty="0" smtClean="0"/>
              <a:t>for the caveman ?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8224" y="5220176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Churchill, GISP</a:t>
            </a:r>
            <a:endParaRPr lang="en-US" dirty="0"/>
          </a:p>
        </p:txBody>
      </p:sp>
      <p:pic>
        <p:nvPicPr>
          <p:cNvPr id="1029" name="Picture 5" descr="https://static.licdn.com/scds/common/u/img/icon/apple-touch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5220176"/>
            <a:ext cx="342901" cy="3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4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1768708" cy="166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:\WORK\EQT\pics\GUR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4135526" cy="24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Land Surveying - </a:t>
            </a:r>
            <a:r>
              <a:rPr lang="en-US" dirty="0" err="1" smtClean="0"/>
              <a:t>Landtech</a:t>
            </a:r>
            <a:endParaRPr lang="en-US" dirty="0" smtClean="0"/>
          </a:p>
          <a:p>
            <a:r>
              <a:rPr lang="en-US" dirty="0" smtClean="0"/>
              <a:t>Wildlife Management – Frostburg State Univ. – BS</a:t>
            </a:r>
          </a:p>
          <a:p>
            <a:r>
              <a:rPr lang="en-US" dirty="0" smtClean="0"/>
              <a:t>Wildlife Management – WVU – MS</a:t>
            </a:r>
          </a:p>
          <a:p>
            <a:r>
              <a:rPr lang="en-US" dirty="0" smtClean="0"/>
              <a:t>Natural Resource Analysis Center at WVU</a:t>
            </a:r>
          </a:p>
          <a:p>
            <a:r>
              <a:rPr lang="en-US" dirty="0" smtClean="0"/>
              <a:t>Appalachian Laboratory (UMCES)</a:t>
            </a:r>
          </a:p>
          <a:p>
            <a:r>
              <a:rPr lang="en-US" dirty="0" smtClean="0"/>
              <a:t>Contract w/ USGS</a:t>
            </a:r>
          </a:p>
          <a:p>
            <a:r>
              <a:rPr lang="en-US" dirty="0"/>
              <a:t>Adjunct </a:t>
            </a:r>
            <a:r>
              <a:rPr lang="en-US" dirty="0" smtClean="0"/>
              <a:t>teaching </a:t>
            </a:r>
            <a:br>
              <a:rPr lang="en-US" dirty="0" smtClean="0"/>
            </a:br>
            <a:r>
              <a:rPr lang="en-US" dirty="0" smtClean="0"/>
              <a:t>ACM, FSU, FCC</a:t>
            </a:r>
          </a:p>
          <a:p>
            <a:r>
              <a:rPr lang="en-US" dirty="0" smtClean="0"/>
              <a:t>EQT Midstream</a:t>
            </a:r>
          </a:p>
          <a:p>
            <a:r>
              <a:rPr lang="en-US" dirty="0" smtClean="0"/>
              <a:t>Garrett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D83A-7F5E-41DA-8AAA-3A38E79B858E}" type="datetime1">
              <a:rPr lang="en-US" smtClean="0"/>
              <a:t>4/10/2015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6578" y="842069"/>
            <a:ext cx="1453896" cy="2414016"/>
          </a:xfrm>
          <a:prstGeom prst="rect">
            <a:avLst/>
          </a:prstGeom>
          <a:blipFill dpi="0" rotWithShape="1">
            <a:blip r:embed="rId5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9351" y="1219200"/>
            <a:ext cx="18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FIX THIS IT SUCKS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25907"/>
            <a:ext cx="1256232" cy="125623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361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00600"/>
          </a:xfrm>
        </p:spPr>
        <p:txBody>
          <a:bodyPr/>
          <a:lstStyle/>
          <a:p>
            <a:r>
              <a:rPr lang="en-US" dirty="0" smtClean="0"/>
              <a:t>Triangulation Program</a:t>
            </a:r>
          </a:p>
          <a:p>
            <a:r>
              <a:rPr lang="en-US" dirty="0" smtClean="0"/>
              <a:t>Home Range Estimation</a:t>
            </a:r>
          </a:p>
          <a:p>
            <a:r>
              <a:rPr lang="en-US" dirty="0" smtClean="0"/>
              <a:t>GIS inputs (IDW)</a:t>
            </a:r>
          </a:p>
          <a:p>
            <a:endParaRPr lang="en-US" dirty="0"/>
          </a:p>
          <a:p>
            <a:r>
              <a:rPr lang="en-US" dirty="0" smtClean="0"/>
              <a:t>QBASIC</a:t>
            </a:r>
          </a:p>
          <a:p>
            <a:r>
              <a:rPr lang="en-US" dirty="0" smtClean="0"/>
              <a:t>VB6 (Extensions w/ </a:t>
            </a:r>
            <a:r>
              <a:rPr lang="en-US" dirty="0" err="1" smtClean="0"/>
              <a:t>ArcObjects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Python </a:t>
            </a:r>
          </a:p>
          <a:p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752600"/>
            <a:ext cx="365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Web Development</a:t>
            </a:r>
          </a:p>
          <a:p>
            <a:r>
              <a:rPr lang="en-US" dirty="0" err="1" smtClean="0"/>
              <a:t>MapServer</a:t>
            </a:r>
            <a:endParaRPr lang="en-US" dirty="0" smtClean="0"/>
          </a:p>
          <a:p>
            <a:r>
              <a:rPr lang="en-US" dirty="0" smtClean="0"/>
              <a:t>Drupal</a:t>
            </a:r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74" y="3993672"/>
            <a:ext cx="2785651" cy="27119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533400"/>
            <a:ext cx="3810000" cy="113347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2047875"/>
            <a:ext cx="217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2886075"/>
            <a:ext cx="1990725" cy="69532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3962400"/>
            <a:ext cx="3448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338" y="37338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://geoserver.org/img/geoserv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76475"/>
            <a:ext cx="3333750" cy="790576"/>
          </a:xfrm>
          <a:prstGeom prst="rect">
            <a:avLst/>
          </a:prstGeom>
          <a:noFill/>
          <a:ln w="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167313"/>
            <a:ext cx="413385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2895600" y="49530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4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CE5-2D07-497F-B5A3-6DE6B12B2B46}" type="datetime1">
              <a:rPr lang="en-US" smtClean="0"/>
              <a:t>4/10/2015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043" y="929048"/>
            <a:ext cx="3313102" cy="74735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7" y="2463439"/>
            <a:ext cx="574897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20000">
            <a:off x="5638800" y="1472839"/>
            <a:ext cx="1607820" cy="2636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 rot="300000">
            <a:off x="3940360" y="4844677"/>
            <a:ext cx="3995928" cy="1417320"/>
          </a:xfrm>
          <a:prstGeom prst="rect">
            <a:avLst/>
          </a:prstGeom>
          <a:blipFill dpi="0" rotWithShape="0">
            <a:blip r:embed="rId4">
              <a:alphaModFix amt="4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104">
            <a:off x="3472365" y="1705721"/>
            <a:ext cx="1520825" cy="4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99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399">
            <a:off x="959262" y="3727182"/>
            <a:ext cx="1394460" cy="3733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12" descr="Vi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1529">
            <a:off x="2228833" y="1427916"/>
            <a:ext cx="1714500" cy="4286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Image result for aptana st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http://www.barebones.com/images/bbedit/screenshot-m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2993">
            <a:off x="3218813" y="3389271"/>
            <a:ext cx="4529377" cy="29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0375" y="2214693"/>
            <a:ext cx="728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can still be good!</a:t>
            </a:r>
          </a:p>
          <a:p>
            <a:endParaRPr lang="en-US" dirty="0"/>
          </a:p>
          <a:p>
            <a:r>
              <a:rPr lang="en-US" dirty="0" smtClean="0"/>
              <a:t>To use an IDE or not 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820">
            <a:off x="5112941" y="893353"/>
            <a:ext cx="2466156" cy="201086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458201" cy="214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78903" y="1236344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jshint.com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91000"/>
            <a:ext cx="8458201" cy="26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78902" y="3821282"/>
            <a:ext cx="109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jslint.com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21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Compressorator</a:t>
            </a:r>
            <a:r>
              <a:rPr lang="en-US" dirty="0"/>
              <a:t> </a:t>
            </a:r>
            <a:r>
              <a:rPr lang="en-US" dirty="0" smtClean="0"/>
              <a:t>will tell you which tool compresses your code the best out of </a:t>
            </a:r>
            <a:r>
              <a:rPr lang="en-US" dirty="0" err="1" smtClean="0"/>
              <a:t>yui</a:t>
            </a:r>
            <a:r>
              <a:rPr lang="en-US" dirty="0" smtClean="0"/>
              <a:t>, </a:t>
            </a:r>
            <a:r>
              <a:rPr lang="en-US" dirty="0" err="1" smtClean="0"/>
              <a:t>scriptaculous</a:t>
            </a:r>
            <a:r>
              <a:rPr lang="en-US" dirty="0" smtClean="0"/>
              <a:t>, packer, </a:t>
            </a:r>
            <a:r>
              <a:rPr lang="en-US" dirty="0" err="1" smtClean="0"/>
              <a:t>JSMin</a:t>
            </a:r>
            <a:r>
              <a:rPr lang="en-US" dirty="0" smtClean="0"/>
              <a:t>, dojo </a:t>
            </a:r>
            <a:r>
              <a:rPr lang="en-US" dirty="0" err="1" smtClean="0"/>
              <a:t>shrinksafe</a:t>
            </a:r>
            <a:r>
              <a:rPr lang="en-US" dirty="0" smtClean="0"/>
              <a:t>. Copy and Paste - 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://compressorrater.thruhere.net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Other online tools can do the job (</a:t>
            </a:r>
            <a:r>
              <a:rPr lang="en-US" dirty="0">
                <a:hlinkClick r:id="rId4"/>
              </a:rPr>
              <a:t>http://jscompress.com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Removes </a:t>
            </a:r>
            <a:r>
              <a:rPr lang="en-US" dirty="0" smtClean="0"/>
              <a:t>unnecessary </a:t>
            </a:r>
            <a:r>
              <a:rPr lang="en-US" dirty="0" smtClean="0"/>
              <a:t>characters such as whitespace, newline characters, comments, and some block delimiters.</a:t>
            </a:r>
          </a:p>
          <a:p>
            <a:r>
              <a:rPr lang="en-US" dirty="0" smtClean="0"/>
              <a:t>You can also add </a:t>
            </a:r>
            <a:r>
              <a:rPr lang="en-US" dirty="0" err="1" smtClean="0"/>
              <a:t>gzip</a:t>
            </a:r>
            <a:r>
              <a:rPr lang="en-US" dirty="0" smtClean="0"/>
              <a:t> compression to further compress code.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Command Line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java -jar yuicompressor-2.4.8.jar C:\ms4w\Apache\htdocs\javascript\fema.js &gt; C:\ms4w\Apache\htdocs\javascript\fema.yui.js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94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6" y="1371600"/>
            <a:ext cx="6057900" cy="238199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6529"/>
            <a:ext cx="6067426" cy="250047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292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83974DC6-CB2F-4517-86F2-33E59245989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64669553-C2C7-4A05-BDE6-5784BDC500B9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00E1C324-B4E4-4EE6-A30B-DC7DD5A0A3B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782AA18B-5D17-4AD0-8334-EE1CCEA13C31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9730E0C9-5C74-48D1-84FA-FF9B0943B0F7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B4DF1E66-6ACC-4157-9168-FDAC5054F24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96BCEFA7-7F62-4103-ABA4-659F062669D7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56FE11E1-D6FB-43BB-B924-E2D84E8F5C1F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A2D91898-2C69-4203-B96D-7244D52798AC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27F72A04-DC93-4420-B9AA-16544E1D787F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0377085A-A759-4413-9BB8-639DE09D4BA4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F8E7C3E6-C19D-42D0-B945-70D19F2AC60A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4653446B-1A4F-4E6E-9E77-86F6CF5DFD82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0B03EEBA-7331-46BB-A922-0167D17802B9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8DD72995-77DA-4521-827B-4BD3BBB010F0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540CCE14-1146-4215-A3E5-6738A9581ACF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AD63EA22-DABD-41F1-A4E5-34B37D8534FF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4D0FF0A2-5A08-4E00-8A6C-45A3FC7EC409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CEEB83A3-0CE5-467C-97CC-85CF0B212256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F23DD629-EDE2-45D7-B65A-1A52D83473FE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23F09B40-FB7D-4EB2-86FC-27C42F6B3BAE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928A6BAA-790D-4F1F-BECE-7C09BD89806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FA24E1D0-79A0-4D4F-BC2C-5ED533E69815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7E7A34CD-1270-4891-901E-7EE49A903375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87F8066A-C73F-4211-BBF8-2B75D61A5F4E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0C0BFD7F-DBBE-403E-8CC3-D687E604BAAB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24618B94-7520-442D-858F-D581437D99B4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04A8E672-C7F5-4701-83FF-060A750AB340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AD4BFB44-6200-429A-A4FE-9B7752513BCC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0431B50E-6780-4CC1-8294-54F8A3D2A2DA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9122C9B7-BB9E-425E-961E-A6F32BC00961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F9DB48C3-E10F-4BA7-B8C2-A960DB87906F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C15A61A2-FD38-4F9C-9700-5BD05E348FBC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58581E56-8E64-479C-BC10-3D52028645B6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0952A776-CA14-47CA-8E8C-F3628B9BB702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D8A32350-3CF1-48E4-99DC-93F6339304A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6DC43B7-A651-470F-9D9B-5DC681960331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F09F0585-C5E6-4468-9701-0744CD4F4932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7FFA8CA-6F86-4AAE-AB32-C2CAAD29A366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A9460852-5164-4FAC-8557-C35D5DB0B8FD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CA828EF-2A69-46C1-A149-8E968648AFC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1424</TotalTime>
  <Words>830</Words>
  <Application>Microsoft Office PowerPoint</Application>
  <PresentationFormat>On-screen Show (4:3)</PresentationFormat>
  <Paragraphs>148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Lessons Learned – Mapping with the ESRI javascript API</vt:lpstr>
      <vt:lpstr>Background</vt:lpstr>
      <vt:lpstr>Programming Background</vt:lpstr>
      <vt:lpstr>PowerPoint Presentation</vt:lpstr>
      <vt:lpstr>Version Control with “Git”</vt:lpstr>
      <vt:lpstr>Editors</vt:lpstr>
      <vt:lpstr>Code Linting</vt:lpstr>
      <vt:lpstr>Minification</vt:lpstr>
      <vt:lpstr>Minification</vt:lpstr>
      <vt:lpstr>Code Bloat</vt:lpstr>
      <vt:lpstr>A Unique Solution</vt:lpstr>
      <vt:lpstr>PHP and $_GET</vt:lpstr>
      <vt:lpstr>Live Demo</vt:lpstr>
      <vt:lpstr>What’s Next ?</vt:lpstr>
      <vt:lpstr>Easy ?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J.B. Churchill</dc:creator>
  <cp:lastModifiedBy>J.B. Churchill</cp:lastModifiedBy>
  <cp:revision>71</cp:revision>
  <dcterms:created xsi:type="dcterms:W3CDTF">2015-03-20T13:30:49Z</dcterms:created>
  <dcterms:modified xsi:type="dcterms:W3CDTF">2015-04-10T20:07:28Z</dcterms:modified>
</cp:coreProperties>
</file>