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0"/>
  </p:sldMasterIdLst>
  <p:notesMasterIdLst>
    <p:notesMasterId r:id="rId56"/>
  </p:notesMasterIdLst>
  <p:sldIdLst>
    <p:sldId id="258" r:id="rId41"/>
    <p:sldId id="257" r:id="rId42"/>
    <p:sldId id="264" r:id="rId43"/>
    <p:sldId id="256" r:id="rId44"/>
    <p:sldId id="259" r:id="rId45"/>
    <p:sldId id="260" r:id="rId46"/>
    <p:sldId id="261" r:id="rId47"/>
    <p:sldId id="266" r:id="rId48"/>
    <p:sldId id="269" r:id="rId49"/>
    <p:sldId id="265" r:id="rId50"/>
    <p:sldId id="267" r:id="rId51"/>
    <p:sldId id="270" r:id="rId52"/>
    <p:sldId id="263" r:id="rId53"/>
    <p:sldId id="268" r:id="rId54"/>
    <p:sldId id="26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26" autoAdjust="0"/>
  </p:normalViewPr>
  <p:slideViewPr>
    <p:cSldViewPr>
      <p:cViewPr varScale="1">
        <p:scale>
          <a:sx n="69" d="100"/>
          <a:sy n="69" d="100"/>
        </p:scale>
        <p:origin x="-16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2.xml"/><Relationship Id="rId47" Type="http://schemas.openxmlformats.org/officeDocument/2006/relationships/slide" Target="slides/slide7.xml"/><Relationship Id="rId50" Type="http://schemas.openxmlformats.org/officeDocument/2006/relationships/slide" Target="slides/slide10.xml"/><Relationship Id="rId55" Type="http://schemas.openxmlformats.org/officeDocument/2006/relationships/slide" Target="slides/slide1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6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1.xml"/><Relationship Id="rId54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slideMaster" Target="slideMasters/slideMaster1.xml"/><Relationship Id="rId45" Type="http://schemas.openxmlformats.org/officeDocument/2006/relationships/slide" Target="slides/slide5.xml"/><Relationship Id="rId53" Type="http://schemas.openxmlformats.org/officeDocument/2006/relationships/slide" Target="slides/slide13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9.xml"/><Relationship Id="rId57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4.xml"/><Relationship Id="rId52" Type="http://schemas.openxmlformats.org/officeDocument/2006/relationships/slide" Target="slides/slide12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3.xml"/><Relationship Id="rId48" Type="http://schemas.openxmlformats.org/officeDocument/2006/relationships/slide" Target="slides/slide8.xml"/><Relationship Id="rId56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1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05E67-28AD-4078-B7F6-A6669198553D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954F-A6B4-48E5-8D4A-B654F238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 –</a:t>
            </a:r>
            <a:r>
              <a:rPr lang="en-US" baseline="0" dirty="0" smtClean="0"/>
              <a:t> I took this stuff on largely on my own so there were setbacks (like launching w/o keeping IT in the loop).</a:t>
            </a:r>
          </a:p>
          <a:p>
            <a:r>
              <a:rPr lang="en-US" baseline="0" dirty="0" smtClean="0"/>
              <a:t>My maps tend to look a lot like the samples they were taken from.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seen samples that use a dojo</a:t>
            </a:r>
            <a:r>
              <a:rPr lang="en-US" baseline="0" dirty="0" smtClean="0"/>
              <a:t> “deferred” callback to split click events into two possible services. I was unable to get that to work.</a:t>
            </a:r>
          </a:p>
          <a:p>
            <a:r>
              <a:rPr lang="en-US" baseline="0" dirty="0" smtClean="0"/>
              <a:t>I don’t know if the </a:t>
            </a:r>
            <a:r>
              <a:rPr lang="en-US" baseline="0" dirty="0" err="1" smtClean="0"/>
              <a:t>iMap</a:t>
            </a:r>
            <a:r>
              <a:rPr lang="en-US" baseline="0" dirty="0" smtClean="0"/>
              <a:t> geocoder can be used like the one I use in the map?</a:t>
            </a:r>
          </a:p>
          <a:p>
            <a:r>
              <a:rPr lang="en-US" baseline="0" dirty="0" smtClean="0"/>
              <a:t>I’ve got the Print Service working (though it could be more customized) but have not made my own geometry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 ESRI </a:t>
            </a:r>
            <a:r>
              <a:rPr lang="en-US" dirty="0" err="1" smtClean="0"/>
              <a:t>javascript</a:t>
            </a:r>
            <a:r>
              <a:rPr lang="en-US" dirty="0" smtClean="0"/>
              <a:t> API easy to use? Even </a:t>
            </a:r>
            <a:r>
              <a:rPr lang="en-US" dirty="0" smtClean="0"/>
              <a:t>a guy</a:t>
            </a:r>
            <a:r>
              <a:rPr lang="en-US" baseline="0" dirty="0" smtClean="0"/>
              <a:t> from Garrett County can do it. So … draw your own conclusions.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learned that programming comes in handy when a Triangulation Program creates an output that is not exactly what is needed for input to a Home Range Program the creates output that is not exactly what is needed as input to GIS … and so on. I wrote QBASIC programs to help that workflow (stuff I would probably do with Perl or Python anymore). I really got into the programming and even wrote some extensions for ArcMap and did some cool Hydrologic Modeling stuff in Python for my contract with USGS.</a:t>
            </a:r>
            <a:endParaRPr lang="en-US" dirty="0" smtClean="0"/>
          </a:p>
          <a:p>
            <a:r>
              <a:rPr lang="en-US" dirty="0" smtClean="0"/>
              <a:t>I also like wearing cool T-shirts.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few options – ArcGIS Server already installed – Lots of samples available for the ArcGIS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API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Leaflet is thought to be more lightweight (</a:t>
            </a:r>
            <a:r>
              <a:rPr lang="en-US" baseline="0" dirty="0" err="1" smtClean="0"/>
              <a:t>OpenLayers</a:t>
            </a:r>
            <a:r>
              <a:rPr lang="en-US" baseline="0" dirty="0" smtClean="0"/>
              <a:t> may be too). I have used </a:t>
            </a:r>
            <a:r>
              <a:rPr lang="en-US" baseline="0" dirty="0" err="1" smtClean="0"/>
              <a:t>MapServer</a:t>
            </a:r>
            <a:r>
              <a:rPr lang="en-US" baseline="0" dirty="0" smtClean="0"/>
              <a:t> and currently test my maps using MS4W.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create some code</a:t>
            </a:r>
            <a:r>
              <a:rPr lang="en-US" baseline="0" dirty="0" smtClean="0"/>
              <a:t> in NP++, I want to check to see if it is good. </a:t>
            </a:r>
            <a:r>
              <a:rPr lang="en-US" dirty="0" err="1" smtClean="0"/>
              <a:t>Jslint</a:t>
            </a:r>
            <a:r>
              <a:rPr lang="en-US" dirty="0" smtClean="0"/>
              <a:t> </a:t>
            </a:r>
            <a:r>
              <a:rPr lang="en-US" dirty="0" smtClean="0"/>
              <a:t>is picky but has lots of options</a:t>
            </a:r>
            <a:r>
              <a:rPr lang="en-US" baseline="0" dirty="0" smtClean="0"/>
              <a:t> for customization.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1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Compressorator</a:t>
            </a:r>
            <a:r>
              <a:rPr lang="en-US" dirty="0" smtClean="0"/>
              <a:t> asks “which tool is best?” which is a complicated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2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 this into this (showing results of </a:t>
            </a:r>
            <a:r>
              <a:rPr lang="en-US" dirty="0" err="1" smtClean="0"/>
              <a:t>minification</a:t>
            </a:r>
            <a:r>
              <a:rPr lang="en-US" dirty="0" smtClean="0"/>
              <a:t>). You can see that it renames (or shortens) variables as a part of eliminating</a:t>
            </a:r>
            <a:r>
              <a:rPr lang="en-US" baseline="0" dirty="0" smtClean="0"/>
              <a:t> unneeded characters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base was getting longer</a:t>
            </a:r>
            <a:r>
              <a:rPr lang="en-US" baseline="0" dirty="0" smtClean="0"/>
              <a:t> (line 850 ?) and more involved (code stops working). Also I didn’t need all functionality in one map. But I DID want a unified mapping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passed</a:t>
            </a:r>
            <a:r>
              <a:rPr lang="en-US" baseline="0" dirty="0" smtClean="0"/>
              <a:t> in variables “across the wire” before with $_GET. Having one map that does only one thing could be an advantage and being able to access each map from the other maps enhances that “unified experience” that I mentioned.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Demo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Webmaps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covering Navigation between maps (showing the previously mentioned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PZ Map - the most comprehensive map, with "additional layers".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Measurement map - basically works just like the sample.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Flood Hazard map - gives some basic information about the zones (informative legend).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Sensitive Areas map - PFA's,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Sourcewater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Protection, Protected Species.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Printable map - providing a way for someone to make a map using only the data that they want to include.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Go Over the Help section.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954F-A6B4-48E5-8D4A-B654F238FE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C300-CAEA-4B88-BD81-ACA25B4F5071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BE91-E42A-4AAF-BB26-D02BE510BB1B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754-6618-46E8-BDA5-0CBD3094D064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BD76-C6AD-4172-8115-134A806DAA37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C391-1193-487A-A813-6955BCA06797}" type="datetime1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7DB-370E-41B0-A40A-7B552FA471B6}" type="datetime1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8626-2BFD-45F5-9D52-62A2F09880E2}" type="datetime1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5C7B-319A-4FF3-AAF4-39360E58F7A1}" type="datetime1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7370-D750-4432-AC66-D72C14545BDF}" type="datetime1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7AFC-C7AB-4C08-885D-2ACAE3399F5D}" type="datetime1">
              <a:rPr lang="en-US" smtClean="0"/>
              <a:t>4/9/2015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47F51C-6885-4705-B1ED-C00AAEF6CB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B9A30A-8FAE-4300-9C2E-8702CB66E234}" type="datetime1">
              <a:rPr lang="en-US" smtClean="0"/>
              <a:t>4/9/2015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ressorrater.thruhere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jscompres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4" y="274638"/>
            <a:ext cx="7620000" cy="1143000"/>
          </a:xfrm>
        </p:spPr>
        <p:txBody>
          <a:bodyPr/>
          <a:lstStyle/>
          <a:p>
            <a:pPr algn="ctr"/>
            <a:r>
              <a:rPr lang="en-US" sz="4000" dirty="0" smtClean="0"/>
              <a:t>Lessons Learned – Mapping with the ESRI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API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5963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800" dirty="0" smtClean="0"/>
              <a:t>J.B. Churchill, GISP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GIS Specialist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Garrett County, MD</a:t>
            </a:r>
          </a:p>
          <a:p>
            <a:pPr marL="114300" indent="0" algn="ctr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Department of Planning &amp; Land Management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782C-87D0-4478-85B8-4E9C8400ABB7}" type="datetime1">
              <a:rPr lang="en-US" smtClean="0"/>
              <a:t>4/9/2015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3581400"/>
            <a:ext cx="2667000" cy="268986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How to make things work without making it over-complicated?</a:t>
            </a:r>
          </a:p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led to a Unique Solution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246756" cy="3495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344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Unique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I can pass in variables like X, Y, and Z, I can keep my </a:t>
            </a:r>
            <a:r>
              <a:rPr lang="en-US" b="1" i="1" dirty="0" smtClean="0"/>
              <a:t>place</a:t>
            </a:r>
            <a:r>
              <a:rPr lang="en-US" dirty="0" smtClean="0"/>
              <a:t> and continue with a new workflow.</a:t>
            </a:r>
          </a:p>
          <a:p>
            <a:r>
              <a:rPr lang="en-US" dirty="0" smtClean="0"/>
              <a:t>I have done this sort of thing with </a:t>
            </a:r>
            <a:r>
              <a:rPr lang="en-US" dirty="0" smtClean="0"/>
              <a:t>PHP and $_GET.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819400"/>
            <a:ext cx="4772025" cy="36166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101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$_GET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253140"/>
            <a:ext cx="6705600" cy="3657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http://maps.garrettcounty.org/arcgis/pz_map.php?px=-79.00608&amp;py=39.67927&amp;zl=19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0" y="4282263"/>
            <a:ext cx="6705600" cy="19708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596202" cy="35228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56605"/>
            <a:ext cx="3648075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4442" y="3168464"/>
            <a:ext cx="10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1002" y="391293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9600" y="4097597"/>
            <a:ext cx="272358" cy="1088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48204" y="4081948"/>
            <a:ext cx="3889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80121" y="3016229"/>
            <a:ext cx="139663" cy="3044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1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19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“</a:t>
            </a:r>
            <a:r>
              <a:rPr lang="en-US" dirty="0" err="1" smtClean="0"/>
              <a:t>infowindow</a:t>
            </a:r>
            <a:r>
              <a:rPr lang="en-US" dirty="0" smtClean="0"/>
              <a:t>” that can access multiple services.</a:t>
            </a:r>
          </a:p>
          <a:p>
            <a:r>
              <a:rPr lang="en-US" dirty="0"/>
              <a:t>use a different geocoder (like the one </a:t>
            </a:r>
            <a:r>
              <a:rPr lang="en-US" dirty="0" err="1"/>
              <a:t>iMap</a:t>
            </a:r>
            <a:r>
              <a:rPr lang="en-US" dirty="0"/>
              <a:t> offers?).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use the geometry server / geometry </a:t>
            </a:r>
            <a:r>
              <a:rPr lang="en-US" dirty="0" smtClean="0"/>
              <a:t>service for things like buffers to select features and clip &amp; ship.</a:t>
            </a:r>
          </a:p>
          <a:p>
            <a:r>
              <a:rPr lang="en-US" dirty="0"/>
              <a:t>get some training in some area related to this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ArcGIS Server or </a:t>
            </a:r>
            <a:r>
              <a:rPr lang="en-US" dirty="0" err="1"/>
              <a:t>js</a:t>
            </a:r>
            <a:r>
              <a:rPr lang="en-US" dirty="0"/>
              <a:t>).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Further standardization of the “look and feel” of the maps for that “unified experience”.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789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10" y="3246120"/>
            <a:ext cx="1135380" cy="150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744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76800"/>
            <a:ext cx="1768708" cy="166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:\WORK\EQT\pics\GUR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4135526" cy="24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Land Surveying - </a:t>
            </a:r>
            <a:r>
              <a:rPr lang="en-US" dirty="0" err="1" smtClean="0"/>
              <a:t>Landtech</a:t>
            </a:r>
            <a:endParaRPr lang="en-US" dirty="0" smtClean="0"/>
          </a:p>
          <a:p>
            <a:r>
              <a:rPr lang="en-US" dirty="0" smtClean="0"/>
              <a:t>Wildlife Management – Frostburg State Univ. – BS</a:t>
            </a:r>
          </a:p>
          <a:p>
            <a:r>
              <a:rPr lang="en-US" dirty="0" smtClean="0"/>
              <a:t>Wildlife Management – WVU – MS</a:t>
            </a:r>
          </a:p>
          <a:p>
            <a:r>
              <a:rPr lang="en-US" dirty="0" smtClean="0"/>
              <a:t>Natural Resource Analysis Center at WVU</a:t>
            </a:r>
          </a:p>
          <a:p>
            <a:r>
              <a:rPr lang="en-US" dirty="0" smtClean="0"/>
              <a:t>Appalachian Laboratory (UMCES)</a:t>
            </a:r>
          </a:p>
          <a:p>
            <a:r>
              <a:rPr lang="en-US" dirty="0" smtClean="0"/>
              <a:t>Contract w/ USGS</a:t>
            </a:r>
          </a:p>
          <a:p>
            <a:r>
              <a:rPr lang="en-US" dirty="0"/>
              <a:t>Adjunct </a:t>
            </a:r>
            <a:r>
              <a:rPr lang="en-US" dirty="0" smtClean="0"/>
              <a:t>teaching </a:t>
            </a:r>
            <a:br>
              <a:rPr lang="en-US" dirty="0" smtClean="0"/>
            </a:br>
            <a:r>
              <a:rPr lang="en-US" dirty="0" smtClean="0"/>
              <a:t>ACM, FSU, FCC</a:t>
            </a:r>
            <a:endParaRPr lang="en-US" dirty="0" smtClean="0"/>
          </a:p>
          <a:p>
            <a:r>
              <a:rPr lang="en-US" dirty="0" smtClean="0"/>
              <a:t>EQT Midstream</a:t>
            </a:r>
          </a:p>
          <a:p>
            <a:r>
              <a:rPr lang="en-US" dirty="0" smtClean="0"/>
              <a:t>Garrett </a:t>
            </a:r>
            <a:r>
              <a:rPr lang="en-US" dirty="0" smtClean="0"/>
              <a:t>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D83A-7F5E-41DA-8AAA-3A38E79B858E}" type="datetime1">
              <a:rPr lang="en-US" smtClean="0"/>
              <a:t>4/9/2015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56578" y="842069"/>
            <a:ext cx="1453896" cy="2414016"/>
          </a:xfrm>
          <a:prstGeom prst="rect">
            <a:avLst/>
          </a:prstGeom>
          <a:blipFill dpi="0" rotWithShape="1">
            <a:blip r:embed="rId5">
              <a:alphaModFix amt="3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69351" y="1219200"/>
            <a:ext cx="18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FIX THIS IT SUCKS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25907"/>
            <a:ext cx="1256232" cy="1256232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3612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800600"/>
          </a:xfrm>
        </p:spPr>
        <p:txBody>
          <a:bodyPr/>
          <a:lstStyle/>
          <a:p>
            <a:r>
              <a:rPr lang="en-US" dirty="0" smtClean="0"/>
              <a:t>Triangulation Program</a:t>
            </a:r>
          </a:p>
          <a:p>
            <a:r>
              <a:rPr lang="en-US" dirty="0" smtClean="0"/>
              <a:t>Home Range Estimation</a:t>
            </a:r>
          </a:p>
          <a:p>
            <a:r>
              <a:rPr lang="en-US" dirty="0" smtClean="0"/>
              <a:t>GIS inputs (IDW)</a:t>
            </a:r>
          </a:p>
          <a:p>
            <a:endParaRPr lang="en-US" dirty="0"/>
          </a:p>
          <a:p>
            <a:r>
              <a:rPr lang="en-US" dirty="0" smtClean="0"/>
              <a:t>QBASIC</a:t>
            </a:r>
          </a:p>
          <a:p>
            <a:r>
              <a:rPr lang="en-US" dirty="0" smtClean="0"/>
              <a:t>VB6 (Extensions w/ </a:t>
            </a:r>
            <a:r>
              <a:rPr lang="en-US" dirty="0" err="1" smtClean="0"/>
              <a:t>ArcObjects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Perl</a:t>
            </a:r>
            <a:endParaRPr lang="en-US" dirty="0" smtClean="0"/>
          </a:p>
          <a:p>
            <a:r>
              <a:rPr lang="en-US" dirty="0" smtClean="0"/>
              <a:t>Python </a:t>
            </a:r>
            <a:endParaRPr lang="en-US" dirty="0" smtClean="0"/>
          </a:p>
          <a:p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752600"/>
            <a:ext cx="365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Web Development</a:t>
            </a:r>
          </a:p>
          <a:p>
            <a:r>
              <a:rPr lang="en-US" dirty="0" err="1" smtClean="0"/>
              <a:t>MapServer</a:t>
            </a:r>
            <a:endParaRPr lang="en-US" dirty="0" smtClean="0"/>
          </a:p>
          <a:p>
            <a:r>
              <a:rPr lang="en-US" dirty="0" smtClean="0"/>
              <a:t>Drupal</a:t>
            </a:r>
            <a:endParaRPr lang="en-US" dirty="0" smtClean="0"/>
          </a:p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js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174" y="3993672"/>
            <a:ext cx="2785651" cy="27119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533400"/>
            <a:ext cx="3810000" cy="1133475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2047875"/>
            <a:ext cx="217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2886075"/>
            <a:ext cx="1990725" cy="695325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8" y="3962400"/>
            <a:ext cx="34480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0338" y="3733800"/>
            <a:ext cx="5257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http://geoserver.org/img/geoserver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76475"/>
            <a:ext cx="3333750" cy="790576"/>
          </a:xfrm>
          <a:prstGeom prst="rect">
            <a:avLst/>
          </a:prstGeom>
          <a:noFill/>
          <a:ln w="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167313"/>
            <a:ext cx="4133850" cy="714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2895600" y="4953000"/>
            <a:ext cx="5257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4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CE5-2D07-497F-B5A3-6DE6B12B2B46}" type="datetime1">
              <a:rPr lang="en-US" smtClean="0"/>
              <a:t>4/9/2015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043" y="929048"/>
            <a:ext cx="3313102" cy="74735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“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7" y="2463439"/>
            <a:ext cx="5748977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BDAAoHBwgHBgoICAgLCgoLDhgQDg0NDh0VFhEYIx8lJCIfIiEmKzcvJik0KSEiMEExNDk7Pj4+JS5ESUM8SDc9Pjv/2wBDAQoLCw4NDhwQEBw7KCIoOzs7Ozs7Ozs7Ozs7Ozs7Ozs7Ozs7Ozs7Ozs7Ozs7Ozs7Ozs7Ozs7Ozs7Ozs7Ozs7Ozv/wAARCAFaANMDASIAAhEBAxEB/8QAHAABAAIDAQEBAAAAAAAAAAAAAAUGAwQHAQII/8QAShAAAQMCAwMGCQoDBwQDAQAAAQACAwQRBRIhBjFBEyJRYYGxBxQ0NVVxc5GTFRcyUlSSodHh8COywSQ2QmKCwvEzN3J0FkNTlP/EABoBAQEAAwEBAAAAAAAAAAAAAAABAgMEBQb/xAArEQEAAgECBAUEAgMAAAAAAAAAAQIDERMUMVFiBBIhMlIiM0FhcYEjNOH/2gAMAwEAAhEDEQA/AOuU1NA6liJgjJLASSwa6LIaWn+zxfcCUvkkPs29yyoOWbSQ46NoKwUbK8U+fmCLOG2sN1tFF8jtP9XFPfIuz2SwW+M2kaaO+njfLWI8kOMcjtP9XFPfInI7T/VxT3yLs9glgrv9sMuP7IcY5Haf6uKe+ROR2n+rinvkXZ7BR+J4mygETQGvlklYwNLgNHPDb/im/wBsHH9kOUcjtP8AVxT3yJyW0/1cU98i6njWJSYXA2VjYyCyQ8821awuH8pXx8stg5WSqbliiiMri0ataCbk69mm8g23at/9Qcf2Q5fyO0/1cU98icltP9XFPfIuiV+PxVEcTIoZORdLJyhcwEvbEXZg0X15zWjXeHdK1Za1sdRVCasq2Ru5aWPKNQyMNbJvOlnONusX6k3+2Dj+yFF5Laf6uKe+ROS2n+rinvkXRWU8ddXiJlZUMDXPda1tWjk3a36T0dOq04q2NrqqKplnfGROIsovdkfMcdTocziB05Qm/wBsHH9kKNyO0/1cU98icltP9XFPfIr06aGCZ/L1FTGIXyyiQWy5WWEjzrZou89g9QWzLPSQc6SrqWmBolkjcNbNDXFx16h77Jv9sHH9kOecjtP9XFPfInI7T/VxT3yLplJtDD4q3x9vIVDObO0DmscIhI62u4Ai5WetxjxVoPikrrxPkANrm2WwAvxLgE3+2Dj+yHLOR2n+rinvkTkdp/q4p75F1GXaCjpoRJNnscwaWt0eWuDTludecQB08Fv0tSyrjc9jXNDXuYQ4cWmx/EJv9sHH9kOP8jtP9XFPfInI7T/VxT3yLs9glgm/2wcf2Q4xyO0/1cU98icjtP8AVxT3yLs9glk3+2Dj+yFP2Dp6x1BUnFIpnP5UZPGQSbW4Zla/Fab7PF9wLLZerTafNOrhyX895tppqr2Isayukaxoa0WsALDcEXuJ+cJezuCLBimqXySH2be5ZlhpfJIfZt7lmVQREQEREBar8OppDIXsceVe17v4jtXNtbjpawW0iDBU0dPWMDKiJsjWkkB3C4I7ifevl2HUjsgMDbMaGtaNAADcC26wIWyiDRlwbD5mwtkpWkQDLFqRkGm73C/SvJMFw+SN7DTjnnMTmN758++/1rHsW+iCOw/CW0L3uErncoOeBcBzr3Lt5sT1WFySvo4JhxhERpgWDKNXuvzX5xre/wBLXrW+iDTZhVAxkjBTMLZWva8O5wcHElwN+BJK+JsFw+ocXS0+dxa5pJe67gbXub6/Rbv3WFlvogj3YFhj3lz6UOLg9pBcSCH2zC17WNgvs4TROAD4nPs0Mu+RziQHB2pJ11A9y3UQabsJoHua51M1xa7M3Nc5TmzadHOAPrA6As1NSw0kXJQMyMzF1rk6k3O/rKzIgIiICIiAiIgr+J+cJezuCJifnCXs7giipql8kh9m3uWZYaXySH2be5ZlUEREBERAREQEREBERAREQEREBERAREQEREBERAREQV/E/OEvZ3BExPzhL2dwRRU1S+SQ+zb3LMsNL5JD7NvcsyqCIiAiIgIiICIiAiIgIiICIiAiIgIiICIiAiIgIiIK/ifnCXs7giYn5wl7O4IoqapfJIfZt7lmWGl8kh9m3uWUqoIqbi/hAbhWKz0Jw8y8i7Ln5W19L9C0/nRZ6KPxv0W2MN5jWIdMeEzWjWKr8ioPzos9FH436J86LPRR+N+ibN+i8Hn+K/IqD86LPRR+N+ifOiz0UfjfomzfocHn+K/IqD86LPRR+N+ifOiz0Ufjfomzk6HB5/ivyKg/Oiz0Ufjfonzos9FH436Js5Ohwef4r8ioPzos9FH436J86LPRR+N+ibOTocHn+K/IqD86LPRR+N+ifOiz0Ufjfomzk6HB5/ivyKg/Oiz0Ufjfonzos9FH436Js36HB5/ivyKg/Oiz0Ufjfonzos9FH436Js5Ohwef4r8ioPzos9FH436J86LPRR+N+ibOTocHn+K/IqD86LPRR+N+ifOiz0UfjfomzfocHn+K/XXqgtmdohtHTTTCmMAieG2z5r6X6FOrXMTE6S57Vmlprbmr+J+cJezuCJifnCXs7gixRNUvkkPs29yylYqXySH2be5ZSqjjO1/968Q9p/tChlM7X/3rxD2n+0KGXqU9sPqMP26/wIiLJuEREBEaC5wa0EkmwA4q3Umy9Hg+HDFdo3ENP/TpGmznHgD19SxtaKtWTLXHz5qpDBNUPyQRPld0MaSVujZ7GXNzDDKq3sit2q2triDDhzI8Np+EdO0An1u3rSGP4uHZhidVf2pU+uWOuafWIiGvUYfWUgvU0s0I6XxkD8Vrq6bNbb1Jqo6HGHiogmOQSvAuy/T0hR23VDT0G0RZSxNiZJE1+VgsLm4Nh2KVvPm8toYUzX3Nu8aSrizOoqplKKp1PKIHGwkLDlPasKv2I7XYPUbIGhiuah8DYxCWEBpsNb7tFb2mJjSGWbJek1isa6qCiLYfQ1EeHx17mWglkMbTxJA17FnOjfMxHNroiIoiIgIiIOkeDDzXW+3H8oV4VH8GHmus9uP5QrwvOy++XzXi/v2V/E/OEvZ3BExPzhL2dwRaXOmqXySH2be5ZSsVL5JD7NvcspVRxna/+9eIe0/2hQymdr/714h7T/aFDL1Ke2H1OH7df4ERFk2iIiC8eDzAGVEj8XqWhzYnZIWkf4uLuzgojbbFn4lj8sId/BpCYmAbrj6R9/cuhYBG2g2QpTG22Wm5Q9ZIzH8SuOucXOLnG5JuSVzY/rvNp/DzPDTu57Xn8ekPERF0vTFs12IVWJSslq5TI9jBGHEcAsZpKkC5p5QOthXjaWod9GCQ+phU9GEzXXVjUpHs9XPwSfF5GclTxBpZnBBkuQNOrXesOG17sHqnSPoYJ5ABzahhOX1BdI2pqBV+D+WpDQ0TRRPsOF3NK1XvNZiHNnz3x2rWI9JnmoOzmD0mK1f9txCClha4Atc8B8hPBo/qrvtfgNJNhVFSMrKXD4ad5DOWOVp03etc2o/LoPat7wr/AOE7yCg9q7uWGTXcj1aPERfiKRr/AMVHEsCp6CkM8eM0NW4EDk4X3cetRCIuiImOb0KxaI+qdRERVmIiIOkeDDzXWe3H8oV4VH8GHmus9uP5QrwvOy++XzXi/v2V/E/OEvZ3BExPzhL2dwRaXO+G7Y4RSufSTOqGvpWtbK4QPLW6dICkcPx/CcWuKGvhme36UYdZ7fW06jtC5/jMWXEp3AAtJY4AEZibC+/o0UW7C6dzspaAXguDzqGW3AX1G/hYaKjza/XavEPaD+UKGX3W4fWxRumimfUSa3DiX3tcbic3DSxNvUtCLEonT+LykRyH6Otw71Fd+PLWYiHveH8VjtWKzOktxF8OkY14YXWLt2m9fa3u6JieQiIiuxbL1EeI7JUoB/8Ap5J46CNCuQ1NPJS1MtPK3LJE8scOgg2Vn2G2lZhFW6hq35aWoNw8/wCB/T6j+S3NvtnHsqDjNIwvhkty4brlP1vUVzU+jJMT+Xl4f8Ge1bcrclIQEggg2I3FEXS9Na9l9psXl2go6aetfNDK/I5j9d4Vl2/xetwqipRQzGF00hzObvsBu/FUXZW//wAnw+3/AOwVt8J/klB/5v7gua9Y3Yh5eXHXiqRpzUGqq562d1RUyulldve46ldKxn/tfH/6sHe1cvO5dQxr/tfH/wCrB3tVzc6tni9Itjj9ua0fl1P7VveF0HwneQUHtXdy5/R+XQe1b3roHhOBOH0LraCV2vYrf7lVz/7OP+3OF6iLe9AREQEREHSPBh5rrPbj+UK8Kj+DDzXWe3H8oV4XnZffL5rxf37K/ifnCXs7giYn5wl7O4ItLnUfHpbYpMxzzYOBDbWH0RbuUVJijOVAabtYL673HXt6VL4xhEUmLzTTZ3h5boDa2g4do/e/UZTQQuyBjGB1gBa1jY2t7vxVGmMQnnhEcVDJI5ty3eNbddrb1EYvSRVUDmvonh5F84uDb1+vgrI17OcxrNRdt7Ddv/qobEKyPkbsJL3NIYzNuJ0P4oIGkxN0c8dJVNdLfM2GYgZ7Eiwcb67t+/Wylmm4v7j09ahpsJzl7ja5+kWu/AWCk8LkkroWxNhkdUtdkyN5xd1gdZ10+t1Low5NJ0l6HgvETS/ltPpLOi3vkPF/RVb8B35J8h4v6KrfgO/Jdvmjq9rcp1aKsWB7Z12EwiknY2spLW5OQ6tHQD0dSi/kPF/RVb8B35J8h4v6KrfgO/JY28to0lryRiyRpZOVTdjsVeZoqmowuR30mGIvZf1C9vetN2B4KNRtNAW/+u+/uUf8h4v6KrfgO/JfElEKCN78ViqKXQcmHsLM2++/fuWu0xSNYlz3mMVdYvOn9SnsNrNm9nagVkU9RidUwHk/4XJsad19de9Ru0G0lZtDOx9Q1sccd+TiZuF+viVWoMVpqqtMNO5z2u+hcc6/9Qpz5Dxf0VW/Ad+StPJP1arhnDedzXWf2YbS4dUl5xDETSBpFg2EyF3u3K8Vm0mzFZgHyMaudkQibGH8kbjLax/BUf5Dxf0VW/Ad+SfIeL+iq34DvyVtWtp1mWWXHjyzEzbly5PiuhpKSoZ4jXGqbbNn5Isym+6xKvMu0ez+02BNpMVqHUsws48081w4ggev3qk/IeL+iq34DvyT5Dxf0VW/Ad+SWrW2nqZMePJprb1j8tyvfgdDTyQYYZK6aQZTUTNytjH+UdJ6SoVb3yHi/oqt/wD53fknyHi/oqt+A78lnGkflupNKx7tWii3vkPF/RVb8B35J8h4v6KrfgO/JXzR1Z7lOrRRb3yHi/oqt+A78k+Q8X9FVvwHfknmjqblOq9eDHzXW+3H8oV4VN8HVJU0eHVbKqmmgc6YECVhbcW61cl52X3y+d8VMTmtMK/ifnCXs7giYn5wl7O4ItTnVjFJiKydul7DUj/Lu7lFHM9ou4gX00G8XstjF6pzMUms93NLQAB9HTU9Y49S1QHAM5Q3blsb68PzKowPc1hH+ENdcEDhYgH3dyiJYXVhEueMXDXNa5tgARwPTvHYt2YvrJeTbYtAFy46W7911t07HZS4AnLowNAN9N4KCMbQvMTWmGxAuHZrW038LDgo4iXDMSiqoZA0B1nSAWA+qdd9irPLFGWHNC8AO3tuQei57VEYpTCSJxMbpGuJvm1Fu09aDtuF1jcRwymrAAOXja8gG9iRqFtWXLvBRtZZjtl6+Q8pA53ibz/ibcksPWN46vUuoohZLL1EHllzDwzRCaLDGklotILgE2OaMjT1By6guReFiuZNjEdKOc2BlpBa+tr9zt/r6UHPmUbaeFtQNZ4n6jJYEDgPd6veu6bB478q4HFBO/NUU4yF1/8AqNG4+611w/FZvFWytyFrJHOyZhuFzu0HeV0PwWVgFVFAALvYQbHdpeyK6tZa9dUxUdDPVTPLI4Y3Pc4bwALrZWCro4K6nfT1DM8Ugs5tyLjo0RFZoqzH6ePCpap8tQamPLPHM2Ng5VwuGizQQGgOJJ4DS5KlI8b8YrJ6CnijfVQBxe10pawAWsb2J1Jtu4O6NZOSnilaxr23DHBzddQRxutb5Fw4PDxTNa4BzSWkjMHHMQ630rkk631J6UEDFtC6LFMSqBGZaeGTk5QJnERNjjJe8Nta2YObfm3IG9bVTj1fy8EFNQxh08sbGvllIa64c94HN1s1o13XdbW2skcBws5r0cfOY5jhwIdmvf77tf8AMekrKMKoxLDKYi6SC5Y9ziSCQAdSddAN6DXq62b5XpsNgIY6SJ80khbezGlos3rJcOmwHWFqw4sGVEQhqJayOac07jM3k+TcwOL3DmjN9G3RpvUvNRwTyxyyMvJFfI4EgtvvFxwNhp1BYPkegvEeQH8EvLNTpnN3eu511QRLtps8NNV8mYKNxnmkmLhcQR3s7LlJOY5dBY2cFhrcfkixaF8zHQQU0LXSxCS7nSzPDIWOG6/0id9tNVMP2fwuSmZTPpGOijiMLWkk5WGwIGvUNd+i+pMCw2UuMlK1znFpzEnMC12YEG9wcwBvvuAg+8PqpatsxlpjCI5SxhvcSAAc4aDS9x12vuIW6viOJsTAxl7DpNye1faCv4n5wl7O4ImJ+cJezuCKKru0uC+LyQ4i0uMdQ1of/ldl/ZHb061moq2wAxFp13EdPq6De/vXWpaKKvwcUswBZJCAerTQrjtZSSsxX5NkaRJHLyeUXGa2p67b9etUSeEUwZSGeaPK+Qm27Rt9N/Z7lsENa52YMDBrlEeY39duvoSCmY6SxpWQ5fo2zf1tYdhC2XQyRggSTHLYZrtt0INDJK/nXe835jSDf1G2i05oTPcFrGuGjjGS0N4b+KmXylosXGzb3Nge5R9Q1zDdrCSOAOVt0FIqKR8GLOnjmyTNdykT43EFpGW2vrXZ9i9tYMfgbR1b2xYlGLPadBJ1t6+kLkVc51PizLxZ84Di4tLT16cNDfsG5ZM7GTNqKWqfDI03DwcpB4EjeNbIP0Oi5ns94U44rUWOse5zbAVMLC/15gPfcdO5WbE9vcEocMNXBP468tu2CH/qbv8AE06tHrCIspc1rS5xAA3k8Fwvwj1DJtp610b2Shj2tu0g3GRpO71/gV5tNt3imPNbEJTTU8mvJR8B121P6KtFzIKh0cpbyTrZZiCQ146dNx6R1dYQSONYZUT4EAWtNS2Vpa0aG73AZfe78Crr4MaAMxaScaMaHuYcwsRoBp6nKp1EzpZY6dzWzOMrZHgSCxZcEWJ0Ott/X2BjDqariqMOq5KKsZq5r9G5P8Q6jwsOtFdrx/aKi2eonVNU8XA5rLgE9vALmOMeEzGZ5nR072UjCLtDG3cR+J7dAqpimJVmKVJzvllnDdDK7+Gy25+Y9PC+ml7bgsD4nQUkkzzGzcW3Ju88dd5vof2UE784u0MBfMKud1jezmt3b9ynNmvDDUTTthxWATMJsXxtyyN67bnDqFjoqDCKqrfkhZI+aVwayGHVzze9rDfuVnwbwObQ1NRHU109NQMJJIzcpK3Q8Bpe5+siO4U9RFVU8dRBI2SKVocx7dzgdxWRaWEYbHhGFU9BE9z2QMDQ5289a3UBERAREQEREFfxPzhL2dwRMT84S9ncEUVNUvkcPs29y59tdSQUm2sNW+zRNBm517F30TboOjfeug0vkcPs29y1a7BMPxKpiqKymbM+FpazM42ANr6buCqKKH08reYI5HAXIfc6dBvw16l5ygcJA0AZdLWGotpuJ4WVrqNj6BwLqRz6Z9rDXO0dh/NVTFcKq8MmHjMW83bNGea7qJ7P3e6K1HSZ3FwB6AWv0t71qzyh0gDm8qGuuL6kHs9yyyucXgZg5wPODm3N/wB8FpSl0chyuueAGg17enig0auLlSTIzoOWwDgLbvwv7lGV9EG5WOaSLXbY/R32sOG5TEtM1t3k80ned7tLevU29y0a8kANLy03J32Ouv8AUlBH4dStmL4iWxAOBe4tu4joBHT+7qaiwdjoOVY7lHC4IadToAdDb18N53KAdI0ThxIDwQCBuPSAPUpWjxF3KZQ0R20JvccBY/mgjjRSx1rOWaS3r0Frf8KVOzVTUtjFNHzC/NfOCWnh0X9XR7lIyw087Gl5BfmzEW0PHXo7tVJTUBmpIYqYyWLQC3Nu3jeOs79UEFh+z8tLTHxmETMieS0NsSNd4HC4H70sqpMOro2Mqf4QgkBMbObm10BDju1+tc9CkZMDxFlM7JXuY1oN8u9QbYcSmqfkOOFhlqpLOk0NwdN/DS5QR0Lgxgz0s7on6wxhjnix3DMBvAGp6upSOE7E7S7Q1TJXYdJTxvNzLUDk42DXcN532Fr7tV2zAcCpMCwunooGNcYWZeULRmd0qTRFc2T2Kw3ZaC8LOWrHi0lS8c49Q6Bu06grHYL1EBERAREQEREBERBX8T84S9ncETE/OEvZ3BFFTVL5JD7Nvcsyw0vkkPs29yzKoLDVU0NXA+CeMSRvFnNI3rMiDmuP4I7BasFt3U8gsx/EDo9ahZIS8Oe1oAcbOOgAv0LqWO4c3EsKmht/EDc0Z6HDd+XauRurBIRobtJGunV/RFfE5+iws3HXLwB6u2/5KMqpCbkNAcdBY6cd/wCxvWeor2xM5IG17ZQT0dX73LQkpayphZUNADXCzGtPqsevj+9UGGBsVQZ55OULMtmOa24JFrXt+9SsGHtfLK+Vj+VL32uW2JuL34b79y26KjEVNPG55cRziXN36dumh48FrwPbG4M513OHODrAnd+R48eKCxQSuijIc0c086176jS3qFlYaJ5liiks3mDdyu8W1tu13KnUUr3ksYxxkffNcG53/wDKkYJ5o+UuQwiKzHHXI62gA03m9zfo7AlMWNTGByDmNbYWcXZc43W9SrlJitXgmP0+MNzu5J4LwNc7dbi5/wAuZeV8s0c0kUIedbtBucg9fHd1KKrHVPJhsjgWFxdZgtYi17e7dpxQfoLBtpcIxxgdQVkcjiLmInK8dh17RopZfnU0jDRf2eRzJAA9jy4gtG640uLfos0W2O1uHNljpcYqy1nOJntLbqu8EjhxRH6EXy5zWglxAA4lfn0eETbuVrx8ptLRvywMBHbZRFTjG0mKOY6qr55rnTlOfa/Rm3BB3+u2y2dw6QxVGL03KAkGON3KOaR0ht7dqhanwq7PwhpijrqgO4sp8rR13eWiy4nNFWvJdLPKWs3h0hdYer3+palTRFryBck83MbEa8fd0dCD9AR+ECjr+Thwmhqqytkfl8WLMnJ6i7nu1AFtbi4VqjcXMDiC0kag7wvzDRyYlQTt8WrXRPsDd9+GmnEHThY2sul7MeFOSnfHQ7Rt0Is2rZqNNLu/faUHVkWCkq6etpmVFLM2aJ4u17DcFZ0BERBX8T84S9ncETE/OEvZ3BFFTVL5JD7Nvcsyw0vkkPs29yzKoLwr1eEXQVaXwhYHHVSwOfMWszDlWMzMdbfYi9+xclqKgzzPfRMfI8ykkOblDQSbA9vRf+q6RB4N4mY6ZKiTxjDrOc1pkIew30bu1b2jdfqWPbDA6HCWUU9BTtp7l0Tmxtvn4i56hm96KotNhcPLtqK3+JKXOaRbmsB3DrH5LYfI4RsBcNOYG21DhuPaskoyB0ZBzlpaWk7ns6vVcKPdPyj2vJBjqGgE/Ve3u3/igwTPAYcoOV3OFhfQkaW9en5LSbRzOuGnXUENfm/Hhv3rcjj8fc9jXckI/puabGMneD0Xtos7ocjwDK9xiBbzpOHXv/d0GSlopqUhr4sjzdwe45QO31L6fTCWUljI5ZXnn5NwbfUX4aDrWnW1dRVNb4xUFzM2t3EXt2dSmNkozJTghzLg6yXFyLkXJPqO6+pHSUGb5KAhLWsZI+wNydPWbXWjPhjNXSi7wDdrfVorU+ne+Bo51xrfUafh1adajJaciPIxpafraGzvqgN7UFZq6GWPLC4ZBma6TTOOPA8dBe2+69ZQ8q4tfd7I23/y37huvp0qbIkaDVC7GAgc8WuNeOoO8G/vWFhHKPc0WG4PHSOB/EII1tHklblLcpkBDeOgBsPdvX1NTxQtduGhcQACSAQdRv4qSdG18Ryta43u5rRqDwI7/ctWqgbZscjbZgQXNFtLG406zfdb3IIireHNEeW7m72kWJG/8bD9hYYqWR9UAC7pta+u4btf1stmeojkcZGFknOsRxvex7x+C38Io2vhLzYmSwDRwG4a8Agj6ylAjDmixYeocf1XrKeGohbJG0G4uRm3e/W62a4Nj5l2MYQALDfw0PatXD3mNzoiRrzg0XJtYa9e8cOKCWwDH8Q2bq70koERIzwyGzJCen6p3ahdd2f2kotoaUyQExzM0lgd9Jh/qOtcZlha9mRzQWEai2h6v30rXpMUqsGr21tPUcg6IkNlsXW0+iQBq02Gn7AfoZFD7M7QwbRYU2qjAZM3mzw3uY39Hq4hTCIr+J+cJezuCJifnCXs7giipql8kh9m3uWZYaXySH2be5ZlUEREBVHwjvdFgEErRcNqgDpwLHhW5Q+1dD4/s3WQgXc1nKN1tq05vxtbtQckkkDpH2fnc/U6Ws9vR696i5i6pc2KIFrZ3Zm5P8B4/v1Lame0QhsbjbLblA3jqWnj6v8AhfWFxEzSVb48odYAG+p46euyK+3xx0sZDWhrw5p0PHr4H99KxTcrcvAkJNtGtDQf3otyo1j5uZrSb3sG7tQdetRL5ASbDNrvJJ17ONyUHr6iS5vG8kbs0trcO9WXYhwfQzPDWxO5awfp0A3137+hVVzgGOaY4W63vZxv/wAaq4bKQwUmDxwyAxzOvdtzvBy238QONt6InarnvADbi92l++3ablR9dmY0iLKW2NwXBv4gXW06pbY2zBr95aBvv++K06qdkwOZrtQTc3/NFROVsk7yX3N+aS4u5p439Y/dyvpjGN54aCQ3Vt/pdf7/AKrJLMI3ue3MQL2BsQRYa/j0qNmqmRPyZsrmkWtfd+wg2XjIBrcjVv5fv+ijcQq7xNbmL2F2hGoIO/8Afq4LK+qaWh0l7Xv29X4qKkkZmfYhrA477AA/89CD6bCZ5QyNoBdv5uaw3E6G/BWNgAYYwMuh0G4X039PvWlglK6mifNUSNbyttHgDs6u3RbjY5c7ZbXsdGgbuq/D3IIvEIy9/PfoNctrbrXCjJrwyiZrnDI+46Lbj3nRS9ezPNZpJaRcutu6ujfwHQLlRUuTk3CNl2lo07egX6UEo9wc1rrW0vffwWpK3lX3IJsCCWmwI6P30LZw94lwuN0hJeBq4DW/G49/4LyfRo1FwdNdToderoQb2w20BwTH4mzStFNVXjeSLAC+h6rH8LrtgN1+daiOzS5rmtyWyWdbKeHcu1bD4w7G9laWplLeWjvDLl+sw2v2gA9qI9xPzhL2dwRMT84S9ncEUVNUvkkPs29yzLDS+SQ+zb3LMqgiIgLxwDhY7ivUQcN2swh2CYrU0jWHIDeAO3GN2o1Jvof69GuxSRveyKhpQ+eQMsGxNOtt/We0rom1my7NoqnDSXFnIzfxXAX5liffcAf6ipnDsJocKh5Ojp2R3HOeBznes7yg5vS7A41iDuUmEdCzhyjrvPEGwvbtIO/RSdL4K2OnEtfi8sjd5jhZbX/yN+5dBsvUFVh8HGzsIjzQSylm8ySE5vWBYfgqtj0Mey20MccNOx8JBma2Z14yNQC6/Ftt5O4DXo6moHFdkcOxnEhW4gZ57NDREX2Y0AHQWsdcxJvfhuQbWz2IjFsIirBTeL5780fRcODmni0ixCk7L4hiZBE2KJjWMYA1rWiwACyINaow6jqmltRSwyg689gKqGP+Dmkq43S4Y90M41Ecji5jj6zqPeVeF4g/PsjJ6OSSmrYjDVQOsWvtcG2vE9XH+i9oqHl5mz1LmNhbd1g0gHTj7weq3Wuv4tsThWNYt4/WiV12gOiY7IHkXFyRqdLDfuClKHBcNw5rW0dDDDlFgWs1HbvQc2dQ1b6Vjo6GpkZl05OIkdPV1BaNXFWUMRfPR1MEX/6PjtY9u73rsth0JYdCDgU8mQvJI57Rqbm/rvu/e9R8wJ0eAA42uDp0j8AF3rEdnMIxRrxV0ETnO1L2jK6/TmGvALnW1ng8kw6mfV4eZKmnFszHfTjHToNRrfq9QRVVwmdr4DHcZmm8jco6dOzh61tPZERI7M4MFrcLHf0f0WXZzAK/Gf4VFCHszWke42azfx9yvVP4NmuhHjmJSOkcOcI2DL+N770HMqkNDi1pGW1ueDmv0g+7gugeCGsLqXE6Jx+hM2VotwcLH+VfWI+C3PCDR4k50jBYNmZo4Xva43e5YvBpgeKYPtJi8ddAYmMijYTfRziSQRwItxRFqxPzhL2dwRMT84S9ncEUVNUvkkPs29yzLDS+SQ+zb3LMqgiIgIiICIiAiIgIiICIiAiIgIiICIiAvlzQ4FpFwd4X0iDXoqGlw6mZTUcDIIWfRYwWC2ERAXll6iCv4n5wl7O4ImJ+cJezuCKKmqXySH2be5ZlhpfJIfZt7lmVQREQEREBERAREQEREBERAREQEREBERAREQEREBERBX8T84S9ncETE/OEvZ3BFFTVL5JD7Nvcsyw0vkkPs29yzKoIiICIiAiIgIiICIiAiIgIiICIiAiIgIiICIiAiIgr+J+cJezuCJifnCXs7giipql8kh9m3uWZYaXySH2be5ZlUEXl0ug9ReXS6D1F5dLoPUXl0vqg9REQEREBERAREQEREBERAREQEREFfxPzhL2dwRMT84S9ncEUVNUvkkPs29yyrFS+SQ+zb3LKqintonbV7Q4vHiFbUMocOmbTxUdPO6LMcjXF7y0guvmsNbaFYYKerpdoKvZSLEKmemkpGVlPJNO50lORJlc0v3lp0IBPAjdumcR2XbU4o7FcPxKqwutkYGSyU+VzZgN2ZjwWkjWxtdZ8F2egwZ9RP4zPWVdUQZ6mocHPfbcNLAAXNgBbVCJ0nVz2XEapm09VFBLijK1+PCCGpdO4UYjswmNwLrE2zWba+osVIYrIybbjGoKqjx+ujibT8k3DJntbFdlzcB7d6tj9kqCbDsVoZnyPjxSodUSG4Do3kNALTwtlBHWtc7I1MdfNW0u0VfTTVEcTJyyOJ3KFjcocczDrv3dKCvUldVu2vkiNXMYxtGYsnKG2TxRxy26L62VlxOaVm22Bwtle2OSCqL2BxDXWDLXHG1ysNRsTDLUS1VPiVVS1Eld48JYwwlj+TMdgHAi1id6+p9kqqeWkqH7R1/jdIZOTqOShzZXhoLbZLW5vRfUoIrGafGsMxxmEYTXBlLj8j7SSuLn0bmtzSFnU5t7Dg7qVhpsANHX0s8NZNyNPFyYikcXF2ltXX16deN+q3seAE1GG1NXiNRV1GHPkcyWRrGl+dpaQQ0AaA6WsphARfL3hjcziABvJO5MwIuEGjieJ/J8tHE2ISPq5uSaC/LazXOLjodAGlYqPHqerDDbkwWNc67hoXGzRbec1iRbgF8Yvg1Pi7x4xOWgQyRRgAXY51jnB+sMunavJMJ/tgrnVxbK17XtJYMotG5h0/wBTj1IMoxym+UTSucGt5ONwe64OZ7i1rSCNDp+IWZ+M4fHcuqmgBjn31ILWkBxB42JAWk/BIJRUf2t+apl5R8gtm5Rrcrdf8uUG3SPWsTdmoAX8rWOcHwQUxbYABjHXy/6r2KDcrMbggpTJT/2iXOyNsYuLuc7KLm2gJ49Gq9xPF/k+qpYOTY7xjOS98oYIw0XudDfUgaa3I67Ym4A0VIm8ZfpWGqsGjnEtLbE8bCwHUB61mqsKkqa51UKvIeQ5KNvJNcI7m5cL8TZu/TmhB9VuKtw7DWVlVGY8zo2ObmFmOe4N1PAAnUrDPjRiLohA01DXMa5nK6DO/I03tu0J3cFs1NFJUwOhknBY8Pa9pjBDmu4W6gtGLZpkNRHIysmyxyMe1psdGRcm1pO87y71lBvR4tQytYY6gOEhIZYHnkEggaam7T7r7liGPYWYxI2sY5hjEoc0EjIQSHXtu0PuWEbPsEVIzlrupmCO5YCHNy5bW/e8r1+z1O+nroOUeG1zm8pawtG1rW8mOhtmkf6ig2W4xh75o4W1TS+WTk2DXV2Uvt90E9iHGKAB7vGWlscYkcQCQGkkA36ND7itCr2YjqY5miqkjdNyxztaLtLwGgjoytGUdRK+pNmoZjJys7y2V0JcxoDQWxOzNb/434dF+klBKU9XBV8pyEgfyT8j7cDYHuI96zrUoaLxJkreUdIZZnykkWtmcTbs3di20FfxPzhL2dwRMT84S9ncEUVNUvkkPs29yzKtCpnaABPIANAA86J41U/aJfvlEWVFWvGqn7RL98p41U/aJfvlUWVFWvGqn7RL98p41U/aJfvlBZUVa8aqftEv3ynjVT9ol++UFlRVrxqp+0S/fKeNVP2iX75QWCohbURcm4kC4NxvBBBB94Uc/Z+mfLK8yS2mJc8XHEWPvGn62I0PGqn7RL98p41U/aJfvlBvSbPUstQJHOfkGoYNNcuXf0W4LJHgVJGHgZyHtc1wNtQQQeHX+7KN8aqftEv3ynjVT9ol++UG8dnaMuzEyZgb3uN+uu7jc3WRuB0rHxOaZG8mQQL7yCDr2tCjfGqn7RL98p41U/aJfvlBZUVa8aqftEv3ynjVT9ol++UFlRVrxqp+0S/fKeNVP2iX75QWVFWvGqn7RL98p41U/aJfvlBZUVa8aqftEv3ynjVT9ol++UFlRVrxqp+0S/fKeNVP2iX75QZcT84S9ncEWs57nuLnuLnHeSblFF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20000">
            <a:off x="5638800" y="1472839"/>
            <a:ext cx="1607820" cy="2636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 rot="300000">
            <a:off x="3940360" y="4844677"/>
            <a:ext cx="3995928" cy="1417320"/>
          </a:xfrm>
          <a:prstGeom prst="rect">
            <a:avLst/>
          </a:prstGeom>
          <a:blipFill dpi="0" rotWithShape="0">
            <a:blip r:embed="rId4">
              <a:alphaModFix amt="4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104">
            <a:off x="3472365" y="1705721"/>
            <a:ext cx="1520825" cy="4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99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399">
            <a:off x="959262" y="3727182"/>
            <a:ext cx="1394460" cy="3733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12" descr="Vi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1529">
            <a:off x="2228833" y="1427916"/>
            <a:ext cx="1714500" cy="4286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http://notepad-plus-plus.org/assets/images/favicon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Image result for aptana studi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http://www.barebones.com/images/bbedit/screenshot-m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2993">
            <a:off x="3218813" y="3389271"/>
            <a:ext cx="4529377" cy="29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0375" y="2214693"/>
            <a:ext cx="728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can still be good!</a:t>
            </a:r>
          </a:p>
          <a:p>
            <a:endParaRPr lang="en-US" dirty="0"/>
          </a:p>
          <a:p>
            <a:r>
              <a:rPr lang="en-US" dirty="0" smtClean="0"/>
              <a:t>To use an IDE or not ?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820">
            <a:off x="5112941" y="893353"/>
            <a:ext cx="2466156" cy="201086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458201" cy="214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78903" y="1236344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jshint.com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91000"/>
            <a:ext cx="8458201" cy="26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78902" y="3821282"/>
            <a:ext cx="109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jslint.com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21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Compressorator</a:t>
            </a:r>
            <a:r>
              <a:rPr lang="en-US" dirty="0"/>
              <a:t> </a:t>
            </a:r>
            <a:r>
              <a:rPr lang="en-US" dirty="0" smtClean="0"/>
              <a:t>will tell you which tool compresses your code the best out of </a:t>
            </a:r>
            <a:r>
              <a:rPr lang="en-US" dirty="0" err="1" smtClean="0"/>
              <a:t>yui</a:t>
            </a:r>
            <a:r>
              <a:rPr lang="en-US" dirty="0" smtClean="0"/>
              <a:t>, </a:t>
            </a:r>
            <a:r>
              <a:rPr lang="en-US" dirty="0" err="1" smtClean="0"/>
              <a:t>scriptaculous</a:t>
            </a:r>
            <a:r>
              <a:rPr lang="en-US" dirty="0" smtClean="0"/>
              <a:t>, packer, </a:t>
            </a:r>
            <a:r>
              <a:rPr lang="en-US" dirty="0" err="1" smtClean="0"/>
              <a:t>JSMin</a:t>
            </a:r>
            <a:r>
              <a:rPr lang="en-US" dirty="0" smtClean="0"/>
              <a:t>, dojo </a:t>
            </a:r>
            <a:r>
              <a:rPr lang="en-US" dirty="0" err="1" smtClean="0"/>
              <a:t>shrinksafe</a:t>
            </a:r>
            <a:r>
              <a:rPr lang="en-US" dirty="0" smtClean="0"/>
              <a:t>. Copy and Paste - </a:t>
            </a:r>
            <a:r>
              <a:rPr lang="en-US" dirty="0" smtClean="0">
                <a:hlinkClick r:id="rId3"/>
              </a:rPr>
              <a:t/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://compressorrater.thruhere.net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Other online tools can do the job (</a:t>
            </a:r>
            <a:r>
              <a:rPr lang="en-US" dirty="0">
                <a:hlinkClick r:id="rId4"/>
              </a:rPr>
              <a:t>http://jscompress.com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Removes </a:t>
            </a:r>
            <a:r>
              <a:rPr lang="en-US" dirty="0" err="1" smtClean="0"/>
              <a:t>unneccesary</a:t>
            </a:r>
            <a:r>
              <a:rPr lang="en-US" dirty="0" smtClean="0"/>
              <a:t> characters such as whitespace, newline characters, comments, and some block delimiters.</a:t>
            </a:r>
          </a:p>
          <a:p>
            <a:r>
              <a:rPr lang="en-US" dirty="0" smtClean="0"/>
              <a:t>You can also add </a:t>
            </a:r>
            <a:r>
              <a:rPr lang="en-US" dirty="0" err="1" smtClean="0"/>
              <a:t>gzip</a:t>
            </a:r>
            <a:r>
              <a:rPr lang="en-US" dirty="0" smtClean="0"/>
              <a:t> compression to further compress code.</a:t>
            </a:r>
          </a:p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/>
              <a:t>Command Line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java -jar yuicompressor-2.4.8.jar C:\ms4w\Apache\htdocs\javascript\fema.js &gt; C:\ms4w\Apache\htdocs\javascript\fema.yui.js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94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B45D-E03C-4404-9C98-312B8AD2E868}" type="datetime1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MSGIC Quarterly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F51C-6885-4705-B1ED-C00AAEF6CB3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6" y="1371600"/>
            <a:ext cx="6057900" cy="238199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6529"/>
            <a:ext cx="6067426" cy="2500471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096000"/>
            <a:ext cx="678180" cy="632460"/>
          </a:xfrm>
          <a:prstGeom prst="rect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292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A2D91898-2C69-4203-B96D-7244D52798AC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23F09B40-FB7D-4EB2-86FC-27C42F6B3BAE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0377085A-A759-4413-9BB8-639DE09D4BA4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A9460852-5164-4FAC-8557-C35D5DB0B8FD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83974DC6-CB2F-4517-86F2-33E59245989F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24618B94-7520-442D-858F-D581437D99B4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AD63EA22-DABD-41F1-A4E5-34B37D8534FF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B4DF1E66-6ACC-4157-9168-FDAC5054F24F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FCA828EF-2A69-46C1-A149-8E968648AFCC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F8E7C3E6-C19D-42D0-B945-70D19F2AC60A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928A6BAA-790D-4F1F-BECE-7C09BD898062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9730E0C9-5C74-48D1-84FA-FF9B0943B0F7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96BCEFA7-7F62-4103-ABA4-659F062669D7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86DC43B7-A651-470F-9D9B-5DC681960331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04A8E672-C7F5-4701-83FF-060A750AB340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4D0FF0A2-5A08-4E00-8A6C-45A3FC7EC409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4653446B-1A4F-4E6E-9E77-86F6CF5DFD82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64669553-C2C7-4A05-BDE6-5784BDC500B9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FA24E1D0-79A0-4D4F-BC2C-5ED533E69815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AD4BFB44-6200-429A-A4FE-9B7752513BCC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CEEB83A3-0CE5-467C-97CC-85CF0B212256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56FE11E1-D6FB-43BB-B924-E2D84E8F5C1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40650A1C-39E0-487B-AF10-E3BD2D0FBF27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0431B50E-6780-4CC1-8294-54F8A3D2A2DA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7E7A34CD-1270-4891-901E-7EE49A903375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0B03EEBA-7331-46BB-A922-0167D17802B9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00E1C324-B4E4-4EE6-A30B-DC7DD5A0A3B3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F09F0585-C5E6-4468-9701-0744CD4F4932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9122C9B7-BB9E-425E-961E-A6F32BC00961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F23DD629-EDE2-45D7-B65A-1A52D83473FE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8DD72995-77DA-4521-827B-4BD3BBB010F0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782AA18B-5D17-4AD0-8334-EE1CCEA13C31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58581E56-8E64-479C-BC10-3D52028645B6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87F8066A-C73F-4211-BBF8-2B75D61A5F4E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540CCE14-1146-4215-A3E5-6738A9581AC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27F72A04-DC93-4420-B9AA-16544E1D787F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77FFA8CA-6F86-4AAE-AB32-C2CAAD29A366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F9DB48C3-E10F-4BA7-B8C2-A960DB87906F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0C0BFD7F-DBBE-403E-8CC3-D687E604BAA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1339</TotalTime>
  <Words>814</Words>
  <Application>Microsoft Office PowerPoint</Application>
  <PresentationFormat>On-screen Show (4:3)</PresentationFormat>
  <Paragraphs>143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Lessons Learned – Mapping with the ESRI javascript API</vt:lpstr>
      <vt:lpstr>Background</vt:lpstr>
      <vt:lpstr>Programming Background</vt:lpstr>
      <vt:lpstr>PowerPoint Presentation</vt:lpstr>
      <vt:lpstr>Version Control with “Git”</vt:lpstr>
      <vt:lpstr>Editors</vt:lpstr>
      <vt:lpstr>Code Linting</vt:lpstr>
      <vt:lpstr>Minification</vt:lpstr>
      <vt:lpstr>Minification</vt:lpstr>
      <vt:lpstr>Code Bloat</vt:lpstr>
      <vt:lpstr>A Unique Solution</vt:lpstr>
      <vt:lpstr>PHP and $_GET</vt:lpstr>
      <vt:lpstr>Live Demo</vt:lpstr>
      <vt:lpstr>What’s Next ?</vt:lpstr>
      <vt:lpstr>Easy 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J.B. Churchill</dc:creator>
  <cp:lastModifiedBy>J.B. Churchill</cp:lastModifiedBy>
  <cp:revision>67</cp:revision>
  <dcterms:created xsi:type="dcterms:W3CDTF">2015-03-20T13:30:49Z</dcterms:created>
  <dcterms:modified xsi:type="dcterms:W3CDTF">2015-04-09T21:24:25Z</dcterms:modified>
</cp:coreProperties>
</file>