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24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  <p:sldId id="2685" r:id="rId18"/>
    <p:sldId id="2686" r:id="rId19"/>
    <p:sldId id="2687" r:id="rId20"/>
    <p:sldId id="2688" r:id="rId21"/>
    <p:sldId id="2689" r:id="rId22"/>
    <p:sldId id="2692" r:id="rId23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9D381C"/>
    <a:srgbClr val="4040EA"/>
    <a:srgbClr val="00813C"/>
    <a:srgbClr val="244311"/>
    <a:srgbClr val="1B44A7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5" autoAdjust="0"/>
    <p:restoredTop sz="87534" autoAdjust="0"/>
  </p:normalViewPr>
  <p:slideViewPr>
    <p:cSldViewPr snapToGrid="0">
      <p:cViewPr varScale="1">
        <p:scale>
          <a:sx n="99" d="100"/>
          <a:sy n="99" d="100"/>
        </p:scale>
        <p:origin x="200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Elasticsearch and kafka are deployed with IAF automation base</a:t>
            </a:r>
          </a:p>
          <a:p>
            <a:r>
              <a:rPr lang="en-US" dirty="0"/>
              <a:t>Flink cluster with IAF Event Processor and BAI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4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iff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247652"/>
            <a:ext cx="10993967" cy="342900"/>
          </a:xfrm>
        </p:spPr>
        <p:txBody>
          <a:bodyPr/>
          <a:lstStyle/>
          <a:p>
            <a:r>
              <a:rPr lang="en-US" dirty="0"/>
              <a:t>KAR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12286E-D559-6240-864B-B67AC13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86" y="1447800"/>
            <a:ext cx="4648114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KAR runtime makes it easy to </a:t>
            </a:r>
            <a:r>
              <a:rPr lang="en-US" sz="1600" i="1" dirty="0"/>
              <a:t>develop</a:t>
            </a:r>
            <a:r>
              <a:rPr lang="en-US" sz="1600" dirty="0"/>
              <a:t> and </a:t>
            </a:r>
            <a:r>
              <a:rPr lang="en-US" sz="1600" i="1" dirty="0"/>
              <a:t>run</a:t>
            </a:r>
            <a:r>
              <a:rPr lang="en-US" sz="1600" dirty="0"/>
              <a:t> stateful, scalable, resilient applications for the </a:t>
            </a:r>
            <a:r>
              <a:rPr lang="en-US" sz="1600" i="1" dirty="0"/>
              <a:t>hybrid cloud</a:t>
            </a:r>
            <a:r>
              <a:rPr lang="en-US" sz="1600" dirty="0"/>
              <a:t> that combine microservices and managed services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Persist states in Redis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Leverage Kafka for asynchronous communication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Integrate with source and sink via Camel connectors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KAR mesh can spread between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629442" cy="5747022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49512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016FF9-C72C-C640-A1EA-BF3B19420147}"/>
              </a:ext>
            </a:extLst>
          </p:cNvPr>
          <p:cNvSpPr/>
          <p:nvPr/>
        </p:nvSpPr>
        <p:spPr>
          <a:xfrm>
            <a:off x="30614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442285-0C09-BF42-B05C-E80942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98" y="1224278"/>
            <a:ext cx="555458" cy="55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Redis Icon of Flat style - Available in SVG, PNG, EPS, AI &amp; Icon fonts">
            <a:extLst>
              <a:ext uri="{FF2B5EF4-FFF2-40B4-BE49-F238E27FC236}">
                <a16:creationId xmlns:a16="http://schemas.microsoft.com/office/drawing/2014/main" id="{ECF5C2C2-902F-B44D-9BDF-C2CF5557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9" y="1102334"/>
            <a:ext cx="864985" cy="8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99D7B-869B-2E4D-A044-7A92AD06D016}"/>
              </a:ext>
            </a:extLst>
          </p:cNvPr>
          <p:cNvSpPr/>
          <p:nvPr/>
        </p:nvSpPr>
        <p:spPr>
          <a:xfrm>
            <a:off x="285995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13CD5-C2C8-164F-B1E5-CEB15CFF7E37}"/>
              </a:ext>
            </a:extLst>
          </p:cNvPr>
          <p:cNvSpPr/>
          <p:nvPr/>
        </p:nvSpPr>
        <p:spPr>
          <a:xfrm>
            <a:off x="285995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807C95-321F-E24A-9291-707FB0D29C0F}"/>
              </a:ext>
            </a:extLst>
          </p:cNvPr>
          <p:cNvSpPr/>
          <p:nvPr/>
        </p:nvSpPr>
        <p:spPr>
          <a:xfrm>
            <a:off x="267097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BE9F-E9F0-5740-9C1B-509B432519A6}"/>
              </a:ext>
            </a:extLst>
          </p:cNvPr>
          <p:cNvSpPr/>
          <p:nvPr/>
        </p:nvSpPr>
        <p:spPr>
          <a:xfrm>
            <a:off x="4893979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D7DEB-6217-B048-B728-8EA138E2B44B}"/>
              </a:ext>
            </a:extLst>
          </p:cNvPr>
          <p:cNvSpPr/>
          <p:nvPr/>
        </p:nvSpPr>
        <p:spPr>
          <a:xfrm>
            <a:off x="4893979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1FEE96-2D30-034B-85DB-258DAB5C99E4}"/>
              </a:ext>
            </a:extLst>
          </p:cNvPr>
          <p:cNvSpPr/>
          <p:nvPr/>
        </p:nvSpPr>
        <p:spPr>
          <a:xfrm>
            <a:off x="4705000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8" name="Picture 4" descr="Home - Apache Camel">
            <a:extLst>
              <a:ext uri="{FF2B5EF4-FFF2-40B4-BE49-F238E27FC236}">
                <a16:creationId xmlns:a16="http://schemas.microsoft.com/office/drawing/2014/main" id="{06FC9BC0-7FBD-BE44-A83B-FBADDE43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2" y="4473822"/>
            <a:ext cx="449628" cy="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6A4BAD-EE6C-7446-B03E-7ED1CA616CC2}"/>
              </a:ext>
            </a:extLst>
          </p:cNvPr>
          <p:cNvSpPr/>
          <p:nvPr/>
        </p:nvSpPr>
        <p:spPr>
          <a:xfrm>
            <a:off x="303126" y="4421797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85D14-9CB9-5543-9197-507141A94653}"/>
              </a:ext>
            </a:extLst>
          </p:cNvPr>
          <p:cNvSpPr/>
          <p:nvPr/>
        </p:nvSpPr>
        <p:spPr>
          <a:xfrm>
            <a:off x="495120" y="512262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Notifier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31D3E-542B-F246-81EA-760B0F299904}"/>
              </a:ext>
            </a:extLst>
          </p:cNvPr>
          <p:cNvSpPr/>
          <p:nvPr/>
        </p:nvSpPr>
        <p:spPr>
          <a:xfrm>
            <a:off x="495119" y="4479342"/>
            <a:ext cx="1454551" cy="4385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FEE08F-3BE7-B746-9908-1D61C0DCFCAC}"/>
              </a:ext>
            </a:extLst>
          </p:cNvPr>
          <p:cNvCxnSpPr>
            <a:cxnSpLocks/>
          </p:cNvCxnSpPr>
          <p:nvPr/>
        </p:nvCxnSpPr>
        <p:spPr>
          <a:xfrm flipH="1">
            <a:off x="6291575" y="5384032"/>
            <a:ext cx="1" cy="40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B5E3E-7475-7F49-8B70-FB10F0950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087604" y="124699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60961" y="124699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15512" y="146629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31549" y="124699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06516" y="11230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97640" y="146629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43089" y="2644239"/>
            <a:ext cx="1454551" cy="438587"/>
          </a:xfrm>
          <a:prstGeom prst="rect">
            <a:avLst/>
          </a:prstGeom>
          <a:solidFill>
            <a:srgbClr val="4040EA">
              <a:alpha val="4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58825" y="168558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70364" y="22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DD121-1597-7944-8DFA-EDD513244EAD}"/>
              </a:ext>
            </a:extLst>
          </p:cNvPr>
          <p:cNvSpPr/>
          <p:nvPr/>
        </p:nvSpPr>
        <p:spPr>
          <a:xfrm>
            <a:off x="3474749" y="479477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CFE2E-5E9B-BC47-A2EA-278F7F1DED20}"/>
              </a:ext>
            </a:extLst>
          </p:cNvPr>
          <p:cNvSpPr/>
          <p:nvPr/>
        </p:nvSpPr>
        <p:spPr>
          <a:xfrm>
            <a:off x="5362327" y="1123009"/>
            <a:ext cx="4771506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Reusable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DF76-17A3-7C49-A362-8E3AFAE239F2}"/>
              </a:ext>
            </a:extLst>
          </p:cNvPr>
          <p:cNvSpPr/>
          <p:nvPr/>
        </p:nvSpPr>
        <p:spPr>
          <a:xfrm>
            <a:off x="2680735" y="1028014"/>
            <a:ext cx="2189222" cy="2588813"/>
          </a:xfrm>
          <a:custGeom>
            <a:avLst/>
            <a:gdLst>
              <a:gd name="connsiteX0" fmla="*/ 0 w 2189222"/>
              <a:gd name="connsiteY0" fmla="*/ 0 h 2588813"/>
              <a:gd name="connsiteX1" fmla="*/ 525413 w 2189222"/>
              <a:gd name="connsiteY1" fmla="*/ 0 h 2588813"/>
              <a:gd name="connsiteX2" fmla="*/ 1007042 w 2189222"/>
              <a:gd name="connsiteY2" fmla="*/ 0 h 2588813"/>
              <a:gd name="connsiteX3" fmla="*/ 1598132 w 2189222"/>
              <a:gd name="connsiteY3" fmla="*/ 0 h 2588813"/>
              <a:gd name="connsiteX4" fmla="*/ 2189222 w 2189222"/>
              <a:gd name="connsiteY4" fmla="*/ 0 h 2588813"/>
              <a:gd name="connsiteX5" fmla="*/ 2189222 w 2189222"/>
              <a:gd name="connsiteY5" fmla="*/ 491874 h 2588813"/>
              <a:gd name="connsiteX6" fmla="*/ 2189222 w 2189222"/>
              <a:gd name="connsiteY6" fmla="*/ 957861 h 2588813"/>
              <a:gd name="connsiteX7" fmla="*/ 2189222 w 2189222"/>
              <a:gd name="connsiteY7" fmla="*/ 1475623 h 2588813"/>
              <a:gd name="connsiteX8" fmla="*/ 2189222 w 2189222"/>
              <a:gd name="connsiteY8" fmla="*/ 1993386 h 2588813"/>
              <a:gd name="connsiteX9" fmla="*/ 2189222 w 2189222"/>
              <a:gd name="connsiteY9" fmla="*/ 2588813 h 2588813"/>
              <a:gd name="connsiteX10" fmla="*/ 1685701 w 2189222"/>
              <a:gd name="connsiteY10" fmla="*/ 2588813 h 2588813"/>
              <a:gd name="connsiteX11" fmla="*/ 1138395 w 2189222"/>
              <a:gd name="connsiteY11" fmla="*/ 2588813 h 2588813"/>
              <a:gd name="connsiteX12" fmla="*/ 612982 w 2189222"/>
              <a:gd name="connsiteY12" fmla="*/ 2588813 h 2588813"/>
              <a:gd name="connsiteX13" fmla="*/ 0 w 2189222"/>
              <a:gd name="connsiteY13" fmla="*/ 2588813 h 2588813"/>
              <a:gd name="connsiteX14" fmla="*/ 0 w 2189222"/>
              <a:gd name="connsiteY14" fmla="*/ 2019274 h 2588813"/>
              <a:gd name="connsiteX15" fmla="*/ 0 w 2189222"/>
              <a:gd name="connsiteY15" fmla="*/ 1449735 h 2588813"/>
              <a:gd name="connsiteX16" fmla="*/ 0 w 2189222"/>
              <a:gd name="connsiteY16" fmla="*/ 931973 h 2588813"/>
              <a:gd name="connsiteX17" fmla="*/ 0 w 2189222"/>
              <a:gd name="connsiteY17" fmla="*/ 0 h 258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9222" h="2588813" extrusionOk="0">
                <a:moveTo>
                  <a:pt x="0" y="0"/>
                </a:moveTo>
                <a:cubicBezTo>
                  <a:pt x="252644" y="-21292"/>
                  <a:pt x="273870" y="3218"/>
                  <a:pt x="525413" y="0"/>
                </a:cubicBezTo>
                <a:cubicBezTo>
                  <a:pt x="776956" y="-3218"/>
                  <a:pt x="893936" y="50519"/>
                  <a:pt x="1007042" y="0"/>
                </a:cubicBezTo>
                <a:cubicBezTo>
                  <a:pt x="1120148" y="-50519"/>
                  <a:pt x="1322691" y="70471"/>
                  <a:pt x="1598132" y="0"/>
                </a:cubicBezTo>
                <a:cubicBezTo>
                  <a:pt x="1873573" y="-70471"/>
                  <a:pt x="1929190" y="50193"/>
                  <a:pt x="2189222" y="0"/>
                </a:cubicBezTo>
                <a:cubicBezTo>
                  <a:pt x="2189341" y="190988"/>
                  <a:pt x="2172703" y="324265"/>
                  <a:pt x="2189222" y="491874"/>
                </a:cubicBezTo>
                <a:cubicBezTo>
                  <a:pt x="2205741" y="659483"/>
                  <a:pt x="2148926" y="807583"/>
                  <a:pt x="2189222" y="957861"/>
                </a:cubicBezTo>
                <a:cubicBezTo>
                  <a:pt x="2229518" y="1108139"/>
                  <a:pt x="2187814" y="1291747"/>
                  <a:pt x="2189222" y="1475623"/>
                </a:cubicBezTo>
                <a:cubicBezTo>
                  <a:pt x="2190630" y="1659499"/>
                  <a:pt x="2155197" y="1813021"/>
                  <a:pt x="2189222" y="1993386"/>
                </a:cubicBezTo>
                <a:cubicBezTo>
                  <a:pt x="2223247" y="2173751"/>
                  <a:pt x="2173324" y="2408297"/>
                  <a:pt x="2189222" y="2588813"/>
                </a:cubicBezTo>
                <a:cubicBezTo>
                  <a:pt x="2044203" y="2601068"/>
                  <a:pt x="1884939" y="2543047"/>
                  <a:pt x="1685701" y="2588813"/>
                </a:cubicBezTo>
                <a:cubicBezTo>
                  <a:pt x="1486463" y="2634579"/>
                  <a:pt x="1404976" y="2575439"/>
                  <a:pt x="1138395" y="2588813"/>
                </a:cubicBezTo>
                <a:cubicBezTo>
                  <a:pt x="871814" y="2602187"/>
                  <a:pt x="824216" y="2568513"/>
                  <a:pt x="612982" y="2588813"/>
                </a:cubicBezTo>
                <a:cubicBezTo>
                  <a:pt x="401748" y="2609113"/>
                  <a:pt x="221307" y="2553111"/>
                  <a:pt x="0" y="2588813"/>
                </a:cubicBezTo>
                <a:cubicBezTo>
                  <a:pt x="-52144" y="2394001"/>
                  <a:pt x="2912" y="2154323"/>
                  <a:pt x="0" y="2019274"/>
                </a:cubicBezTo>
                <a:cubicBezTo>
                  <a:pt x="-2912" y="1884225"/>
                  <a:pt x="35057" y="1721960"/>
                  <a:pt x="0" y="1449735"/>
                </a:cubicBezTo>
                <a:cubicBezTo>
                  <a:pt x="-35057" y="1177510"/>
                  <a:pt x="3403" y="1150363"/>
                  <a:pt x="0" y="931973"/>
                </a:cubicBezTo>
                <a:cubicBezTo>
                  <a:pt x="-3403" y="713583"/>
                  <a:pt x="52738" y="452826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B6486-7189-E947-AFFF-D050EAE23B4A}"/>
              </a:ext>
            </a:extLst>
          </p:cNvPr>
          <p:cNvSpPr/>
          <p:nvPr/>
        </p:nvSpPr>
        <p:spPr>
          <a:xfrm>
            <a:off x="5625076" y="47947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TriggerBinding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CF5-0A49-564B-BFF2-6B85EC767044}"/>
              </a:ext>
            </a:extLst>
          </p:cNvPr>
          <p:cNvSpPr txBox="1"/>
          <p:nvPr/>
        </p:nvSpPr>
        <p:spPr>
          <a:xfrm>
            <a:off x="5286527" y="45873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804E6-1CC9-C444-B14E-0AA5708C920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929300" y="5014067"/>
            <a:ext cx="69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8148D-8CB0-8F4A-8720-17C81176DF08}"/>
              </a:ext>
            </a:extLst>
          </p:cNvPr>
          <p:cNvSpPr txBox="1"/>
          <p:nvPr/>
        </p:nvSpPr>
        <p:spPr>
          <a:xfrm>
            <a:off x="4909318" y="500688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CA739-6249-B44F-92BC-56C8EA9CA156}"/>
              </a:ext>
            </a:extLst>
          </p:cNvPr>
          <p:cNvSpPr txBox="1"/>
          <p:nvPr/>
        </p:nvSpPr>
        <p:spPr>
          <a:xfrm>
            <a:off x="5063068" y="5490710"/>
            <a:ext cx="995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Interceptors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637ED8-250D-3246-8A76-A24C71A2615E}"/>
              </a:ext>
            </a:extLst>
          </p:cNvPr>
          <p:cNvSpPr/>
          <p:nvPr/>
        </p:nvSpPr>
        <p:spPr>
          <a:xfrm>
            <a:off x="5625076" y="58795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Secrets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75082-7596-9E4F-945F-9667553F4419}"/>
              </a:ext>
            </a:extLst>
          </p:cNvPr>
          <p:cNvSpPr txBox="1"/>
          <p:nvPr/>
        </p:nvSpPr>
        <p:spPr>
          <a:xfrm>
            <a:off x="5560961" y="6318617"/>
            <a:ext cx="158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Webhook-secret-key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BCD9F-EF99-F24B-A3B1-FF35FDA11183}"/>
              </a:ext>
            </a:extLst>
          </p:cNvPr>
          <p:cNvSpPr txBox="1"/>
          <p:nvPr/>
        </p:nvSpPr>
        <p:spPr>
          <a:xfrm>
            <a:off x="7418698" y="4587368"/>
            <a:ext cx="3074881" cy="276999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imageRepository name for the app to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5DA4A-1B59-604B-ADB0-536F5F9A8733}"/>
              </a:ext>
            </a:extLst>
          </p:cNvPr>
          <p:cNvSpPr txBox="1"/>
          <p:nvPr/>
        </p:nvSpPr>
        <p:spPr>
          <a:xfrm>
            <a:off x="7418698" y="5135616"/>
            <a:ext cx="4146135" cy="461665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Map parameters from HTTP request message sent by git </a:t>
            </a:r>
          </a:p>
          <a:p>
            <a:r>
              <a:rPr lang="en-US" sz="1200" dirty="0"/>
              <a:t>so, they can be used in pipeline run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8835D-4F62-414A-A099-01A0BA1B3B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16419" y="4721877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17F6D-5F1D-2E4C-AE75-547B2BF8E95F}"/>
              </a:ext>
            </a:extLst>
          </p:cNvPr>
          <p:cNvCxnSpPr>
            <a:cxnSpLocks/>
          </p:cNvCxnSpPr>
          <p:nvPr/>
        </p:nvCxnSpPr>
        <p:spPr>
          <a:xfrm>
            <a:off x="7116419" y="5283882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E5287B-AF31-154C-BAE6-955F286437E8}"/>
              </a:ext>
            </a:extLst>
          </p:cNvPr>
          <p:cNvSpPr/>
          <p:nvPr/>
        </p:nvSpPr>
        <p:spPr>
          <a:xfrm>
            <a:off x="5605342" y="386838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TriggerTemplate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E653B-3AAF-CD43-B473-0547C1F36B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392754" y="4087675"/>
            <a:ext cx="1212588" cy="6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B1C018-F741-8C4F-9D72-F9684DC7FCDE}"/>
              </a:ext>
            </a:extLst>
          </p:cNvPr>
          <p:cNvSpPr txBox="1"/>
          <p:nvPr/>
        </p:nvSpPr>
        <p:spPr>
          <a:xfrm>
            <a:off x="4372064" y="4233054"/>
            <a:ext cx="772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218145-E7EE-2941-B3CC-B5550CF248C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4186093" y="1721856"/>
            <a:ext cx="2162456" cy="2130594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03802-161A-4542-A753-B81F456C49BB}"/>
              </a:ext>
            </a:extLst>
          </p:cNvPr>
          <p:cNvSpPr/>
          <p:nvPr/>
        </p:nvSpPr>
        <p:spPr>
          <a:xfrm>
            <a:off x="2481395" y="55872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0C9A5-24E2-8546-ADA6-7A7630ECB5C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8671" y="5274115"/>
            <a:ext cx="578309" cy="31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Github Logo - Free social media icons">
            <a:extLst>
              <a:ext uri="{FF2B5EF4-FFF2-40B4-BE49-F238E27FC236}">
                <a16:creationId xmlns:a16="http://schemas.microsoft.com/office/drawing/2014/main" id="{C0219134-3DD6-014D-81CD-1F8985D5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452280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FE490E-EADE-7945-A488-9A25C44E8B1F}"/>
              </a:ext>
            </a:extLst>
          </p:cNvPr>
          <p:cNvSpPr/>
          <p:nvPr/>
        </p:nvSpPr>
        <p:spPr>
          <a:xfrm>
            <a:off x="172172" y="4118050"/>
            <a:ext cx="2185903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gtihub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B41B1-F561-FE45-8BD3-B675E70CA6CA}"/>
              </a:ext>
            </a:extLst>
          </p:cNvPr>
          <p:cNvSpPr/>
          <p:nvPr/>
        </p:nvSpPr>
        <p:spPr>
          <a:xfrm>
            <a:off x="841272" y="436668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BAB92-0BAF-3F42-A410-B3E5E47DCC7B}"/>
              </a:ext>
            </a:extLst>
          </p:cNvPr>
          <p:cNvSpPr/>
          <p:nvPr/>
        </p:nvSpPr>
        <p:spPr>
          <a:xfrm>
            <a:off x="402979" y="5274115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D6C006A-3428-8343-9295-3A79D1EAC173}"/>
              </a:ext>
            </a:extLst>
          </p:cNvPr>
          <p:cNvCxnSpPr>
            <a:cxnSpLocks/>
            <a:stCxn id="49" idx="2"/>
            <a:endCxn id="44" idx="1"/>
          </p:cNvCxnSpPr>
          <p:nvPr/>
        </p:nvCxnSpPr>
        <p:spPr>
          <a:xfrm rot="16200000" flipH="1">
            <a:off x="1611942" y="4937063"/>
            <a:ext cx="522634" cy="1216271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1326610" y="1637020"/>
            <a:ext cx="914400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4015105" y="1858484"/>
            <a:ext cx="2043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https://server.dns.name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3640675" y="251401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certificate with public key </a:t>
            </a:r>
          </a:p>
          <a:p>
            <a:pPr algn="ctr"/>
            <a:r>
              <a:rPr lang="en-US" sz="1400" dirty="0"/>
              <a:t>signed by a Certificate Authority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F22ADD-0C10-324A-B06F-0F0B90950B4F}"/>
              </a:ext>
            </a:extLst>
          </p:cNvPr>
          <p:cNvCxnSpPr>
            <a:cxnSpLocks/>
          </p:cNvCxnSpPr>
          <p:nvPr/>
        </p:nvCxnSpPr>
        <p:spPr>
          <a:xfrm>
            <a:off x="2477193" y="3743504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6CD1C4-D2CF-0245-84ED-6A25E9765647}"/>
              </a:ext>
            </a:extLst>
          </p:cNvPr>
          <p:cNvSpPr txBox="1"/>
          <p:nvPr/>
        </p:nvSpPr>
        <p:spPr>
          <a:xfrm>
            <a:off x="3372974" y="3456080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 trusts server and sends secret key </a:t>
            </a:r>
          </a:p>
          <a:p>
            <a:pPr algn="ctr"/>
            <a:r>
              <a:rPr lang="en-US" sz="1400" dirty="0"/>
              <a:t>encrypted with server public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114FC-CD5E-EF4B-AC48-106AE86D200D}"/>
              </a:ext>
            </a:extLst>
          </p:cNvPr>
          <p:cNvCxnSpPr>
            <a:cxnSpLocks/>
          </p:cNvCxnSpPr>
          <p:nvPr/>
        </p:nvCxnSpPr>
        <p:spPr>
          <a:xfrm>
            <a:off x="2477193" y="4688372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C02887-7DC5-A940-B343-32083F5C4573}"/>
              </a:ext>
            </a:extLst>
          </p:cNvPr>
          <p:cNvSpPr txBox="1"/>
          <p:nvPr/>
        </p:nvSpPr>
        <p:spPr>
          <a:xfrm>
            <a:off x="2795988" y="4343327"/>
            <a:ext cx="5447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two machines are the only ones who know the new secret key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All communication is encrypted with this key</a:t>
            </a:r>
          </a:p>
        </p:txBody>
      </p:sp>
    </p:spTree>
    <p:extLst>
      <p:ext uri="{BB962C8B-B14F-4D97-AF65-F5344CB8AC3E}">
        <p14:creationId xmlns:p14="http://schemas.microsoft.com/office/powerpoint/2010/main" val="46788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Certificate Signing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895368" y="1637020"/>
            <a:ext cx="1345642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Authority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2695716" y="1858484"/>
            <a:ext cx="4682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a Certificate Signing Request with server key pair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2600476" y="2514012"/>
            <a:ext cx="487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request by CA private key, </a:t>
            </a:r>
          </a:p>
          <a:p>
            <a:pPr algn="ctr"/>
            <a:r>
              <a:rPr lang="en-US" sz="1400" dirty="0"/>
              <a:t>anyone who has CA public key can verify it is signed by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8E5A-1ADD-C04A-A438-BC63AC2F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4" y="4896427"/>
            <a:ext cx="17272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2C1A6-1F58-8B4C-AC39-BEC929D3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34" y="4889468"/>
            <a:ext cx="1727200" cy="8890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F050-AC7A-8D4F-AC77-001764561A25}"/>
              </a:ext>
            </a:extLst>
          </p:cNvPr>
          <p:cNvSpPr/>
          <p:nvPr/>
        </p:nvSpPr>
        <p:spPr>
          <a:xfrm>
            <a:off x="4405745" y="5333968"/>
            <a:ext cx="1957446" cy="768440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C5645A-52A6-454D-9F51-147E3D209BA9}"/>
              </a:ext>
            </a:extLst>
          </p:cNvPr>
          <p:cNvCxnSpPr>
            <a:cxnSpLocks/>
            <a:stCxn id="7" idx="3"/>
            <a:endCxn id="17" idx="3"/>
          </p:cNvCxnSpPr>
          <p:nvPr/>
        </p:nvCxnSpPr>
        <p:spPr>
          <a:xfrm flipH="1">
            <a:off x="6363191" y="5333968"/>
            <a:ext cx="4542743" cy="384220"/>
          </a:xfrm>
          <a:prstGeom prst="bentConnector5">
            <a:avLst>
              <a:gd name="adj1" fmla="val -5032"/>
              <a:gd name="adj2" fmla="val 175186"/>
              <a:gd name="adj3" fmla="val 69011"/>
            </a:avLst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A2B403A-623E-9A4F-89B1-A3EFF2A097DD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44809" y="3294309"/>
            <a:ext cx="1390568" cy="2688750"/>
          </a:xfrm>
          <a:prstGeom prst="bentConnector2">
            <a:avLst/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D6C0-C058-2142-9A9C-86562679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EC6E-DE7F-C343-A95D-436DFF285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460C6-6BE8-D249-9890-DAD652B50E0F}"/>
              </a:ext>
            </a:extLst>
          </p:cNvPr>
          <p:cNvSpPr/>
          <p:nvPr/>
        </p:nvSpPr>
        <p:spPr>
          <a:xfrm>
            <a:off x="2625091" y="1869619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BAI setup Job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233964-570D-5549-859B-C1D5324120BF}"/>
              </a:ext>
            </a:extLst>
          </p:cNvPr>
          <p:cNvSpPr/>
          <p:nvPr/>
        </p:nvSpPr>
        <p:spPr>
          <a:xfrm>
            <a:off x="1897815" y="1120139"/>
            <a:ext cx="7669094" cy="442341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IAF Deployment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A95BD-3149-A046-BC2A-6CF8676D2254}"/>
              </a:ext>
            </a:extLst>
          </p:cNvPr>
          <p:cNvSpPr/>
          <p:nvPr/>
        </p:nvSpPr>
        <p:spPr>
          <a:xfrm>
            <a:off x="115418" y="3036009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External Dashboard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DEB6E-150E-674D-8706-AB06451C5470}"/>
              </a:ext>
            </a:extLst>
          </p:cNvPr>
          <p:cNvSpPr/>
          <p:nvPr/>
        </p:nvSpPr>
        <p:spPr>
          <a:xfrm>
            <a:off x="7099335" y="182567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BAI Pillar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53908-3498-0848-BFD1-43F511044EFF}"/>
              </a:ext>
            </a:extLst>
          </p:cNvPr>
          <p:cNvSpPr/>
          <p:nvPr/>
        </p:nvSpPr>
        <p:spPr>
          <a:xfrm>
            <a:off x="115418" y="4137099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Automation Event Emitters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71DE1-EBD5-904F-982B-AA258A464EBD}"/>
              </a:ext>
            </a:extLst>
          </p:cNvPr>
          <p:cNvSpPr/>
          <p:nvPr/>
        </p:nvSpPr>
        <p:spPr>
          <a:xfrm>
            <a:off x="2910840" y="4290181"/>
            <a:ext cx="1454551" cy="438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Kafka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15E2F-E2A1-BF44-97E3-56CFFEA92417}"/>
              </a:ext>
            </a:extLst>
          </p:cNvPr>
          <p:cNvSpPr/>
          <p:nvPr/>
        </p:nvSpPr>
        <p:spPr>
          <a:xfrm>
            <a:off x="2910839" y="3627678"/>
            <a:ext cx="1454551" cy="438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7BF31-3F93-4040-AA98-74C76507EA66}"/>
              </a:ext>
            </a:extLst>
          </p:cNvPr>
          <p:cNvSpPr/>
          <p:nvPr/>
        </p:nvSpPr>
        <p:spPr>
          <a:xfrm>
            <a:off x="5920740" y="3615687"/>
            <a:ext cx="3051809" cy="1424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Flink Cluster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9AAFC-42D3-0045-AFE1-CB4C98AFC0DB}"/>
              </a:ext>
            </a:extLst>
          </p:cNvPr>
          <p:cNvSpPr/>
          <p:nvPr/>
        </p:nvSpPr>
        <p:spPr>
          <a:xfrm>
            <a:off x="6719368" y="4066265"/>
            <a:ext cx="1454551" cy="43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Specific Flink Jobs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464C6D5-D811-3E43-8C74-F34214101AD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365391" y="4285559"/>
            <a:ext cx="2353977" cy="223916"/>
          </a:xfrm>
          <a:prstGeom prst="curvedConnector3">
            <a:avLst/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B7DD34F-AE09-B54B-AA8B-0066093C2378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5796371" y="2415992"/>
            <a:ext cx="219293" cy="3081254"/>
          </a:xfrm>
          <a:prstGeom prst="curvedConnector2">
            <a:avLst/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942E37C-D1B6-3A4B-BD92-102CDB1CB7E4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5400000">
            <a:off x="5430422" y="2712546"/>
            <a:ext cx="223916" cy="3808528"/>
          </a:xfrm>
          <a:prstGeom prst="curvedConnector3">
            <a:avLst>
              <a:gd name="adj1" fmla="val 202092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BF845-4D61-6543-9AC8-016528DD2B95}"/>
              </a:ext>
            </a:extLst>
          </p:cNvPr>
          <p:cNvSpPr/>
          <p:nvPr/>
        </p:nvSpPr>
        <p:spPr>
          <a:xfrm>
            <a:off x="2625091" y="1243252"/>
            <a:ext cx="5928795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BAI Operator</a:t>
            </a:r>
          </a:p>
        </p:txBody>
      </p:sp>
      <p:pic>
        <p:nvPicPr>
          <p:cNvPr id="23" name="Picture 2" descr="Apache Flink: Material">
            <a:extLst>
              <a:ext uri="{FF2B5EF4-FFF2-40B4-BE49-F238E27FC236}">
                <a16:creationId xmlns:a16="http://schemas.microsoft.com/office/drawing/2014/main" id="{315E81E2-1F56-F446-B87D-BA2F58C8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886" y="4624772"/>
            <a:ext cx="330951" cy="33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06E6CB68-DCBA-2946-AB97-B82FD02B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34" y="4343179"/>
            <a:ext cx="238643" cy="23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6DFD0B-10D8-634E-AEE0-6CEC398DD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077" y="3713450"/>
            <a:ext cx="798677" cy="2742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DB1569-53E7-1F40-A7DD-FAB460EB6015}"/>
              </a:ext>
            </a:extLst>
          </p:cNvPr>
          <p:cNvSpPr/>
          <p:nvPr/>
        </p:nvSpPr>
        <p:spPr>
          <a:xfrm>
            <a:off x="3961754" y="275050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Performance Center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FDD2FDC-8865-AF46-9A9D-266FE0190A4D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 rot="5400000">
            <a:off x="3944280" y="2882928"/>
            <a:ext cx="438586" cy="1050915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D26713-147B-C844-8E26-DD0018719CA7}"/>
              </a:ext>
            </a:extLst>
          </p:cNvPr>
          <p:cNvSpPr txBox="1"/>
          <p:nvPr/>
        </p:nvSpPr>
        <p:spPr>
          <a:xfrm>
            <a:off x="3810978" y="3318724"/>
            <a:ext cx="5373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query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7C8C0-EE9A-AE4D-9BC9-EF0B2FBB6CD2}"/>
              </a:ext>
            </a:extLst>
          </p:cNvPr>
          <p:cNvSpPr txBox="1"/>
          <p:nvPr/>
        </p:nvSpPr>
        <p:spPr>
          <a:xfrm>
            <a:off x="4984099" y="4351573"/>
            <a:ext cx="7328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consume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C3C50-9DC7-5045-96A3-78251D13FE45}"/>
              </a:ext>
            </a:extLst>
          </p:cNvPr>
          <p:cNvSpPr txBox="1"/>
          <p:nvPr/>
        </p:nvSpPr>
        <p:spPr>
          <a:xfrm>
            <a:off x="5147641" y="4829391"/>
            <a:ext cx="67358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produce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B12036-36AC-484A-B118-A9952CC38623}"/>
              </a:ext>
            </a:extLst>
          </p:cNvPr>
          <p:cNvSpPr/>
          <p:nvPr/>
        </p:nvSpPr>
        <p:spPr>
          <a:xfrm>
            <a:off x="7099334" y="262886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Management Service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0C7E623E-D576-E74E-A7E8-3AD33FD0983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 rot="5400000">
            <a:off x="7644309" y="2446564"/>
            <a:ext cx="364605" cy="1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F0B2ECF-CD9A-8841-9DE2-F677B57F9423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7403927" y="3490136"/>
            <a:ext cx="1003435" cy="158069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E932CC-D2B2-3E46-B17D-44BB4F9A88F6}"/>
              </a:ext>
            </a:extLst>
          </p:cNvPr>
          <p:cNvSpPr txBox="1"/>
          <p:nvPr/>
        </p:nvSpPr>
        <p:spPr>
          <a:xfrm>
            <a:off x="7618232" y="3264863"/>
            <a:ext cx="86914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deploy jobs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15FFFD49-BD9A-D14D-85E1-666FFC5C637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742512" y="3331844"/>
            <a:ext cx="1168327" cy="515128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4E7212-AADC-174D-99AD-E78EA3E9255D}"/>
              </a:ext>
            </a:extLst>
          </p:cNvPr>
          <p:cNvSpPr txBox="1"/>
          <p:nvPr/>
        </p:nvSpPr>
        <p:spPr>
          <a:xfrm>
            <a:off x="2000660" y="3409241"/>
            <a:ext cx="5373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query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98F23BC-B0FC-E74F-B861-483B2327F380}"/>
              </a:ext>
            </a:extLst>
          </p:cNvPr>
          <p:cNvCxnSpPr>
            <a:cxnSpLocks/>
          </p:cNvCxnSpPr>
          <p:nvPr/>
        </p:nvCxnSpPr>
        <p:spPr>
          <a:xfrm>
            <a:off x="-1593797" y="3814778"/>
            <a:ext cx="1181922" cy="2956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D898F74-743C-7B46-A34C-628941D1EDE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1742512" y="4432934"/>
            <a:ext cx="1181922" cy="2956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C9E417-72A1-0F4E-8CE7-15D324146439}"/>
              </a:ext>
            </a:extLst>
          </p:cNvPr>
          <p:cNvSpPr txBox="1"/>
          <p:nvPr/>
        </p:nvSpPr>
        <p:spPr>
          <a:xfrm>
            <a:off x="1963732" y="4351573"/>
            <a:ext cx="7918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63798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D36365-784C-D547-B815-D4A46450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74650"/>
            <a:ext cx="3105150" cy="14460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40FB5C-BE76-614C-B91A-FFA4840BB7FA}"/>
              </a:ext>
            </a:extLst>
          </p:cNvPr>
          <p:cNvSpPr/>
          <p:nvPr/>
        </p:nvSpPr>
        <p:spPr>
          <a:xfrm>
            <a:off x="5802634" y="636334"/>
            <a:ext cx="2896506" cy="91164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eda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-demo-producer-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ms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Github Logo - Free social media icons">
            <a:extLst>
              <a:ext uri="{FF2B5EF4-FFF2-40B4-BE49-F238E27FC236}">
                <a16:creationId xmlns:a16="http://schemas.microsoft.com/office/drawing/2014/main" id="{25B55492-E4FD-BF41-9B76-374D8392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96" y="63633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9C60A3A-6150-1147-AB36-68FFF87A73E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3467100" y="1092158"/>
            <a:ext cx="2335534" cy="5533"/>
          </a:xfrm>
          <a:prstGeom prst="bentConnector3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9301DC-6C13-564E-B6D3-B987621821CF}"/>
              </a:ext>
            </a:extLst>
          </p:cNvPr>
          <p:cNvSpPr/>
          <p:nvPr/>
        </p:nvSpPr>
        <p:spPr>
          <a:xfrm>
            <a:off x="5794018" y="3115374"/>
            <a:ext cx="2896506" cy="91164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eda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-demo-order-gitops</a:t>
            </a:r>
          </a:p>
        </p:txBody>
      </p:sp>
      <p:pic>
        <p:nvPicPr>
          <p:cNvPr id="9" name="Picture 8" descr="Github Logo - Free social media icons">
            <a:extLst>
              <a:ext uri="{FF2B5EF4-FFF2-40B4-BE49-F238E27FC236}">
                <a16:creationId xmlns:a16="http://schemas.microsoft.com/office/drawing/2014/main" id="{375C7724-E8A9-0348-9B61-9EB0546B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17" y="311537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C70562-CB2A-C74E-94AE-F3C10626CE3E}"/>
              </a:ext>
            </a:extLst>
          </p:cNvPr>
          <p:cNvSpPr/>
          <p:nvPr/>
        </p:nvSpPr>
        <p:spPr>
          <a:xfrm>
            <a:off x="477702" y="3134143"/>
            <a:ext cx="2896506" cy="91164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GitOps &amp; KAM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8F3F13ED-1CCC-BC4A-8C52-DA93CD53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1" y="3087498"/>
            <a:ext cx="345923" cy="3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F3F5B54-E133-1E4D-AF16-4EE4E2EF3EA0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374208" y="3571198"/>
            <a:ext cx="2419810" cy="18769"/>
          </a:xfrm>
          <a:prstGeom prst="bentConnector3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6D1C4E-D8D2-8448-82E2-59D405D2B6D0}"/>
              </a:ext>
            </a:extLst>
          </p:cNvPr>
          <p:cNvSpPr txBox="1"/>
          <p:nvPr/>
        </p:nvSpPr>
        <p:spPr>
          <a:xfrm>
            <a:off x="9308528" y="1958364"/>
            <a:ext cx="1923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Dev, stating, production</a:t>
            </a:r>
          </a:p>
          <a:p>
            <a:r>
              <a:rPr lang="en-US" sz="1400" dirty="0"/>
              <a:t>Services</a:t>
            </a:r>
          </a:p>
          <a:p>
            <a:r>
              <a:rPr lang="en-US" sz="1400" dirty="0"/>
              <a:t>CI pipelines, webhook</a:t>
            </a:r>
          </a:p>
          <a:p>
            <a:r>
              <a:rPr lang="en-US" sz="1400" dirty="0"/>
              <a:t>Secrets</a:t>
            </a:r>
          </a:p>
          <a:p>
            <a:r>
              <a:rPr lang="en-US" sz="1400" dirty="0"/>
              <a:t>CD </a:t>
            </a:r>
          </a:p>
          <a:p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A4D71-829C-384F-97B7-7D7650E467D6}"/>
              </a:ext>
            </a:extLst>
          </p:cNvPr>
          <p:cNvSpPr/>
          <p:nvPr/>
        </p:nvSpPr>
        <p:spPr>
          <a:xfrm>
            <a:off x="5802634" y="1668512"/>
            <a:ext cx="2896506" cy="91164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eda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-demo-consumer-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ms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23" descr="Github Logo - Free social media icons">
            <a:extLst>
              <a:ext uri="{FF2B5EF4-FFF2-40B4-BE49-F238E27FC236}">
                <a16:creationId xmlns:a16="http://schemas.microsoft.com/office/drawing/2014/main" id="{8521C21F-7E01-FE45-91F9-FF65800B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47" y="1691405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02474A7-E335-654F-BD6B-C4D0058D498C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3467100" y="1097691"/>
            <a:ext cx="2335534" cy="1026645"/>
          </a:xfrm>
          <a:prstGeom prst="bentConnector3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212334</TotalTime>
  <Words>900</Words>
  <Application>Microsoft Macintosh PowerPoint</Application>
  <PresentationFormat>Widescreen</PresentationFormat>
  <Paragraphs>390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  <vt:lpstr>KAR</vt:lpstr>
      <vt:lpstr>Tekton</vt:lpstr>
      <vt:lpstr>TLS</vt:lpstr>
      <vt:lpstr>TLS: Certificate Signing Request</vt:lpstr>
      <vt:lpstr>BAI Components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2798</cp:revision>
  <cp:lastPrinted>2016-03-10T02:30:19Z</cp:lastPrinted>
  <dcterms:created xsi:type="dcterms:W3CDTF">2015-06-25T15:18:43Z</dcterms:created>
  <dcterms:modified xsi:type="dcterms:W3CDTF">2021-12-07T04:43:30Z</dcterms:modified>
</cp:coreProperties>
</file>