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22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  <p:sldId id="2682" r:id="rId15"/>
    <p:sldId id="2683" r:id="rId16"/>
    <p:sldId id="2684" r:id="rId17"/>
    <p:sldId id="2685" r:id="rId18"/>
    <p:sldId id="2686" r:id="rId19"/>
    <p:sldId id="2687" r:id="rId20"/>
    <p:sldId id="2688" r:id="rId21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9D381C"/>
    <a:srgbClr val="4040EA"/>
    <a:srgbClr val="00813C"/>
    <a:srgbClr val="244311"/>
    <a:srgbClr val="1B44A7"/>
    <a:srgbClr val="D50000"/>
    <a:srgbClr val="D76F59"/>
    <a:srgbClr val="FF5BD0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87534" autoAdjust="0"/>
  </p:normalViewPr>
  <p:slideViewPr>
    <p:cSldViewPr snapToGrid="0">
      <p:cViewPr varScale="1">
        <p:scale>
          <a:sx n="94" d="100"/>
          <a:sy n="94" d="100"/>
        </p:scale>
        <p:origin x="216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9281784" y="133646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945776" y="127747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Mobile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945776" y="223221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945776" y="3429000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9071114" y="1239904"/>
            <a:ext cx="2123440" cy="174802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6287-886A-A14F-A1AB-57CE03AEC2B4}"/>
              </a:ext>
            </a:extLst>
          </p:cNvPr>
          <p:cNvSpPr/>
          <p:nvPr/>
        </p:nvSpPr>
        <p:spPr>
          <a:xfrm>
            <a:off x="9281784" y="221438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2797674" y="1286690"/>
            <a:ext cx="813547" cy="274722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1461-0FD7-2E46-85AB-7AEAE9171DCE}"/>
              </a:ext>
            </a:extLst>
          </p:cNvPr>
          <p:cNvSpPr/>
          <p:nvPr/>
        </p:nvSpPr>
        <p:spPr>
          <a:xfrm>
            <a:off x="6427306" y="4554021"/>
            <a:ext cx="2701328" cy="34290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Centralized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3970001" y="2140422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535973" y="2133461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7030989" y="2140422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3929270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5822091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3783502" y="1249447"/>
            <a:ext cx="5212606" cy="3212298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7504881" y="4938544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6473C-AAB9-154A-B44F-535938BF9D32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8F086-32DE-5E44-AADF-F94C6E2D8D12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</p:spTree>
    <p:extLst>
      <p:ext uri="{BB962C8B-B14F-4D97-AF65-F5344CB8AC3E}">
        <p14:creationId xmlns:p14="http://schemas.microsoft.com/office/powerpoint/2010/main" val="35419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619507" y="4554334"/>
            <a:ext cx="1627094" cy="4875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B2B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619507" y="3621545"/>
            <a:ext cx="1627094" cy="679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DBaaS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619507" y="1931469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Modernized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619507" y="277650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channel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227386" y="995130"/>
            <a:ext cx="2514591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3027653" y="1972368"/>
            <a:ext cx="813547" cy="2095016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8F1A0-FEE0-4047-A980-F73497F09BD7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6802663" y="2478001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342086" y="2465122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3926718" y="2465897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9268909" y="162492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9294254" y="239625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2897746" y="1214073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9294254" y="315498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E1F3E-8239-7545-9B89-00B2388321C3}"/>
              </a:ext>
            </a:extLst>
          </p:cNvPr>
          <p:cNvSpPr/>
          <p:nvPr/>
        </p:nvSpPr>
        <p:spPr>
          <a:xfrm>
            <a:off x="619507" y="529520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5208-E084-554B-85C6-ED92AEEEAD73}"/>
              </a:ext>
            </a:extLst>
          </p:cNvPr>
          <p:cNvSpPr/>
          <p:nvPr/>
        </p:nvSpPr>
        <p:spPr>
          <a:xfrm>
            <a:off x="619507" y="130329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8B7C71-33A6-714F-BA20-6A2252F45F8B}"/>
              </a:ext>
            </a:extLst>
          </p:cNvPr>
          <p:cNvSpPr/>
          <p:nvPr/>
        </p:nvSpPr>
        <p:spPr>
          <a:xfrm>
            <a:off x="9164347" y="997119"/>
            <a:ext cx="2143304" cy="5267626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1F0051-D5FF-D340-A739-A6D2F9036241}"/>
              </a:ext>
            </a:extLst>
          </p:cNvPr>
          <p:cNvSpPr/>
          <p:nvPr/>
        </p:nvSpPr>
        <p:spPr>
          <a:xfrm>
            <a:off x="2827495" y="97834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FB9CC-6200-3345-A950-DB97D4B04055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3D712-2299-8947-B52A-9B0A8EFC339E}"/>
              </a:ext>
            </a:extLst>
          </p:cNvPr>
          <p:cNvSpPr/>
          <p:nvPr/>
        </p:nvSpPr>
        <p:spPr>
          <a:xfrm>
            <a:off x="3928524" y="4089676"/>
            <a:ext cx="4674563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speed – high volume file 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7C5C5-999F-E243-A286-DF6A62F84B12}"/>
              </a:ext>
            </a:extLst>
          </p:cNvPr>
          <p:cNvSpPr/>
          <p:nvPr/>
        </p:nvSpPr>
        <p:spPr>
          <a:xfrm>
            <a:off x="3928524" y="1972368"/>
            <a:ext cx="4313459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APIs </a:t>
            </a:r>
          </a:p>
        </p:txBody>
      </p:sp>
    </p:spTree>
    <p:extLst>
      <p:ext uri="{BB962C8B-B14F-4D97-AF65-F5344CB8AC3E}">
        <p14:creationId xmlns:p14="http://schemas.microsoft.com/office/powerpoint/2010/main" val="17975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125846"/>
            <a:ext cx="10993967" cy="342900"/>
          </a:xfrm>
        </p:spPr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F3A93-983B-C442-ACB2-1D3C2DF02FAE}"/>
              </a:ext>
            </a:extLst>
          </p:cNvPr>
          <p:cNvSpPr/>
          <p:nvPr/>
        </p:nvSpPr>
        <p:spPr>
          <a:xfrm>
            <a:off x="4641447" y="984370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Designer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B5100-9FC1-5246-A30E-DD2E227B6910}"/>
              </a:ext>
            </a:extLst>
          </p:cNvPr>
          <p:cNvSpPr/>
          <p:nvPr/>
        </p:nvSpPr>
        <p:spPr>
          <a:xfrm>
            <a:off x="277353" y="841625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4214-4EE5-AF46-953D-5609BB9E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2" y="4781038"/>
            <a:ext cx="622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F6022-4B01-5343-B423-8C91DCE8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8" y="3518704"/>
            <a:ext cx="349276" cy="451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1425614" y="19585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Embedded build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2014A-DC82-4A4A-B599-036F158E3F6E}"/>
              </a:ext>
            </a:extLst>
          </p:cNvPr>
          <p:cNvSpPr/>
          <p:nvPr/>
        </p:nvSpPr>
        <p:spPr>
          <a:xfrm>
            <a:off x="424378" y="50905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Business Automation Studio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4F9DA-C03A-CE48-8F4A-CDE52FDB86E6}"/>
              </a:ext>
            </a:extLst>
          </p:cNvPr>
          <p:cNvSpPr/>
          <p:nvPr/>
        </p:nvSpPr>
        <p:spPr>
          <a:xfrm>
            <a:off x="4528928" y="275550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3" y="10402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Machine Learning Predict</a:t>
            </a:r>
          </a:p>
        </p:txBody>
      </p:sp>
    </p:spTree>
    <p:extLst>
      <p:ext uri="{BB962C8B-B14F-4D97-AF65-F5344CB8AC3E}">
        <p14:creationId xmlns:p14="http://schemas.microsoft.com/office/powerpoint/2010/main" val="380642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247652"/>
            <a:ext cx="10993967" cy="342900"/>
          </a:xfrm>
        </p:spPr>
        <p:txBody>
          <a:bodyPr/>
          <a:lstStyle/>
          <a:p>
            <a:r>
              <a:rPr lang="en-US" dirty="0"/>
              <a:t>KAR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412286E-D559-6240-864B-B67AC135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86" y="1447800"/>
            <a:ext cx="4648114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KAR runtime makes it easy to </a:t>
            </a:r>
            <a:r>
              <a:rPr lang="en-US" sz="1600" i="1" dirty="0"/>
              <a:t>develop</a:t>
            </a:r>
            <a:r>
              <a:rPr lang="en-US" sz="1600" dirty="0"/>
              <a:t> and </a:t>
            </a:r>
            <a:r>
              <a:rPr lang="en-US" sz="1600" i="1" dirty="0"/>
              <a:t>run</a:t>
            </a:r>
            <a:r>
              <a:rPr lang="en-US" sz="1600" dirty="0"/>
              <a:t> stateful, scalable, resilient applications for the </a:t>
            </a:r>
            <a:r>
              <a:rPr lang="en-US" sz="1600" i="1" dirty="0"/>
              <a:t>hybrid cloud</a:t>
            </a:r>
            <a:r>
              <a:rPr lang="en-US" sz="1600" dirty="0"/>
              <a:t> that combine microservices and managed services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Persist states in Redis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Leverage Kafka for asynchronous communication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Integrate with source and sink via Camel connectors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KAR mesh can spread between environments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629442" cy="5747022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49512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016FF9-C72C-C640-A1EA-BF3B19420147}"/>
              </a:ext>
            </a:extLst>
          </p:cNvPr>
          <p:cNvSpPr/>
          <p:nvPr/>
        </p:nvSpPr>
        <p:spPr>
          <a:xfrm>
            <a:off x="30614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D442285-0C09-BF42-B05C-E809426B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98" y="1224278"/>
            <a:ext cx="555458" cy="55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Redis Icon of Flat style - Available in SVG, PNG, EPS, AI &amp; Icon fonts">
            <a:extLst>
              <a:ext uri="{FF2B5EF4-FFF2-40B4-BE49-F238E27FC236}">
                <a16:creationId xmlns:a16="http://schemas.microsoft.com/office/drawing/2014/main" id="{ECF5C2C2-902F-B44D-9BDF-C2CF5557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9" y="1102334"/>
            <a:ext cx="864985" cy="8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99D7B-869B-2E4D-A044-7A92AD06D016}"/>
              </a:ext>
            </a:extLst>
          </p:cNvPr>
          <p:cNvSpPr/>
          <p:nvPr/>
        </p:nvSpPr>
        <p:spPr>
          <a:xfrm>
            <a:off x="285995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13CD5-C2C8-164F-B1E5-CEB15CFF7E37}"/>
              </a:ext>
            </a:extLst>
          </p:cNvPr>
          <p:cNvSpPr/>
          <p:nvPr/>
        </p:nvSpPr>
        <p:spPr>
          <a:xfrm>
            <a:off x="285995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807C95-321F-E24A-9291-707FB0D29C0F}"/>
              </a:ext>
            </a:extLst>
          </p:cNvPr>
          <p:cNvSpPr/>
          <p:nvPr/>
        </p:nvSpPr>
        <p:spPr>
          <a:xfrm>
            <a:off x="267097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E0BE9F-E9F0-5740-9C1B-509B432519A6}"/>
              </a:ext>
            </a:extLst>
          </p:cNvPr>
          <p:cNvSpPr/>
          <p:nvPr/>
        </p:nvSpPr>
        <p:spPr>
          <a:xfrm>
            <a:off x="4893979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D7DEB-6217-B048-B728-8EA138E2B44B}"/>
              </a:ext>
            </a:extLst>
          </p:cNvPr>
          <p:cNvSpPr/>
          <p:nvPr/>
        </p:nvSpPr>
        <p:spPr>
          <a:xfrm>
            <a:off x="4893979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1FEE96-2D30-034B-85DB-258DAB5C99E4}"/>
              </a:ext>
            </a:extLst>
          </p:cNvPr>
          <p:cNvSpPr/>
          <p:nvPr/>
        </p:nvSpPr>
        <p:spPr>
          <a:xfrm>
            <a:off x="4705000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028" name="Picture 4" descr="Home - Apache Camel">
            <a:extLst>
              <a:ext uri="{FF2B5EF4-FFF2-40B4-BE49-F238E27FC236}">
                <a16:creationId xmlns:a16="http://schemas.microsoft.com/office/drawing/2014/main" id="{06FC9BC0-7FBD-BE44-A83B-FBADDE43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2" y="4473822"/>
            <a:ext cx="449628" cy="4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6A4BAD-EE6C-7446-B03E-7ED1CA616CC2}"/>
              </a:ext>
            </a:extLst>
          </p:cNvPr>
          <p:cNvSpPr/>
          <p:nvPr/>
        </p:nvSpPr>
        <p:spPr>
          <a:xfrm>
            <a:off x="303126" y="4421797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B85D14-9CB9-5543-9197-507141A94653}"/>
              </a:ext>
            </a:extLst>
          </p:cNvPr>
          <p:cNvSpPr/>
          <p:nvPr/>
        </p:nvSpPr>
        <p:spPr>
          <a:xfrm>
            <a:off x="495120" y="512262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Notifier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431D3E-542B-F246-81EA-760B0F299904}"/>
              </a:ext>
            </a:extLst>
          </p:cNvPr>
          <p:cNvSpPr/>
          <p:nvPr/>
        </p:nvSpPr>
        <p:spPr>
          <a:xfrm>
            <a:off x="495119" y="4479342"/>
            <a:ext cx="1454551" cy="4385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FEE08F-3BE7-B746-9908-1D61C0DCFCAC}"/>
              </a:ext>
            </a:extLst>
          </p:cNvPr>
          <p:cNvCxnSpPr>
            <a:cxnSpLocks/>
          </p:cNvCxnSpPr>
          <p:nvPr/>
        </p:nvCxnSpPr>
        <p:spPr>
          <a:xfrm flipH="1">
            <a:off x="6291575" y="5384032"/>
            <a:ext cx="1" cy="40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89E68C-850A-9D46-A3BA-FA631A9F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B5E3E-7475-7F49-8B70-FB10F0950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D17F8-933F-E340-9188-FE1E777184E1}"/>
              </a:ext>
            </a:extLst>
          </p:cNvPr>
          <p:cNvSpPr/>
          <p:nvPr/>
        </p:nvSpPr>
        <p:spPr>
          <a:xfrm>
            <a:off x="8087604" y="124699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50E6B-DC04-FF43-A259-5C27FEFB2553}"/>
              </a:ext>
            </a:extLst>
          </p:cNvPr>
          <p:cNvSpPr/>
          <p:nvPr/>
        </p:nvSpPr>
        <p:spPr>
          <a:xfrm>
            <a:off x="5560961" y="1246998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F49DF-30FE-2248-A757-D7DF274F9F4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015512" y="1466291"/>
            <a:ext cx="1072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D8BFF4-08F9-E346-9C61-30283FADD3B3}"/>
              </a:ext>
            </a:extLst>
          </p:cNvPr>
          <p:cNvSpPr/>
          <p:nvPr/>
        </p:nvSpPr>
        <p:spPr>
          <a:xfrm>
            <a:off x="2831549" y="124699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BF425-A3D9-DC40-8274-0A9B415A95F7}"/>
              </a:ext>
            </a:extLst>
          </p:cNvPr>
          <p:cNvSpPr txBox="1"/>
          <p:nvPr/>
        </p:nvSpPr>
        <p:spPr>
          <a:xfrm>
            <a:off x="7706516" y="11230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FC251-8D66-8743-9A05-C637ACF00D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97640" y="1466290"/>
            <a:ext cx="126332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676E-BCB3-614B-8FA7-C8B7825FD427}"/>
              </a:ext>
            </a:extLst>
          </p:cNvPr>
          <p:cNvSpPr/>
          <p:nvPr/>
        </p:nvSpPr>
        <p:spPr>
          <a:xfrm>
            <a:off x="2843089" y="2644239"/>
            <a:ext cx="1454551" cy="438587"/>
          </a:xfrm>
          <a:prstGeom prst="rect">
            <a:avLst/>
          </a:prstGeom>
          <a:solidFill>
            <a:srgbClr val="4040EA">
              <a:alpha val="4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4772D-9979-2345-B214-5A5D6116926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58825" y="1685583"/>
            <a:ext cx="11540" cy="9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9C8853-61A2-3B4E-8045-56334F50CCA7}"/>
              </a:ext>
            </a:extLst>
          </p:cNvPr>
          <p:cNvSpPr txBox="1"/>
          <p:nvPr/>
        </p:nvSpPr>
        <p:spPr>
          <a:xfrm>
            <a:off x="3570364" y="22888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DD121-1597-7944-8DFA-EDD513244EAD}"/>
              </a:ext>
            </a:extLst>
          </p:cNvPr>
          <p:cNvSpPr/>
          <p:nvPr/>
        </p:nvSpPr>
        <p:spPr>
          <a:xfrm>
            <a:off x="3474749" y="479477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EventListener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CFE2E-5E9B-BC47-A2EA-278F7F1DED20}"/>
              </a:ext>
            </a:extLst>
          </p:cNvPr>
          <p:cNvSpPr/>
          <p:nvPr/>
        </p:nvSpPr>
        <p:spPr>
          <a:xfrm>
            <a:off x="5362327" y="1123009"/>
            <a:ext cx="4771506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Reusable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DF76-17A3-7C49-A362-8E3AFAE239F2}"/>
              </a:ext>
            </a:extLst>
          </p:cNvPr>
          <p:cNvSpPr/>
          <p:nvPr/>
        </p:nvSpPr>
        <p:spPr>
          <a:xfrm>
            <a:off x="2680735" y="1028014"/>
            <a:ext cx="2189222" cy="2588813"/>
          </a:xfrm>
          <a:custGeom>
            <a:avLst/>
            <a:gdLst>
              <a:gd name="connsiteX0" fmla="*/ 0 w 2189222"/>
              <a:gd name="connsiteY0" fmla="*/ 0 h 2588813"/>
              <a:gd name="connsiteX1" fmla="*/ 525413 w 2189222"/>
              <a:gd name="connsiteY1" fmla="*/ 0 h 2588813"/>
              <a:gd name="connsiteX2" fmla="*/ 1007042 w 2189222"/>
              <a:gd name="connsiteY2" fmla="*/ 0 h 2588813"/>
              <a:gd name="connsiteX3" fmla="*/ 1598132 w 2189222"/>
              <a:gd name="connsiteY3" fmla="*/ 0 h 2588813"/>
              <a:gd name="connsiteX4" fmla="*/ 2189222 w 2189222"/>
              <a:gd name="connsiteY4" fmla="*/ 0 h 2588813"/>
              <a:gd name="connsiteX5" fmla="*/ 2189222 w 2189222"/>
              <a:gd name="connsiteY5" fmla="*/ 491874 h 2588813"/>
              <a:gd name="connsiteX6" fmla="*/ 2189222 w 2189222"/>
              <a:gd name="connsiteY6" fmla="*/ 957861 h 2588813"/>
              <a:gd name="connsiteX7" fmla="*/ 2189222 w 2189222"/>
              <a:gd name="connsiteY7" fmla="*/ 1475623 h 2588813"/>
              <a:gd name="connsiteX8" fmla="*/ 2189222 w 2189222"/>
              <a:gd name="connsiteY8" fmla="*/ 1993386 h 2588813"/>
              <a:gd name="connsiteX9" fmla="*/ 2189222 w 2189222"/>
              <a:gd name="connsiteY9" fmla="*/ 2588813 h 2588813"/>
              <a:gd name="connsiteX10" fmla="*/ 1685701 w 2189222"/>
              <a:gd name="connsiteY10" fmla="*/ 2588813 h 2588813"/>
              <a:gd name="connsiteX11" fmla="*/ 1138395 w 2189222"/>
              <a:gd name="connsiteY11" fmla="*/ 2588813 h 2588813"/>
              <a:gd name="connsiteX12" fmla="*/ 612982 w 2189222"/>
              <a:gd name="connsiteY12" fmla="*/ 2588813 h 2588813"/>
              <a:gd name="connsiteX13" fmla="*/ 0 w 2189222"/>
              <a:gd name="connsiteY13" fmla="*/ 2588813 h 2588813"/>
              <a:gd name="connsiteX14" fmla="*/ 0 w 2189222"/>
              <a:gd name="connsiteY14" fmla="*/ 2019274 h 2588813"/>
              <a:gd name="connsiteX15" fmla="*/ 0 w 2189222"/>
              <a:gd name="connsiteY15" fmla="*/ 1449735 h 2588813"/>
              <a:gd name="connsiteX16" fmla="*/ 0 w 2189222"/>
              <a:gd name="connsiteY16" fmla="*/ 931973 h 2588813"/>
              <a:gd name="connsiteX17" fmla="*/ 0 w 2189222"/>
              <a:gd name="connsiteY17" fmla="*/ 0 h 258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89222" h="2588813" extrusionOk="0">
                <a:moveTo>
                  <a:pt x="0" y="0"/>
                </a:moveTo>
                <a:cubicBezTo>
                  <a:pt x="252644" y="-21292"/>
                  <a:pt x="273870" y="3218"/>
                  <a:pt x="525413" y="0"/>
                </a:cubicBezTo>
                <a:cubicBezTo>
                  <a:pt x="776956" y="-3218"/>
                  <a:pt x="893936" y="50519"/>
                  <a:pt x="1007042" y="0"/>
                </a:cubicBezTo>
                <a:cubicBezTo>
                  <a:pt x="1120148" y="-50519"/>
                  <a:pt x="1322691" y="70471"/>
                  <a:pt x="1598132" y="0"/>
                </a:cubicBezTo>
                <a:cubicBezTo>
                  <a:pt x="1873573" y="-70471"/>
                  <a:pt x="1929190" y="50193"/>
                  <a:pt x="2189222" y="0"/>
                </a:cubicBezTo>
                <a:cubicBezTo>
                  <a:pt x="2189341" y="190988"/>
                  <a:pt x="2172703" y="324265"/>
                  <a:pt x="2189222" y="491874"/>
                </a:cubicBezTo>
                <a:cubicBezTo>
                  <a:pt x="2205741" y="659483"/>
                  <a:pt x="2148926" y="807583"/>
                  <a:pt x="2189222" y="957861"/>
                </a:cubicBezTo>
                <a:cubicBezTo>
                  <a:pt x="2229518" y="1108139"/>
                  <a:pt x="2187814" y="1291747"/>
                  <a:pt x="2189222" y="1475623"/>
                </a:cubicBezTo>
                <a:cubicBezTo>
                  <a:pt x="2190630" y="1659499"/>
                  <a:pt x="2155197" y="1813021"/>
                  <a:pt x="2189222" y="1993386"/>
                </a:cubicBezTo>
                <a:cubicBezTo>
                  <a:pt x="2223247" y="2173751"/>
                  <a:pt x="2173324" y="2408297"/>
                  <a:pt x="2189222" y="2588813"/>
                </a:cubicBezTo>
                <a:cubicBezTo>
                  <a:pt x="2044203" y="2601068"/>
                  <a:pt x="1884939" y="2543047"/>
                  <a:pt x="1685701" y="2588813"/>
                </a:cubicBezTo>
                <a:cubicBezTo>
                  <a:pt x="1486463" y="2634579"/>
                  <a:pt x="1404976" y="2575439"/>
                  <a:pt x="1138395" y="2588813"/>
                </a:cubicBezTo>
                <a:cubicBezTo>
                  <a:pt x="871814" y="2602187"/>
                  <a:pt x="824216" y="2568513"/>
                  <a:pt x="612982" y="2588813"/>
                </a:cubicBezTo>
                <a:cubicBezTo>
                  <a:pt x="401748" y="2609113"/>
                  <a:pt x="221307" y="2553111"/>
                  <a:pt x="0" y="2588813"/>
                </a:cubicBezTo>
                <a:cubicBezTo>
                  <a:pt x="-52144" y="2394001"/>
                  <a:pt x="2912" y="2154323"/>
                  <a:pt x="0" y="2019274"/>
                </a:cubicBezTo>
                <a:cubicBezTo>
                  <a:pt x="-2912" y="1884225"/>
                  <a:pt x="35057" y="1721960"/>
                  <a:pt x="0" y="1449735"/>
                </a:cubicBezTo>
                <a:cubicBezTo>
                  <a:pt x="-35057" y="1177510"/>
                  <a:pt x="3403" y="1150363"/>
                  <a:pt x="0" y="931973"/>
                </a:cubicBezTo>
                <a:cubicBezTo>
                  <a:pt x="-3403" y="713583"/>
                  <a:pt x="52738" y="452826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Specific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B6486-7189-E947-AFFF-D050EAE23B4A}"/>
              </a:ext>
            </a:extLst>
          </p:cNvPr>
          <p:cNvSpPr/>
          <p:nvPr/>
        </p:nvSpPr>
        <p:spPr>
          <a:xfrm>
            <a:off x="5625076" y="47947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TriggerBinding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33CF5-0A49-564B-BFF2-6B85EC767044}"/>
              </a:ext>
            </a:extLst>
          </p:cNvPr>
          <p:cNvSpPr txBox="1"/>
          <p:nvPr/>
        </p:nvSpPr>
        <p:spPr>
          <a:xfrm>
            <a:off x="5286527" y="45873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804E6-1CC9-C444-B14E-0AA5708C920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929300" y="5014067"/>
            <a:ext cx="6957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98148D-8CB0-8F4A-8720-17C81176DF08}"/>
              </a:ext>
            </a:extLst>
          </p:cNvPr>
          <p:cNvSpPr txBox="1"/>
          <p:nvPr/>
        </p:nvSpPr>
        <p:spPr>
          <a:xfrm>
            <a:off x="4909318" y="500688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CA739-6249-B44F-92BC-56C8EA9CA156}"/>
              </a:ext>
            </a:extLst>
          </p:cNvPr>
          <p:cNvSpPr txBox="1"/>
          <p:nvPr/>
        </p:nvSpPr>
        <p:spPr>
          <a:xfrm>
            <a:off x="5063068" y="5490710"/>
            <a:ext cx="995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Interceptors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637ED8-250D-3246-8A76-A24C71A2615E}"/>
              </a:ext>
            </a:extLst>
          </p:cNvPr>
          <p:cNvSpPr/>
          <p:nvPr/>
        </p:nvSpPr>
        <p:spPr>
          <a:xfrm>
            <a:off x="5625076" y="58795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Secrets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75082-7596-9E4F-945F-9667553F4419}"/>
              </a:ext>
            </a:extLst>
          </p:cNvPr>
          <p:cNvSpPr txBox="1"/>
          <p:nvPr/>
        </p:nvSpPr>
        <p:spPr>
          <a:xfrm>
            <a:off x="5560961" y="6318617"/>
            <a:ext cx="158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Webhook-secret-key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BCD9F-EF99-F24B-A3B1-FF35FDA11183}"/>
              </a:ext>
            </a:extLst>
          </p:cNvPr>
          <p:cNvSpPr txBox="1"/>
          <p:nvPr/>
        </p:nvSpPr>
        <p:spPr>
          <a:xfrm>
            <a:off x="7418698" y="4587368"/>
            <a:ext cx="3074881" cy="276999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imageRepository name for the app to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5DA4A-1B59-604B-ADB0-536F5F9A8733}"/>
              </a:ext>
            </a:extLst>
          </p:cNvPr>
          <p:cNvSpPr txBox="1"/>
          <p:nvPr/>
        </p:nvSpPr>
        <p:spPr>
          <a:xfrm>
            <a:off x="7418698" y="5135616"/>
            <a:ext cx="4146135" cy="461665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Map parameters from HTTP request message sent by git </a:t>
            </a:r>
          </a:p>
          <a:p>
            <a:r>
              <a:rPr lang="en-US" sz="1200" dirty="0"/>
              <a:t>so, they can be used in pipeline run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08835D-4F62-414A-A099-01A0BA1B3B6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116419" y="4721877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517F6D-5F1D-2E4C-AE75-547B2BF8E95F}"/>
              </a:ext>
            </a:extLst>
          </p:cNvPr>
          <p:cNvCxnSpPr>
            <a:cxnSpLocks/>
          </p:cNvCxnSpPr>
          <p:nvPr/>
        </p:nvCxnSpPr>
        <p:spPr>
          <a:xfrm>
            <a:off x="7116419" y="5283882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E5287B-AF31-154C-BAE6-955F286437E8}"/>
              </a:ext>
            </a:extLst>
          </p:cNvPr>
          <p:cNvSpPr/>
          <p:nvPr/>
        </p:nvSpPr>
        <p:spPr>
          <a:xfrm>
            <a:off x="5605342" y="386838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TriggerTemplate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E653B-3AAF-CD43-B473-0547C1F36BF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392754" y="4087675"/>
            <a:ext cx="1212588" cy="6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B1C018-F741-8C4F-9D72-F9684DC7FCDE}"/>
              </a:ext>
            </a:extLst>
          </p:cNvPr>
          <p:cNvSpPr txBox="1"/>
          <p:nvPr/>
        </p:nvSpPr>
        <p:spPr>
          <a:xfrm>
            <a:off x="4372064" y="4233054"/>
            <a:ext cx="772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218145-E7EE-2941-B3CC-B5550CF248C0}"/>
              </a:ext>
            </a:extLst>
          </p:cNvPr>
          <p:cNvCxnSpPr>
            <a:stCxn id="34" idx="0"/>
          </p:cNvCxnSpPr>
          <p:nvPr/>
        </p:nvCxnSpPr>
        <p:spPr>
          <a:xfrm rot="16200000" flipV="1">
            <a:off x="4186093" y="1721856"/>
            <a:ext cx="2162456" cy="2130594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03802-161A-4542-A753-B81F456C49BB}"/>
              </a:ext>
            </a:extLst>
          </p:cNvPr>
          <p:cNvSpPr/>
          <p:nvPr/>
        </p:nvSpPr>
        <p:spPr>
          <a:xfrm>
            <a:off x="2481395" y="55872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E0C9A5-24E2-8546-ADA6-7A7630ECB5C3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208671" y="5274115"/>
            <a:ext cx="578309" cy="31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2" descr="Github Logo - Free social media icons">
            <a:extLst>
              <a:ext uri="{FF2B5EF4-FFF2-40B4-BE49-F238E27FC236}">
                <a16:creationId xmlns:a16="http://schemas.microsoft.com/office/drawing/2014/main" id="{C0219134-3DD6-014D-81CD-1F8985D5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3" y="452280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0FE490E-EADE-7945-A488-9A25C44E8B1F}"/>
              </a:ext>
            </a:extLst>
          </p:cNvPr>
          <p:cNvSpPr/>
          <p:nvPr/>
        </p:nvSpPr>
        <p:spPr>
          <a:xfrm>
            <a:off x="172172" y="4118050"/>
            <a:ext cx="2185903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gtihub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B41B1-F561-FE45-8BD3-B675E70CA6CA}"/>
              </a:ext>
            </a:extLst>
          </p:cNvPr>
          <p:cNvSpPr/>
          <p:nvPr/>
        </p:nvSpPr>
        <p:spPr>
          <a:xfrm>
            <a:off x="841272" y="4366687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BAB92-0BAF-3F42-A410-B3E5E47DCC7B}"/>
              </a:ext>
            </a:extLst>
          </p:cNvPr>
          <p:cNvSpPr/>
          <p:nvPr/>
        </p:nvSpPr>
        <p:spPr>
          <a:xfrm>
            <a:off x="402979" y="5274115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D6C006A-3428-8343-9295-3A79D1EAC173}"/>
              </a:ext>
            </a:extLst>
          </p:cNvPr>
          <p:cNvCxnSpPr>
            <a:cxnSpLocks/>
            <a:stCxn id="49" idx="2"/>
            <a:endCxn id="44" idx="1"/>
          </p:cNvCxnSpPr>
          <p:nvPr/>
        </p:nvCxnSpPr>
        <p:spPr>
          <a:xfrm rot="16200000" flipH="1">
            <a:off x="1611942" y="4937063"/>
            <a:ext cx="522634" cy="1216271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1326610" y="1637020"/>
            <a:ext cx="914400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4015105" y="1858484"/>
            <a:ext cx="2043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https://server.dns.name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3640675" y="2514012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certificate with public key </a:t>
            </a:r>
          </a:p>
          <a:p>
            <a:pPr algn="ctr"/>
            <a:r>
              <a:rPr lang="en-US" sz="1400" dirty="0"/>
              <a:t>signed by a Certificate Authority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F22ADD-0C10-324A-B06F-0F0B90950B4F}"/>
              </a:ext>
            </a:extLst>
          </p:cNvPr>
          <p:cNvCxnSpPr>
            <a:cxnSpLocks/>
          </p:cNvCxnSpPr>
          <p:nvPr/>
        </p:nvCxnSpPr>
        <p:spPr>
          <a:xfrm>
            <a:off x="2477193" y="3743504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6CD1C4-D2CF-0245-84ED-6A25E9765647}"/>
              </a:ext>
            </a:extLst>
          </p:cNvPr>
          <p:cNvSpPr txBox="1"/>
          <p:nvPr/>
        </p:nvSpPr>
        <p:spPr>
          <a:xfrm>
            <a:off x="3372974" y="3456080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 trusts server and sends secret key </a:t>
            </a:r>
          </a:p>
          <a:p>
            <a:pPr algn="ctr"/>
            <a:r>
              <a:rPr lang="en-US" sz="1400" dirty="0"/>
              <a:t>encrypted with server public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114FC-CD5E-EF4B-AC48-106AE86D200D}"/>
              </a:ext>
            </a:extLst>
          </p:cNvPr>
          <p:cNvCxnSpPr>
            <a:cxnSpLocks/>
          </p:cNvCxnSpPr>
          <p:nvPr/>
        </p:nvCxnSpPr>
        <p:spPr>
          <a:xfrm>
            <a:off x="2477193" y="4688372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C02887-7DC5-A940-B343-32083F5C4573}"/>
              </a:ext>
            </a:extLst>
          </p:cNvPr>
          <p:cNvSpPr txBox="1"/>
          <p:nvPr/>
        </p:nvSpPr>
        <p:spPr>
          <a:xfrm>
            <a:off x="2795988" y="4343327"/>
            <a:ext cx="5447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two machines are the only ones who know the new secret key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All communication is encrypted with this key</a:t>
            </a:r>
          </a:p>
        </p:txBody>
      </p:sp>
    </p:spTree>
    <p:extLst>
      <p:ext uri="{BB962C8B-B14F-4D97-AF65-F5344CB8AC3E}">
        <p14:creationId xmlns:p14="http://schemas.microsoft.com/office/powerpoint/2010/main" val="46788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E00-F36B-ED4E-8139-73C266E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Certificate Signing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AADE-728A-394D-8302-F78083E20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4FDA8D-47D4-2840-8757-B6631F41C265}"/>
              </a:ext>
            </a:extLst>
          </p:cNvPr>
          <p:cNvSpPr/>
          <p:nvPr/>
        </p:nvSpPr>
        <p:spPr>
          <a:xfrm>
            <a:off x="895368" y="1637020"/>
            <a:ext cx="1345642" cy="3051355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DBD7A-B11A-3F4A-9D36-21D318F34F31}"/>
              </a:ext>
            </a:extLst>
          </p:cNvPr>
          <p:cNvSpPr/>
          <p:nvPr/>
        </p:nvSpPr>
        <p:spPr>
          <a:xfrm>
            <a:off x="9178734" y="1637019"/>
            <a:ext cx="1476895" cy="3051353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 Authority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28C20-04E0-2E4E-81B6-688B2544AB74}"/>
              </a:ext>
            </a:extLst>
          </p:cNvPr>
          <p:cNvCxnSpPr>
            <a:cxnSpLocks/>
          </p:cNvCxnSpPr>
          <p:nvPr/>
        </p:nvCxnSpPr>
        <p:spPr>
          <a:xfrm>
            <a:off x="2477193" y="2177941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3AA34A-1E8F-BF47-ACBB-FC1779E7848B}"/>
              </a:ext>
            </a:extLst>
          </p:cNvPr>
          <p:cNvSpPr txBox="1"/>
          <p:nvPr/>
        </p:nvSpPr>
        <p:spPr>
          <a:xfrm>
            <a:off x="2695716" y="1858484"/>
            <a:ext cx="4682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Create a Certificate Signing Request with server key pair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04155-591A-6643-A079-872E28560657}"/>
              </a:ext>
            </a:extLst>
          </p:cNvPr>
          <p:cNvCxnSpPr>
            <a:cxnSpLocks/>
          </p:cNvCxnSpPr>
          <p:nvPr/>
        </p:nvCxnSpPr>
        <p:spPr>
          <a:xfrm>
            <a:off x="2477193" y="3137410"/>
            <a:ext cx="6084916" cy="0"/>
          </a:xfrm>
          <a:prstGeom prst="straightConnector1">
            <a:avLst/>
          </a:prstGeom>
          <a:ln w="15875">
            <a:solidFill>
              <a:srgbClr val="9D381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369665-764E-BC42-8F5D-03DDBC8837D0}"/>
              </a:ext>
            </a:extLst>
          </p:cNvPr>
          <p:cNvSpPr txBox="1"/>
          <p:nvPr/>
        </p:nvSpPr>
        <p:spPr>
          <a:xfrm>
            <a:off x="2600476" y="2514012"/>
            <a:ext cx="487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request by CA private key, </a:t>
            </a:r>
          </a:p>
          <a:p>
            <a:pPr algn="ctr"/>
            <a:r>
              <a:rPr lang="en-US" sz="1400" dirty="0"/>
              <a:t>anyone who has CA public key can verify it is signed by 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8E5A-1ADD-C04A-A438-BC63AC2F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4" y="4896427"/>
            <a:ext cx="17272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2C1A6-1F58-8B4C-AC39-BEC929D3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734" y="4889468"/>
            <a:ext cx="1727200" cy="8890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F050-AC7A-8D4F-AC77-001764561A25}"/>
              </a:ext>
            </a:extLst>
          </p:cNvPr>
          <p:cNvSpPr/>
          <p:nvPr/>
        </p:nvSpPr>
        <p:spPr>
          <a:xfrm>
            <a:off x="4405745" y="5333968"/>
            <a:ext cx="1957446" cy="768440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4C5645A-52A6-454D-9F51-147E3D209BA9}"/>
              </a:ext>
            </a:extLst>
          </p:cNvPr>
          <p:cNvCxnSpPr>
            <a:cxnSpLocks/>
            <a:stCxn id="7" idx="3"/>
            <a:endCxn id="17" idx="3"/>
          </p:cNvCxnSpPr>
          <p:nvPr/>
        </p:nvCxnSpPr>
        <p:spPr>
          <a:xfrm flipH="1">
            <a:off x="6363191" y="5333968"/>
            <a:ext cx="4542743" cy="384220"/>
          </a:xfrm>
          <a:prstGeom prst="bentConnector5">
            <a:avLst>
              <a:gd name="adj1" fmla="val -5032"/>
              <a:gd name="adj2" fmla="val 175186"/>
              <a:gd name="adj3" fmla="val 69011"/>
            </a:avLst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A2B403A-623E-9A4F-89B1-A3EFF2A097DD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344809" y="3294309"/>
            <a:ext cx="1390568" cy="2688750"/>
          </a:xfrm>
          <a:prstGeom prst="bentConnector2">
            <a:avLst/>
          </a:prstGeom>
          <a:ln w="22225">
            <a:solidFill>
              <a:srgbClr val="9D3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211942</TotalTime>
  <Words>823</Words>
  <Application>Microsoft Macintosh PowerPoint</Application>
  <PresentationFormat>Widescreen</PresentationFormat>
  <Paragraphs>359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  <vt:lpstr>Bridge digital to core</vt:lpstr>
      <vt:lpstr>Bridge digital to core</vt:lpstr>
      <vt:lpstr>ADS</vt:lpstr>
      <vt:lpstr>KAR</vt:lpstr>
      <vt:lpstr>Tekton</vt:lpstr>
      <vt:lpstr>TLS</vt:lpstr>
      <vt:lpstr>TLS: Certificate Signing Request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2794</cp:revision>
  <cp:lastPrinted>2016-03-10T02:30:19Z</cp:lastPrinted>
  <dcterms:created xsi:type="dcterms:W3CDTF">2015-06-25T15:18:43Z</dcterms:created>
  <dcterms:modified xsi:type="dcterms:W3CDTF">2021-09-03T23:24:12Z</dcterms:modified>
</cp:coreProperties>
</file>