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 id="2147483943" r:id="rId2"/>
  </p:sldMasterIdLst>
  <p:notesMasterIdLst>
    <p:notesMasterId r:id="rId23"/>
  </p:notesMasterIdLst>
  <p:handoutMasterIdLst>
    <p:handoutMasterId r:id="rId24"/>
  </p:handoutMasterIdLst>
  <p:sldIdLst>
    <p:sldId id="141169016" r:id="rId3"/>
    <p:sldId id="141168516" r:id="rId4"/>
    <p:sldId id="141169004" r:id="rId5"/>
    <p:sldId id="141169005" r:id="rId6"/>
    <p:sldId id="141169013" r:id="rId7"/>
    <p:sldId id="141169015" r:id="rId8"/>
    <p:sldId id="141169014" r:id="rId9"/>
    <p:sldId id="141169002" r:id="rId10"/>
    <p:sldId id="141168520" r:id="rId11"/>
    <p:sldId id="141168521" r:id="rId12"/>
    <p:sldId id="141169019" r:id="rId13"/>
    <p:sldId id="141169020" r:id="rId14"/>
    <p:sldId id="141169021" r:id="rId15"/>
    <p:sldId id="141169022" r:id="rId16"/>
    <p:sldId id="141169023" r:id="rId17"/>
    <p:sldId id="141169024" r:id="rId18"/>
    <p:sldId id="141169026" r:id="rId19"/>
    <p:sldId id="141169025" r:id="rId20"/>
    <p:sldId id="141169027" r:id="rId21"/>
    <p:sldId id="141169017" r:id="rId2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3FDA"/>
    <a:srgbClr val="0000FF"/>
    <a:srgbClr val="D8A602"/>
    <a:srgbClr val="FF7D54"/>
    <a:srgbClr val="66903C"/>
    <a:srgbClr val="D7CEFF"/>
    <a:srgbClr val="C2F01B"/>
    <a:srgbClr val="FCEBB8"/>
    <a:srgbClr val="8AA4F3"/>
    <a:srgbClr val="2722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14"/>
    <p:restoredTop sz="85739"/>
  </p:normalViewPr>
  <p:slideViewPr>
    <p:cSldViewPr snapToGrid="0" snapToObjects="1" showGuides="1">
      <p:cViewPr varScale="1">
        <p:scale>
          <a:sx n="100" d="100"/>
          <a:sy n="100" d="100"/>
        </p:scale>
        <p:origin x="176" y="280"/>
      </p:cViewPr>
      <p:guideLst>
        <p:guide orient="horz" pos="1620"/>
        <p:guide pos="2880"/>
      </p:guideLst>
    </p:cSldViewPr>
  </p:slideViewPr>
  <p:outlineViewPr>
    <p:cViewPr>
      <p:scale>
        <a:sx n="33" d="100"/>
        <a:sy n="33" d="100"/>
      </p:scale>
      <p:origin x="0" y="-24712"/>
    </p:cViewPr>
  </p:outlineViewPr>
  <p:notesTextViewPr>
    <p:cViewPr>
      <p:scale>
        <a:sx n="1" d="1"/>
        <a:sy n="1" d="1"/>
      </p:scale>
      <p:origin x="0" y="0"/>
    </p:cViewPr>
  </p:notesTextViewPr>
  <p:sorterViewPr>
    <p:cViewPr>
      <p:scale>
        <a:sx n="118" d="100"/>
        <a:sy n="118" d="100"/>
      </p:scale>
      <p:origin x="0" y="0"/>
    </p:cViewPr>
  </p:sorterViewPr>
  <p:notesViewPr>
    <p:cSldViewPr snapToGrid="0" snapToObjects="1" showGuides="1">
      <p:cViewPr varScale="1">
        <p:scale>
          <a:sx n="78" d="100"/>
          <a:sy n="78" d="100"/>
        </p:scale>
        <p:origin x="221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1B1F9-D0CB-FF4D-BEE0-BED1F1FDA196}" type="datetimeFigureOut">
              <a:rPr lang="en-US" smtClean="0"/>
              <a:t>4/21/20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BA3DDA-848E-4542-90FB-F9E770D81D8C}" type="slidenum">
              <a:rPr lang="en-US" smtClean="0"/>
              <a:t>‹#›</a:t>
            </a:fld>
            <a:endParaRPr lang="en-US"/>
          </a:p>
        </p:txBody>
      </p:sp>
    </p:spTree>
    <p:extLst>
      <p:ext uri="{BB962C8B-B14F-4D97-AF65-F5344CB8AC3E}">
        <p14:creationId xmlns:p14="http://schemas.microsoft.com/office/powerpoint/2010/main" val="10783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4/21/20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mn-lt"/>
                <a:ea typeface="+mn-ea"/>
                <a:cs typeface="+mn-cs"/>
              </a:rPr>
              <a:t>In standalone mode all work is performed in a single process.</a:t>
            </a:r>
          </a:p>
          <a:p>
            <a:r>
              <a:rPr lang="en-US" sz="900" b="0" i="0" kern="1200">
                <a:solidFill>
                  <a:schemeClr val="tx1"/>
                </a:solidFill>
                <a:effectLst/>
                <a:latin typeface="+mn-lt"/>
                <a:ea typeface="+mn-ea"/>
                <a:cs typeface="+mn-cs"/>
              </a:rPr>
              <a:t>In distributed mode, a cluster of workers is used and task states are saved to topics</a:t>
            </a:r>
          </a:p>
          <a:p>
            <a:r>
              <a:rPr lang="en-US" sz="900" b="0" i="0" kern="1200">
                <a:solidFill>
                  <a:schemeClr val="tx1"/>
                </a:solidFill>
                <a:effectLst/>
                <a:latin typeface="+mn-lt"/>
                <a:ea typeface="+mn-ea"/>
                <a:cs typeface="+mn-cs"/>
              </a:rPr>
              <a:t>When a connector is first submitted to the cluster, the workers rebalance the full set of connectors in the cluster and their tasks so that each worker has approximately the same amount of work. </a:t>
            </a:r>
            <a:endParaRPr lang="en-US"/>
          </a:p>
        </p:txBody>
      </p:sp>
      <p:sp>
        <p:nvSpPr>
          <p:cNvPr id="4" name="Slide Number Placeholder 3"/>
          <p:cNvSpPr>
            <a:spLocks noGrp="1"/>
          </p:cNvSpPr>
          <p:nvPr>
            <p:ph type="sldNum" sz="quarter" idx="5"/>
          </p:nvPr>
        </p:nvSpPr>
        <p:spPr/>
        <p:txBody>
          <a:bodyPr/>
          <a:lstStyle/>
          <a:p>
            <a:fld id="{18D02FFD-07D4-5C4F-BD77-921008177348}" type="slidenum">
              <a:rPr lang="en-US" smtClean="0"/>
              <a:t>2</a:t>
            </a:fld>
            <a:endParaRPr lang="en-US"/>
          </a:p>
        </p:txBody>
      </p:sp>
    </p:spTree>
    <p:extLst>
      <p:ext uri="{BB962C8B-B14F-4D97-AF65-F5344CB8AC3E}">
        <p14:creationId xmlns:p14="http://schemas.microsoft.com/office/powerpoint/2010/main" val="2779512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3</a:t>
            </a:fld>
            <a:endParaRPr lang="en-US"/>
          </a:p>
        </p:txBody>
      </p:sp>
    </p:spTree>
    <p:extLst>
      <p:ext uri="{BB962C8B-B14F-4D97-AF65-F5344CB8AC3E}">
        <p14:creationId xmlns:p14="http://schemas.microsoft.com/office/powerpoint/2010/main" val="3893896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12</a:t>
            </a:fld>
            <a:endParaRPr lang="en-US"/>
          </a:p>
        </p:txBody>
      </p:sp>
    </p:spTree>
    <p:extLst>
      <p:ext uri="{BB962C8B-B14F-4D97-AF65-F5344CB8AC3E}">
        <p14:creationId xmlns:p14="http://schemas.microsoft.com/office/powerpoint/2010/main" val="4294939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13</a:t>
            </a:fld>
            <a:endParaRPr lang="en-US"/>
          </a:p>
        </p:txBody>
      </p:sp>
    </p:spTree>
    <p:extLst>
      <p:ext uri="{BB962C8B-B14F-4D97-AF65-F5344CB8AC3E}">
        <p14:creationId xmlns:p14="http://schemas.microsoft.com/office/powerpoint/2010/main" val="2967251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14</a:t>
            </a:fld>
            <a:endParaRPr lang="en-US"/>
          </a:p>
        </p:txBody>
      </p:sp>
    </p:spTree>
    <p:extLst>
      <p:ext uri="{BB962C8B-B14F-4D97-AF65-F5344CB8AC3E}">
        <p14:creationId xmlns:p14="http://schemas.microsoft.com/office/powerpoint/2010/main" val="3191836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15</a:t>
            </a:fld>
            <a:endParaRPr lang="en-US"/>
          </a:p>
        </p:txBody>
      </p:sp>
    </p:spTree>
    <p:extLst>
      <p:ext uri="{BB962C8B-B14F-4D97-AF65-F5344CB8AC3E}">
        <p14:creationId xmlns:p14="http://schemas.microsoft.com/office/powerpoint/2010/main" val="3125368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ts-1: timestamp when creating the record object before sending</a:t>
            </a:r>
          </a:p>
          <a:p>
            <a:r>
              <a:rPr lang="en-US" dirty="0"/>
              <a:t>ts-2: record timestamp when broker write to topic-partition: source topic</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ts-3: record timestamp when broker write to topic-partition: target topic</a:t>
            </a:r>
          </a:p>
          <a:p>
            <a:r>
              <a:rPr lang="en-US" dirty="0"/>
              <a:t>ts-4: timestamp when polling the record</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18</a:t>
            </a:fld>
            <a:endParaRPr lang="en-US"/>
          </a:p>
        </p:txBody>
      </p:sp>
    </p:spTree>
    <p:extLst>
      <p:ext uri="{BB962C8B-B14F-4D97-AF65-F5344CB8AC3E}">
        <p14:creationId xmlns:p14="http://schemas.microsoft.com/office/powerpoint/2010/main" val="235063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343889" y="780218"/>
            <a:ext cx="8393711" cy="3856516"/>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5" name="Footer Placeholder 2">
            <a:extLst>
              <a:ext uri="{FF2B5EF4-FFF2-40B4-BE49-F238E27FC236}">
                <a16:creationId xmlns:a16="http://schemas.microsoft.com/office/drawing/2014/main" id="{F84A5E31-6EA8-114C-A0F5-AD1C11DD6E80}"/>
              </a:ext>
            </a:extLst>
          </p:cNvPr>
          <p:cNvSpPr>
            <a:spLocks noGrp="1"/>
          </p:cNvSpPr>
          <p:nvPr>
            <p:ph type="ftr" sz="quarter" idx="3"/>
          </p:nvPr>
        </p:nvSpPr>
        <p:spPr>
          <a:xfrm>
            <a:off x="204116" y="4872039"/>
            <a:ext cx="3086100" cy="274637"/>
          </a:xfrm>
          <a:prstGeom prst="rect">
            <a:avLst/>
          </a:prstGeom>
        </p:spPr>
        <p:txBody>
          <a:bodyPr vert="horz" lIns="91440" tIns="45720" rIns="91440" bIns="45720" rtlCol="0" anchor="ctr"/>
          <a:lstStyle>
            <a:lvl1pPr algn="l">
              <a:defRPr sz="1000">
                <a:solidFill>
                  <a:schemeClr val="tx1"/>
                </a:solidFill>
                <a:latin typeface="IBM Plex Sans" panose="020B0503050203000203" pitchFamily="34" charset="77"/>
              </a:defRPr>
            </a:lvl1pPr>
          </a:lstStyle>
          <a:p>
            <a:r>
              <a:rPr lang="en-US"/>
              <a:t>IBM Garage for Cloud</a:t>
            </a:r>
            <a:endParaRPr lang="en-US" b="1" dirty="0"/>
          </a:p>
        </p:txBody>
      </p:sp>
    </p:spTree>
    <p:extLst>
      <p:ext uri="{BB962C8B-B14F-4D97-AF65-F5344CB8AC3E}">
        <p14:creationId xmlns:p14="http://schemas.microsoft.com/office/powerpoint/2010/main" val="199957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5"/>
            <a:ext cx="7715250" cy="714375"/>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5875"/>
            <a:ext cx="4143375" cy="328612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735"/>
            <a:ext cx="4114800" cy="171450"/>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4572000" y="1285875"/>
            <a:ext cx="4286250" cy="3286125"/>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285750" y="4589145"/>
            <a:ext cx="4171950" cy="285750"/>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
        <p:nvSpPr>
          <p:cNvPr id="4" name="TextBox 3">
            <a:extLst>
              <a:ext uri="{FF2B5EF4-FFF2-40B4-BE49-F238E27FC236}">
                <a16:creationId xmlns:a16="http://schemas.microsoft.com/office/drawing/2014/main" id="{9DF8B3BE-3193-8443-B441-8E42ACEE28F1}"/>
              </a:ext>
            </a:extLst>
          </p:cNvPr>
          <p:cNvSpPr txBox="1"/>
          <p:nvPr userDrawn="1"/>
        </p:nvSpPr>
        <p:spPr>
          <a:xfrm>
            <a:off x="8553344" y="4942358"/>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6" name="TextBox 5">
            <a:extLst>
              <a:ext uri="{FF2B5EF4-FFF2-40B4-BE49-F238E27FC236}">
                <a16:creationId xmlns:a16="http://schemas.microsoft.com/office/drawing/2014/main" id="{66336F1C-1F2D-B14C-943C-46AFEB23199E}"/>
              </a:ext>
            </a:extLst>
          </p:cNvPr>
          <p:cNvSpPr txBox="1"/>
          <p:nvPr userDrawn="1"/>
        </p:nvSpPr>
        <p:spPr>
          <a:xfrm>
            <a:off x="8764064" y="4935972"/>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FF8A7184-4FBC-D64F-8E29-9579E2D3110A}"/>
              </a:ext>
            </a:extLst>
          </p:cNvPr>
          <p:cNvSpPr txBox="1"/>
          <p:nvPr userDrawn="1"/>
        </p:nvSpPr>
        <p:spPr>
          <a:xfrm>
            <a:off x="8782844" y="4917281"/>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9595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258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fld id="{8A158888-7CA9-084D-A641-EC66ACF9DB3C}"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2F63A97E-D605-DC42-8452-C14CD1FA87FA}"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fld id="{6B6C0E0B-1EAF-3342-8522-13EE906CD0E4}"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4488" y="1911350"/>
            <a:ext cx="8393112" cy="660400"/>
          </a:xfr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5B450290-23D3-2D4F-AB87-780AA41C0D26}"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88DBF8E4-D7CA-8142-B0BF-A723FD026DE7}"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758" y="1191895"/>
            <a:ext cx="8541385" cy="3241992"/>
          </a:xfrm>
        </p:spPr>
        <p:txBody>
          <a:bodyPr/>
          <a:lstStyle>
            <a:lvl1pPr>
              <a:defRPr sz="1500" b="0" i="0">
                <a:latin typeface="Helvetica Neue Light" charset="0"/>
                <a:ea typeface="Helvetica Neue Light" charset="0"/>
                <a:cs typeface="Helvetica Neue Light" charset="0"/>
              </a:defRPr>
            </a:lvl1pPr>
            <a:lvl2pPr>
              <a:defRPr sz="1500" b="0" i="0">
                <a:latin typeface="Helvetica Neue Light" charset="0"/>
                <a:ea typeface="Helvetica Neue Light" charset="0"/>
                <a:cs typeface="Helvetica Neue Light" charset="0"/>
              </a:defRPr>
            </a:lvl2pPr>
            <a:lvl3pPr>
              <a:defRPr sz="1500" b="0" i="0">
                <a:latin typeface="Helvetica Neue Light" charset="0"/>
                <a:ea typeface="Helvetica Neue Light" charset="0"/>
                <a:cs typeface="Helvetica Neue Light" charset="0"/>
              </a:defRPr>
            </a:lvl3pPr>
            <a:lvl4pPr>
              <a:defRPr sz="1500" b="0" i="0">
                <a:latin typeface="Helvetica Neue Light" charset="0"/>
                <a:ea typeface="Helvetica Neue Light" charset="0"/>
                <a:cs typeface="Helvetica Neue Light" charset="0"/>
              </a:defRPr>
            </a:lvl4pPr>
            <a:lvl5pPr>
              <a:defRPr sz="1500" b="0" i="0">
                <a:latin typeface="Helvetica Neue Light" charset="0"/>
                <a:ea typeface="Helvetica Neue Light" charset="0"/>
                <a:cs typeface="Helvetica Neue Light"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97758" y="270321"/>
            <a:ext cx="8541385" cy="914400"/>
          </a:xfrm>
        </p:spPr>
        <p:txBody>
          <a:bodyPr/>
          <a:lstStyle>
            <a:lvl1pPr>
              <a:defRPr sz="3000" b="0" i="0">
                <a:latin typeface="Helvetica Neue Thin" charset="0"/>
                <a:ea typeface="Helvetica Neue Thin" charset="0"/>
                <a:cs typeface="Helvetica Neue Thin" charset="0"/>
              </a:defRPr>
            </a:lvl1pPr>
          </a:lstStyle>
          <a:p>
            <a:r>
              <a:rPr lang="en-US" noProof="0" dirty="0"/>
              <a:t>Click to edit Master title style</a:t>
            </a:r>
          </a:p>
        </p:txBody>
      </p:sp>
      <p:sp>
        <p:nvSpPr>
          <p:cNvPr id="47" name="Rectangle 6"/>
          <p:cNvSpPr>
            <a:spLocks noChangeArrowheads="1"/>
          </p:cNvSpPr>
          <p:nvPr userDrawn="1"/>
        </p:nvSpPr>
        <p:spPr bwMode="black">
          <a:xfrm>
            <a:off x="6648380" y="4854403"/>
            <a:ext cx="2290763" cy="173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9056" tIns="34529" rIns="69056" bIns="34529">
            <a:spAutoFit/>
          </a:bodyPr>
          <a:lstStyle/>
          <a:p>
            <a:pPr algn="r"/>
            <a:r>
              <a:rPr lang="en-US" sz="675" dirty="0">
                <a:solidFill>
                  <a:schemeClr val="bg1"/>
                </a:solidFill>
              </a:rPr>
              <a:t>© 2017 IBM Corporation</a:t>
            </a:r>
          </a:p>
        </p:txBody>
      </p:sp>
      <p:sp>
        <p:nvSpPr>
          <p:cNvPr id="48" name="Rectangle 6"/>
          <p:cNvSpPr>
            <a:spLocks noChangeArrowheads="1"/>
          </p:cNvSpPr>
          <p:nvPr userDrawn="1"/>
        </p:nvSpPr>
        <p:spPr bwMode="auto">
          <a:xfrm>
            <a:off x="142875" y="4842272"/>
            <a:ext cx="414338" cy="185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750">
                <a:solidFill>
                  <a:schemeClr val="bg1"/>
                </a:solidFill>
                <a:cs typeface="+mn-cs"/>
              </a:rPr>
              <a:pPr>
                <a:defRPr/>
              </a:pPr>
              <a:t>‹#›</a:t>
            </a:fld>
            <a:endParaRPr lang="en-US" sz="750" dirty="0">
              <a:solidFill>
                <a:schemeClr val="bg1"/>
              </a:solidFill>
              <a:cs typeface="+mn-cs"/>
            </a:endParaRPr>
          </a:p>
        </p:txBody>
      </p:sp>
    </p:spTree>
    <p:extLst>
      <p:ext uri="{BB962C8B-B14F-4D97-AF65-F5344CB8AC3E}">
        <p14:creationId xmlns:p14="http://schemas.microsoft.com/office/powerpoint/2010/main" val="1531108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Garage for Cloud</a:t>
            </a:r>
            <a:endParaRPr lang="en-US" b="1" dirty="0"/>
          </a:p>
        </p:txBody>
      </p:sp>
    </p:spTree>
    <p:extLst>
      <p:ext uri="{BB962C8B-B14F-4D97-AF65-F5344CB8AC3E}">
        <p14:creationId xmlns:p14="http://schemas.microsoft.com/office/powerpoint/2010/main" val="848580427"/>
      </p:ext>
    </p:extLst>
  </p:cSld>
  <p:clrMap bg1="lt1" tx1="dk1" bg2="lt2" tx2="dk2" accent1="accent1" accent2="accent2" accent3="accent3" accent4="accent4" accent5="accent5" accent6="accent6" hlink="hlink" folHlink="folHlink"/>
  <p:sldLayoutIdLst>
    <p:sldLayoutId id="2147484082" r:id="rId1"/>
    <p:sldLayoutId id="2147484084" r:id="rId2"/>
    <p:sldLayoutId id="2147484085" r:id="rId3"/>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w="9525">
            <a:no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txBody>
          <a:bodyPr vert="horz" wrap="square" lIns="91438" tIns="45719" rIns="91438" bIns="4571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1"/>
            <a:ext cx="8393112" cy="3692525"/>
          </a:xfrm>
          <a:prstGeom prst="rect">
            <a:avLst/>
          </a:prstGeom>
          <a:noFill/>
          <a:ln w="9525">
            <a:no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537575" y="4822825"/>
            <a:ext cx="400050" cy="274638"/>
          </a:xfrm>
          <a:prstGeom prst="rect">
            <a:avLst/>
          </a:prstGeom>
        </p:spPr>
        <p:txBody>
          <a:bodyPr vert="horz" wrap="square" lIns="91438" tIns="45719" rIns="91438" bIns="45719" numCol="1" anchor="ctr" anchorCtr="0" compatLnSpc="1">
            <a:prstTxWarp prst="textNoShape">
              <a:avLst/>
            </a:prstTxWarp>
          </a:bodyPr>
          <a:lstStyle>
            <a:lvl1pPr algn="r" eaLnBrk="1" hangingPunct="1">
              <a:defRPr sz="900">
                <a:solidFill>
                  <a:schemeClr val="accent2"/>
                </a:solidFill>
              </a:defRPr>
            </a:lvl1pPr>
          </a:lstStyle>
          <a:p>
            <a:pPr defTabSz="457189" fontAlgn="base">
              <a:spcBef>
                <a:spcPct val="0"/>
              </a:spcBef>
              <a:spcAft>
                <a:spcPct val="0"/>
              </a:spcAft>
            </a:pPr>
            <a:fld id="{BD0AB609-994D-1C4A-AFB2-93F690D7CF98}" type="slidenum">
              <a:rPr lang="en-US">
                <a:solidFill>
                  <a:srgbClr val="5AAAFA"/>
                </a:solidFill>
                <a:ea typeface="ＭＳ Ｐゴシック" charset="0"/>
                <a:cs typeface="Arial" charset="0"/>
              </a:rPr>
              <a:pPr defTabSz="457189" fontAlgn="base">
                <a:spcBef>
                  <a:spcPct val="0"/>
                </a:spcBef>
                <a:spcAft>
                  <a:spcPct val="0"/>
                </a:spcAft>
              </a:pPr>
              <a:t>‹#›</a:t>
            </a:fld>
            <a:endParaRPr lang="en-US">
              <a:solidFill>
                <a:srgbClr val="5AAAFA"/>
              </a:solidFill>
              <a:ea typeface="ＭＳ Ｐゴシック" charset="0"/>
              <a:cs typeface="Arial" charset="0"/>
            </a:endParaRPr>
          </a:p>
        </p:txBody>
      </p:sp>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2592" y="4887208"/>
            <a:ext cx="196924" cy="224738"/>
          </a:xfrm>
          <a:prstGeom prst="rect">
            <a:avLst/>
          </a:prstGeom>
        </p:spPr>
      </p:pic>
      <p:sp>
        <p:nvSpPr>
          <p:cNvPr id="7" name="Rectangle 6">
            <a:extLst>
              <a:ext uri="{FF2B5EF4-FFF2-40B4-BE49-F238E27FC236}">
                <a16:creationId xmlns:a16="http://schemas.microsoft.com/office/drawing/2014/main" id="{10AE824C-C2EA-A04B-8C3D-E7CD6D0BAB82}"/>
              </a:ext>
            </a:extLst>
          </p:cNvPr>
          <p:cNvSpPr/>
          <p:nvPr userDrawn="1"/>
        </p:nvSpPr>
        <p:spPr bwMode="auto">
          <a:xfrm>
            <a:off x="-1" y="0"/>
            <a:ext cx="54000" cy="723673"/>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GB" sz="2200" b="0" i="0" u="none" strike="noStrike" kern="1200" cap="none" spc="0" normalizeH="0" baseline="0" noProof="0" dirty="0">
              <a:ln>
                <a:noFill/>
              </a:ln>
              <a:solidFill>
                <a:srgbClr val="0064FF"/>
              </a:solidFill>
              <a:effectLst/>
              <a:uLnTx/>
              <a:uFillTx/>
              <a:latin typeface="IBM Plex Sans" charset="0"/>
              <a:ea typeface="IBM Plex Sans" charset="0"/>
              <a:cs typeface="IBM Plex Sans" charset="0"/>
            </a:endParaRPr>
          </a:p>
        </p:txBody>
      </p:sp>
      <p:sp>
        <p:nvSpPr>
          <p:cNvPr id="8" name="Rectangle 7">
            <a:extLst>
              <a:ext uri="{FF2B5EF4-FFF2-40B4-BE49-F238E27FC236}">
                <a16:creationId xmlns:a16="http://schemas.microsoft.com/office/drawing/2014/main" id="{6929B290-76D7-F043-ABD6-D504C5E5BC70}"/>
              </a:ext>
            </a:extLst>
          </p:cNvPr>
          <p:cNvSpPr/>
          <p:nvPr userDrawn="1"/>
        </p:nvSpPr>
        <p:spPr>
          <a:xfrm>
            <a:off x="3621044" y="4895795"/>
            <a:ext cx="1861407" cy="246221"/>
          </a:xfrm>
          <a:prstGeom prst="rect">
            <a:avLst/>
          </a:prstGeom>
        </p:spPr>
        <p:txBody>
          <a:bodyPr wrap="none">
            <a:spAutoFit/>
          </a:bodyPr>
          <a:lstStyle/>
          <a:p>
            <a:r>
              <a:rPr lang="en-US" sz="1000" dirty="0"/>
              <a:t>© Copyright IBM Corporation </a:t>
            </a:r>
          </a:p>
        </p:txBody>
      </p:sp>
    </p:spTree>
    <p:extLst>
      <p:ext uri="{BB962C8B-B14F-4D97-AF65-F5344CB8AC3E}">
        <p14:creationId xmlns:p14="http://schemas.microsoft.com/office/powerpoint/2010/main" val="1520669925"/>
      </p:ext>
    </p:extLst>
  </p:cSld>
  <p:clrMap bg1="lt1" tx1="dk1" bg2="lt2" tx2="dk2" accent1="accent1" accent2="accent2" accent3="accent3" accent4="accent4" accent5="accent5" accent6="accent6" hlink="hlink" folHlink="folHlink"/>
  <p:sldLayoutIdLst>
    <p:sldLayoutId id="2147483947" r:id="rId1"/>
    <p:sldLayoutId id="2147483945" r:id="rId2"/>
    <p:sldLayoutId id="2147483948" r:id="rId3"/>
    <p:sldLayoutId id="2147483949" r:id="rId4"/>
    <p:sldLayoutId id="2147483950" r:id="rId5"/>
    <p:sldLayoutId id="2147483966" r:id="rId6"/>
  </p:sldLayoutIdLst>
  <p:hf hdr="0" ftr="0" dt="0"/>
  <p:txStyles>
    <p:titleStyle>
      <a:lvl1pPr algn="l" defTabSz="457189" rtl="0" eaLnBrk="0" fontAlgn="base" hangingPunct="0">
        <a:spcBef>
          <a:spcPct val="0"/>
        </a:spcBef>
        <a:spcAft>
          <a:spcPct val="0"/>
        </a:spcAft>
        <a:defRPr sz="2800" kern="1200">
          <a:solidFill>
            <a:schemeClr val="accent1"/>
          </a:solidFill>
          <a:latin typeface="+mj-lt"/>
          <a:ea typeface="ＭＳ Ｐゴシック" charset="0"/>
          <a:cs typeface="+mj-cs"/>
        </a:defRPr>
      </a:lvl1pPr>
      <a:lvl2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2pPr>
      <a:lvl3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3pPr>
      <a:lvl4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4pPr>
      <a:lvl5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5pPr>
      <a:lvl6pPr marL="457189" algn="l" defTabSz="457189" rtl="0" fontAlgn="base">
        <a:spcBef>
          <a:spcPct val="0"/>
        </a:spcBef>
        <a:spcAft>
          <a:spcPct val="0"/>
        </a:spcAft>
        <a:defRPr sz="2800">
          <a:solidFill>
            <a:schemeClr val="accent1"/>
          </a:solidFill>
          <a:latin typeface="Arial" panose="020B0604020202020204" pitchFamily="34" charset="0"/>
        </a:defRPr>
      </a:lvl6pPr>
      <a:lvl7pPr marL="914378" algn="l" defTabSz="457189" rtl="0" fontAlgn="base">
        <a:spcBef>
          <a:spcPct val="0"/>
        </a:spcBef>
        <a:spcAft>
          <a:spcPct val="0"/>
        </a:spcAft>
        <a:defRPr sz="2800">
          <a:solidFill>
            <a:schemeClr val="accent1"/>
          </a:solidFill>
          <a:latin typeface="Arial" panose="020B0604020202020204" pitchFamily="34" charset="0"/>
        </a:defRPr>
      </a:lvl7pPr>
      <a:lvl8pPr marL="1371566" algn="l" defTabSz="457189" rtl="0" fontAlgn="base">
        <a:spcBef>
          <a:spcPct val="0"/>
        </a:spcBef>
        <a:spcAft>
          <a:spcPct val="0"/>
        </a:spcAft>
        <a:defRPr sz="2800">
          <a:solidFill>
            <a:schemeClr val="accent1"/>
          </a:solidFill>
          <a:latin typeface="Arial" panose="020B0604020202020204" pitchFamily="34" charset="0"/>
        </a:defRPr>
      </a:lvl8pPr>
      <a:lvl9pPr marL="1828754" algn="l" defTabSz="457189" rtl="0" fontAlgn="base">
        <a:spcBef>
          <a:spcPct val="0"/>
        </a:spcBef>
        <a:spcAft>
          <a:spcPct val="0"/>
        </a:spcAft>
        <a:defRPr sz="2800">
          <a:solidFill>
            <a:schemeClr val="accent1"/>
          </a:solidFill>
          <a:latin typeface="Arial" panose="020B0604020202020204" pitchFamily="34" charset="0"/>
        </a:defRPr>
      </a:lvl9pPr>
    </p:titleStyle>
    <p:bodyStyle>
      <a:lvl1pPr marL="180971" indent="-180971" algn="l" defTabSz="457189" rtl="0" eaLnBrk="0" fontAlgn="base" hangingPunct="0">
        <a:spcBef>
          <a:spcPts val="600"/>
        </a:spcBef>
        <a:spcAft>
          <a:spcPct val="0"/>
        </a:spcAft>
        <a:buClr>
          <a:schemeClr val="accent1"/>
        </a:buClr>
        <a:buFont typeface="Arial" charset="0"/>
        <a:buChar char="•"/>
        <a:defRPr sz="2000" kern="1200">
          <a:solidFill>
            <a:srgbClr val="777677"/>
          </a:solidFill>
          <a:latin typeface="IBM Plex Sans" panose="020B0503050203000203" pitchFamily="34" charset="77"/>
          <a:ea typeface="ＭＳ Ｐゴシック" charset="0"/>
          <a:cs typeface="+mn-cs"/>
        </a:defRPr>
      </a:lvl1pPr>
      <a:lvl2pPr marL="420677" indent="-180971" algn="l" defTabSz="457189" rtl="0" eaLnBrk="0" fontAlgn="base" hangingPunct="0">
        <a:spcBef>
          <a:spcPts val="600"/>
        </a:spcBef>
        <a:spcAft>
          <a:spcPct val="0"/>
        </a:spcAft>
        <a:buFont typeface="Arial" charset="0"/>
        <a:buChar char="–"/>
        <a:defRPr kern="1200">
          <a:solidFill>
            <a:srgbClr val="777677"/>
          </a:solidFill>
          <a:latin typeface="IBM Plex Sans" panose="020B0503050203000203" pitchFamily="34" charset="77"/>
          <a:ea typeface="ＭＳ Ｐゴシック" charset="0"/>
          <a:cs typeface="+mn-cs"/>
        </a:defRPr>
      </a:lvl2pPr>
      <a:lvl3pPr marL="593711" indent="-173034" algn="l" defTabSz="457189" rtl="0" eaLnBrk="0" fontAlgn="base" hangingPunct="0">
        <a:spcBef>
          <a:spcPts val="600"/>
        </a:spcBef>
        <a:spcAft>
          <a:spcPct val="0"/>
        </a:spcAft>
        <a:buFont typeface="Arial" charset="0"/>
        <a:buChar char="•"/>
        <a:defRPr sz="1600" kern="1200">
          <a:solidFill>
            <a:schemeClr val="accent2"/>
          </a:solidFill>
          <a:latin typeface="IBM Plex Sans" panose="020B0503050203000203" pitchFamily="34" charset="77"/>
          <a:ea typeface="ＭＳ Ｐゴシック" charset="0"/>
          <a:cs typeface="+mn-cs"/>
        </a:defRPr>
      </a:lvl3pPr>
      <a:lvl4pPr marL="893741" indent="-30003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4pPr>
      <a:lvl5pPr marL="1074711" indent="-18097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9.tiff"/><Relationship Id="rId4" Type="http://schemas.openxmlformats.org/officeDocument/2006/relationships/image" Target="../media/image8.tif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tif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45919E4F-9013-9E4B-851B-0F6A6534900F}"/>
              </a:ext>
            </a:extLst>
          </p:cNvPr>
          <p:cNvSpPr/>
          <p:nvPr/>
        </p:nvSpPr>
        <p:spPr>
          <a:xfrm>
            <a:off x="5561205" y="2296581"/>
            <a:ext cx="1523042" cy="1899307"/>
          </a:xfrm>
          <a:prstGeom prst="roundRect">
            <a:avLst>
              <a:gd name="adj" fmla="val 7286"/>
            </a:avLst>
          </a:prstGeom>
          <a:solidFill>
            <a:srgbClr val="953FDA">
              <a:alpha val="54902"/>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Entity  Operator</a:t>
            </a:r>
          </a:p>
        </p:txBody>
      </p:sp>
      <p:sp>
        <p:nvSpPr>
          <p:cNvPr id="2" name="Title 1">
            <a:extLst>
              <a:ext uri="{FF2B5EF4-FFF2-40B4-BE49-F238E27FC236}">
                <a16:creationId xmlns:a16="http://schemas.microsoft.com/office/drawing/2014/main" id="{5E739FBD-96D2-2C45-B095-80F2E8760DF3}"/>
              </a:ext>
            </a:extLst>
          </p:cNvPr>
          <p:cNvSpPr>
            <a:spLocks noGrp="1"/>
          </p:cNvSpPr>
          <p:nvPr>
            <p:ph type="title"/>
          </p:nvPr>
        </p:nvSpPr>
        <p:spPr/>
        <p:txBody>
          <a:bodyPr/>
          <a:lstStyle/>
          <a:p>
            <a:r>
              <a:rPr lang="en-US" dirty="0"/>
              <a:t>Strimzi</a:t>
            </a:r>
            <a:endParaRPr dirty="0"/>
          </a:p>
        </p:txBody>
      </p:sp>
      <p:sp>
        <p:nvSpPr>
          <p:cNvPr id="4" name="Slide Number Placeholder 3">
            <a:extLst>
              <a:ext uri="{FF2B5EF4-FFF2-40B4-BE49-F238E27FC236}">
                <a16:creationId xmlns:a16="http://schemas.microsoft.com/office/drawing/2014/main" id="{A523186A-70BF-8F40-A4BD-299B07596653}"/>
              </a:ext>
            </a:extLst>
          </p:cNvPr>
          <p:cNvSpPr>
            <a:spLocks noGrp="1"/>
          </p:cNvSpPr>
          <p:nvPr>
            <p:ph type="sldNum" sz="quarter" idx="10"/>
          </p:nvPr>
        </p:nvSpPr>
        <p:spPr/>
        <p:txBody>
          <a:bodyPr/>
          <a:lstStyle/>
          <a:p>
            <a:fld id="{2F63A97E-D605-DC42-8452-C14CD1FA87FA}" type="slidenum">
              <a:rPr lang="en-US" smtClean="0">
                <a:solidFill>
                  <a:srgbClr val="5AAAFA"/>
                </a:solidFill>
              </a:rPr>
              <a:pPr/>
              <a:t>1</a:t>
            </a:fld>
            <a:endParaRPr lang="en-US">
              <a:solidFill>
                <a:srgbClr val="5AAAFA"/>
              </a:solidFill>
            </a:endParaRPr>
          </a:p>
        </p:txBody>
      </p:sp>
      <p:sp>
        <p:nvSpPr>
          <p:cNvPr id="5" name="Rounded Rectangle 4">
            <a:extLst>
              <a:ext uri="{FF2B5EF4-FFF2-40B4-BE49-F238E27FC236}">
                <a16:creationId xmlns:a16="http://schemas.microsoft.com/office/drawing/2014/main" id="{0259ACE5-FB01-B643-9EDE-9E884242D31A}"/>
              </a:ext>
            </a:extLst>
          </p:cNvPr>
          <p:cNvSpPr/>
          <p:nvPr/>
        </p:nvSpPr>
        <p:spPr>
          <a:xfrm>
            <a:off x="5561204" y="1410409"/>
            <a:ext cx="1523041" cy="61564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Cluster Operator</a:t>
            </a:r>
          </a:p>
        </p:txBody>
      </p:sp>
      <p:sp>
        <p:nvSpPr>
          <p:cNvPr id="6" name="AutoShape 4">
            <a:extLst>
              <a:ext uri="{FF2B5EF4-FFF2-40B4-BE49-F238E27FC236}">
                <a16:creationId xmlns:a16="http://schemas.microsoft.com/office/drawing/2014/main" id="{3928BFC4-A4CC-DE47-AC76-AF8F4431C4D7}"/>
              </a:ext>
            </a:extLst>
          </p:cNvPr>
          <p:cNvSpPr>
            <a:spLocks noChangeArrowheads="1"/>
          </p:cNvSpPr>
          <p:nvPr/>
        </p:nvSpPr>
        <p:spPr bwMode="auto">
          <a:xfrm>
            <a:off x="293688" y="932639"/>
            <a:ext cx="7064375" cy="3739374"/>
          </a:xfrm>
          <a:prstGeom prst="roundRect">
            <a:avLst>
              <a:gd name="adj" fmla="val 3555"/>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t>Kubernetes / OpenShift </a:t>
            </a:r>
            <a:r>
              <a:rPr kumimoji="0" lang="en-US" sz="1000" b="0" i="0" u="none" strike="noStrike" kern="0" cap="none" spc="0" normalizeH="0" baseline="0" noProof="0" dirty="0">
                <a:ln>
                  <a:noFill/>
                </a:ln>
                <a:effectLst/>
                <a:uLnTx/>
                <a:uFillTx/>
              </a:rPr>
              <a:t>Cluster</a:t>
            </a:r>
          </a:p>
        </p:txBody>
      </p:sp>
      <p:sp>
        <p:nvSpPr>
          <p:cNvPr id="7" name="Rounded Rectangle 6">
            <a:extLst>
              <a:ext uri="{FF2B5EF4-FFF2-40B4-BE49-F238E27FC236}">
                <a16:creationId xmlns:a16="http://schemas.microsoft.com/office/drawing/2014/main" id="{C7F86C70-075B-6A4C-8F1A-78B9070F5D9F}"/>
              </a:ext>
            </a:extLst>
          </p:cNvPr>
          <p:cNvSpPr/>
          <p:nvPr/>
        </p:nvSpPr>
        <p:spPr>
          <a:xfrm>
            <a:off x="5786673" y="2591855"/>
            <a:ext cx="994404"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User Operator</a:t>
            </a:r>
          </a:p>
        </p:txBody>
      </p:sp>
      <p:sp>
        <p:nvSpPr>
          <p:cNvPr id="8" name="Rounded Rectangle 7">
            <a:extLst>
              <a:ext uri="{FF2B5EF4-FFF2-40B4-BE49-F238E27FC236}">
                <a16:creationId xmlns:a16="http://schemas.microsoft.com/office/drawing/2014/main" id="{763E53FD-4C4E-4246-B3D6-C02DF124B73C}"/>
              </a:ext>
            </a:extLst>
          </p:cNvPr>
          <p:cNvSpPr/>
          <p:nvPr/>
        </p:nvSpPr>
        <p:spPr>
          <a:xfrm>
            <a:off x="5786672" y="3407212"/>
            <a:ext cx="994405"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Topic Operator</a:t>
            </a:r>
          </a:p>
        </p:txBody>
      </p:sp>
      <p:sp>
        <p:nvSpPr>
          <p:cNvPr id="9" name="Rounded Rectangle 8">
            <a:extLst>
              <a:ext uri="{FF2B5EF4-FFF2-40B4-BE49-F238E27FC236}">
                <a16:creationId xmlns:a16="http://schemas.microsoft.com/office/drawing/2014/main" id="{BAAC27D8-1030-A443-8FC8-A24B1B9F11C1}"/>
              </a:ext>
            </a:extLst>
          </p:cNvPr>
          <p:cNvSpPr/>
          <p:nvPr/>
        </p:nvSpPr>
        <p:spPr>
          <a:xfrm>
            <a:off x="568769" y="116416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Zookeeper Cluster</a:t>
            </a:r>
          </a:p>
        </p:txBody>
      </p:sp>
      <p:sp>
        <p:nvSpPr>
          <p:cNvPr id="10" name="Rounded Rectangle 9">
            <a:extLst>
              <a:ext uri="{FF2B5EF4-FFF2-40B4-BE49-F238E27FC236}">
                <a16:creationId xmlns:a16="http://schemas.microsoft.com/office/drawing/2014/main" id="{802A6C8F-3F7D-534B-AF56-F179E3E05F6C}"/>
              </a:ext>
            </a:extLst>
          </p:cNvPr>
          <p:cNvSpPr/>
          <p:nvPr/>
        </p:nvSpPr>
        <p:spPr>
          <a:xfrm>
            <a:off x="568769" y="287773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Kafka Cluster</a:t>
            </a:r>
          </a:p>
        </p:txBody>
      </p:sp>
      <p:sp>
        <p:nvSpPr>
          <p:cNvPr id="12" name="Rounded Rectangle 11">
            <a:extLst>
              <a:ext uri="{FF2B5EF4-FFF2-40B4-BE49-F238E27FC236}">
                <a16:creationId xmlns:a16="http://schemas.microsoft.com/office/drawing/2014/main" id="{1E101CEE-894B-9F4D-A202-413FFD60F0A0}"/>
              </a:ext>
            </a:extLst>
          </p:cNvPr>
          <p:cNvSpPr/>
          <p:nvPr/>
        </p:nvSpPr>
        <p:spPr>
          <a:xfrm>
            <a:off x="3385454" y="2647635"/>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User Custom Resource</a:t>
            </a:r>
          </a:p>
        </p:txBody>
      </p:sp>
      <p:sp>
        <p:nvSpPr>
          <p:cNvPr id="13" name="Rounded Rectangle 12">
            <a:extLst>
              <a:ext uri="{FF2B5EF4-FFF2-40B4-BE49-F238E27FC236}">
                <a16:creationId xmlns:a16="http://schemas.microsoft.com/office/drawing/2014/main" id="{EBA76348-3FDD-DA49-96A6-AE09FD042DFF}"/>
              </a:ext>
            </a:extLst>
          </p:cNvPr>
          <p:cNvSpPr/>
          <p:nvPr/>
        </p:nvSpPr>
        <p:spPr>
          <a:xfrm>
            <a:off x="3350422" y="346162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Topic Custom Resource</a:t>
            </a:r>
          </a:p>
        </p:txBody>
      </p:sp>
      <p:sp>
        <p:nvSpPr>
          <p:cNvPr id="14" name="Rounded Rectangle 13">
            <a:extLst>
              <a:ext uri="{FF2B5EF4-FFF2-40B4-BE49-F238E27FC236}">
                <a16:creationId xmlns:a16="http://schemas.microsoft.com/office/drawing/2014/main" id="{B238697F-4B8C-5445-AEC5-78F4ED989977}"/>
              </a:ext>
            </a:extLst>
          </p:cNvPr>
          <p:cNvSpPr/>
          <p:nvPr/>
        </p:nvSpPr>
        <p:spPr>
          <a:xfrm>
            <a:off x="3350421" y="150401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Kafka Custom Resource</a:t>
            </a:r>
          </a:p>
        </p:txBody>
      </p:sp>
      <p:cxnSp>
        <p:nvCxnSpPr>
          <p:cNvPr id="16" name="Elbow Connector 15">
            <a:extLst>
              <a:ext uri="{FF2B5EF4-FFF2-40B4-BE49-F238E27FC236}">
                <a16:creationId xmlns:a16="http://schemas.microsoft.com/office/drawing/2014/main" id="{5265274C-204D-C74C-AC19-80CD8849241B}"/>
              </a:ext>
            </a:extLst>
          </p:cNvPr>
          <p:cNvCxnSpPr>
            <a:stCxn id="12" idx="3"/>
            <a:endCxn id="7" idx="1"/>
          </p:cNvCxnSpPr>
          <p:nvPr/>
        </p:nvCxnSpPr>
        <p:spPr>
          <a:xfrm>
            <a:off x="5040587" y="2865215"/>
            <a:ext cx="746086" cy="1"/>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BF54CBA3-016C-514A-A97C-017111B0B228}"/>
              </a:ext>
            </a:extLst>
          </p:cNvPr>
          <p:cNvCxnSpPr>
            <a:cxnSpLocks/>
            <a:stCxn id="13" idx="3"/>
            <a:endCxn id="8" idx="1"/>
          </p:cNvCxnSpPr>
          <p:nvPr/>
        </p:nvCxnSpPr>
        <p:spPr>
          <a:xfrm>
            <a:off x="5005555" y="3679201"/>
            <a:ext cx="781117" cy="1372"/>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6EEC7CB5-5EB9-9B4B-A680-A83FF9A859AE}"/>
              </a:ext>
            </a:extLst>
          </p:cNvPr>
          <p:cNvCxnSpPr>
            <a:cxnSpLocks/>
            <a:stCxn id="14" idx="3"/>
            <a:endCxn id="5" idx="1"/>
          </p:cNvCxnSpPr>
          <p:nvPr/>
        </p:nvCxnSpPr>
        <p:spPr>
          <a:xfrm flipV="1">
            <a:off x="5005554" y="1718230"/>
            <a:ext cx="555650" cy="3361"/>
          </a:xfrm>
          <a:prstGeom prst="bentConnector3">
            <a:avLst>
              <a:gd name="adj1" fmla="val 50000"/>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743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Environment - 3</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10</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525686" y="2970111"/>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254073" y="2089041"/>
            <a:ext cx="924056" cy="838083"/>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6317439" y="2990978"/>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Openshifr</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277628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Performance Test</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11</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5548042" y="2982676"/>
            <a:ext cx="994405" cy="43036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Performance Test 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982404" y="2975166"/>
            <a:ext cx="1218911" cy="37147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rPr>
              <a:t>Performance Test Producer</a:t>
            </a:r>
            <a:endParaRPr lang="en-US" sz="750" dirty="0">
              <a:solidFill>
                <a:prstClr val="white"/>
              </a:solidFill>
              <a:latin typeface="Arial"/>
            </a:endParaRPr>
          </a:p>
        </p:txBody>
      </p:sp>
      <p:cxnSp>
        <p:nvCxnSpPr>
          <p:cNvPr id="22" name="Elbow Connector 21">
            <a:extLst>
              <a:ext uri="{FF2B5EF4-FFF2-40B4-BE49-F238E27FC236}">
                <a16:creationId xmlns:a16="http://schemas.microsoft.com/office/drawing/2014/main" id="{44F8EE2A-5BE0-E545-925C-5D70891B4DA5}"/>
              </a:ext>
            </a:extLst>
          </p:cNvPr>
          <p:cNvCxnSpPr>
            <a:cxnSpLocks/>
            <a:stCxn id="32" idx="2"/>
            <a:endCxn id="45" idx="0"/>
          </p:cNvCxnSpPr>
          <p:nvPr/>
        </p:nvCxnSpPr>
        <p:spPr>
          <a:xfrm rot="16200000" flipH="1">
            <a:off x="3461211" y="398642"/>
            <a:ext cx="936106" cy="4231961"/>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479905" y="1863210"/>
            <a:ext cx="929111" cy="1294801"/>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7372075" y="33014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5136424" y="3047174"/>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Openshift</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616788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Offset mapping</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12</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17" name="Elbow Connector 16">
            <a:extLst>
              <a:ext uri="{FF2B5EF4-FFF2-40B4-BE49-F238E27FC236}">
                <a16:creationId xmlns:a16="http://schemas.microsoft.com/office/drawing/2014/main" id="{11713298-1339-F742-AEEB-09E395144E5E}"/>
              </a:ext>
            </a:extLst>
          </p:cNvPr>
          <p:cNvCxnSpPr>
            <a:stCxn id="15" idx="3"/>
            <a:endCxn id="10" idx="0"/>
          </p:cNvCxnSpPr>
          <p:nvPr/>
        </p:nvCxnSpPr>
        <p:spPr>
          <a:xfrm>
            <a:off x="981420" y="1292401"/>
            <a:ext cx="337014" cy="670657"/>
          </a:xfrm>
          <a:prstGeom prst="bentConnector2">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cxnSp>
        <p:nvCxnSpPr>
          <p:cNvPr id="20" name="Elbow Connector 19">
            <a:extLst>
              <a:ext uri="{FF2B5EF4-FFF2-40B4-BE49-F238E27FC236}">
                <a16:creationId xmlns:a16="http://schemas.microsoft.com/office/drawing/2014/main" id="{B9F134AC-96E0-FC43-A041-A02B87008C45}"/>
              </a:ext>
            </a:extLst>
          </p:cNvPr>
          <p:cNvCxnSpPr>
            <a:cxnSpLocks/>
            <a:stCxn id="19" idx="0"/>
          </p:cNvCxnSpPr>
          <p:nvPr/>
        </p:nvCxnSpPr>
        <p:spPr>
          <a:xfrm rot="5400000" flipH="1" flipV="1">
            <a:off x="675673" y="2749346"/>
            <a:ext cx="749625" cy="2"/>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4" name="Elbow Connector 33">
            <a:extLst>
              <a:ext uri="{FF2B5EF4-FFF2-40B4-BE49-F238E27FC236}">
                <a16:creationId xmlns:a16="http://schemas.microsoft.com/office/drawing/2014/main" id="{5F4F36CA-3DDD-634E-98E5-F6E05AEE437A}"/>
              </a:ext>
            </a:extLst>
          </p:cNvPr>
          <p:cNvCxnSpPr>
            <a:cxnSpLocks/>
            <a:stCxn id="8" idx="0"/>
            <a:endCxn id="25" idx="1"/>
          </p:cNvCxnSpPr>
          <p:nvPr/>
        </p:nvCxnSpPr>
        <p:spPr>
          <a:xfrm rot="5400000" flipH="1" flipV="1">
            <a:off x="2217045" y="461169"/>
            <a:ext cx="335329" cy="2668450"/>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36">
            <a:extLst>
              <a:ext uri="{FF2B5EF4-FFF2-40B4-BE49-F238E27FC236}">
                <a16:creationId xmlns:a16="http://schemas.microsoft.com/office/drawing/2014/main" id="{8D1F13FE-F4C9-F941-8151-A072756F6123}"/>
              </a:ext>
            </a:extLst>
          </p:cNvPr>
          <p:cNvCxnSpPr>
            <a:cxnSpLocks/>
            <a:stCxn id="25" idx="3"/>
            <a:endCxn id="30" idx="0"/>
          </p:cNvCxnSpPr>
          <p:nvPr/>
        </p:nvCxnSpPr>
        <p:spPr>
          <a:xfrm>
            <a:off x="4713339" y="1627729"/>
            <a:ext cx="121256" cy="368324"/>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955856" y="1621531"/>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221986"/>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Tree>
    <p:extLst>
      <p:ext uri="{BB962C8B-B14F-4D97-AF65-F5344CB8AC3E}">
        <p14:creationId xmlns:p14="http://schemas.microsoft.com/office/powerpoint/2010/main" val="199423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Failover</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13</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7" name="Elbow Connector 36">
            <a:extLst>
              <a:ext uri="{FF2B5EF4-FFF2-40B4-BE49-F238E27FC236}">
                <a16:creationId xmlns:a16="http://schemas.microsoft.com/office/drawing/2014/main" id="{8D1F13FE-F4C9-F941-8151-A072756F6123}"/>
              </a:ext>
            </a:extLst>
          </p:cNvPr>
          <p:cNvCxnSpPr>
            <a:cxnSpLocks/>
            <a:stCxn id="25" idx="3"/>
            <a:endCxn id="54" idx="0"/>
          </p:cNvCxnSpPr>
          <p:nvPr/>
        </p:nvCxnSpPr>
        <p:spPr>
          <a:xfrm>
            <a:off x="4713339" y="1627729"/>
            <a:ext cx="416161" cy="366347"/>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859845" y="1275957"/>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305111"/>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
        <p:nvSpPr>
          <p:cNvPr id="47" name="Cross 46">
            <a:extLst>
              <a:ext uri="{FF2B5EF4-FFF2-40B4-BE49-F238E27FC236}">
                <a16:creationId xmlns:a16="http://schemas.microsoft.com/office/drawing/2014/main" id="{27AE684F-390C-6C4A-92F4-5175838807AD}"/>
              </a:ext>
            </a:extLst>
          </p:cNvPr>
          <p:cNvSpPr/>
          <p:nvPr/>
        </p:nvSpPr>
        <p:spPr>
          <a:xfrm rot="2870975">
            <a:off x="1351724" y="2017509"/>
            <a:ext cx="444736" cy="444736"/>
          </a:xfrm>
          <a:prstGeom prst="plus">
            <a:avLst>
              <a:gd name="adj" fmla="val 453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53" name="Rounded Rectangle 52">
            <a:extLst>
              <a:ext uri="{FF2B5EF4-FFF2-40B4-BE49-F238E27FC236}">
                <a16:creationId xmlns:a16="http://schemas.microsoft.com/office/drawing/2014/main" id="{1D1127E5-14AE-D44F-B0EE-939BE7DE6F73}"/>
              </a:ext>
            </a:extLst>
          </p:cNvPr>
          <p:cNvSpPr/>
          <p:nvPr/>
        </p:nvSpPr>
        <p:spPr bwMode="auto">
          <a:xfrm>
            <a:off x="4906056" y="199407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13</a:t>
            </a:r>
            <a:endParaRPr lang="en-US" sz="375" dirty="0">
              <a:solidFill>
                <a:schemeClr val="bg1"/>
              </a:solidFill>
            </a:endParaRPr>
          </a:p>
        </p:txBody>
      </p:sp>
      <p:sp>
        <p:nvSpPr>
          <p:cNvPr id="54" name="Rounded Rectangle 53">
            <a:extLst>
              <a:ext uri="{FF2B5EF4-FFF2-40B4-BE49-F238E27FC236}">
                <a16:creationId xmlns:a16="http://schemas.microsoft.com/office/drawing/2014/main" id="{5A48ED51-8C5C-B64D-89BC-3E50390C2B5E}"/>
              </a:ext>
            </a:extLst>
          </p:cNvPr>
          <p:cNvSpPr/>
          <p:nvPr/>
        </p:nvSpPr>
        <p:spPr bwMode="auto">
          <a:xfrm>
            <a:off x="5060436" y="1994076"/>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14</a:t>
            </a:r>
            <a:endParaRPr lang="en-US" sz="375" dirty="0">
              <a:solidFill>
                <a:schemeClr val="bg1"/>
              </a:solidFill>
            </a:endParaRPr>
          </a:p>
        </p:txBody>
      </p:sp>
      <p:cxnSp>
        <p:nvCxnSpPr>
          <p:cNvPr id="55" name="Elbow Connector 54">
            <a:extLst>
              <a:ext uri="{FF2B5EF4-FFF2-40B4-BE49-F238E27FC236}">
                <a16:creationId xmlns:a16="http://schemas.microsoft.com/office/drawing/2014/main" id="{0DE5A5FC-F18D-B94C-82CC-12856657DB98}"/>
              </a:ext>
            </a:extLst>
          </p:cNvPr>
          <p:cNvCxnSpPr>
            <a:cxnSpLocks/>
            <a:stCxn id="18" idx="0"/>
            <a:endCxn id="30" idx="2"/>
          </p:cNvCxnSpPr>
          <p:nvPr/>
        </p:nvCxnSpPr>
        <p:spPr>
          <a:xfrm rot="16200000" flipV="1">
            <a:off x="5769230" y="1472894"/>
            <a:ext cx="714780" cy="2584049"/>
          </a:xfrm>
          <a:prstGeom prst="bentConnector3">
            <a:avLst>
              <a:gd name="adj1" fmla="val 50000"/>
            </a:avLst>
          </a:prstGeom>
          <a:ln w="12700">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067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dirty="0"/>
              <a:t>Duplicate</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14</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3" name="Rounded Rectangle 22">
            <a:extLst>
              <a:ext uri="{FF2B5EF4-FFF2-40B4-BE49-F238E27FC236}">
                <a16:creationId xmlns:a16="http://schemas.microsoft.com/office/drawing/2014/main" id="{72FC99FE-E770-FB43-B8ED-383FE46A9667}"/>
              </a:ext>
            </a:extLst>
          </p:cNvPr>
          <p:cNvSpPr/>
          <p:nvPr/>
        </p:nvSpPr>
        <p:spPr bwMode="auto">
          <a:xfrm>
            <a:off x="6603293"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6709724"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6816908"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6923340"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cxnSpLocks/>
            <a:stCxn id="18" idx="0"/>
            <a:endCxn id="13" idx="1"/>
          </p:cNvCxnSpPr>
          <p:nvPr/>
        </p:nvCxnSpPr>
        <p:spPr>
          <a:xfrm rot="5400000" flipH="1" flipV="1">
            <a:off x="2084633" y="1153441"/>
            <a:ext cx="180425"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26" idx="0"/>
          </p:cNvCxnSpPr>
          <p:nvPr/>
        </p:nvCxnSpPr>
        <p:spPr>
          <a:xfrm rot="16200000" flipH="1">
            <a:off x="6017467" y="1569956"/>
            <a:ext cx="552766" cy="1366163"/>
          </a:xfrm>
          <a:prstGeom prst="bentConnector3">
            <a:avLst>
              <a:gd name="adj1" fmla="val -41356"/>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Rounded Rectangle 56">
            <a:extLst>
              <a:ext uri="{FF2B5EF4-FFF2-40B4-BE49-F238E27FC236}">
                <a16:creationId xmlns:a16="http://schemas.microsoft.com/office/drawing/2014/main" id="{6C5C994D-FC9E-9D42-8D87-4128EA6E6669}"/>
              </a:ext>
            </a:extLst>
          </p:cNvPr>
          <p:cNvSpPr/>
          <p:nvPr/>
        </p:nvSpPr>
        <p:spPr bwMode="auto">
          <a:xfrm>
            <a:off x="7028240" y="2527441"/>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cxnSp>
        <p:nvCxnSpPr>
          <p:cNvPr id="58" name="Elbow Connector 57">
            <a:extLst>
              <a:ext uri="{FF2B5EF4-FFF2-40B4-BE49-F238E27FC236}">
                <a16:creationId xmlns:a16="http://schemas.microsoft.com/office/drawing/2014/main" id="{7B048BDF-5607-DA40-893C-8EDC294B425E}"/>
              </a:ext>
            </a:extLst>
          </p:cNvPr>
          <p:cNvCxnSpPr>
            <a:cxnSpLocks/>
            <a:stCxn id="12" idx="0"/>
            <a:endCxn id="57" idx="0"/>
          </p:cNvCxnSpPr>
          <p:nvPr/>
        </p:nvCxnSpPr>
        <p:spPr>
          <a:xfrm rot="16200000" flipH="1">
            <a:off x="6070906" y="1516516"/>
            <a:ext cx="550787" cy="1471063"/>
          </a:xfrm>
          <a:prstGeom prst="bentConnector3">
            <a:avLst>
              <a:gd name="adj1" fmla="val -4150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1900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dirty="0"/>
              <a:t>Duplicate</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15</a:t>
            </a:fld>
            <a:endParaRPr lang="en-US">
              <a:solidFill>
                <a:srgbClr val="5AAAFA"/>
              </a:solidFill>
            </a:endParaRPr>
          </a:p>
        </p:txBody>
      </p:sp>
      <p:grpSp>
        <p:nvGrpSpPr>
          <p:cNvPr id="38" name="Group 37">
            <a:extLst>
              <a:ext uri="{FF2B5EF4-FFF2-40B4-BE49-F238E27FC236}">
                <a16:creationId xmlns:a16="http://schemas.microsoft.com/office/drawing/2014/main" id="{74DBF001-9AA3-4348-B799-9701E11CCC93}"/>
              </a:ext>
            </a:extLst>
          </p:cNvPr>
          <p:cNvGrpSpPr/>
          <p:nvPr/>
        </p:nvGrpSpPr>
        <p:grpSpPr>
          <a:xfrm>
            <a:off x="379194" y="1407180"/>
            <a:ext cx="635153" cy="252252"/>
            <a:chOff x="1193647" y="1635094"/>
            <a:chExt cx="818524" cy="411476"/>
          </a:xfrm>
        </p:grpSpPr>
        <p:sp>
          <p:nvSpPr>
            <p:cNvPr id="39" name="Rounded Rectangle 38">
              <a:extLst>
                <a:ext uri="{FF2B5EF4-FFF2-40B4-BE49-F238E27FC236}">
                  <a16:creationId xmlns:a16="http://schemas.microsoft.com/office/drawing/2014/main" id="{AD4BC446-8427-A34F-9E75-01D09F9DAA61}"/>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242EF24A-AFD7-334E-9307-F5AA91BCA9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51A79F0C-0532-F24A-AB0B-1ACF277F5474}"/>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FB28BBFB-FED7-B943-83E9-44CBB75024F2}"/>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00233D0D-F99F-6742-9827-F788E13E88A1}"/>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5" name="Rounded Rectangle 44">
              <a:extLst>
                <a:ext uri="{FF2B5EF4-FFF2-40B4-BE49-F238E27FC236}">
                  <a16:creationId xmlns:a16="http://schemas.microsoft.com/office/drawing/2014/main" id="{EE6BAF37-92D9-2445-81DD-ACBD6901225B}"/>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6" name="Rectangle 45">
            <a:extLst>
              <a:ext uri="{FF2B5EF4-FFF2-40B4-BE49-F238E27FC236}">
                <a16:creationId xmlns:a16="http://schemas.microsoft.com/office/drawing/2014/main" id="{F101ABC2-DA83-884F-B245-79CAA46EB4F7}"/>
              </a:ext>
            </a:extLst>
          </p:cNvPr>
          <p:cNvSpPr/>
          <p:nvPr/>
        </p:nvSpPr>
        <p:spPr>
          <a:xfrm>
            <a:off x="293688" y="1763440"/>
            <a:ext cx="598241" cy="230832"/>
          </a:xfrm>
          <a:prstGeom prst="rect">
            <a:avLst/>
          </a:prstGeom>
        </p:spPr>
        <p:txBody>
          <a:bodyPr wrap="none">
            <a:spAutoFit/>
          </a:bodyPr>
          <a:lstStyle/>
          <a:p>
            <a:r>
              <a:rPr lang="en-US" sz="900" dirty="0">
                <a:latin typeface="Menlo" panose="020B0609030804020204" pitchFamily="49" charset="0"/>
              </a:rPr>
              <a:t>orders</a:t>
            </a:r>
            <a:endParaRPr lang="en-US" sz="900" dirty="0">
              <a:effectLst/>
              <a:latin typeface="Menlo" panose="020B0609030804020204" pitchFamily="49" charset="0"/>
            </a:endParaRPr>
          </a:p>
        </p:txBody>
      </p:sp>
      <p:cxnSp>
        <p:nvCxnSpPr>
          <p:cNvPr id="47" name="Straight Connector 46">
            <a:extLst>
              <a:ext uri="{FF2B5EF4-FFF2-40B4-BE49-F238E27FC236}">
                <a16:creationId xmlns:a16="http://schemas.microsoft.com/office/drawing/2014/main" id="{1923AC7F-002C-2B4A-A75B-A5C60C98FF3A}"/>
              </a:ext>
            </a:extLst>
          </p:cNvPr>
          <p:cNvCxnSpPr/>
          <p:nvPr/>
        </p:nvCxnSpPr>
        <p:spPr>
          <a:xfrm flipH="1">
            <a:off x="1845794" y="1173579"/>
            <a:ext cx="15768" cy="2796341"/>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0282A00A-5415-844C-84F0-E7C4F2A91116}"/>
              </a:ext>
            </a:extLst>
          </p:cNvPr>
          <p:cNvSpPr/>
          <p:nvPr/>
        </p:nvSpPr>
        <p:spPr>
          <a:xfrm>
            <a:off x="1293483" y="812956"/>
            <a:ext cx="1128274" cy="464598"/>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Source Task, Kafka Producer</a:t>
            </a:r>
          </a:p>
        </p:txBody>
      </p:sp>
      <p:cxnSp>
        <p:nvCxnSpPr>
          <p:cNvPr id="51" name="Straight Connector 50">
            <a:extLst>
              <a:ext uri="{FF2B5EF4-FFF2-40B4-BE49-F238E27FC236}">
                <a16:creationId xmlns:a16="http://schemas.microsoft.com/office/drawing/2014/main" id="{99773A12-2515-AE46-A7C2-A2BA7FD1F287}"/>
              </a:ext>
            </a:extLst>
          </p:cNvPr>
          <p:cNvCxnSpPr>
            <a:cxnSpLocks/>
          </p:cNvCxnSpPr>
          <p:nvPr/>
        </p:nvCxnSpPr>
        <p:spPr>
          <a:xfrm>
            <a:off x="1845795" y="1871056"/>
            <a:ext cx="7884" cy="1259143"/>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grpSp>
        <p:nvGrpSpPr>
          <p:cNvPr id="54" name="Group 53">
            <a:extLst>
              <a:ext uri="{FF2B5EF4-FFF2-40B4-BE49-F238E27FC236}">
                <a16:creationId xmlns:a16="http://schemas.microsoft.com/office/drawing/2014/main" id="{82649B92-5C5A-9E4F-8005-0C3A383AD741}"/>
              </a:ext>
            </a:extLst>
          </p:cNvPr>
          <p:cNvGrpSpPr/>
          <p:nvPr/>
        </p:nvGrpSpPr>
        <p:grpSpPr>
          <a:xfrm>
            <a:off x="5247978" y="2344166"/>
            <a:ext cx="635153" cy="252252"/>
            <a:chOff x="1193647" y="1635094"/>
            <a:chExt cx="818524" cy="411476"/>
          </a:xfrm>
        </p:grpSpPr>
        <p:sp>
          <p:nvSpPr>
            <p:cNvPr id="55" name="Rounded Rectangle 54">
              <a:extLst>
                <a:ext uri="{FF2B5EF4-FFF2-40B4-BE49-F238E27FC236}">
                  <a16:creationId xmlns:a16="http://schemas.microsoft.com/office/drawing/2014/main" id="{D9FCD23C-8BD2-004A-8048-39957E99A533}"/>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20</a:t>
              </a:r>
              <a:endParaRPr lang="en-US" sz="375" dirty="0">
                <a:solidFill>
                  <a:srgbClr val="FFFFFF"/>
                </a:solidFill>
                <a:latin typeface="Arial"/>
              </a:endParaRPr>
            </a:p>
          </p:txBody>
        </p:sp>
        <p:sp>
          <p:nvSpPr>
            <p:cNvPr id="56" name="Rounded Rectangle 55">
              <a:extLst>
                <a:ext uri="{FF2B5EF4-FFF2-40B4-BE49-F238E27FC236}">
                  <a16:creationId xmlns:a16="http://schemas.microsoft.com/office/drawing/2014/main" id="{1F77680F-CFB1-1641-83C6-4C66C97C940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21</a:t>
              </a:r>
              <a:endParaRPr lang="en-US" sz="375" dirty="0">
                <a:solidFill>
                  <a:srgbClr val="FFFFFF"/>
                </a:solidFill>
                <a:latin typeface="Arial"/>
              </a:endParaRPr>
            </a:p>
          </p:txBody>
        </p:sp>
        <p:sp>
          <p:nvSpPr>
            <p:cNvPr id="59" name="Rounded Rectangle 58">
              <a:extLst>
                <a:ext uri="{FF2B5EF4-FFF2-40B4-BE49-F238E27FC236}">
                  <a16:creationId xmlns:a16="http://schemas.microsoft.com/office/drawing/2014/main" id="{586F469D-3032-494C-BC0B-5E665D9A864F}"/>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22</a:t>
              </a:r>
              <a:endParaRPr lang="en-US" sz="375" dirty="0">
                <a:solidFill>
                  <a:srgbClr val="FFFFFF"/>
                </a:solidFill>
                <a:latin typeface="Arial"/>
              </a:endParaRPr>
            </a:p>
          </p:txBody>
        </p:sp>
        <p:sp>
          <p:nvSpPr>
            <p:cNvPr id="60" name="Rounded Rectangle 59">
              <a:extLst>
                <a:ext uri="{FF2B5EF4-FFF2-40B4-BE49-F238E27FC236}">
                  <a16:creationId xmlns:a16="http://schemas.microsoft.com/office/drawing/2014/main" id="{4D4F7A75-1E72-394F-929E-587EC147EA1C}"/>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23</a:t>
              </a:r>
              <a:endParaRPr lang="en-US" sz="375" dirty="0">
                <a:solidFill>
                  <a:srgbClr val="FFFFFF"/>
                </a:solidFill>
                <a:latin typeface="Arial"/>
              </a:endParaRPr>
            </a:p>
          </p:txBody>
        </p:sp>
        <p:sp>
          <p:nvSpPr>
            <p:cNvPr id="61" name="Rounded Rectangle 60">
              <a:extLst>
                <a:ext uri="{FF2B5EF4-FFF2-40B4-BE49-F238E27FC236}">
                  <a16:creationId xmlns:a16="http://schemas.microsoft.com/office/drawing/2014/main" id="{909A4205-FF05-AB4A-B921-31A039E34C25}"/>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24</a:t>
              </a:r>
              <a:endParaRPr lang="en-US" sz="375" dirty="0">
                <a:solidFill>
                  <a:srgbClr val="FFFFFF"/>
                </a:solidFill>
                <a:latin typeface="Arial"/>
              </a:endParaRPr>
            </a:p>
          </p:txBody>
        </p:sp>
        <p:sp>
          <p:nvSpPr>
            <p:cNvPr id="62" name="Rounded Rectangle 61">
              <a:extLst>
                <a:ext uri="{FF2B5EF4-FFF2-40B4-BE49-F238E27FC236}">
                  <a16:creationId xmlns:a16="http://schemas.microsoft.com/office/drawing/2014/main" id="{F5F6B646-95E9-D74A-8375-E776CEBBA7ED}"/>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25</a:t>
              </a:r>
              <a:endParaRPr lang="en-US" sz="375" dirty="0">
                <a:solidFill>
                  <a:srgbClr val="FFFFFF"/>
                </a:solidFill>
                <a:latin typeface="Arial"/>
              </a:endParaRPr>
            </a:p>
          </p:txBody>
        </p:sp>
      </p:grpSp>
      <p:sp>
        <p:nvSpPr>
          <p:cNvPr id="63" name="Rectangle 62">
            <a:extLst>
              <a:ext uri="{FF2B5EF4-FFF2-40B4-BE49-F238E27FC236}">
                <a16:creationId xmlns:a16="http://schemas.microsoft.com/office/drawing/2014/main" id="{1607CC4D-472D-AD42-ADC4-B7E8664FD403}"/>
              </a:ext>
            </a:extLst>
          </p:cNvPr>
          <p:cNvSpPr/>
          <p:nvPr/>
        </p:nvSpPr>
        <p:spPr>
          <a:xfrm>
            <a:off x="5162472" y="2700426"/>
            <a:ext cx="1080745" cy="230832"/>
          </a:xfrm>
          <a:prstGeom prst="rect">
            <a:avLst/>
          </a:prstGeom>
        </p:spPr>
        <p:txBody>
          <a:bodyPr wrap="none">
            <a:spAutoFit/>
          </a:bodyPr>
          <a:lstStyle/>
          <a:p>
            <a:r>
              <a:rPr lang="en-US" sz="900" dirty="0">
                <a:latin typeface="Menlo" panose="020B0609030804020204" pitchFamily="49" charset="0"/>
              </a:rPr>
              <a:t>source.orders</a:t>
            </a:r>
            <a:endParaRPr lang="en-US" sz="900" dirty="0">
              <a:effectLst/>
              <a:latin typeface="Menlo" panose="020B0609030804020204" pitchFamily="49" charset="0"/>
            </a:endParaRPr>
          </a:p>
        </p:txBody>
      </p:sp>
      <p:cxnSp>
        <p:nvCxnSpPr>
          <p:cNvPr id="64" name="Elbow Connector 63">
            <a:extLst>
              <a:ext uri="{FF2B5EF4-FFF2-40B4-BE49-F238E27FC236}">
                <a16:creationId xmlns:a16="http://schemas.microsoft.com/office/drawing/2014/main" id="{0D11498A-A1A0-464E-A2AD-FF81F65FA92F}"/>
              </a:ext>
            </a:extLst>
          </p:cNvPr>
          <p:cNvCxnSpPr>
            <a:cxnSpLocks/>
            <a:stCxn id="45" idx="2"/>
          </p:cNvCxnSpPr>
          <p:nvPr/>
        </p:nvCxnSpPr>
        <p:spPr>
          <a:xfrm rot="16200000" flipH="1">
            <a:off x="1277148" y="1343038"/>
            <a:ext cx="252254" cy="885041"/>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Elbow Connector 71">
            <a:extLst>
              <a:ext uri="{FF2B5EF4-FFF2-40B4-BE49-F238E27FC236}">
                <a16:creationId xmlns:a16="http://schemas.microsoft.com/office/drawing/2014/main" id="{89D49C31-6FA7-164E-ADE8-6D644D8087BD}"/>
              </a:ext>
            </a:extLst>
          </p:cNvPr>
          <p:cNvCxnSpPr>
            <a:cxnSpLocks/>
            <a:endCxn id="131" idx="0"/>
          </p:cNvCxnSpPr>
          <p:nvPr/>
        </p:nvCxnSpPr>
        <p:spPr>
          <a:xfrm>
            <a:off x="1853678" y="4084014"/>
            <a:ext cx="4075529" cy="261426"/>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2C3B799D-C076-A448-AF33-A7E06AE8CA0D}"/>
              </a:ext>
            </a:extLst>
          </p:cNvPr>
          <p:cNvSpPr/>
          <p:nvPr/>
        </p:nvSpPr>
        <p:spPr>
          <a:xfrm>
            <a:off x="5162472" y="3259780"/>
            <a:ext cx="2045753" cy="230832"/>
          </a:xfrm>
          <a:prstGeom prst="rect">
            <a:avLst/>
          </a:prstGeom>
        </p:spPr>
        <p:txBody>
          <a:bodyPr wrap="none">
            <a:spAutoFit/>
          </a:bodyPr>
          <a:lstStyle/>
          <a:p>
            <a:r>
              <a:rPr lang="en-US" sz="900" dirty="0">
                <a:solidFill>
                  <a:srgbClr val="000000"/>
                </a:solidFill>
                <a:latin typeface="Menlo" panose="020B0609030804020204" pitchFamily="49" charset="0"/>
              </a:rPr>
              <a:t>mm2.offsets.source.internal</a:t>
            </a:r>
          </a:p>
        </p:txBody>
      </p:sp>
      <p:sp>
        <p:nvSpPr>
          <p:cNvPr id="71" name="Rectangle 70">
            <a:extLst>
              <a:ext uri="{FF2B5EF4-FFF2-40B4-BE49-F238E27FC236}">
                <a16:creationId xmlns:a16="http://schemas.microsoft.com/office/drawing/2014/main" id="{7612486E-883A-2A4C-8D2C-F01CD5056E4A}"/>
              </a:ext>
            </a:extLst>
          </p:cNvPr>
          <p:cNvSpPr/>
          <p:nvPr/>
        </p:nvSpPr>
        <p:spPr>
          <a:xfrm>
            <a:off x="5162472" y="3875759"/>
            <a:ext cx="1872629" cy="215444"/>
          </a:xfrm>
          <a:prstGeom prst="rect">
            <a:avLst/>
          </a:prstGeom>
        </p:spPr>
        <p:txBody>
          <a:bodyPr wrap="none">
            <a:spAutoFit/>
          </a:bodyPr>
          <a:lstStyle/>
          <a:p>
            <a:r>
              <a:rPr lang="en-US" sz="800" dirty="0">
                <a:solidFill>
                  <a:srgbClr val="000000"/>
                </a:solidFill>
                <a:latin typeface="Menlo" panose="020B0609030804020204" pitchFamily="49" charset="0"/>
              </a:rPr>
              <a:t>source.checkpoints.internal</a:t>
            </a:r>
          </a:p>
        </p:txBody>
      </p:sp>
      <p:grpSp>
        <p:nvGrpSpPr>
          <p:cNvPr id="73" name="Group 72">
            <a:extLst>
              <a:ext uri="{FF2B5EF4-FFF2-40B4-BE49-F238E27FC236}">
                <a16:creationId xmlns:a16="http://schemas.microsoft.com/office/drawing/2014/main" id="{80B4FB03-D5AF-6E42-91F2-266AD5B1DF9F}"/>
              </a:ext>
            </a:extLst>
          </p:cNvPr>
          <p:cNvGrpSpPr/>
          <p:nvPr/>
        </p:nvGrpSpPr>
        <p:grpSpPr>
          <a:xfrm>
            <a:off x="5258656" y="2931258"/>
            <a:ext cx="609382" cy="342653"/>
            <a:chOff x="5173010" y="3893080"/>
            <a:chExt cx="918268" cy="548634"/>
          </a:xfrm>
        </p:grpSpPr>
        <p:sp>
          <p:nvSpPr>
            <p:cNvPr id="78" name="Rounded Rectangle 77">
              <a:extLst>
                <a:ext uri="{FF2B5EF4-FFF2-40B4-BE49-F238E27FC236}">
                  <a16:creationId xmlns:a16="http://schemas.microsoft.com/office/drawing/2014/main" id="{7DF77BA4-7607-3B44-BBD6-A1D1651EB53C}"/>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79" name="Rounded Rectangle 78">
              <a:extLst>
                <a:ext uri="{FF2B5EF4-FFF2-40B4-BE49-F238E27FC236}">
                  <a16:creationId xmlns:a16="http://schemas.microsoft.com/office/drawing/2014/main" id="{7326C142-4673-744C-91DA-F944AFEBD71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80" name="Rounded Rectangle 79">
              <a:extLst>
                <a:ext uri="{FF2B5EF4-FFF2-40B4-BE49-F238E27FC236}">
                  <a16:creationId xmlns:a16="http://schemas.microsoft.com/office/drawing/2014/main" id="{EE785F0E-B07E-A74C-8EB1-9FFB25FAF8EF}"/>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81" name="Rounded Rectangle 80">
              <a:extLst>
                <a:ext uri="{FF2B5EF4-FFF2-40B4-BE49-F238E27FC236}">
                  <a16:creationId xmlns:a16="http://schemas.microsoft.com/office/drawing/2014/main" id="{710FDECE-9921-9F4B-8103-025AB3A74657}"/>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82" name="Rounded Rectangle 81">
              <a:extLst>
                <a:ext uri="{FF2B5EF4-FFF2-40B4-BE49-F238E27FC236}">
                  <a16:creationId xmlns:a16="http://schemas.microsoft.com/office/drawing/2014/main" id="{0E34A774-2637-8E4D-8E4C-F7513411DAF8}"/>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grpSp>
      <p:grpSp>
        <p:nvGrpSpPr>
          <p:cNvPr id="83" name="Group 82">
            <a:extLst>
              <a:ext uri="{FF2B5EF4-FFF2-40B4-BE49-F238E27FC236}">
                <a16:creationId xmlns:a16="http://schemas.microsoft.com/office/drawing/2014/main" id="{17EC44B3-E6D2-BC4C-8C74-3A3A23E3EAFA}"/>
              </a:ext>
            </a:extLst>
          </p:cNvPr>
          <p:cNvGrpSpPr/>
          <p:nvPr/>
        </p:nvGrpSpPr>
        <p:grpSpPr>
          <a:xfrm>
            <a:off x="5258656" y="3443571"/>
            <a:ext cx="609382" cy="342653"/>
            <a:chOff x="5173010" y="3893080"/>
            <a:chExt cx="918268" cy="548634"/>
          </a:xfrm>
        </p:grpSpPr>
        <p:sp>
          <p:nvSpPr>
            <p:cNvPr id="84" name="Rounded Rectangle 83">
              <a:extLst>
                <a:ext uri="{FF2B5EF4-FFF2-40B4-BE49-F238E27FC236}">
                  <a16:creationId xmlns:a16="http://schemas.microsoft.com/office/drawing/2014/main" id="{5AED603E-88F8-A048-8D05-01825494EE37}"/>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85" name="Rounded Rectangle 84">
              <a:extLst>
                <a:ext uri="{FF2B5EF4-FFF2-40B4-BE49-F238E27FC236}">
                  <a16:creationId xmlns:a16="http://schemas.microsoft.com/office/drawing/2014/main" id="{B0EEFFE6-68D9-8E46-9E98-1E2C6672189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86" name="Rounded Rectangle 85">
              <a:extLst>
                <a:ext uri="{FF2B5EF4-FFF2-40B4-BE49-F238E27FC236}">
                  <a16:creationId xmlns:a16="http://schemas.microsoft.com/office/drawing/2014/main" id="{D6F31602-291F-E243-8FA1-C3E5BEFFAEFF}"/>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87" name="Rounded Rectangle 86">
              <a:extLst>
                <a:ext uri="{FF2B5EF4-FFF2-40B4-BE49-F238E27FC236}">
                  <a16:creationId xmlns:a16="http://schemas.microsoft.com/office/drawing/2014/main" id="{5409E56F-90FA-7D4C-A46D-4F8900E666C0}"/>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88" name="Rounded Rectangle 87">
              <a:extLst>
                <a:ext uri="{FF2B5EF4-FFF2-40B4-BE49-F238E27FC236}">
                  <a16:creationId xmlns:a16="http://schemas.microsoft.com/office/drawing/2014/main" id="{8E4A8A17-CCF2-5A44-8506-EDE7BF383FE6}"/>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grpSp>
      <p:cxnSp>
        <p:nvCxnSpPr>
          <p:cNvPr id="89" name="Elbow Connector 88">
            <a:extLst>
              <a:ext uri="{FF2B5EF4-FFF2-40B4-BE49-F238E27FC236}">
                <a16:creationId xmlns:a16="http://schemas.microsoft.com/office/drawing/2014/main" id="{4DC7066B-8739-C247-8904-4323D1D02AE2}"/>
              </a:ext>
            </a:extLst>
          </p:cNvPr>
          <p:cNvCxnSpPr>
            <a:cxnSpLocks/>
            <a:endCxn id="78" idx="1"/>
          </p:cNvCxnSpPr>
          <p:nvPr/>
        </p:nvCxnSpPr>
        <p:spPr>
          <a:xfrm>
            <a:off x="1888357" y="2305798"/>
            <a:ext cx="3370299" cy="796787"/>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Elbow Connector 90">
            <a:extLst>
              <a:ext uri="{FF2B5EF4-FFF2-40B4-BE49-F238E27FC236}">
                <a16:creationId xmlns:a16="http://schemas.microsoft.com/office/drawing/2014/main" id="{EF3DFCAE-D942-D242-B424-FE0147FFE05A}"/>
              </a:ext>
            </a:extLst>
          </p:cNvPr>
          <p:cNvCxnSpPr>
            <a:cxnSpLocks/>
            <a:endCxn id="84" idx="1"/>
          </p:cNvCxnSpPr>
          <p:nvPr/>
        </p:nvCxnSpPr>
        <p:spPr>
          <a:xfrm>
            <a:off x="1880339" y="2513591"/>
            <a:ext cx="3378317" cy="1101307"/>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Elbow Connector 93">
            <a:extLst>
              <a:ext uri="{FF2B5EF4-FFF2-40B4-BE49-F238E27FC236}">
                <a16:creationId xmlns:a16="http://schemas.microsoft.com/office/drawing/2014/main" id="{6FDFE4B2-5AE7-FD4E-8D66-A796B5B0717F}"/>
              </a:ext>
            </a:extLst>
          </p:cNvPr>
          <p:cNvCxnSpPr>
            <a:cxnSpLocks/>
          </p:cNvCxnSpPr>
          <p:nvPr/>
        </p:nvCxnSpPr>
        <p:spPr>
          <a:xfrm rot="10800000" flipV="1">
            <a:off x="1861562" y="2704789"/>
            <a:ext cx="2737160" cy="252252"/>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C60FA432-B67E-574D-A339-D55E8C1CF1A0}"/>
              </a:ext>
            </a:extLst>
          </p:cNvPr>
          <p:cNvSpPr/>
          <p:nvPr/>
        </p:nvSpPr>
        <p:spPr>
          <a:xfrm>
            <a:off x="403078" y="3136922"/>
            <a:ext cx="1356462" cy="230832"/>
          </a:xfrm>
          <a:prstGeom prst="rect">
            <a:avLst/>
          </a:prstGeom>
        </p:spPr>
        <p:txBody>
          <a:bodyPr wrap="none">
            <a:spAutoFit/>
          </a:bodyPr>
          <a:lstStyle/>
          <a:p>
            <a:r>
              <a:rPr lang="en-US" sz="900" dirty="0">
                <a:latin typeface="Menlo" panose="020B0609030804020204" pitchFamily="49" charset="0"/>
              </a:rPr>
              <a:t>no commit offsets</a:t>
            </a:r>
            <a:endParaRPr lang="en-US" sz="900" dirty="0">
              <a:effectLst/>
              <a:latin typeface="Menlo" panose="020B0609030804020204" pitchFamily="49" charset="0"/>
            </a:endParaRPr>
          </a:p>
        </p:txBody>
      </p:sp>
      <p:sp>
        <p:nvSpPr>
          <p:cNvPr id="103" name="Cross 102">
            <a:extLst>
              <a:ext uri="{FF2B5EF4-FFF2-40B4-BE49-F238E27FC236}">
                <a16:creationId xmlns:a16="http://schemas.microsoft.com/office/drawing/2014/main" id="{74B11CB3-688F-C540-A2DB-9DF18B630B56}"/>
              </a:ext>
            </a:extLst>
          </p:cNvPr>
          <p:cNvSpPr/>
          <p:nvPr/>
        </p:nvSpPr>
        <p:spPr>
          <a:xfrm rot="2870975">
            <a:off x="1613187" y="2972537"/>
            <a:ext cx="444736" cy="444736"/>
          </a:xfrm>
          <a:prstGeom prst="plus">
            <a:avLst>
              <a:gd name="adj" fmla="val 453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104" name="Elbow Connector 103">
            <a:extLst>
              <a:ext uri="{FF2B5EF4-FFF2-40B4-BE49-F238E27FC236}">
                <a16:creationId xmlns:a16="http://schemas.microsoft.com/office/drawing/2014/main" id="{9A828FC8-C1F6-944E-9B1E-495310C3FAF3}"/>
              </a:ext>
            </a:extLst>
          </p:cNvPr>
          <p:cNvCxnSpPr>
            <a:cxnSpLocks/>
            <a:stCxn id="119" idx="0"/>
          </p:cNvCxnSpPr>
          <p:nvPr/>
        </p:nvCxnSpPr>
        <p:spPr>
          <a:xfrm rot="16200000" flipH="1">
            <a:off x="1253953" y="3397308"/>
            <a:ext cx="220739" cy="925388"/>
          </a:xfrm>
          <a:prstGeom prst="bentConnector4">
            <a:avLst>
              <a:gd name="adj1" fmla="val -61536"/>
              <a:gd name="adj2" fmla="val 52896"/>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FAE310E5-EFEE-394B-B9D8-37EA965E9E72}"/>
              </a:ext>
            </a:extLst>
          </p:cNvPr>
          <p:cNvCxnSpPr>
            <a:cxnSpLocks/>
          </p:cNvCxnSpPr>
          <p:nvPr/>
        </p:nvCxnSpPr>
        <p:spPr>
          <a:xfrm flipH="1">
            <a:off x="1845793" y="3794986"/>
            <a:ext cx="7886" cy="869779"/>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grpSp>
        <p:nvGrpSpPr>
          <p:cNvPr id="113" name="Group 112">
            <a:extLst>
              <a:ext uri="{FF2B5EF4-FFF2-40B4-BE49-F238E27FC236}">
                <a16:creationId xmlns:a16="http://schemas.microsoft.com/office/drawing/2014/main" id="{2BFB6961-215F-A24F-8AC8-187C0042082E}"/>
              </a:ext>
            </a:extLst>
          </p:cNvPr>
          <p:cNvGrpSpPr/>
          <p:nvPr/>
        </p:nvGrpSpPr>
        <p:grpSpPr>
          <a:xfrm>
            <a:off x="320068" y="3749633"/>
            <a:ext cx="635153" cy="252252"/>
            <a:chOff x="1193647" y="1635094"/>
            <a:chExt cx="818524" cy="411476"/>
          </a:xfrm>
        </p:grpSpPr>
        <p:sp>
          <p:nvSpPr>
            <p:cNvPr id="114" name="Rounded Rectangle 113">
              <a:extLst>
                <a:ext uri="{FF2B5EF4-FFF2-40B4-BE49-F238E27FC236}">
                  <a16:creationId xmlns:a16="http://schemas.microsoft.com/office/drawing/2014/main" id="{3B433D91-E881-D848-8D92-8B24361253A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15" name="Rounded Rectangle 114">
              <a:extLst>
                <a:ext uri="{FF2B5EF4-FFF2-40B4-BE49-F238E27FC236}">
                  <a16:creationId xmlns:a16="http://schemas.microsoft.com/office/drawing/2014/main" id="{BF308C28-322D-8741-BE3C-CB52AA1A71F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16" name="Rounded Rectangle 115">
              <a:extLst>
                <a:ext uri="{FF2B5EF4-FFF2-40B4-BE49-F238E27FC236}">
                  <a16:creationId xmlns:a16="http://schemas.microsoft.com/office/drawing/2014/main" id="{CB8803C3-6347-194B-98D3-BFC267237BE5}"/>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7" name="Rounded Rectangle 116">
              <a:extLst>
                <a:ext uri="{FF2B5EF4-FFF2-40B4-BE49-F238E27FC236}">
                  <a16:creationId xmlns:a16="http://schemas.microsoft.com/office/drawing/2014/main" id="{EC24C66E-9AD4-4D43-B1B5-500302BAA63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18" name="Rounded Rectangle 117">
              <a:extLst>
                <a:ext uri="{FF2B5EF4-FFF2-40B4-BE49-F238E27FC236}">
                  <a16:creationId xmlns:a16="http://schemas.microsoft.com/office/drawing/2014/main" id="{D9837F73-D8C6-4D4F-AC3B-BCAC2C19A0A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19" name="Rounded Rectangle 118">
              <a:extLst>
                <a:ext uri="{FF2B5EF4-FFF2-40B4-BE49-F238E27FC236}">
                  <a16:creationId xmlns:a16="http://schemas.microsoft.com/office/drawing/2014/main" id="{EABD786B-1A9C-7E40-8E87-2A516A8502EE}"/>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120" name="Rectangle 119">
            <a:extLst>
              <a:ext uri="{FF2B5EF4-FFF2-40B4-BE49-F238E27FC236}">
                <a16:creationId xmlns:a16="http://schemas.microsoft.com/office/drawing/2014/main" id="{0F0AA046-3241-1E46-B794-BB8BCA7A64FA}"/>
              </a:ext>
            </a:extLst>
          </p:cNvPr>
          <p:cNvSpPr/>
          <p:nvPr/>
        </p:nvSpPr>
        <p:spPr>
          <a:xfrm>
            <a:off x="234562" y="4105893"/>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sp>
        <p:nvSpPr>
          <p:cNvPr id="124" name="Rounded Rectangle 123">
            <a:extLst>
              <a:ext uri="{FF2B5EF4-FFF2-40B4-BE49-F238E27FC236}">
                <a16:creationId xmlns:a16="http://schemas.microsoft.com/office/drawing/2014/main" id="{57050523-EE6A-A44E-876A-AB724D53C6D8}"/>
              </a:ext>
            </a:extLst>
          </p:cNvPr>
          <p:cNvSpPr/>
          <p:nvPr/>
        </p:nvSpPr>
        <p:spPr bwMode="auto">
          <a:xfrm>
            <a:off x="5221750"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20</a:t>
            </a:r>
            <a:endParaRPr lang="en-US" sz="375" dirty="0">
              <a:solidFill>
                <a:srgbClr val="FFFFFF"/>
              </a:solidFill>
              <a:latin typeface="Arial"/>
            </a:endParaRPr>
          </a:p>
        </p:txBody>
      </p:sp>
      <p:sp>
        <p:nvSpPr>
          <p:cNvPr id="125" name="Rounded Rectangle 124">
            <a:extLst>
              <a:ext uri="{FF2B5EF4-FFF2-40B4-BE49-F238E27FC236}">
                <a16:creationId xmlns:a16="http://schemas.microsoft.com/office/drawing/2014/main" id="{E7B54D2A-8875-8341-A466-E4EECEC972A2}"/>
              </a:ext>
            </a:extLst>
          </p:cNvPr>
          <p:cNvSpPr/>
          <p:nvPr/>
        </p:nvSpPr>
        <p:spPr bwMode="auto">
          <a:xfrm>
            <a:off x="5328181"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21</a:t>
            </a:r>
            <a:endParaRPr lang="en-US" sz="375" dirty="0">
              <a:solidFill>
                <a:srgbClr val="FFFFFF"/>
              </a:solidFill>
              <a:latin typeface="Arial"/>
            </a:endParaRPr>
          </a:p>
        </p:txBody>
      </p:sp>
      <p:sp>
        <p:nvSpPr>
          <p:cNvPr id="126" name="Rounded Rectangle 125">
            <a:extLst>
              <a:ext uri="{FF2B5EF4-FFF2-40B4-BE49-F238E27FC236}">
                <a16:creationId xmlns:a16="http://schemas.microsoft.com/office/drawing/2014/main" id="{DF146A1B-8B78-494E-B38A-7B6EC52C4EEA}"/>
              </a:ext>
            </a:extLst>
          </p:cNvPr>
          <p:cNvSpPr/>
          <p:nvPr/>
        </p:nvSpPr>
        <p:spPr bwMode="auto">
          <a:xfrm>
            <a:off x="5435365"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22</a:t>
            </a:r>
            <a:endParaRPr lang="en-US" sz="375" dirty="0">
              <a:solidFill>
                <a:srgbClr val="FFFFFF"/>
              </a:solidFill>
              <a:latin typeface="Arial"/>
            </a:endParaRPr>
          </a:p>
        </p:txBody>
      </p:sp>
      <p:sp>
        <p:nvSpPr>
          <p:cNvPr id="127" name="Rounded Rectangle 126">
            <a:extLst>
              <a:ext uri="{FF2B5EF4-FFF2-40B4-BE49-F238E27FC236}">
                <a16:creationId xmlns:a16="http://schemas.microsoft.com/office/drawing/2014/main" id="{A7487878-EA34-FF4B-B4F5-7B3E89B988F1}"/>
              </a:ext>
            </a:extLst>
          </p:cNvPr>
          <p:cNvSpPr/>
          <p:nvPr/>
        </p:nvSpPr>
        <p:spPr bwMode="auto">
          <a:xfrm>
            <a:off x="5541797"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23</a:t>
            </a:r>
            <a:endParaRPr lang="en-US" sz="375" dirty="0">
              <a:solidFill>
                <a:srgbClr val="FFFFFF"/>
              </a:solidFill>
              <a:latin typeface="Arial"/>
            </a:endParaRPr>
          </a:p>
        </p:txBody>
      </p:sp>
      <p:sp>
        <p:nvSpPr>
          <p:cNvPr id="128" name="Rounded Rectangle 127">
            <a:extLst>
              <a:ext uri="{FF2B5EF4-FFF2-40B4-BE49-F238E27FC236}">
                <a16:creationId xmlns:a16="http://schemas.microsoft.com/office/drawing/2014/main" id="{61B1B4C7-5199-4A4D-BE7A-8AB61D4085CA}"/>
              </a:ext>
            </a:extLst>
          </p:cNvPr>
          <p:cNvSpPr/>
          <p:nvPr/>
        </p:nvSpPr>
        <p:spPr bwMode="auto">
          <a:xfrm>
            <a:off x="5648980"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24</a:t>
            </a:r>
            <a:endParaRPr lang="en-US" sz="375" dirty="0">
              <a:solidFill>
                <a:srgbClr val="FFFFFF"/>
              </a:solidFill>
              <a:latin typeface="Arial"/>
            </a:endParaRPr>
          </a:p>
        </p:txBody>
      </p:sp>
      <p:sp>
        <p:nvSpPr>
          <p:cNvPr id="129" name="Rounded Rectangle 128">
            <a:extLst>
              <a:ext uri="{FF2B5EF4-FFF2-40B4-BE49-F238E27FC236}">
                <a16:creationId xmlns:a16="http://schemas.microsoft.com/office/drawing/2014/main" id="{2946FEDD-C5E8-0841-B297-C94ABC746B92}"/>
              </a:ext>
            </a:extLst>
          </p:cNvPr>
          <p:cNvSpPr/>
          <p:nvPr/>
        </p:nvSpPr>
        <p:spPr bwMode="auto">
          <a:xfrm>
            <a:off x="5749719" y="4352064"/>
            <a:ext cx="107184" cy="252252"/>
          </a:xfrm>
          <a:prstGeom prst="roundRect">
            <a:avLst/>
          </a:prstGeom>
          <a:solidFill>
            <a:srgbClr val="FFC000"/>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25</a:t>
            </a:r>
            <a:endParaRPr lang="en-US" sz="375" dirty="0">
              <a:solidFill>
                <a:srgbClr val="FFFFFF"/>
              </a:solidFill>
              <a:latin typeface="Arial"/>
            </a:endParaRPr>
          </a:p>
        </p:txBody>
      </p:sp>
      <p:sp>
        <p:nvSpPr>
          <p:cNvPr id="130" name="Rectangle 129">
            <a:extLst>
              <a:ext uri="{FF2B5EF4-FFF2-40B4-BE49-F238E27FC236}">
                <a16:creationId xmlns:a16="http://schemas.microsoft.com/office/drawing/2014/main" id="{3B6F58F1-AB6B-0040-8AA1-236E7CA984E3}"/>
              </a:ext>
            </a:extLst>
          </p:cNvPr>
          <p:cNvSpPr/>
          <p:nvPr/>
        </p:nvSpPr>
        <p:spPr>
          <a:xfrm>
            <a:off x="5134835" y="4560319"/>
            <a:ext cx="1080745" cy="230832"/>
          </a:xfrm>
          <a:prstGeom prst="rect">
            <a:avLst/>
          </a:prstGeom>
        </p:spPr>
        <p:txBody>
          <a:bodyPr wrap="none">
            <a:spAutoFit/>
          </a:bodyPr>
          <a:lstStyle/>
          <a:p>
            <a:r>
              <a:rPr lang="en-US" sz="900" dirty="0">
                <a:latin typeface="Menlo" panose="020B0609030804020204" pitchFamily="49" charset="0"/>
              </a:rPr>
              <a:t>source.orders</a:t>
            </a:r>
            <a:endParaRPr lang="en-US" sz="900" dirty="0">
              <a:effectLst/>
              <a:latin typeface="Menlo" panose="020B0609030804020204" pitchFamily="49" charset="0"/>
            </a:endParaRPr>
          </a:p>
        </p:txBody>
      </p:sp>
      <p:sp>
        <p:nvSpPr>
          <p:cNvPr id="131" name="Rounded Rectangle 130">
            <a:extLst>
              <a:ext uri="{FF2B5EF4-FFF2-40B4-BE49-F238E27FC236}">
                <a16:creationId xmlns:a16="http://schemas.microsoft.com/office/drawing/2014/main" id="{86DF408F-5BBD-1F46-958F-21E066F78390}"/>
              </a:ext>
            </a:extLst>
          </p:cNvPr>
          <p:cNvSpPr/>
          <p:nvPr/>
        </p:nvSpPr>
        <p:spPr bwMode="auto">
          <a:xfrm>
            <a:off x="5875615" y="4345440"/>
            <a:ext cx="107184" cy="252252"/>
          </a:xfrm>
          <a:prstGeom prst="roundRect">
            <a:avLst/>
          </a:prstGeom>
          <a:solidFill>
            <a:srgbClr val="FFC000"/>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26</a:t>
            </a:r>
            <a:endParaRPr lang="en-US" sz="375" dirty="0">
              <a:solidFill>
                <a:srgbClr val="FFFFFF"/>
              </a:solidFill>
              <a:latin typeface="Arial"/>
            </a:endParaRPr>
          </a:p>
        </p:txBody>
      </p:sp>
      <p:cxnSp>
        <p:nvCxnSpPr>
          <p:cNvPr id="132" name="Elbow Connector 131">
            <a:extLst>
              <a:ext uri="{FF2B5EF4-FFF2-40B4-BE49-F238E27FC236}">
                <a16:creationId xmlns:a16="http://schemas.microsoft.com/office/drawing/2014/main" id="{2CC35F08-8706-C942-BF76-259C6E0A58A1}"/>
              </a:ext>
            </a:extLst>
          </p:cNvPr>
          <p:cNvCxnSpPr>
            <a:cxnSpLocks/>
            <a:endCxn id="62" idx="0"/>
          </p:cNvCxnSpPr>
          <p:nvPr/>
        </p:nvCxnSpPr>
        <p:spPr>
          <a:xfrm>
            <a:off x="1880339" y="2042942"/>
            <a:ext cx="3949200" cy="30122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AutoShape 4">
            <a:extLst>
              <a:ext uri="{FF2B5EF4-FFF2-40B4-BE49-F238E27FC236}">
                <a16:creationId xmlns:a16="http://schemas.microsoft.com/office/drawing/2014/main" id="{2BCE90B9-9E13-AA47-9B18-B14EB432C62B}"/>
              </a:ext>
            </a:extLst>
          </p:cNvPr>
          <p:cNvSpPr>
            <a:spLocks noChangeArrowheads="1"/>
          </p:cNvSpPr>
          <p:nvPr/>
        </p:nvSpPr>
        <p:spPr bwMode="auto">
          <a:xfrm>
            <a:off x="4617497" y="1142445"/>
            <a:ext cx="2603466" cy="3680379"/>
          </a:xfrm>
          <a:prstGeom prst="roundRect">
            <a:avLst>
              <a:gd name="adj" fmla="val 7117"/>
            </a:avLst>
          </a:prstGeom>
          <a:noFill/>
          <a:ln w="12700">
            <a:solidFill>
              <a:schemeClr val="accent3"/>
            </a:solidFill>
            <a:prstDash val="dash"/>
            <a:round/>
            <a:headEnd/>
            <a:tailEnd/>
          </a:ln>
        </p:spPr>
        <p:txBody>
          <a:bodyPr lIns="0" tIns="0" rIns="0" bIns="0" anchor="t"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Target Cluster</a:t>
            </a:r>
          </a:p>
        </p:txBody>
      </p:sp>
      <p:sp>
        <p:nvSpPr>
          <p:cNvPr id="90" name="Rectangle 89">
            <a:extLst>
              <a:ext uri="{FF2B5EF4-FFF2-40B4-BE49-F238E27FC236}">
                <a16:creationId xmlns:a16="http://schemas.microsoft.com/office/drawing/2014/main" id="{533214EA-D78B-C740-9798-59664B886375}"/>
              </a:ext>
            </a:extLst>
          </p:cNvPr>
          <p:cNvSpPr/>
          <p:nvPr/>
        </p:nvSpPr>
        <p:spPr>
          <a:xfrm>
            <a:off x="4044551" y="2484906"/>
            <a:ext cx="460382" cy="230832"/>
          </a:xfrm>
          <a:prstGeom prst="rect">
            <a:avLst/>
          </a:prstGeom>
        </p:spPr>
        <p:txBody>
          <a:bodyPr wrap="none">
            <a:spAutoFit/>
          </a:bodyPr>
          <a:lstStyle/>
          <a:p>
            <a:r>
              <a:rPr lang="en-US" sz="900" dirty="0">
                <a:latin typeface="Menlo" panose="020B0609030804020204" pitchFamily="49" charset="0"/>
              </a:rPr>
              <a:t>acks</a:t>
            </a:r>
            <a:endParaRPr lang="en-US" sz="900" dirty="0">
              <a:effectLst/>
              <a:latin typeface="Menlo" panose="020B0609030804020204" pitchFamily="49" charset="0"/>
            </a:endParaRPr>
          </a:p>
        </p:txBody>
      </p:sp>
    </p:spTree>
    <p:extLst>
      <p:ext uri="{BB962C8B-B14F-4D97-AF65-F5344CB8AC3E}">
        <p14:creationId xmlns:p14="http://schemas.microsoft.com/office/powerpoint/2010/main" val="345773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556-B1EC-FB41-AB2A-4BEC5CC26A58}"/>
              </a:ext>
            </a:extLst>
          </p:cNvPr>
          <p:cNvSpPr>
            <a:spLocks noGrp="1"/>
          </p:cNvSpPr>
          <p:nvPr>
            <p:ph type="title"/>
          </p:nvPr>
        </p:nvSpPr>
        <p:spPr/>
        <p:txBody>
          <a:bodyPr/>
          <a:lstStyle/>
          <a:p>
            <a:r>
              <a:rPr lang="en-US" dirty="0"/>
              <a:t>k8s resources</a:t>
            </a:r>
            <a:endParaRPr dirty="0"/>
          </a:p>
        </p:txBody>
      </p:sp>
      <p:sp>
        <p:nvSpPr>
          <p:cNvPr id="4" name="Slide Number Placeholder 3">
            <a:extLst>
              <a:ext uri="{FF2B5EF4-FFF2-40B4-BE49-F238E27FC236}">
                <a16:creationId xmlns:a16="http://schemas.microsoft.com/office/drawing/2014/main" id="{5AD82EF3-B5C9-624B-91F5-60C84E98CA66}"/>
              </a:ext>
            </a:extLst>
          </p:cNvPr>
          <p:cNvSpPr>
            <a:spLocks noGrp="1"/>
          </p:cNvSpPr>
          <p:nvPr>
            <p:ph type="sldNum" sz="quarter" idx="10"/>
          </p:nvPr>
        </p:nvSpPr>
        <p:spPr/>
        <p:txBody>
          <a:bodyPr/>
          <a:lstStyle/>
          <a:p>
            <a:fld id="{2F63A97E-D605-DC42-8452-C14CD1FA87FA}" type="slidenum">
              <a:rPr lang="en-US" smtClean="0">
                <a:solidFill>
                  <a:srgbClr val="5AAAFA"/>
                </a:solidFill>
              </a:rPr>
              <a:pPr/>
              <a:t>16</a:t>
            </a:fld>
            <a:endParaRPr lang="en-US">
              <a:solidFill>
                <a:srgbClr val="5AAAFA"/>
              </a:solidFill>
            </a:endParaRPr>
          </a:p>
        </p:txBody>
      </p:sp>
      <p:sp>
        <p:nvSpPr>
          <p:cNvPr id="5" name="TextBox 4">
            <a:extLst>
              <a:ext uri="{FF2B5EF4-FFF2-40B4-BE49-F238E27FC236}">
                <a16:creationId xmlns:a16="http://schemas.microsoft.com/office/drawing/2014/main" id="{0D175810-9449-6449-A6FE-3248C8047A2A}"/>
              </a:ext>
            </a:extLst>
          </p:cNvPr>
          <p:cNvSpPr txBox="1"/>
          <p:nvPr/>
        </p:nvSpPr>
        <p:spPr>
          <a:xfrm>
            <a:off x="159474" y="3459980"/>
            <a:ext cx="2111475" cy="276999"/>
          </a:xfrm>
          <a:prstGeom prst="rect">
            <a:avLst/>
          </a:prstGeom>
          <a:noFill/>
        </p:spPr>
        <p:txBody>
          <a:bodyPr wrap="none" rtlCol="0">
            <a:spAutoFit/>
          </a:bodyPr>
          <a:lstStyle/>
          <a:p>
            <a:r>
              <a:rPr lang="en-US" sz="1200" dirty="0"/>
              <a:t>prometheus-operator-strimzi</a:t>
            </a:r>
          </a:p>
        </p:txBody>
      </p:sp>
      <p:sp>
        <p:nvSpPr>
          <p:cNvPr id="6" name="Rounded Rectangle 5">
            <a:extLst>
              <a:ext uri="{FF2B5EF4-FFF2-40B4-BE49-F238E27FC236}">
                <a16:creationId xmlns:a16="http://schemas.microsoft.com/office/drawing/2014/main" id="{7E0F2BED-2A42-DE4D-AA6D-16FA4D70CCB1}"/>
              </a:ext>
            </a:extLst>
          </p:cNvPr>
          <p:cNvSpPr/>
          <p:nvPr/>
        </p:nvSpPr>
        <p:spPr>
          <a:xfrm>
            <a:off x="124691" y="84758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Cluster Roles</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Rounded Rectangle 6">
            <a:extLst>
              <a:ext uri="{FF2B5EF4-FFF2-40B4-BE49-F238E27FC236}">
                <a16:creationId xmlns:a16="http://schemas.microsoft.com/office/drawing/2014/main" id="{25B4C4D3-1A20-F245-8B77-6BE5AC6C5D97}"/>
              </a:ext>
            </a:extLst>
          </p:cNvPr>
          <p:cNvSpPr/>
          <p:nvPr/>
        </p:nvSpPr>
        <p:spPr>
          <a:xfrm>
            <a:off x="6222134" y="81987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Service Accounts</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8" name="Rounded Rectangle 7">
            <a:extLst>
              <a:ext uri="{FF2B5EF4-FFF2-40B4-BE49-F238E27FC236}">
                <a16:creationId xmlns:a16="http://schemas.microsoft.com/office/drawing/2014/main" id="{E492A07F-AF95-044B-8E6C-7F65AF88E652}"/>
              </a:ext>
            </a:extLst>
          </p:cNvPr>
          <p:cNvSpPr/>
          <p:nvPr/>
        </p:nvSpPr>
        <p:spPr>
          <a:xfrm>
            <a:off x="3301075" y="81987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Cluster Roles Binding</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6ED012EE-C9CF-3746-B7BC-52BB979AEF3A}"/>
              </a:ext>
            </a:extLst>
          </p:cNvPr>
          <p:cNvSpPr/>
          <p:nvPr/>
        </p:nvSpPr>
        <p:spPr>
          <a:xfrm>
            <a:off x="3422066" y="3202808"/>
            <a:ext cx="1962734" cy="253917"/>
          </a:xfrm>
          <a:prstGeom prst="rect">
            <a:avLst/>
          </a:prstGeom>
        </p:spPr>
        <p:txBody>
          <a:bodyPr wrap="square">
            <a:spAutoFit/>
          </a:bodyPr>
          <a:lstStyle/>
          <a:p>
            <a:r>
              <a:rPr lang="en-US" sz="1050" dirty="0">
                <a:solidFill>
                  <a:srgbClr val="0000FF"/>
                </a:solidFill>
                <a:latin typeface="Menlo" panose="020B0609030804020204" pitchFamily="49" charset="0"/>
              </a:rPr>
              <a:t>prometheus-operator</a:t>
            </a:r>
          </a:p>
        </p:txBody>
      </p:sp>
      <p:sp>
        <p:nvSpPr>
          <p:cNvPr id="10" name="Rectangle 9">
            <a:extLst>
              <a:ext uri="{FF2B5EF4-FFF2-40B4-BE49-F238E27FC236}">
                <a16:creationId xmlns:a16="http://schemas.microsoft.com/office/drawing/2014/main" id="{45372050-31D0-654A-AF4E-19D71C6EDCA2}"/>
              </a:ext>
            </a:extLst>
          </p:cNvPr>
          <p:cNvSpPr/>
          <p:nvPr/>
        </p:nvSpPr>
        <p:spPr>
          <a:xfrm>
            <a:off x="6737639" y="3200957"/>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prometheus-operator </a:t>
            </a:r>
          </a:p>
        </p:txBody>
      </p:sp>
      <p:cxnSp>
        <p:nvCxnSpPr>
          <p:cNvPr id="12" name="Curved Connector 11">
            <a:extLst>
              <a:ext uri="{FF2B5EF4-FFF2-40B4-BE49-F238E27FC236}">
                <a16:creationId xmlns:a16="http://schemas.microsoft.com/office/drawing/2014/main" id="{04CE69D5-763B-A64E-91D8-B2A4A207B179}"/>
              </a:ext>
            </a:extLst>
          </p:cNvPr>
          <p:cNvCxnSpPr>
            <a:cxnSpLocks/>
            <a:stCxn id="13" idx="3"/>
            <a:endCxn id="16" idx="1"/>
          </p:cNvCxnSpPr>
          <p:nvPr/>
        </p:nvCxnSpPr>
        <p:spPr>
          <a:xfrm>
            <a:off x="5558422" y="1831043"/>
            <a:ext cx="979192" cy="226832"/>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BE5F233E-4725-D145-9EDA-4A2C9CB1228D}"/>
              </a:ext>
            </a:extLst>
          </p:cNvPr>
          <p:cNvSpPr/>
          <p:nvPr/>
        </p:nvSpPr>
        <p:spPr>
          <a:xfrm>
            <a:off x="3422066" y="1704085"/>
            <a:ext cx="2136356" cy="253916"/>
          </a:xfrm>
          <a:prstGeom prst="rect">
            <a:avLst/>
          </a:prstGeom>
        </p:spPr>
        <p:txBody>
          <a:bodyPr wrap="square">
            <a:spAutoFit/>
          </a:bodyPr>
          <a:lstStyle/>
          <a:p>
            <a:r>
              <a:rPr lang="en-US" sz="1050" dirty="0">
                <a:solidFill>
                  <a:srgbClr val="0000FF"/>
                </a:solidFill>
                <a:latin typeface="Menlo" panose="020B0609030804020204" pitchFamily="49" charset="0"/>
              </a:rPr>
              <a:t>strimzi-cluster-operator</a:t>
            </a:r>
          </a:p>
        </p:txBody>
      </p:sp>
      <p:sp>
        <p:nvSpPr>
          <p:cNvPr id="16" name="Rectangle 15">
            <a:extLst>
              <a:ext uri="{FF2B5EF4-FFF2-40B4-BE49-F238E27FC236}">
                <a16:creationId xmlns:a16="http://schemas.microsoft.com/office/drawing/2014/main" id="{2DE8CFF1-445D-724D-AF71-0FC7907E4001}"/>
              </a:ext>
            </a:extLst>
          </p:cNvPr>
          <p:cNvSpPr/>
          <p:nvPr/>
        </p:nvSpPr>
        <p:spPr>
          <a:xfrm>
            <a:off x="6537614" y="1934764"/>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strimzi-cluster-operator</a:t>
            </a:r>
            <a:endParaRPr lang="en-US" sz="1000" dirty="0">
              <a:solidFill>
                <a:srgbClr val="953FDA"/>
              </a:solidFill>
              <a:effectLst/>
              <a:latin typeface="Menlo" panose="020B0609030804020204" pitchFamily="49" charset="0"/>
            </a:endParaRPr>
          </a:p>
        </p:txBody>
      </p:sp>
      <p:sp>
        <p:nvSpPr>
          <p:cNvPr id="21" name="TextBox 20">
            <a:extLst>
              <a:ext uri="{FF2B5EF4-FFF2-40B4-BE49-F238E27FC236}">
                <a16:creationId xmlns:a16="http://schemas.microsoft.com/office/drawing/2014/main" id="{CD2664F9-0E6D-6844-8B7C-7DC3EC33CACA}"/>
              </a:ext>
            </a:extLst>
          </p:cNvPr>
          <p:cNvSpPr txBox="1"/>
          <p:nvPr/>
        </p:nvSpPr>
        <p:spPr>
          <a:xfrm>
            <a:off x="159474" y="2296299"/>
            <a:ext cx="1669047" cy="646331"/>
          </a:xfrm>
          <a:prstGeom prst="rect">
            <a:avLst/>
          </a:prstGeom>
          <a:noFill/>
        </p:spPr>
        <p:txBody>
          <a:bodyPr wrap="none" rtlCol="0">
            <a:spAutoFit/>
          </a:bodyPr>
          <a:lstStyle/>
          <a:p>
            <a:r>
              <a:rPr lang="en-US" sz="1200" dirty="0"/>
              <a:t>strimzi-kafka-broker</a:t>
            </a:r>
          </a:p>
          <a:p>
            <a:r>
              <a:rPr lang="en-US" sz="1200" dirty="0"/>
              <a:t>strimzi-topic-operator</a:t>
            </a:r>
          </a:p>
          <a:p>
            <a:r>
              <a:rPr lang="en-US" sz="1200" dirty="0"/>
              <a:t>strimzi-entity-operator</a:t>
            </a:r>
          </a:p>
        </p:txBody>
      </p:sp>
      <p:sp>
        <p:nvSpPr>
          <p:cNvPr id="22" name="Rectangle 21">
            <a:extLst>
              <a:ext uri="{FF2B5EF4-FFF2-40B4-BE49-F238E27FC236}">
                <a16:creationId xmlns:a16="http://schemas.microsoft.com/office/drawing/2014/main" id="{E4D8D13F-2B7E-D346-B705-546D180DAD15}"/>
              </a:ext>
            </a:extLst>
          </p:cNvPr>
          <p:cNvSpPr/>
          <p:nvPr/>
        </p:nvSpPr>
        <p:spPr>
          <a:xfrm>
            <a:off x="159474" y="1249845"/>
            <a:ext cx="2518030" cy="430887"/>
          </a:xfrm>
          <a:prstGeom prst="rect">
            <a:avLst/>
          </a:prstGeom>
        </p:spPr>
        <p:txBody>
          <a:bodyPr wrap="square">
            <a:spAutoFit/>
          </a:bodyPr>
          <a:lstStyle/>
          <a:p>
            <a:r>
              <a:rPr lang="en-US" sz="1100" dirty="0"/>
              <a:t>strimzi-cluster-operator-</a:t>
            </a:r>
          </a:p>
          <a:p>
            <a:r>
              <a:rPr lang="en-US" sz="1100" dirty="0"/>
              <a:t>namespaced</a:t>
            </a:r>
          </a:p>
        </p:txBody>
      </p:sp>
      <p:cxnSp>
        <p:nvCxnSpPr>
          <p:cNvPr id="23" name="Curved Connector 22">
            <a:extLst>
              <a:ext uri="{FF2B5EF4-FFF2-40B4-BE49-F238E27FC236}">
                <a16:creationId xmlns:a16="http://schemas.microsoft.com/office/drawing/2014/main" id="{2C24BB2D-38A5-E542-9DBA-942883895116}"/>
              </a:ext>
            </a:extLst>
          </p:cNvPr>
          <p:cNvCxnSpPr>
            <a:cxnSpLocks/>
            <a:stCxn id="13" idx="1"/>
            <a:endCxn id="22" idx="3"/>
          </p:cNvCxnSpPr>
          <p:nvPr/>
        </p:nvCxnSpPr>
        <p:spPr>
          <a:xfrm rot="10800000">
            <a:off x="2677504" y="1465289"/>
            <a:ext cx="744562" cy="365754"/>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Curved Connector 30">
            <a:extLst>
              <a:ext uri="{FF2B5EF4-FFF2-40B4-BE49-F238E27FC236}">
                <a16:creationId xmlns:a16="http://schemas.microsoft.com/office/drawing/2014/main" id="{8597923E-34F0-4E43-9F04-05D1F91F0448}"/>
              </a:ext>
            </a:extLst>
          </p:cNvPr>
          <p:cNvCxnSpPr>
            <a:cxnSpLocks/>
            <a:stCxn id="13" idx="1"/>
            <a:endCxn id="32" idx="3"/>
          </p:cNvCxnSpPr>
          <p:nvPr/>
        </p:nvCxnSpPr>
        <p:spPr>
          <a:xfrm rot="10800000" flipV="1">
            <a:off x="2371940" y="1831043"/>
            <a:ext cx="1050127" cy="53040"/>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F851831-C8A6-6746-9A87-76517A0F5F63}"/>
              </a:ext>
            </a:extLst>
          </p:cNvPr>
          <p:cNvSpPr txBox="1"/>
          <p:nvPr/>
        </p:nvSpPr>
        <p:spPr>
          <a:xfrm>
            <a:off x="159474" y="1745583"/>
            <a:ext cx="2212465" cy="276999"/>
          </a:xfrm>
          <a:prstGeom prst="rect">
            <a:avLst/>
          </a:prstGeom>
          <a:noFill/>
        </p:spPr>
        <p:txBody>
          <a:bodyPr wrap="none" rtlCol="0">
            <a:spAutoFit/>
          </a:bodyPr>
          <a:lstStyle/>
          <a:p>
            <a:r>
              <a:rPr lang="en-US" sz="1200" dirty="0"/>
              <a:t>strimzi-cluster-operator-global</a:t>
            </a:r>
          </a:p>
        </p:txBody>
      </p:sp>
      <p:cxnSp>
        <p:nvCxnSpPr>
          <p:cNvPr id="38" name="Curved Connector 37">
            <a:extLst>
              <a:ext uri="{FF2B5EF4-FFF2-40B4-BE49-F238E27FC236}">
                <a16:creationId xmlns:a16="http://schemas.microsoft.com/office/drawing/2014/main" id="{1F0FCCDA-2E74-6948-B159-9E05BE597A8E}"/>
              </a:ext>
            </a:extLst>
          </p:cNvPr>
          <p:cNvCxnSpPr>
            <a:cxnSpLocks/>
            <a:stCxn id="13" idx="1"/>
            <a:endCxn id="21" idx="3"/>
          </p:cNvCxnSpPr>
          <p:nvPr/>
        </p:nvCxnSpPr>
        <p:spPr>
          <a:xfrm rot="10800000" flipV="1">
            <a:off x="1828522" y="1831043"/>
            <a:ext cx="1593545" cy="788422"/>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54C2BF07-85E0-D340-B543-311A7D69001B}"/>
              </a:ext>
            </a:extLst>
          </p:cNvPr>
          <p:cNvSpPr/>
          <p:nvPr/>
        </p:nvSpPr>
        <p:spPr>
          <a:xfrm>
            <a:off x="169429" y="3062458"/>
            <a:ext cx="1023037" cy="261610"/>
          </a:xfrm>
          <a:prstGeom prst="rect">
            <a:avLst/>
          </a:prstGeom>
        </p:spPr>
        <p:txBody>
          <a:bodyPr wrap="none">
            <a:spAutoFit/>
          </a:bodyPr>
          <a:lstStyle/>
          <a:p>
            <a:r>
              <a:rPr lang="en-US" sz="1100" dirty="0"/>
              <a:t>strimzi-admin</a:t>
            </a:r>
          </a:p>
        </p:txBody>
      </p:sp>
      <p:cxnSp>
        <p:nvCxnSpPr>
          <p:cNvPr id="42" name="Curved Connector 41">
            <a:extLst>
              <a:ext uri="{FF2B5EF4-FFF2-40B4-BE49-F238E27FC236}">
                <a16:creationId xmlns:a16="http://schemas.microsoft.com/office/drawing/2014/main" id="{E7DA0BD5-2310-BC45-AC2A-FFD2236CC624}"/>
              </a:ext>
            </a:extLst>
          </p:cNvPr>
          <p:cNvCxnSpPr>
            <a:cxnSpLocks/>
            <a:stCxn id="9" idx="1"/>
            <a:endCxn id="5" idx="3"/>
          </p:cNvCxnSpPr>
          <p:nvPr/>
        </p:nvCxnSpPr>
        <p:spPr>
          <a:xfrm rot="10800000" flipV="1">
            <a:off x="2270950" y="3329766"/>
            <a:ext cx="1151117" cy="268713"/>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Curved Connector 44">
            <a:extLst>
              <a:ext uri="{FF2B5EF4-FFF2-40B4-BE49-F238E27FC236}">
                <a16:creationId xmlns:a16="http://schemas.microsoft.com/office/drawing/2014/main" id="{46F99FA9-558C-E244-AE40-91A85AF4C468}"/>
              </a:ext>
            </a:extLst>
          </p:cNvPr>
          <p:cNvCxnSpPr>
            <a:cxnSpLocks/>
            <a:stCxn id="9" idx="3"/>
            <a:endCxn id="10" idx="1"/>
          </p:cNvCxnSpPr>
          <p:nvPr/>
        </p:nvCxnSpPr>
        <p:spPr>
          <a:xfrm flipV="1">
            <a:off x="5384800" y="3324068"/>
            <a:ext cx="1352839" cy="5699"/>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77EE460B-0C78-3A46-B652-1BF681EFC29B}"/>
              </a:ext>
            </a:extLst>
          </p:cNvPr>
          <p:cNvSpPr txBox="1"/>
          <p:nvPr/>
        </p:nvSpPr>
        <p:spPr>
          <a:xfrm>
            <a:off x="159474" y="3947671"/>
            <a:ext cx="1471878" cy="276999"/>
          </a:xfrm>
          <a:prstGeom prst="rect">
            <a:avLst/>
          </a:prstGeom>
          <a:noFill/>
        </p:spPr>
        <p:txBody>
          <a:bodyPr wrap="none" rtlCol="0">
            <a:spAutoFit/>
          </a:bodyPr>
          <a:lstStyle/>
          <a:p>
            <a:r>
              <a:rPr lang="en-US" sz="1200" dirty="0"/>
              <a:t>prometheus-server</a:t>
            </a:r>
          </a:p>
        </p:txBody>
      </p:sp>
      <p:sp>
        <p:nvSpPr>
          <p:cNvPr id="58" name="Rectangle 57">
            <a:extLst>
              <a:ext uri="{FF2B5EF4-FFF2-40B4-BE49-F238E27FC236}">
                <a16:creationId xmlns:a16="http://schemas.microsoft.com/office/drawing/2014/main" id="{6A9B98CA-AC75-AE4A-AFFB-CBD91FF2C4F5}"/>
              </a:ext>
            </a:extLst>
          </p:cNvPr>
          <p:cNvSpPr/>
          <p:nvPr/>
        </p:nvSpPr>
        <p:spPr>
          <a:xfrm>
            <a:off x="3422066" y="3690500"/>
            <a:ext cx="1962734" cy="253916"/>
          </a:xfrm>
          <a:prstGeom prst="rect">
            <a:avLst/>
          </a:prstGeom>
        </p:spPr>
        <p:txBody>
          <a:bodyPr wrap="square">
            <a:spAutoFit/>
          </a:bodyPr>
          <a:lstStyle/>
          <a:p>
            <a:r>
              <a:rPr lang="en-US" sz="1050" dirty="0">
                <a:solidFill>
                  <a:srgbClr val="0000FF"/>
                </a:solidFill>
                <a:latin typeface="Menlo" panose="020B0609030804020204" pitchFamily="49" charset="0"/>
              </a:rPr>
              <a:t>prometheus-server</a:t>
            </a:r>
          </a:p>
        </p:txBody>
      </p:sp>
      <p:sp>
        <p:nvSpPr>
          <p:cNvPr id="59" name="Rectangle 58">
            <a:extLst>
              <a:ext uri="{FF2B5EF4-FFF2-40B4-BE49-F238E27FC236}">
                <a16:creationId xmlns:a16="http://schemas.microsoft.com/office/drawing/2014/main" id="{6EF02051-583E-6745-94C8-0DA1FF872A7E}"/>
              </a:ext>
            </a:extLst>
          </p:cNvPr>
          <p:cNvSpPr/>
          <p:nvPr/>
        </p:nvSpPr>
        <p:spPr>
          <a:xfrm>
            <a:off x="6737639" y="3688648"/>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prometheus-operator </a:t>
            </a:r>
          </a:p>
        </p:txBody>
      </p:sp>
      <p:cxnSp>
        <p:nvCxnSpPr>
          <p:cNvPr id="60" name="Curved Connector 59">
            <a:extLst>
              <a:ext uri="{FF2B5EF4-FFF2-40B4-BE49-F238E27FC236}">
                <a16:creationId xmlns:a16="http://schemas.microsoft.com/office/drawing/2014/main" id="{0F49CA1B-4608-6240-9E91-9527663F52D3}"/>
              </a:ext>
            </a:extLst>
          </p:cNvPr>
          <p:cNvCxnSpPr>
            <a:cxnSpLocks/>
            <a:stCxn id="58" idx="3"/>
            <a:endCxn id="59" idx="1"/>
          </p:cNvCxnSpPr>
          <p:nvPr/>
        </p:nvCxnSpPr>
        <p:spPr>
          <a:xfrm flipV="1">
            <a:off x="5384800" y="3811759"/>
            <a:ext cx="1352839" cy="5699"/>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Curved Connector 67">
            <a:extLst>
              <a:ext uri="{FF2B5EF4-FFF2-40B4-BE49-F238E27FC236}">
                <a16:creationId xmlns:a16="http://schemas.microsoft.com/office/drawing/2014/main" id="{20E5CB08-1456-6D45-83DD-1A4E7CA70892}"/>
              </a:ext>
            </a:extLst>
          </p:cNvPr>
          <p:cNvCxnSpPr>
            <a:cxnSpLocks/>
            <a:stCxn id="58" idx="1"/>
            <a:endCxn id="57" idx="3"/>
          </p:cNvCxnSpPr>
          <p:nvPr/>
        </p:nvCxnSpPr>
        <p:spPr>
          <a:xfrm rot="10800000" flipV="1">
            <a:off x="1631352" y="3817457"/>
            <a:ext cx="1790714" cy="268713"/>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748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A31E-6839-E645-B74F-3C2A8B134560}"/>
              </a:ext>
            </a:extLst>
          </p:cNvPr>
          <p:cNvSpPr>
            <a:spLocks noGrp="1"/>
          </p:cNvSpPr>
          <p:nvPr>
            <p:ph type="title"/>
          </p:nvPr>
        </p:nvSpPr>
        <p:spPr/>
        <p:txBody>
          <a:bodyPr/>
          <a:lstStyle/>
          <a:p>
            <a:r>
              <a:rPr lang="en-US" sz="2000" dirty="0"/>
              <a:t>Performance Testing: System Context</a:t>
            </a:r>
            <a:endParaRPr sz="2000" dirty="0"/>
          </a:p>
        </p:txBody>
      </p:sp>
      <p:sp>
        <p:nvSpPr>
          <p:cNvPr id="4" name="Slide Number Placeholder 3">
            <a:extLst>
              <a:ext uri="{FF2B5EF4-FFF2-40B4-BE49-F238E27FC236}">
                <a16:creationId xmlns:a16="http://schemas.microsoft.com/office/drawing/2014/main" id="{E06F04CA-E56A-9549-B3E2-9769F935C1E2}"/>
              </a:ext>
            </a:extLst>
          </p:cNvPr>
          <p:cNvSpPr>
            <a:spLocks noGrp="1"/>
          </p:cNvSpPr>
          <p:nvPr>
            <p:ph type="sldNum" sz="quarter" idx="10"/>
          </p:nvPr>
        </p:nvSpPr>
        <p:spPr/>
        <p:txBody>
          <a:bodyPr/>
          <a:lstStyle/>
          <a:p>
            <a:fld id="{2F63A97E-D605-DC42-8452-C14CD1FA87FA}" type="slidenum">
              <a:rPr lang="en-US" smtClean="0">
                <a:solidFill>
                  <a:srgbClr val="5AAAFA"/>
                </a:solidFill>
              </a:rPr>
              <a:pPr/>
              <a:t>17</a:t>
            </a:fld>
            <a:endParaRPr lang="en-US">
              <a:solidFill>
                <a:srgbClr val="5AAAFA"/>
              </a:solidFill>
            </a:endParaRPr>
          </a:p>
        </p:txBody>
      </p:sp>
      <p:grpSp>
        <p:nvGrpSpPr>
          <p:cNvPr id="5" name="Group 4">
            <a:extLst>
              <a:ext uri="{FF2B5EF4-FFF2-40B4-BE49-F238E27FC236}">
                <a16:creationId xmlns:a16="http://schemas.microsoft.com/office/drawing/2014/main" id="{F80EFECB-2C9F-E84C-AA57-FFE518C34598}"/>
              </a:ext>
            </a:extLst>
          </p:cNvPr>
          <p:cNvGrpSpPr/>
          <p:nvPr/>
        </p:nvGrpSpPr>
        <p:grpSpPr>
          <a:xfrm>
            <a:off x="3468723" y="752352"/>
            <a:ext cx="936435" cy="1123110"/>
            <a:chOff x="3635564" y="430268"/>
            <a:chExt cx="936435" cy="1123110"/>
          </a:xfrm>
        </p:grpSpPr>
        <p:sp>
          <p:nvSpPr>
            <p:cNvPr id="6" name="Rounded Rectangle 5">
              <a:extLst>
                <a:ext uri="{FF2B5EF4-FFF2-40B4-BE49-F238E27FC236}">
                  <a16:creationId xmlns:a16="http://schemas.microsoft.com/office/drawing/2014/main" id="{93521FEB-D0D8-DA4A-A5F8-D3C349C464C7}"/>
                </a:ext>
              </a:extLst>
            </p:cNvPr>
            <p:cNvSpPr/>
            <p:nvPr/>
          </p:nvSpPr>
          <p:spPr>
            <a:xfrm>
              <a:off x="3635564" y="875058"/>
              <a:ext cx="936435" cy="6783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prstClr val="white"/>
                  </a:solidFill>
                  <a:latin typeface="Arial"/>
                </a:rPr>
                <a:t>Tester</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Oval 6">
              <a:extLst>
                <a:ext uri="{FF2B5EF4-FFF2-40B4-BE49-F238E27FC236}">
                  <a16:creationId xmlns:a16="http://schemas.microsoft.com/office/drawing/2014/main" id="{AB6328E2-4265-5E44-AADB-5781C1BE6FDA}"/>
                </a:ext>
              </a:extLst>
            </p:cNvPr>
            <p:cNvSpPr/>
            <p:nvPr/>
          </p:nvSpPr>
          <p:spPr>
            <a:xfrm>
              <a:off x="3827363" y="430268"/>
              <a:ext cx="552836" cy="4898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grpSp>
      <p:sp>
        <p:nvSpPr>
          <p:cNvPr id="8" name="Rectangle 7">
            <a:extLst>
              <a:ext uri="{FF2B5EF4-FFF2-40B4-BE49-F238E27FC236}">
                <a16:creationId xmlns:a16="http://schemas.microsoft.com/office/drawing/2014/main" id="{4131C140-520F-1A48-B89D-099B753D7E9C}"/>
              </a:ext>
            </a:extLst>
          </p:cNvPr>
          <p:cNvSpPr/>
          <p:nvPr/>
        </p:nvSpPr>
        <p:spPr>
          <a:xfrm>
            <a:off x="3218694" y="2367753"/>
            <a:ext cx="1663547" cy="914400"/>
          </a:xfrm>
          <a:prstGeom prst="rect">
            <a:avLst/>
          </a:prstGeom>
          <a:solidFill>
            <a:srgbClr val="3567A6"/>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Performance Tool</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a:p>
            <a:pPr marL="0" marR="0" indent="0" algn="ctr" defTabSz="685800" rtl="0" eaLnBrk="1" fontAlgn="auto" latinLnBrk="0" hangingPunct="1">
              <a:lnSpc>
                <a:spcPct val="100000"/>
              </a:lnSpc>
              <a:spcBef>
                <a:spcPts val="0"/>
              </a:spcBef>
              <a:spcAft>
                <a:spcPts val="0"/>
              </a:spcAft>
              <a:buClrTx/>
              <a:buSzTx/>
              <a:buFontTx/>
              <a:buNone/>
              <a:tabLst/>
            </a:pPr>
            <a:r>
              <a:rPr kumimoji="0" lang="en-US" sz="800" b="0" i="0" u="none" strike="noStrike" kern="1200" cap="none" spc="0" normalizeH="0" baseline="0" noProof="0" dirty="0">
                <a:ln>
                  <a:noFill/>
                </a:ln>
                <a:solidFill>
                  <a:prstClr val="white"/>
                </a:solidFill>
                <a:effectLst/>
                <a:uLnTx/>
                <a:uFillTx/>
                <a:latin typeface="Arial"/>
                <a:ea typeface="+mn-ea"/>
                <a:cs typeface="+mn-cs"/>
              </a:rPr>
              <a:t>Allows </a:t>
            </a:r>
            <a:r>
              <a:rPr lang="en-US" sz="800" dirty="0">
                <a:solidFill>
                  <a:prstClr val="white"/>
                </a:solidFill>
                <a:latin typeface="Arial"/>
              </a:rPr>
              <a:t>stress kafka cluster and measure latency</a:t>
            </a:r>
            <a:endParaRPr kumimoji="0" sz="8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D0E2B8D2-575D-7A4F-9978-19F1A3B25D46}"/>
              </a:ext>
            </a:extLst>
          </p:cNvPr>
          <p:cNvSpPr/>
          <p:nvPr/>
        </p:nvSpPr>
        <p:spPr>
          <a:xfrm>
            <a:off x="6232612" y="3528298"/>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10" name="Straight Arrow Connector 9">
            <a:extLst>
              <a:ext uri="{FF2B5EF4-FFF2-40B4-BE49-F238E27FC236}">
                <a16:creationId xmlns:a16="http://schemas.microsoft.com/office/drawing/2014/main" id="{F918A8D0-AD6C-3A41-87EA-EF802A10A724}"/>
              </a:ext>
            </a:extLst>
          </p:cNvPr>
          <p:cNvCxnSpPr>
            <a:cxnSpLocks/>
            <a:stCxn id="8" idx="3"/>
            <a:endCxn id="9" idx="1"/>
          </p:cNvCxnSpPr>
          <p:nvPr/>
        </p:nvCxnSpPr>
        <p:spPr>
          <a:xfrm>
            <a:off x="4882241" y="2824953"/>
            <a:ext cx="1350371" cy="1160545"/>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1E1247C-49D7-D147-9304-6DE26446F6CF}"/>
              </a:ext>
            </a:extLst>
          </p:cNvPr>
          <p:cNvSpPr txBox="1"/>
          <p:nvPr/>
        </p:nvSpPr>
        <p:spPr>
          <a:xfrm>
            <a:off x="4953095" y="3258716"/>
            <a:ext cx="1279517" cy="338554"/>
          </a:xfrm>
          <a:prstGeom prst="rect">
            <a:avLst/>
          </a:prstGeom>
          <a:solidFill>
            <a:schemeClr val="bg1"/>
          </a:solidFill>
        </p:spPr>
        <p:txBody>
          <a:bodyPr wrap="none" rtlCol="0">
            <a:spAutoFit/>
          </a:bodyPr>
          <a:lstStyle/>
          <a:p>
            <a:r>
              <a:rPr lang="en-US" sz="800" dirty="0"/>
              <a:t>Publishes &amp; Consumes </a:t>
            </a:r>
          </a:p>
          <a:p>
            <a:r>
              <a:rPr lang="en-US" sz="800" dirty="0"/>
              <a:t>messages</a:t>
            </a:r>
          </a:p>
        </p:txBody>
      </p:sp>
      <p:cxnSp>
        <p:nvCxnSpPr>
          <p:cNvPr id="13" name="Straight Arrow Connector 12">
            <a:extLst>
              <a:ext uri="{FF2B5EF4-FFF2-40B4-BE49-F238E27FC236}">
                <a16:creationId xmlns:a16="http://schemas.microsoft.com/office/drawing/2014/main" id="{F17228FB-5052-F34E-BFC4-E5C2BD5C5C69}"/>
              </a:ext>
            </a:extLst>
          </p:cNvPr>
          <p:cNvCxnSpPr>
            <a:cxnSpLocks/>
            <a:stCxn id="6" idx="2"/>
            <a:endCxn id="8" idx="0"/>
          </p:cNvCxnSpPr>
          <p:nvPr/>
        </p:nvCxnSpPr>
        <p:spPr>
          <a:xfrm>
            <a:off x="3936941" y="1875462"/>
            <a:ext cx="113527" cy="492291"/>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911EA25-6B7C-5E45-ACA4-ADEB2692F0E0}"/>
              </a:ext>
            </a:extLst>
          </p:cNvPr>
          <p:cNvSpPr txBox="1"/>
          <p:nvPr/>
        </p:nvSpPr>
        <p:spPr>
          <a:xfrm>
            <a:off x="3295096" y="2006828"/>
            <a:ext cx="1083951" cy="215444"/>
          </a:xfrm>
          <a:prstGeom prst="rect">
            <a:avLst/>
          </a:prstGeom>
          <a:solidFill>
            <a:schemeClr val="bg1"/>
          </a:solidFill>
        </p:spPr>
        <p:txBody>
          <a:bodyPr wrap="none" rtlCol="0">
            <a:spAutoFit/>
          </a:bodyPr>
          <a:lstStyle/>
          <a:p>
            <a:r>
              <a:rPr lang="en-US" sz="800" dirty="0"/>
              <a:t>Deploy, trigger runs</a:t>
            </a:r>
            <a:endParaRPr sz="800" dirty="0"/>
          </a:p>
        </p:txBody>
      </p:sp>
      <p:sp>
        <p:nvSpPr>
          <p:cNvPr id="18" name="Rectangle 17">
            <a:extLst>
              <a:ext uri="{FF2B5EF4-FFF2-40B4-BE49-F238E27FC236}">
                <a16:creationId xmlns:a16="http://schemas.microsoft.com/office/drawing/2014/main" id="{731E9411-8E61-6E4B-B6D9-674CB64458C6}"/>
              </a:ext>
            </a:extLst>
          </p:cNvPr>
          <p:cNvSpPr/>
          <p:nvPr/>
        </p:nvSpPr>
        <p:spPr>
          <a:xfrm>
            <a:off x="844534" y="2403222"/>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Mirror Maker 2</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19" name="Straight Arrow Connector 18">
            <a:extLst>
              <a:ext uri="{FF2B5EF4-FFF2-40B4-BE49-F238E27FC236}">
                <a16:creationId xmlns:a16="http://schemas.microsoft.com/office/drawing/2014/main" id="{CF15ECF9-2867-184F-B35E-0C52B005AC10}"/>
              </a:ext>
            </a:extLst>
          </p:cNvPr>
          <p:cNvCxnSpPr>
            <a:cxnSpLocks/>
            <a:stCxn id="6" idx="1"/>
            <a:endCxn id="18" idx="0"/>
          </p:cNvCxnSpPr>
          <p:nvPr/>
        </p:nvCxnSpPr>
        <p:spPr>
          <a:xfrm flipH="1">
            <a:off x="1676308" y="1536302"/>
            <a:ext cx="1792415" cy="866920"/>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7BC92992-0CD5-164F-AD40-AAF6BE598858}"/>
              </a:ext>
            </a:extLst>
          </p:cNvPr>
          <p:cNvSpPr txBox="1"/>
          <p:nvPr/>
        </p:nvSpPr>
        <p:spPr>
          <a:xfrm>
            <a:off x="2122524" y="1875462"/>
            <a:ext cx="1083951" cy="215444"/>
          </a:xfrm>
          <a:prstGeom prst="rect">
            <a:avLst/>
          </a:prstGeom>
          <a:solidFill>
            <a:schemeClr val="bg1"/>
          </a:solidFill>
        </p:spPr>
        <p:txBody>
          <a:bodyPr wrap="none" rtlCol="0">
            <a:spAutoFit/>
          </a:bodyPr>
          <a:lstStyle/>
          <a:p>
            <a:r>
              <a:rPr lang="en-US" sz="800" dirty="0"/>
              <a:t>Deploy, trigger runs</a:t>
            </a:r>
            <a:endParaRPr sz="800" dirty="0"/>
          </a:p>
        </p:txBody>
      </p:sp>
      <p:cxnSp>
        <p:nvCxnSpPr>
          <p:cNvPr id="29" name="Straight Arrow Connector 28">
            <a:extLst>
              <a:ext uri="{FF2B5EF4-FFF2-40B4-BE49-F238E27FC236}">
                <a16:creationId xmlns:a16="http://schemas.microsoft.com/office/drawing/2014/main" id="{CED1673D-A61D-824D-8C21-D591C027F3C5}"/>
              </a:ext>
            </a:extLst>
          </p:cNvPr>
          <p:cNvCxnSpPr>
            <a:cxnSpLocks/>
            <a:stCxn id="8" idx="2"/>
            <a:endCxn id="28" idx="0"/>
          </p:cNvCxnSpPr>
          <p:nvPr/>
        </p:nvCxnSpPr>
        <p:spPr>
          <a:xfrm flipH="1">
            <a:off x="3370838" y="3282153"/>
            <a:ext cx="679630" cy="492291"/>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18CA162-B9D9-5D43-B7DA-E7D093961629}"/>
              </a:ext>
            </a:extLst>
          </p:cNvPr>
          <p:cNvSpPr txBox="1"/>
          <p:nvPr/>
        </p:nvSpPr>
        <p:spPr>
          <a:xfrm>
            <a:off x="3043224" y="3336127"/>
            <a:ext cx="1279517" cy="338554"/>
          </a:xfrm>
          <a:prstGeom prst="rect">
            <a:avLst/>
          </a:prstGeom>
          <a:solidFill>
            <a:schemeClr val="bg1"/>
          </a:solidFill>
        </p:spPr>
        <p:txBody>
          <a:bodyPr wrap="none" rtlCol="0">
            <a:spAutoFit/>
          </a:bodyPr>
          <a:lstStyle/>
          <a:p>
            <a:r>
              <a:rPr lang="en-US" sz="800" dirty="0"/>
              <a:t>Publishes &amp; Consumes </a:t>
            </a:r>
          </a:p>
          <a:p>
            <a:r>
              <a:rPr lang="en-US" sz="800" dirty="0"/>
              <a:t>messages</a:t>
            </a:r>
          </a:p>
        </p:txBody>
      </p:sp>
      <p:cxnSp>
        <p:nvCxnSpPr>
          <p:cNvPr id="38" name="Elbow Connector 37">
            <a:extLst>
              <a:ext uri="{FF2B5EF4-FFF2-40B4-BE49-F238E27FC236}">
                <a16:creationId xmlns:a16="http://schemas.microsoft.com/office/drawing/2014/main" id="{9FB7594D-DEDA-CD41-AE83-217D67988383}"/>
              </a:ext>
            </a:extLst>
          </p:cNvPr>
          <p:cNvCxnSpPr>
            <a:stCxn id="18" idx="2"/>
            <a:endCxn id="28" idx="1"/>
          </p:cNvCxnSpPr>
          <p:nvPr/>
        </p:nvCxnSpPr>
        <p:spPr>
          <a:xfrm rot="16200000" flipH="1">
            <a:off x="1650675" y="3343255"/>
            <a:ext cx="914022" cy="862756"/>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4ECFCE31-274A-974A-BA72-B59DBB20F4CE}"/>
              </a:ext>
            </a:extLst>
          </p:cNvPr>
          <p:cNvCxnSpPr>
            <a:cxnSpLocks/>
            <a:stCxn id="18" idx="2"/>
            <a:endCxn id="9" idx="1"/>
          </p:cNvCxnSpPr>
          <p:nvPr/>
        </p:nvCxnSpPr>
        <p:spPr>
          <a:xfrm rot="16200000" flipH="1">
            <a:off x="3620522" y="1373408"/>
            <a:ext cx="667876" cy="4556304"/>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74729975-8414-8941-98AD-12678BAE8825}"/>
              </a:ext>
            </a:extLst>
          </p:cNvPr>
          <p:cNvSpPr/>
          <p:nvPr/>
        </p:nvSpPr>
        <p:spPr>
          <a:xfrm>
            <a:off x="2539064" y="3774444"/>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spTree>
    <p:extLst>
      <p:ext uri="{BB962C8B-B14F-4D97-AF65-F5344CB8AC3E}">
        <p14:creationId xmlns:p14="http://schemas.microsoft.com/office/powerpoint/2010/main" val="3404373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E02D-17FC-B64A-848E-E6EE2E7E5A93}"/>
              </a:ext>
            </a:extLst>
          </p:cNvPr>
          <p:cNvSpPr>
            <a:spLocks noGrp="1"/>
          </p:cNvSpPr>
          <p:nvPr>
            <p:ph type="title"/>
          </p:nvPr>
        </p:nvSpPr>
        <p:spPr/>
        <p:txBody>
          <a:bodyPr/>
          <a:lstStyle/>
          <a:p>
            <a:r>
              <a:rPr lang="en-US" dirty="0"/>
              <a:t>Performance Testing</a:t>
            </a:r>
            <a:endParaRPr dirty="0"/>
          </a:p>
        </p:txBody>
      </p:sp>
      <p:sp>
        <p:nvSpPr>
          <p:cNvPr id="4" name="Slide Number Placeholder 3">
            <a:extLst>
              <a:ext uri="{FF2B5EF4-FFF2-40B4-BE49-F238E27FC236}">
                <a16:creationId xmlns:a16="http://schemas.microsoft.com/office/drawing/2014/main" id="{CC070D25-E38D-7949-AA56-03C3740E6A0A}"/>
              </a:ext>
            </a:extLst>
          </p:cNvPr>
          <p:cNvSpPr>
            <a:spLocks noGrp="1"/>
          </p:cNvSpPr>
          <p:nvPr>
            <p:ph type="sldNum" sz="quarter" idx="10"/>
          </p:nvPr>
        </p:nvSpPr>
        <p:spPr/>
        <p:txBody>
          <a:bodyPr/>
          <a:lstStyle/>
          <a:p>
            <a:fld id="{2F63A97E-D605-DC42-8452-C14CD1FA87FA}" type="slidenum">
              <a:rPr lang="en-US" smtClean="0">
                <a:solidFill>
                  <a:srgbClr val="5AAAFA"/>
                </a:solidFill>
              </a:rPr>
              <a:pPr/>
              <a:t>18</a:t>
            </a:fld>
            <a:endParaRPr lang="en-US">
              <a:solidFill>
                <a:srgbClr val="5AAAFA"/>
              </a:solidFill>
            </a:endParaRPr>
          </a:p>
        </p:txBody>
      </p:sp>
      <p:cxnSp>
        <p:nvCxnSpPr>
          <p:cNvPr id="6" name="Straight Arrow Connector 5">
            <a:extLst>
              <a:ext uri="{FF2B5EF4-FFF2-40B4-BE49-F238E27FC236}">
                <a16:creationId xmlns:a16="http://schemas.microsoft.com/office/drawing/2014/main" id="{58D4DBE5-E4DA-084F-A7B6-EA6C68F2E2E6}"/>
              </a:ext>
            </a:extLst>
          </p:cNvPr>
          <p:cNvCxnSpPr/>
          <p:nvPr/>
        </p:nvCxnSpPr>
        <p:spPr>
          <a:xfrm>
            <a:off x="293688" y="1056904"/>
            <a:ext cx="8137793" cy="0"/>
          </a:xfrm>
          <a:prstGeom prst="straightConnector1">
            <a:avLst/>
          </a:prstGeom>
          <a:ln>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7" name="Group 6">
            <a:extLst>
              <a:ext uri="{FF2B5EF4-FFF2-40B4-BE49-F238E27FC236}">
                <a16:creationId xmlns:a16="http://schemas.microsoft.com/office/drawing/2014/main" id="{2141735D-BC91-B643-97A8-F25296089FE4}"/>
              </a:ext>
            </a:extLst>
          </p:cNvPr>
          <p:cNvGrpSpPr/>
          <p:nvPr/>
        </p:nvGrpSpPr>
        <p:grpSpPr>
          <a:xfrm>
            <a:off x="981420" y="2199814"/>
            <a:ext cx="818524" cy="411476"/>
            <a:chOff x="1193647" y="1635094"/>
            <a:chExt cx="818524" cy="411476"/>
          </a:xfrm>
        </p:grpSpPr>
        <p:sp>
          <p:nvSpPr>
            <p:cNvPr id="8" name="Rounded Rectangle 7">
              <a:extLst>
                <a:ext uri="{FF2B5EF4-FFF2-40B4-BE49-F238E27FC236}">
                  <a16:creationId xmlns:a16="http://schemas.microsoft.com/office/drawing/2014/main" id="{F8DB034D-8B70-FF44-8C50-971ACB67B464}"/>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E767035-5D5C-2A46-8789-58C7AEE8CC11}"/>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15201493-9B1A-684D-946C-C3B9AA01B94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C2CC101-6B77-D34F-A356-DCC7BA2EB70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EF26485A-6102-854A-A8BD-E887DF1F297F}"/>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186786E8-3AAC-984D-8604-97A619529F23}"/>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4" name="Rounded Rectangle 13">
            <a:extLst>
              <a:ext uri="{FF2B5EF4-FFF2-40B4-BE49-F238E27FC236}">
                <a16:creationId xmlns:a16="http://schemas.microsoft.com/office/drawing/2014/main" id="{0907827F-9993-9E43-8499-CE875E70AB57}"/>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sp>
        <p:nvSpPr>
          <p:cNvPr id="16" name="Rounded Rectangle 15">
            <a:extLst>
              <a:ext uri="{FF2B5EF4-FFF2-40B4-BE49-F238E27FC236}">
                <a16:creationId xmlns:a16="http://schemas.microsoft.com/office/drawing/2014/main" id="{47C7A852-690D-B048-850D-725B358B924C}"/>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cxnSp>
        <p:nvCxnSpPr>
          <p:cNvPr id="18" name="Straight Arrow Connector 17">
            <a:extLst>
              <a:ext uri="{FF2B5EF4-FFF2-40B4-BE49-F238E27FC236}">
                <a16:creationId xmlns:a16="http://schemas.microsoft.com/office/drawing/2014/main" id="{466F4988-4EE2-2848-821F-FEC9E74218EA}"/>
              </a:ext>
            </a:extLst>
          </p:cNvPr>
          <p:cNvCxnSpPr>
            <a:cxnSpLocks/>
          </p:cNvCxnSpPr>
          <p:nvPr/>
        </p:nvCxnSpPr>
        <p:spPr>
          <a:xfrm>
            <a:off x="844260" y="926274"/>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4703EB7A-DE4F-714E-A139-2F7932178438}"/>
              </a:ext>
            </a:extLst>
          </p:cNvPr>
          <p:cNvCxnSpPr>
            <a:cxnSpLocks/>
            <a:stCxn id="14" idx="3"/>
            <a:endCxn id="13" idx="0"/>
          </p:cNvCxnSpPr>
          <p:nvPr/>
        </p:nvCxnSpPr>
        <p:spPr>
          <a:xfrm>
            <a:off x="981420" y="1292401"/>
            <a:ext cx="749460" cy="907413"/>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331ACA92-40EC-6142-B96D-B5403E327BFB}"/>
              </a:ext>
            </a:extLst>
          </p:cNvPr>
          <p:cNvSpPr txBox="1"/>
          <p:nvPr/>
        </p:nvSpPr>
        <p:spPr>
          <a:xfrm>
            <a:off x="599544" y="687050"/>
            <a:ext cx="559769" cy="300082"/>
          </a:xfrm>
          <a:prstGeom prst="rect">
            <a:avLst/>
          </a:prstGeom>
          <a:noFill/>
        </p:spPr>
        <p:txBody>
          <a:bodyPr wrap="none" rtlCol="0">
            <a:spAutoFit/>
          </a:bodyPr>
          <a:lstStyle/>
          <a:p>
            <a:r>
              <a:rPr lang="en-US" dirty="0"/>
              <a:t>TS-1</a:t>
            </a:r>
            <a:endParaRPr dirty="0"/>
          </a:p>
        </p:txBody>
      </p:sp>
      <p:sp>
        <p:nvSpPr>
          <p:cNvPr id="27" name="TextBox 26">
            <a:extLst>
              <a:ext uri="{FF2B5EF4-FFF2-40B4-BE49-F238E27FC236}">
                <a16:creationId xmlns:a16="http://schemas.microsoft.com/office/drawing/2014/main" id="{DE8AD4E9-E7C4-CB49-9491-A3376921883D}"/>
              </a:ext>
            </a:extLst>
          </p:cNvPr>
          <p:cNvSpPr txBox="1"/>
          <p:nvPr/>
        </p:nvSpPr>
        <p:spPr>
          <a:xfrm>
            <a:off x="1496526" y="687050"/>
            <a:ext cx="559769" cy="300082"/>
          </a:xfrm>
          <a:prstGeom prst="rect">
            <a:avLst/>
          </a:prstGeom>
          <a:noFill/>
        </p:spPr>
        <p:txBody>
          <a:bodyPr wrap="none" rtlCol="0">
            <a:spAutoFit/>
          </a:bodyPr>
          <a:lstStyle/>
          <a:p>
            <a:r>
              <a:rPr lang="en-US" dirty="0"/>
              <a:t>TS-2</a:t>
            </a:r>
            <a:endParaRPr dirty="0"/>
          </a:p>
        </p:txBody>
      </p:sp>
      <p:sp>
        <p:nvSpPr>
          <p:cNvPr id="28" name="TextBox 27">
            <a:extLst>
              <a:ext uri="{FF2B5EF4-FFF2-40B4-BE49-F238E27FC236}">
                <a16:creationId xmlns:a16="http://schemas.microsoft.com/office/drawing/2014/main" id="{F8F20A21-AB0A-0245-8DB9-799E53138B23}"/>
              </a:ext>
            </a:extLst>
          </p:cNvPr>
          <p:cNvSpPr txBox="1"/>
          <p:nvPr/>
        </p:nvSpPr>
        <p:spPr>
          <a:xfrm>
            <a:off x="5672294" y="687050"/>
            <a:ext cx="559769" cy="300082"/>
          </a:xfrm>
          <a:prstGeom prst="rect">
            <a:avLst/>
          </a:prstGeom>
          <a:noFill/>
        </p:spPr>
        <p:txBody>
          <a:bodyPr wrap="none" rtlCol="0">
            <a:spAutoFit/>
          </a:bodyPr>
          <a:lstStyle/>
          <a:p>
            <a:r>
              <a:rPr lang="en-US" dirty="0"/>
              <a:t>TS-3</a:t>
            </a:r>
            <a:endParaRPr dirty="0"/>
          </a:p>
        </p:txBody>
      </p:sp>
      <p:sp>
        <p:nvSpPr>
          <p:cNvPr id="29" name="TextBox 28">
            <a:extLst>
              <a:ext uri="{FF2B5EF4-FFF2-40B4-BE49-F238E27FC236}">
                <a16:creationId xmlns:a16="http://schemas.microsoft.com/office/drawing/2014/main" id="{FE9C729E-8C71-AB4E-8AD4-D37B1693DDA9}"/>
              </a:ext>
            </a:extLst>
          </p:cNvPr>
          <p:cNvSpPr txBox="1"/>
          <p:nvPr/>
        </p:nvSpPr>
        <p:spPr>
          <a:xfrm>
            <a:off x="7013414" y="687050"/>
            <a:ext cx="559769" cy="300082"/>
          </a:xfrm>
          <a:prstGeom prst="rect">
            <a:avLst/>
          </a:prstGeom>
          <a:noFill/>
        </p:spPr>
        <p:txBody>
          <a:bodyPr wrap="none" rtlCol="0">
            <a:spAutoFit/>
          </a:bodyPr>
          <a:lstStyle/>
          <a:p>
            <a:r>
              <a:rPr lang="en-US" dirty="0"/>
              <a:t>TS-4</a:t>
            </a:r>
            <a:endParaRPr dirty="0"/>
          </a:p>
        </p:txBody>
      </p:sp>
      <p:cxnSp>
        <p:nvCxnSpPr>
          <p:cNvPr id="30" name="Straight Arrow Connector 29">
            <a:extLst>
              <a:ext uri="{FF2B5EF4-FFF2-40B4-BE49-F238E27FC236}">
                <a16:creationId xmlns:a16="http://schemas.microsoft.com/office/drawing/2014/main" id="{6EBDD2C9-41B6-D945-8CA0-278BF280D1D3}"/>
              </a:ext>
            </a:extLst>
          </p:cNvPr>
          <p:cNvCxnSpPr>
            <a:cxnSpLocks/>
          </p:cNvCxnSpPr>
          <p:nvPr/>
        </p:nvCxnSpPr>
        <p:spPr>
          <a:xfrm>
            <a:off x="1770069"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8975729-A979-4449-83DE-8D95AA4F7863}"/>
              </a:ext>
            </a:extLst>
          </p:cNvPr>
          <p:cNvCxnSpPr>
            <a:cxnSpLocks/>
          </p:cNvCxnSpPr>
          <p:nvPr/>
        </p:nvCxnSpPr>
        <p:spPr>
          <a:xfrm>
            <a:off x="5856645"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84DDADE-B90F-7041-96B0-DD684157D7D3}"/>
              </a:ext>
            </a:extLst>
          </p:cNvPr>
          <p:cNvCxnSpPr>
            <a:cxnSpLocks/>
          </p:cNvCxnSpPr>
          <p:nvPr/>
        </p:nvCxnSpPr>
        <p:spPr>
          <a:xfrm>
            <a:off x="7250017"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5" name="Rounded Rectangle 14">
            <a:extLst>
              <a:ext uri="{FF2B5EF4-FFF2-40B4-BE49-F238E27FC236}">
                <a16:creationId xmlns:a16="http://schemas.microsoft.com/office/drawing/2014/main" id="{EE654857-8786-C641-85B2-1EB43F57CC3C}"/>
              </a:ext>
            </a:extLst>
          </p:cNvPr>
          <p:cNvSpPr/>
          <p:nvPr/>
        </p:nvSpPr>
        <p:spPr>
          <a:xfrm>
            <a:off x="7099097" y="1209063"/>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0" name="Rounded Rectangle 39">
            <a:extLst>
              <a:ext uri="{FF2B5EF4-FFF2-40B4-BE49-F238E27FC236}">
                <a16:creationId xmlns:a16="http://schemas.microsoft.com/office/drawing/2014/main" id="{ADBE9AA5-FFB1-694A-A7FE-B4555753FAA9}"/>
              </a:ext>
            </a:extLst>
          </p:cNvPr>
          <p:cNvSpPr/>
          <p:nvPr/>
        </p:nvSpPr>
        <p:spPr bwMode="auto">
          <a:xfrm>
            <a:off x="5156451"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41" name="Rounded Rectangle 40">
            <a:extLst>
              <a:ext uri="{FF2B5EF4-FFF2-40B4-BE49-F238E27FC236}">
                <a16:creationId xmlns:a16="http://schemas.microsoft.com/office/drawing/2014/main" id="{52214948-3E3F-894D-8B56-407E82C4F31E}"/>
              </a:ext>
            </a:extLst>
          </p:cNvPr>
          <p:cNvSpPr/>
          <p:nvPr/>
        </p:nvSpPr>
        <p:spPr bwMode="auto">
          <a:xfrm>
            <a:off x="5293609"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42" name="Rounded Rectangle 41">
            <a:extLst>
              <a:ext uri="{FF2B5EF4-FFF2-40B4-BE49-F238E27FC236}">
                <a16:creationId xmlns:a16="http://schemas.microsoft.com/office/drawing/2014/main" id="{A13CE97E-0E5E-4E4D-8CA1-620EB4B8BA47}"/>
              </a:ext>
            </a:extLst>
          </p:cNvPr>
          <p:cNvSpPr/>
          <p:nvPr/>
        </p:nvSpPr>
        <p:spPr bwMode="auto">
          <a:xfrm>
            <a:off x="5431738"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sp>
        <p:nvSpPr>
          <p:cNvPr id="43" name="Rounded Rectangle 42">
            <a:extLst>
              <a:ext uri="{FF2B5EF4-FFF2-40B4-BE49-F238E27FC236}">
                <a16:creationId xmlns:a16="http://schemas.microsoft.com/office/drawing/2014/main" id="{0D847C54-A5CD-5144-98F9-BDD6926352FB}"/>
              </a:ext>
            </a:extLst>
          </p:cNvPr>
          <p:cNvSpPr/>
          <p:nvPr/>
        </p:nvSpPr>
        <p:spPr bwMode="auto">
          <a:xfrm>
            <a:off x="5572263" y="219001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13</a:t>
            </a:r>
            <a:endParaRPr lang="en-US" sz="375" dirty="0">
              <a:solidFill>
                <a:schemeClr val="bg1"/>
              </a:solidFill>
            </a:endParaRPr>
          </a:p>
        </p:txBody>
      </p:sp>
      <p:sp>
        <p:nvSpPr>
          <p:cNvPr id="44" name="Rounded Rectangle 43">
            <a:extLst>
              <a:ext uri="{FF2B5EF4-FFF2-40B4-BE49-F238E27FC236}">
                <a16:creationId xmlns:a16="http://schemas.microsoft.com/office/drawing/2014/main" id="{E8624658-D058-9D4B-BB18-062226A8FA71}"/>
              </a:ext>
            </a:extLst>
          </p:cNvPr>
          <p:cNvSpPr/>
          <p:nvPr/>
        </p:nvSpPr>
        <p:spPr bwMode="auto">
          <a:xfrm>
            <a:off x="5726643" y="2190021"/>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14</a:t>
            </a:r>
            <a:endParaRPr lang="en-US" sz="375" dirty="0">
              <a:solidFill>
                <a:schemeClr val="bg1"/>
              </a:solidFill>
            </a:endParaRPr>
          </a:p>
        </p:txBody>
      </p:sp>
      <p:cxnSp>
        <p:nvCxnSpPr>
          <p:cNvPr id="45" name="Elbow Connector 44">
            <a:extLst>
              <a:ext uri="{FF2B5EF4-FFF2-40B4-BE49-F238E27FC236}">
                <a16:creationId xmlns:a16="http://schemas.microsoft.com/office/drawing/2014/main" id="{4FE47FC5-EA5C-554A-BEAC-0542DEE6075E}"/>
              </a:ext>
            </a:extLst>
          </p:cNvPr>
          <p:cNvCxnSpPr>
            <a:cxnSpLocks/>
            <a:stCxn id="16" idx="3"/>
            <a:endCxn id="44" idx="0"/>
          </p:cNvCxnSpPr>
          <p:nvPr/>
        </p:nvCxnSpPr>
        <p:spPr>
          <a:xfrm>
            <a:off x="4713339" y="1627729"/>
            <a:ext cx="1082368" cy="562292"/>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Elbow Connector 47">
            <a:extLst>
              <a:ext uri="{FF2B5EF4-FFF2-40B4-BE49-F238E27FC236}">
                <a16:creationId xmlns:a16="http://schemas.microsoft.com/office/drawing/2014/main" id="{8F53110A-9DDE-A148-88EC-29E53494AA1F}"/>
              </a:ext>
            </a:extLst>
          </p:cNvPr>
          <p:cNvCxnSpPr>
            <a:cxnSpLocks/>
            <a:stCxn id="12" idx="0"/>
            <a:endCxn id="16" idx="1"/>
          </p:cNvCxnSpPr>
          <p:nvPr/>
        </p:nvCxnSpPr>
        <p:spPr>
          <a:xfrm rot="5400000" flipH="1" flipV="1">
            <a:off x="2373953" y="854834"/>
            <a:ext cx="572085" cy="2117877"/>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 name="Elbow Connector 50">
            <a:extLst>
              <a:ext uri="{FF2B5EF4-FFF2-40B4-BE49-F238E27FC236}">
                <a16:creationId xmlns:a16="http://schemas.microsoft.com/office/drawing/2014/main" id="{8DA8A9B5-1EF7-E341-8416-8D6862EECD02}"/>
              </a:ext>
            </a:extLst>
          </p:cNvPr>
          <p:cNvCxnSpPr>
            <a:cxnSpLocks/>
            <a:stCxn id="43" idx="0"/>
            <a:endCxn id="15" idx="1"/>
          </p:cNvCxnSpPr>
          <p:nvPr/>
        </p:nvCxnSpPr>
        <p:spPr>
          <a:xfrm rot="5400000" flipH="1" flipV="1">
            <a:off x="5953696" y="1044617"/>
            <a:ext cx="833032" cy="1457770"/>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B83FC267-113A-E243-AB79-6CFAB7C91EFA}"/>
              </a:ext>
            </a:extLst>
          </p:cNvPr>
          <p:cNvSpPr txBox="1"/>
          <p:nvPr/>
        </p:nvSpPr>
        <p:spPr>
          <a:xfrm>
            <a:off x="739282" y="3276270"/>
            <a:ext cx="1075936" cy="507831"/>
          </a:xfrm>
          <a:prstGeom prst="rect">
            <a:avLst/>
          </a:prstGeom>
          <a:noFill/>
        </p:spPr>
        <p:txBody>
          <a:bodyPr wrap="none" rtlCol="0">
            <a:spAutoFit/>
          </a:bodyPr>
          <a:lstStyle/>
          <a:p>
            <a:r>
              <a:rPr lang="en-US" sz="900" dirty="0"/>
              <a:t>time to write to </a:t>
            </a:r>
          </a:p>
          <a:p>
            <a:r>
              <a:rPr lang="en-US" sz="900" dirty="0"/>
              <a:t>source topic</a:t>
            </a:r>
          </a:p>
          <a:p>
            <a:r>
              <a:rPr lang="en-US" sz="900" dirty="0"/>
              <a:t>record timestamp</a:t>
            </a:r>
            <a:endParaRPr sz="900" dirty="0"/>
          </a:p>
        </p:txBody>
      </p:sp>
      <p:cxnSp>
        <p:nvCxnSpPr>
          <p:cNvPr id="55" name="Straight Arrow Connector 54">
            <a:extLst>
              <a:ext uri="{FF2B5EF4-FFF2-40B4-BE49-F238E27FC236}">
                <a16:creationId xmlns:a16="http://schemas.microsoft.com/office/drawing/2014/main" id="{8597B556-E12F-0742-B1FB-055673B6C7EE}"/>
              </a:ext>
            </a:extLst>
          </p:cNvPr>
          <p:cNvCxnSpPr>
            <a:cxnSpLocks/>
          </p:cNvCxnSpPr>
          <p:nvPr/>
        </p:nvCxnSpPr>
        <p:spPr>
          <a:xfrm>
            <a:off x="836147" y="3276270"/>
            <a:ext cx="933922"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A6DC89A-BF1D-7E44-91E4-48C2688DE4E6}"/>
              </a:ext>
            </a:extLst>
          </p:cNvPr>
          <p:cNvCxnSpPr>
            <a:cxnSpLocks/>
          </p:cNvCxnSpPr>
          <p:nvPr/>
        </p:nvCxnSpPr>
        <p:spPr>
          <a:xfrm>
            <a:off x="1799944" y="3276270"/>
            <a:ext cx="3995763"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A9EFC4A-9B52-C543-9A25-1ED2C1EF6FB7}"/>
              </a:ext>
            </a:extLst>
          </p:cNvPr>
          <p:cNvSpPr txBox="1"/>
          <p:nvPr/>
        </p:nvSpPr>
        <p:spPr>
          <a:xfrm>
            <a:off x="3409480" y="3286064"/>
            <a:ext cx="1595309" cy="369332"/>
          </a:xfrm>
          <a:prstGeom prst="rect">
            <a:avLst/>
          </a:prstGeom>
          <a:noFill/>
        </p:spPr>
        <p:txBody>
          <a:bodyPr wrap="none" rtlCol="0">
            <a:spAutoFit/>
          </a:bodyPr>
          <a:lstStyle/>
          <a:p>
            <a:r>
              <a:rPr lang="en-US" sz="900" dirty="0"/>
              <a:t>time to mirror to target topic</a:t>
            </a:r>
          </a:p>
          <a:p>
            <a:r>
              <a:rPr lang="en-US" sz="900" dirty="0"/>
              <a:t>record timestamp</a:t>
            </a:r>
            <a:endParaRPr sz="900" dirty="0"/>
          </a:p>
        </p:txBody>
      </p:sp>
      <p:sp>
        <p:nvSpPr>
          <p:cNvPr id="62" name="TextBox 61">
            <a:extLst>
              <a:ext uri="{FF2B5EF4-FFF2-40B4-BE49-F238E27FC236}">
                <a16:creationId xmlns:a16="http://schemas.microsoft.com/office/drawing/2014/main" id="{CE49A3A6-881E-524B-AB01-B1C3AEA6F27D}"/>
              </a:ext>
            </a:extLst>
          </p:cNvPr>
          <p:cNvSpPr txBox="1"/>
          <p:nvPr/>
        </p:nvSpPr>
        <p:spPr>
          <a:xfrm>
            <a:off x="4843672" y="3979063"/>
            <a:ext cx="1646605" cy="369332"/>
          </a:xfrm>
          <a:prstGeom prst="rect">
            <a:avLst/>
          </a:prstGeom>
          <a:noFill/>
        </p:spPr>
        <p:txBody>
          <a:bodyPr wrap="none" rtlCol="0">
            <a:spAutoFit/>
          </a:bodyPr>
          <a:lstStyle/>
          <a:p>
            <a:r>
              <a:rPr lang="en-US" sz="900" dirty="0"/>
              <a:t>time to get replicated record </a:t>
            </a:r>
          </a:p>
          <a:p>
            <a:r>
              <a:rPr lang="en-US" sz="900" dirty="0"/>
              <a:t>from source to destination</a:t>
            </a:r>
            <a:endParaRPr sz="900" dirty="0"/>
          </a:p>
        </p:txBody>
      </p:sp>
      <p:cxnSp>
        <p:nvCxnSpPr>
          <p:cNvPr id="63" name="Straight Arrow Connector 62">
            <a:extLst>
              <a:ext uri="{FF2B5EF4-FFF2-40B4-BE49-F238E27FC236}">
                <a16:creationId xmlns:a16="http://schemas.microsoft.com/office/drawing/2014/main" id="{162272F5-9557-9F44-9A16-0B2DB47D26B1}"/>
              </a:ext>
            </a:extLst>
          </p:cNvPr>
          <p:cNvCxnSpPr>
            <a:cxnSpLocks/>
          </p:cNvCxnSpPr>
          <p:nvPr/>
        </p:nvCxnSpPr>
        <p:spPr>
          <a:xfrm flipV="1">
            <a:off x="739282" y="3894615"/>
            <a:ext cx="6510735" cy="39823"/>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EB7BA36F-8B8F-864C-9002-70D0E4F505E4}"/>
              </a:ext>
            </a:extLst>
          </p:cNvPr>
          <p:cNvCxnSpPr>
            <a:cxnSpLocks/>
          </p:cNvCxnSpPr>
          <p:nvPr/>
        </p:nvCxnSpPr>
        <p:spPr>
          <a:xfrm>
            <a:off x="5903251" y="3286064"/>
            <a:ext cx="1346766"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50F2E47E-5160-8640-8833-49685FA9A86F}"/>
              </a:ext>
            </a:extLst>
          </p:cNvPr>
          <p:cNvSpPr txBox="1"/>
          <p:nvPr/>
        </p:nvSpPr>
        <p:spPr>
          <a:xfrm>
            <a:off x="6016681" y="3329911"/>
            <a:ext cx="1075936" cy="507831"/>
          </a:xfrm>
          <a:prstGeom prst="rect">
            <a:avLst/>
          </a:prstGeom>
          <a:noFill/>
        </p:spPr>
        <p:txBody>
          <a:bodyPr wrap="none" rtlCol="0">
            <a:spAutoFit/>
          </a:bodyPr>
          <a:lstStyle/>
          <a:p>
            <a:r>
              <a:rPr lang="en-US" sz="900" dirty="0"/>
              <a:t>time to consume </a:t>
            </a:r>
          </a:p>
          <a:p>
            <a:r>
              <a:rPr lang="en-US" sz="900" dirty="0"/>
              <a:t>from topic</a:t>
            </a:r>
          </a:p>
          <a:p>
            <a:r>
              <a:rPr lang="en-US" sz="900" dirty="0"/>
              <a:t>record timestamp</a:t>
            </a:r>
            <a:endParaRPr sz="900" dirty="0"/>
          </a:p>
        </p:txBody>
      </p:sp>
    </p:spTree>
    <p:extLst>
      <p:ext uri="{BB962C8B-B14F-4D97-AF65-F5344CB8AC3E}">
        <p14:creationId xmlns:p14="http://schemas.microsoft.com/office/powerpoint/2010/main" val="862692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A31E-6839-E645-B74F-3C2A8B134560}"/>
              </a:ext>
            </a:extLst>
          </p:cNvPr>
          <p:cNvSpPr>
            <a:spLocks noGrp="1"/>
          </p:cNvSpPr>
          <p:nvPr>
            <p:ph type="title"/>
          </p:nvPr>
        </p:nvSpPr>
        <p:spPr>
          <a:xfrm>
            <a:off x="293688" y="44451"/>
            <a:ext cx="5522912" cy="660400"/>
          </a:xfrm>
        </p:spPr>
        <p:txBody>
          <a:bodyPr/>
          <a:lstStyle/>
          <a:p>
            <a:r>
              <a:rPr lang="en-US" sz="2400" dirty="0"/>
              <a:t>Performance Testing: </a:t>
            </a:r>
            <a:r>
              <a:rPr lang="en-US" sz="2000" dirty="0"/>
              <a:t>Container diagram</a:t>
            </a:r>
            <a:endParaRPr sz="2400" dirty="0"/>
          </a:p>
        </p:txBody>
      </p:sp>
      <p:sp>
        <p:nvSpPr>
          <p:cNvPr id="4" name="Slide Number Placeholder 3">
            <a:extLst>
              <a:ext uri="{FF2B5EF4-FFF2-40B4-BE49-F238E27FC236}">
                <a16:creationId xmlns:a16="http://schemas.microsoft.com/office/drawing/2014/main" id="{E06F04CA-E56A-9549-B3E2-9769F935C1E2}"/>
              </a:ext>
            </a:extLst>
          </p:cNvPr>
          <p:cNvSpPr>
            <a:spLocks noGrp="1"/>
          </p:cNvSpPr>
          <p:nvPr>
            <p:ph type="sldNum" sz="quarter" idx="10"/>
          </p:nvPr>
        </p:nvSpPr>
        <p:spPr/>
        <p:txBody>
          <a:bodyPr/>
          <a:lstStyle/>
          <a:p>
            <a:fld id="{2F63A97E-D605-DC42-8452-C14CD1FA87FA}" type="slidenum">
              <a:rPr lang="en-US" smtClean="0">
                <a:solidFill>
                  <a:srgbClr val="5AAAFA"/>
                </a:solidFill>
              </a:rPr>
              <a:pPr/>
              <a:t>19</a:t>
            </a:fld>
            <a:endParaRPr lang="en-US">
              <a:solidFill>
                <a:srgbClr val="5AAAFA"/>
              </a:solidFill>
            </a:endParaRPr>
          </a:p>
        </p:txBody>
      </p:sp>
      <p:grpSp>
        <p:nvGrpSpPr>
          <p:cNvPr id="5" name="Group 4">
            <a:extLst>
              <a:ext uri="{FF2B5EF4-FFF2-40B4-BE49-F238E27FC236}">
                <a16:creationId xmlns:a16="http://schemas.microsoft.com/office/drawing/2014/main" id="{F80EFECB-2C9F-E84C-AA57-FFE518C34598}"/>
              </a:ext>
            </a:extLst>
          </p:cNvPr>
          <p:cNvGrpSpPr/>
          <p:nvPr/>
        </p:nvGrpSpPr>
        <p:grpSpPr>
          <a:xfrm>
            <a:off x="391384" y="1983184"/>
            <a:ext cx="655152" cy="1025130"/>
            <a:chOff x="3635564" y="430268"/>
            <a:chExt cx="936435" cy="1123110"/>
          </a:xfrm>
        </p:grpSpPr>
        <p:sp>
          <p:nvSpPr>
            <p:cNvPr id="6" name="Rounded Rectangle 5">
              <a:extLst>
                <a:ext uri="{FF2B5EF4-FFF2-40B4-BE49-F238E27FC236}">
                  <a16:creationId xmlns:a16="http://schemas.microsoft.com/office/drawing/2014/main" id="{93521FEB-D0D8-DA4A-A5F8-D3C349C464C7}"/>
                </a:ext>
              </a:extLst>
            </p:cNvPr>
            <p:cNvSpPr/>
            <p:nvPr/>
          </p:nvSpPr>
          <p:spPr>
            <a:xfrm>
              <a:off x="3635564" y="875058"/>
              <a:ext cx="936435" cy="6783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prstClr val="white"/>
                  </a:solidFill>
                  <a:latin typeface="Arial"/>
                </a:rPr>
                <a:t>Tester</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Oval 6">
              <a:extLst>
                <a:ext uri="{FF2B5EF4-FFF2-40B4-BE49-F238E27FC236}">
                  <a16:creationId xmlns:a16="http://schemas.microsoft.com/office/drawing/2014/main" id="{AB6328E2-4265-5E44-AADB-5781C1BE6FDA}"/>
                </a:ext>
              </a:extLst>
            </p:cNvPr>
            <p:cNvSpPr/>
            <p:nvPr/>
          </p:nvSpPr>
          <p:spPr>
            <a:xfrm>
              <a:off x="3827363" y="430268"/>
              <a:ext cx="552836" cy="4898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grpSp>
      <p:sp>
        <p:nvSpPr>
          <p:cNvPr id="8" name="Rectangle 7">
            <a:extLst>
              <a:ext uri="{FF2B5EF4-FFF2-40B4-BE49-F238E27FC236}">
                <a16:creationId xmlns:a16="http://schemas.microsoft.com/office/drawing/2014/main" id="{4131C140-520F-1A48-B89D-099B753D7E9C}"/>
              </a:ext>
            </a:extLst>
          </p:cNvPr>
          <p:cNvSpPr/>
          <p:nvPr/>
        </p:nvSpPr>
        <p:spPr>
          <a:xfrm>
            <a:off x="3781865" y="1698144"/>
            <a:ext cx="1663547" cy="570079"/>
          </a:xfrm>
          <a:prstGeom prst="rect">
            <a:avLst/>
          </a:prstGeom>
          <a:solidFill>
            <a:srgbClr val="3567A6"/>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Producer App</a:t>
            </a:r>
            <a:endParaRPr kumimoji="0" sz="8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D0E2B8D2-575D-7A4F-9978-19F1A3B25D46}"/>
              </a:ext>
            </a:extLst>
          </p:cNvPr>
          <p:cNvSpPr/>
          <p:nvPr/>
        </p:nvSpPr>
        <p:spPr>
          <a:xfrm>
            <a:off x="7274078" y="943318"/>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13" name="Straight Arrow Connector 12">
            <a:extLst>
              <a:ext uri="{FF2B5EF4-FFF2-40B4-BE49-F238E27FC236}">
                <a16:creationId xmlns:a16="http://schemas.microsoft.com/office/drawing/2014/main" id="{F17228FB-5052-F34E-BFC4-E5C2BD5C5C69}"/>
              </a:ext>
            </a:extLst>
          </p:cNvPr>
          <p:cNvCxnSpPr>
            <a:cxnSpLocks/>
            <a:stCxn id="6" idx="3"/>
            <a:endCxn id="8" idx="1"/>
          </p:cNvCxnSpPr>
          <p:nvPr/>
        </p:nvCxnSpPr>
        <p:spPr>
          <a:xfrm flipV="1">
            <a:off x="1046536" y="1983184"/>
            <a:ext cx="2735329" cy="715559"/>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911EA25-6B7C-5E45-ACA4-ADEB2692F0E0}"/>
              </a:ext>
            </a:extLst>
          </p:cNvPr>
          <p:cNvSpPr txBox="1"/>
          <p:nvPr/>
        </p:nvSpPr>
        <p:spPr>
          <a:xfrm>
            <a:off x="1797680" y="2283979"/>
            <a:ext cx="739305" cy="215444"/>
          </a:xfrm>
          <a:prstGeom prst="rect">
            <a:avLst/>
          </a:prstGeom>
          <a:solidFill>
            <a:schemeClr val="bg1"/>
          </a:solidFill>
        </p:spPr>
        <p:txBody>
          <a:bodyPr wrap="none" rtlCol="0">
            <a:spAutoFit/>
          </a:bodyPr>
          <a:lstStyle/>
          <a:p>
            <a:r>
              <a:rPr lang="en-US" sz="800" dirty="0"/>
              <a:t>Trigger runs</a:t>
            </a:r>
            <a:endParaRPr sz="800" dirty="0"/>
          </a:p>
        </p:txBody>
      </p:sp>
      <p:sp>
        <p:nvSpPr>
          <p:cNvPr id="18" name="Rectangle 17">
            <a:extLst>
              <a:ext uri="{FF2B5EF4-FFF2-40B4-BE49-F238E27FC236}">
                <a16:creationId xmlns:a16="http://schemas.microsoft.com/office/drawing/2014/main" id="{731E9411-8E61-6E4B-B6D9-674CB64458C6}"/>
              </a:ext>
            </a:extLst>
          </p:cNvPr>
          <p:cNvSpPr/>
          <p:nvPr/>
        </p:nvSpPr>
        <p:spPr>
          <a:xfrm>
            <a:off x="7274077" y="2365256"/>
            <a:ext cx="1663547" cy="58811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Mirror Maker 2</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38" name="Elbow Connector 37">
            <a:extLst>
              <a:ext uri="{FF2B5EF4-FFF2-40B4-BE49-F238E27FC236}">
                <a16:creationId xmlns:a16="http://schemas.microsoft.com/office/drawing/2014/main" id="{9FB7594D-DEDA-CD41-AE83-217D67988383}"/>
              </a:ext>
            </a:extLst>
          </p:cNvPr>
          <p:cNvCxnSpPr>
            <a:cxnSpLocks/>
            <a:stCxn id="18" idx="2"/>
            <a:endCxn id="28" idx="0"/>
          </p:cNvCxnSpPr>
          <p:nvPr/>
        </p:nvCxnSpPr>
        <p:spPr>
          <a:xfrm rot="5400000">
            <a:off x="7893870" y="3165347"/>
            <a:ext cx="423963" cy="12700"/>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4ECFCE31-274A-974A-BA72-B59DBB20F4CE}"/>
              </a:ext>
            </a:extLst>
          </p:cNvPr>
          <p:cNvCxnSpPr>
            <a:cxnSpLocks/>
            <a:stCxn id="9" idx="2"/>
            <a:endCxn id="18" idx="0"/>
          </p:cNvCxnSpPr>
          <p:nvPr/>
        </p:nvCxnSpPr>
        <p:spPr>
          <a:xfrm rot="5400000">
            <a:off x="7852083" y="2111487"/>
            <a:ext cx="507538" cy="1"/>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74729975-8414-8941-98AD-12678BAE8825}"/>
              </a:ext>
            </a:extLst>
          </p:cNvPr>
          <p:cNvSpPr/>
          <p:nvPr/>
        </p:nvSpPr>
        <p:spPr>
          <a:xfrm>
            <a:off x="7274077" y="3377329"/>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sp>
        <p:nvSpPr>
          <p:cNvPr id="21" name="Rounded Rectangle 20">
            <a:extLst>
              <a:ext uri="{FF2B5EF4-FFF2-40B4-BE49-F238E27FC236}">
                <a16:creationId xmlns:a16="http://schemas.microsoft.com/office/drawing/2014/main" id="{3CFBFB33-1218-1B46-8042-273C666C5186}"/>
              </a:ext>
            </a:extLst>
          </p:cNvPr>
          <p:cNvSpPr/>
          <p:nvPr/>
        </p:nvSpPr>
        <p:spPr>
          <a:xfrm>
            <a:off x="2691871" y="1400519"/>
            <a:ext cx="3731384" cy="3057182"/>
          </a:xfrm>
          <a:prstGeom prst="roundRect">
            <a:avLst>
              <a:gd name="adj" fmla="val 3149"/>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indent="0" algn="l" defTabSz="685800" rtl="0" eaLnBrk="1" fontAlgn="auto" latinLnBrk="0" hangingPunct="1">
              <a:lnSpc>
                <a:spcPct val="100000"/>
              </a:lnSpc>
              <a:spcBef>
                <a:spcPts val="0"/>
              </a:spcBef>
              <a:spcAft>
                <a:spcPts val="0"/>
              </a:spcAft>
              <a:buClrTx/>
              <a:buSzTx/>
              <a:buFontTx/>
              <a:buNone/>
              <a:tabLst/>
            </a:pPr>
            <a:r>
              <a:rPr lang="en-US" sz="1000" dirty="0">
                <a:solidFill>
                  <a:srgbClr val="0000FF"/>
                </a:solidFill>
                <a:latin typeface="Arial"/>
              </a:rPr>
              <a:t>Kafka Perf Tool</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cxnSp>
        <p:nvCxnSpPr>
          <p:cNvPr id="58" name="Elbow Connector 57">
            <a:extLst>
              <a:ext uri="{FF2B5EF4-FFF2-40B4-BE49-F238E27FC236}">
                <a16:creationId xmlns:a16="http://schemas.microsoft.com/office/drawing/2014/main" id="{075CAE59-ED9A-0F48-BF04-07CA88610939}"/>
              </a:ext>
            </a:extLst>
          </p:cNvPr>
          <p:cNvCxnSpPr>
            <a:stCxn id="8" idx="3"/>
            <a:endCxn id="9" idx="1"/>
          </p:cNvCxnSpPr>
          <p:nvPr/>
        </p:nvCxnSpPr>
        <p:spPr>
          <a:xfrm flipV="1">
            <a:off x="5445412" y="1400518"/>
            <a:ext cx="1828666" cy="582666"/>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18CA162-B9D9-5D43-B7DA-E7D093961629}"/>
              </a:ext>
            </a:extLst>
          </p:cNvPr>
          <p:cNvSpPr txBox="1"/>
          <p:nvPr/>
        </p:nvSpPr>
        <p:spPr>
          <a:xfrm>
            <a:off x="6287704" y="1232646"/>
            <a:ext cx="660758" cy="338554"/>
          </a:xfrm>
          <a:prstGeom prst="rect">
            <a:avLst/>
          </a:prstGeom>
          <a:solidFill>
            <a:schemeClr val="bg1"/>
          </a:solidFill>
        </p:spPr>
        <p:txBody>
          <a:bodyPr wrap="none" rtlCol="0">
            <a:spAutoFit/>
          </a:bodyPr>
          <a:lstStyle/>
          <a:p>
            <a:r>
              <a:rPr lang="en-US" sz="800" dirty="0"/>
              <a:t>Publishes</a:t>
            </a:r>
          </a:p>
          <a:p>
            <a:r>
              <a:rPr lang="en-US" sz="800" dirty="0"/>
              <a:t>messages</a:t>
            </a:r>
          </a:p>
        </p:txBody>
      </p:sp>
      <p:sp>
        <p:nvSpPr>
          <p:cNvPr id="59" name="Rectangle 58">
            <a:extLst>
              <a:ext uri="{FF2B5EF4-FFF2-40B4-BE49-F238E27FC236}">
                <a16:creationId xmlns:a16="http://schemas.microsoft.com/office/drawing/2014/main" id="{D155D4FC-3D16-6E45-995F-1AC06BCEBEEC}"/>
              </a:ext>
            </a:extLst>
          </p:cNvPr>
          <p:cNvSpPr/>
          <p:nvPr/>
        </p:nvSpPr>
        <p:spPr>
          <a:xfrm>
            <a:off x="3781865" y="3324146"/>
            <a:ext cx="1663547" cy="570079"/>
          </a:xfrm>
          <a:prstGeom prst="rect">
            <a:avLst/>
          </a:prstGeom>
          <a:solidFill>
            <a:srgbClr val="3567A6"/>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Consumer App</a:t>
            </a:r>
            <a:endParaRPr kumimoji="0" sz="8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60" name="Elbow Connector 59">
            <a:extLst>
              <a:ext uri="{FF2B5EF4-FFF2-40B4-BE49-F238E27FC236}">
                <a16:creationId xmlns:a16="http://schemas.microsoft.com/office/drawing/2014/main" id="{B78B66F9-0572-E24C-AC98-746F0E060A12}"/>
              </a:ext>
            </a:extLst>
          </p:cNvPr>
          <p:cNvCxnSpPr>
            <a:cxnSpLocks/>
            <a:stCxn id="28" idx="1"/>
            <a:endCxn id="59" idx="3"/>
          </p:cNvCxnSpPr>
          <p:nvPr/>
        </p:nvCxnSpPr>
        <p:spPr>
          <a:xfrm rot="10800000">
            <a:off x="5445413" y="3609187"/>
            <a:ext cx="1828665" cy="225343"/>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1E1247C-49D7-D147-9304-6DE26446F6CF}"/>
              </a:ext>
            </a:extLst>
          </p:cNvPr>
          <p:cNvSpPr txBox="1"/>
          <p:nvPr/>
        </p:nvSpPr>
        <p:spPr>
          <a:xfrm>
            <a:off x="5733997" y="3439908"/>
            <a:ext cx="705642" cy="338554"/>
          </a:xfrm>
          <a:prstGeom prst="rect">
            <a:avLst/>
          </a:prstGeom>
          <a:solidFill>
            <a:schemeClr val="bg1"/>
          </a:solidFill>
        </p:spPr>
        <p:txBody>
          <a:bodyPr wrap="none" rtlCol="0">
            <a:spAutoFit/>
          </a:bodyPr>
          <a:lstStyle/>
          <a:p>
            <a:r>
              <a:rPr lang="en-US" sz="800" dirty="0"/>
              <a:t>Consumes </a:t>
            </a:r>
          </a:p>
          <a:p>
            <a:r>
              <a:rPr lang="en-US" sz="800" dirty="0"/>
              <a:t>messages</a:t>
            </a:r>
          </a:p>
        </p:txBody>
      </p:sp>
      <p:cxnSp>
        <p:nvCxnSpPr>
          <p:cNvPr id="63" name="Straight Arrow Connector 62">
            <a:extLst>
              <a:ext uri="{FF2B5EF4-FFF2-40B4-BE49-F238E27FC236}">
                <a16:creationId xmlns:a16="http://schemas.microsoft.com/office/drawing/2014/main" id="{793811A6-8EDB-6049-9D05-992872AC2C47}"/>
              </a:ext>
            </a:extLst>
          </p:cNvPr>
          <p:cNvCxnSpPr>
            <a:cxnSpLocks/>
            <a:stCxn id="6" idx="3"/>
          </p:cNvCxnSpPr>
          <p:nvPr/>
        </p:nvCxnSpPr>
        <p:spPr>
          <a:xfrm>
            <a:off x="1046536" y="2698743"/>
            <a:ext cx="2753541" cy="910442"/>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556E4385-085A-774A-8EA3-5E8126E0DD98}"/>
              </a:ext>
            </a:extLst>
          </p:cNvPr>
          <p:cNvSpPr txBox="1"/>
          <p:nvPr/>
        </p:nvSpPr>
        <p:spPr>
          <a:xfrm>
            <a:off x="1972078" y="3021541"/>
            <a:ext cx="771365" cy="338554"/>
          </a:xfrm>
          <a:prstGeom prst="rect">
            <a:avLst/>
          </a:prstGeom>
          <a:solidFill>
            <a:schemeClr val="bg1"/>
          </a:solidFill>
        </p:spPr>
        <p:txBody>
          <a:bodyPr wrap="none" rtlCol="0">
            <a:spAutoFit/>
          </a:bodyPr>
          <a:lstStyle/>
          <a:p>
            <a:r>
              <a:rPr lang="en-US" sz="800" dirty="0"/>
              <a:t>Get Latency </a:t>
            </a:r>
          </a:p>
          <a:p>
            <a:r>
              <a:rPr lang="en-US" sz="800" dirty="0"/>
              <a:t>metrics</a:t>
            </a:r>
            <a:endParaRPr sz="800" dirty="0"/>
          </a:p>
        </p:txBody>
      </p:sp>
    </p:spTree>
    <p:extLst>
      <p:ext uri="{BB962C8B-B14F-4D97-AF65-F5344CB8AC3E}">
        <p14:creationId xmlns:p14="http://schemas.microsoft.com/office/powerpoint/2010/main" val="3837135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F43B-A3DB-314C-8C68-1FC46B45F534}"/>
              </a:ext>
            </a:extLst>
          </p:cNvPr>
          <p:cNvSpPr>
            <a:spLocks noGrp="1"/>
          </p:cNvSpPr>
          <p:nvPr>
            <p:ph type="title"/>
          </p:nvPr>
        </p:nvSpPr>
        <p:spPr/>
        <p:txBody>
          <a:bodyPr/>
          <a:lstStyle/>
          <a:p>
            <a:r>
              <a:rPr lang="en-US" dirty="0"/>
              <a:t>Kafka Connect</a:t>
            </a:r>
          </a:p>
        </p:txBody>
      </p:sp>
      <p:sp>
        <p:nvSpPr>
          <p:cNvPr id="4" name="Content Placeholder 3">
            <a:extLst>
              <a:ext uri="{FF2B5EF4-FFF2-40B4-BE49-F238E27FC236}">
                <a16:creationId xmlns:a16="http://schemas.microsoft.com/office/drawing/2014/main" id="{868E4F80-67EA-904A-B71C-147400C9E931}"/>
              </a:ext>
            </a:extLst>
          </p:cNvPr>
          <p:cNvSpPr>
            <a:spLocks noGrp="1"/>
          </p:cNvSpPr>
          <p:nvPr>
            <p:ph idx="1"/>
          </p:nvPr>
        </p:nvSpPr>
        <p:spPr>
          <a:xfrm>
            <a:off x="144463" y="812493"/>
            <a:ext cx="8393112" cy="826738"/>
          </a:xfrm>
        </p:spPr>
        <p:txBody>
          <a:bodyPr/>
          <a:lstStyle/>
          <a:p>
            <a:r>
              <a:rPr lang="en-US" sz="1600"/>
              <a:t>Distributed deployment</a:t>
            </a:r>
          </a:p>
        </p:txBody>
      </p:sp>
      <p:sp>
        <p:nvSpPr>
          <p:cNvPr id="3" name="Slide Number Placeholder 2">
            <a:extLst>
              <a:ext uri="{FF2B5EF4-FFF2-40B4-BE49-F238E27FC236}">
                <a16:creationId xmlns:a16="http://schemas.microsoft.com/office/drawing/2014/main" id="{0FCFDAE1-B7D0-8844-928F-BBE4FDC7CFB9}"/>
              </a:ext>
            </a:extLst>
          </p:cNvPr>
          <p:cNvSpPr>
            <a:spLocks noGrp="1"/>
          </p:cNvSpPr>
          <p:nvPr>
            <p:ph type="sldNum" sz="quarter" idx="10"/>
          </p:nvPr>
        </p:nvSpPr>
        <p:spPr>
          <a:xfrm>
            <a:off x="6403181" y="3617119"/>
            <a:ext cx="300038" cy="205979"/>
          </a:xfrm>
          <a:prstGeom prst="rect">
            <a:avLst/>
          </a:prstGeom>
        </p:spPr>
        <p:txBody>
          <a:bodyPr vert="horz" wrap="square" lIns="68579" tIns="34289" rIns="68579" bIns="34289" numCol="1" anchor="ctr" anchorCtr="0" compatLnSpc="1">
            <a:prstTxWarp prst="textNoShape">
              <a:avLst/>
            </a:prstTxWarp>
          </a:bodyPr>
          <a:lstStyle>
            <a:defPPr>
              <a:defRPr lang="en-US"/>
            </a:defPPr>
            <a:lvl1pPr marL="0" algn="r" defTabSz="514350" rtl="0" eaLnBrk="1" latinLnBrk="0" hangingPunct="1">
              <a:defRPr sz="675" kern="1200">
                <a:solidFill>
                  <a:schemeClr val="accent2"/>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2F63A97E-D605-DC42-8452-C14CD1FA87FA}" type="slidenum">
              <a:rPr lang="en-US" smtClean="0">
                <a:solidFill>
                  <a:srgbClr val="5AAAFA"/>
                </a:solidFill>
              </a:rPr>
              <a:pPr/>
              <a:t>2</a:t>
            </a:fld>
            <a:endParaRPr lang="en-US"/>
          </a:p>
        </p:txBody>
      </p:sp>
      <p:sp>
        <p:nvSpPr>
          <p:cNvPr id="5" name="Rounded Rectangle 4">
            <a:extLst>
              <a:ext uri="{FF2B5EF4-FFF2-40B4-BE49-F238E27FC236}">
                <a16:creationId xmlns:a16="http://schemas.microsoft.com/office/drawing/2014/main" id="{C2BDBCFE-2439-4646-881E-9373DD5F5230}"/>
              </a:ext>
            </a:extLst>
          </p:cNvPr>
          <p:cNvSpPr/>
          <p:nvPr/>
        </p:nvSpPr>
        <p:spPr>
          <a:xfrm>
            <a:off x="1651056"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6" name="Rounded Rectangle 5">
            <a:extLst>
              <a:ext uri="{FF2B5EF4-FFF2-40B4-BE49-F238E27FC236}">
                <a16:creationId xmlns:a16="http://schemas.microsoft.com/office/drawing/2014/main" id="{4DAA1AFE-74C0-3246-B707-F25C97E79AFD}"/>
              </a:ext>
            </a:extLst>
          </p:cNvPr>
          <p:cNvSpPr/>
          <p:nvPr/>
        </p:nvSpPr>
        <p:spPr>
          <a:xfrm>
            <a:off x="3632445"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7" name="Rounded Rectangle 6">
            <a:extLst>
              <a:ext uri="{FF2B5EF4-FFF2-40B4-BE49-F238E27FC236}">
                <a16:creationId xmlns:a16="http://schemas.microsoft.com/office/drawing/2014/main" id="{2981F4BC-E352-164D-881F-B2632FE72F44}"/>
              </a:ext>
            </a:extLst>
          </p:cNvPr>
          <p:cNvSpPr/>
          <p:nvPr/>
        </p:nvSpPr>
        <p:spPr>
          <a:xfrm>
            <a:off x="5613834"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8" name="Rounded Rectangle 7">
            <a:extLst>
              <a:ext uri="{FF2B5EF4-FFF2-40B4-BE49-F238E27FC236}">
                <a16:creationId xmlns:a16="http://schemas.microsoft.com/office/drawing/2014/main" id="{DE74F663-3A77-D849-BB96-CE5521FDDE71}"/>
              </a:ext>
            </a:extLst>
          </p:cNvPr>
          <p:cNvSpPr/>
          <p:nvPr/>
        </p:nvSpPr>
        <p:spPr bwMode="auto">
          <a:xfrm>
            <a:off x="2329702"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9" name="Rounded Rectangle 8">
            <a:extLst>
              <a:ext uri="{FF2B5EF4-FFF2-40B4-BE49-F238E27FC236}">
                <a16:creationId xmlns:a16="http://schemas.microsoft.com/office/drawing/2014/main" id="{0E545EDA-B64D-7549-A6DD-5EC66BC068E4}"/>
              </a:ext>
            </a:extLst>
          </p:cNvPr>
          <p:cNvSpPr/>
          <p:nvPr/>
        </p:nvSpPr>
        <p:spPr bwMode="auto">
          <a:xfrm>
            <a:off x="251257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0" name="Rounded Rectangle 9">
            <a:extLst>
              <a:ext uri="{FF2B5EF4-FFF2-40B4-BE49-F238E27FC236}">
                <a16:creationId xmlns:a16="http://schemas.microsoft.com/office/drawing/2014/main" id="{398CEC48-B2A8-FA49-AF93-FD522907E8C9}"/>
              </a:ext>
            </a:extLst>
          </p:cNvPr>
          <p:cNvSpPr/>
          <p:nvPr/>
        </p:nvSpPr>
        <p:spPr bwMode="auto">
          <a:xfrm>
            <a:off x="2696751"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11" name="Rounded Rectangle 10">
            <a:extLst>
              <a:ext uri="{FF2B5EF4-FFF2-40B4-BE49-F238E27FC236}">
                <a16:creationId xmlns:a16="http://schemas.microsoft.com/office/drawing/2014/main" id="{45CEE6F1-A065-A74C-AD3A-23641F37E42C}"/>
              </a:ext>
            </a:extLst>
          </p:cNvPr>
          <p:cNvSpPr/>
          <p:nvPr/>
        </p:nvSpPr>
        <p:spPr bwMode="auto">
          <a:xfrm>
            <a:off x="287962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12" name="Rounded Rectangle 11">
            <a:extLst>
              <a:ext uri="{FF2B5EF4-FFF2-40B4-BE49-F238E27FC236}">
                <a16:creationId xmlns:a16="http://schemas.microsoft.com/office/drawing/2014/main" id="{47D4FAF3-6CEF-FF48-B7D1-39F720BCDCE2}"/>
              </a:ext>
            </a:extLst>
          </p:cNvPr>
          <p:cNvSpPr/>
          <p:nvPr/>
        </p:nvSpPr>
        <p:spPr bwMode="auto">
          <a:xfrm>
            <a:off x="306379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4</a:t>
            </a:r>
            <a:endParaRPr lang="en-US" sz="500">
              <a:solidFill>
                <a:schemeClr val="bg1"/>
              </a:solidFill>
            </a:endParaRPr>
          </a:p>
        </p:txBody>
      </p:sp>
      <p:sp>
        <p:nvSpPr>
          <p:cNvPr id="13" name="Rounded Rectangle 12">
            <a:extLst>
              <a:ext uri="{FF2B5EF4-FFF2-40B4-BE49-F238E27FC236}">
                <a16:creationId xmlns:a16="http://schemas.microsoft.com/office/drawing/2014/main" id="{B097DCE8-F8B9-9C48-B603-A51CE4832B59}"/>
              </a:ext>
            </a:extLst>
          </p:cNvPr>
          <p:cNvSpPr/>
          <p:nvPr/>
        </p:nvSpPr>
        <p:spPr bwMode="auto">
          <a:xfrm>
            <a:off x="3236896"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5</a:t>
            </a:r>
            <a:endParaRPr lang="en-US" sz="500">
              <a:solidFill>
                <a:schemeClr val="bg1"/>
              </a:solidFill>
            </a:endParaRPr>
          </a:p>
        </p:txBody>
      </p:sp>
      <p:sp>
        <p:nvSpPr>
          <p:cNvPr id="14" name="AutoShape 4">
            <a:extLst>
              <a:ext uri="{FF2B5EF4-FFF2-40B4-BE49-F238E27FC236}">
                <a16:creationId xmlns:a16="http://schemas.microsoft.com/office/drawing/2014/main" id="{F0C7E708-D535-D342-9A1D-A1A8A8A9D327}"/>
              </a:ext>
            </a:extLst>
          </p:cNvPr>
          <p:cNvSpPr>
            <a:spLocks noChangeArrowheads="1"/>
          </p:cNvSpPr>
          <p:nvPr/>
        </p:nvSpPr>
        <p:spPr bwMode="auto">
          <a:xfrm>
            <a:off x="1678952" y="3673859"/>
            <a:ext cx="5650479" cy="10113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endParaRPr lang="en-US" sz="1000"/>
          </a:p>
        </p:txBody>
      </p:sp>
      <p:sp>
        <p:nvSpPr>
          <p:cNvPr id="15" name="TextBox 14">
            <a:extLst>
              <a:ext uri="{FF2B5EF4-FFF2-40B4-BE49-F238E27FC236}">
                <a16:creationId xmlns:a16="http://schemas.microsoft.com/office/drawing/2014/main" id="{8EB7503D-9CF1-704B-A325-AF092CAE23FE}"/>
              </a:ext>
            </a:extLst>
          </p:cNvPr>
          <p:cNvSpPr txBox="1"/>
          <p:nvPr/>
        </p:nvSpPr>
        <p:spPr>
          <a:xfrm>
            <a:off x="2279755" y="4408218"/>
            <a:ext cx="627095" cy="248209"/>
          </a:xfrm>
          <a:prstGeom prst="rect">
            <a:avLst/>
          </a:prstGeom>
          <a:noFill/>
        </p:spPr>
        <p:txBody>
          <a:bodyPr wrap="none" rtlCol="0">
            <a:spAutoFit/>
          </a:bodyPr>
          <a:lstStyle/>
          <a:p>
            <a:r>
              <a:rPr lang="en-US" sz="1013">
                <a:solidFill>
                  <a:schemeClr val="accent1">
                    <a:lumMod val="25000"/>
                  </a:schemeClr>
                </a:solidFill>
              </a:rPr>
              <a:t>Topic A</a:t>
            </a:r>
          </a:p>
        </p:txBody>
      </p:sp>
      <p:pic>
        <p:nvPicPr>
          <p:cNvPr id="16" name="Picture 15">
            <a:extLst>
              <a:ext uri="{FF2B5EF4-FFF2-40B4-BE49-F238E27FC236}">
                <a16:creationId xmlns:a16="http://schemas.microsoft.com/office/drawing/2014/main" id="{B65621C4-1644-A549-B97E-9B8CF2465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911" y="3677832"/>
            <a:ext cx="392264" cy="518041"/>
          </a:xfrm>
          <a:prstGeom prst="rect">
            <a:avLst/>
          </a:prstGeom>
        </p:spPr>
      </p:pic>
      <p:sp>
        <p:nvSpPr>
          <p:cNvPr id="17" name="Rounded Rectangle 16">
            <a:extLst>
              <a:ext uri="{FF2B5EF4-FFF2-40B4-BE49-F238E27FC236}">
                <a16:creationId xmlns:a16="http://schemas.microsoft.com/office/drawing/2014/main" id="{0226945B-60DC-3A4C-8C4F-3EC503534C1E}"/>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18" name="Rounded Rectangle 17">
            <a:extLst>
              <a:ext uri="{FF2B5EF4-FFF2-40B4-BE49-F238E27FC236}">
                <a16:creationId xmlns:a16="http://schemas.microsoft.com/office/drawing/2014/main" id="{47FA6E30-ED6E-B044-83B6-BAE8652AC8B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9" name="Rounded Rectangle 18">
            <a:extLst>
              <a:ext uri="{FF2B5EF4-FFF2-40B4-BE49-F238E27FC236}">
                <a16:creationId xmlns:a16="http://schemas.microsoft.com/office/drawing/2014/main" id="{FA441ECD-7206-E841-8514-3270CD12956E}"/>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20" name="Rounded Rectangle 19">
            <a:extLst>
              <a:ext uri="{FF2B5EF4-FFF2-40B4-BE49-F238E27FC236}">
                <a16:creationId xmlns:a16="http://schemas.microsoft.com/office/drawing/2014/main" id="{9E28F535-D35C-DA4C-BE22-CEA586323D1F}"/>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21" name="Rounded Rectangle 20">
            <a:extLst>
              <a:ext uri="{FF2B5EF4-FFF2-40B4-BE49-F238E27FC236}">
                <a16:creationId xmlns:a16="http://schemas.microsoft.com/office/drawing/2014/main" id="{0D4ECC49-8BA0-A741-9A28-C703EBFBDD1B}"/>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sp>
        <p:nvSpPr>
          <p:cNvPr id="23" name="TextBox 22">
            <a:extLst>
              <a:ext uri="{FF2B5EF4-FFF2-40B4-BE49-F238E27FC236}">
                <a16:creationId xmlns:a16="http://schemas.microsoft.com/office/drawing/2014/main" id="{12826ED7-971A-0542-8F03-CFC79AD3A7D9}"/>
              </a:ext>
            </a:extLst>
          </p:cNvPr>
          <p:cNvSpPr txBox="1"/>
          <p:nvPr/>
        </p:nvSpPr>
        <p:spPr>
          <a:xfrm>
            <a:off x="5123062" y="4408218"/>
            <a:ext cx="627095" cy="248209"/>
          </a:xfrm>
          <a:prstGeom prst="rect">
            <a:avLst/>
          </a:prstGeom>
          <a:noFill/>
        </p:spPr>
        <p:txBody>
          <a:bodyPr wrap="none" rtlCol="0">
            <a:spAutoFit/>
          </a:bodyPr>
          <a:lstStyle/>
          <a:p>
            <a:r>
              <a:rPr lang="en-US" sz="1013">
                <a:solidFill>
                  <a:schemeClr val="accent1">
                    <a:lumMod val="25000"/>
                  </a:schemeClr>
                </a:solidFill>
              </a:rPr>
              <a:t>Topic B</a:t>
            </a:r>
          </a:p>
        </p:txBody>
      </p:sp>
      <p:sp>
        <p:nvSpPr>
          <p:cNvPr id="24" name="Round Diagonal Corner Rectangle 23">
            <a:extLst>
              <a:ext uri="{FF2B5EF4-FFF2-40B4-BE49-F238E27FC236}">
                <a16:creationId xmlns:a16="http://schemas.microsoft.com/office/drawing/2014/main" id="{B51515A3-DE86-0C41-94F2-272E7EFBEF47}"/>
              </a:ext>
            </a:extLst>
          </p:cNvPr>
          <p:cNvSpPr/>
          <p:nvPr/>
        </p:nvSpPr>
        <p:spPr>
          <a:xfrm>
            <a:off x="1937028" y="1774117"/>
            <a:ext cx="1294975"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Source Connector A</a:t>
            </a:r>
          </a:p>
        </p:txBody>
      </p:sp>
      <p:sp>
        <p:nvSpPr>
          <p:cNvPr id="25" name="Round Diagonal Corner Rectangle 24">
            <a:extLst>
              <a:ext uri="{FF2B5EF4-FFF2-40B4-BE49-F238E27FC236}">
                <a16:creationId xmlns:a16="http://schemas.microsoft.com/office/drawing/2014/main" id="{B7220F01-37B9-F24E-8F9A-DFED4A922D96}"/>
              </a:ext>
            </a:extLst>
          </p:cNvPr>
          <p:cNvSpPr/>
          <p:nvPr/>
        </p:nvSpPr>
        <p:spPr>
          <a:xfrm>
            <a:off x="5907106" y="1746871"/>
            <a:ext cx="1052946"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Source Connector B</a:t>
            </a:r>
          </a:p>
        </p:txBody>
      </p:sp>
      <p:sp>
        <p:nvSpPr>
          <p:cNvPr id="26" name="Rectangle 25">
            <a:extLst>
              <a:ext uri="{FF2B5EF4-FFF2-40B4-BE49-F238E27FC236}">
                <a16:creationId xmlns:a16="http://schemas.microsoft.com/office/drawing/2014/main" id="{8F893688-1F5E-D640-BAB4-50A53CA9A816}"/>
              </a:ext>
            </a:extLst>
          </p:cNvPr>
          <p:cNvSpPr/>
          <p:nvPr/>
        </p:nvSpPr>
        <p:spPr>
          <a:xfrm>
            <a:off x="202092" y="17421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Source</a:t>
            </a:r>
          </a:p>
        </p:txBody>
      </p:sp>
      <p:sp>
        <p:nvSpPr>
          <p:cNvPr id="27" name="Rectangle 26">
            <a:extLst>
              <a:ext uri="{FF2B5EF4-FFF2-40B4-BE49-F238E27FC236}">
                <a16:creationId xmlns:a16="http://schemas.microsoft.com/office/drawing/2014/main" id="{B9BE430E-8085-1240-9E25-26A44B6ACCDF}"/>
              </a:ext>
            </a:extLst>
          </p:cNvPr>
          <p:cNvSpPr/>
          <p:nvPr/>
        </p:nvSpPr>
        <p:spPr>
          <a:xfrm>
            <a:off x="7951166" y="16896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Target</a:t>
            </a:r>
          </a:p>
        </p:txBody>
      </p:sp>
      <p:sp>
        <p:nvSpPr>
          <p:cNvPr id="28" name="Round Diagonal Corner Rectangle 27">
            <a:extLst>
              <a:ext uri="{FF2B5EF4-FFF2-40B4-BE49-F238E27FC236}">
                <a16:creationId xmlns:a16="http://schemas.microsoft.com/office/drawing/2014/main" id="{B95D470F-384C-804F-A0CC-5C11B0855FD5}"/>
              </a:ext>
            </a:extLst>
          </p:cNvPr>
          <p:cNvSpPr/>
          <p:nvPr/>
        </p:nvSpPr>
        <p:spPr>
          <a:xfrm>
            <a:off x="3963770" y="1850990"/>
            <a:ext cx="1159292"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Sink Connector A</a:t>
            </a:r>
          </a:p>
        </p:txBody>
      </p:sp>
      <p:sp>
        <p:nvSpPr>
          <p:cNvPr id="29" name="Round Diagonal Corner Rectangle 28">
            <a:extLst>
              <a:ext uri="{FF2B5EF4-FFF2-40B4-BE49-F238E27FC236}">
                <a16:creationId xmlns:a16="http://schemas.microsoft.com/office/drawing/2014/main" id="{4CECCAF3-5D86-774A-91C3-3412969601B2}"/>
              </a:ext>
            </a:extLst>
          </p:cNvPr>
          <p:cNvSpPr/>
          <p:nvPr/>
        </p:nvSpPr>
        <p:spPr>
          <a:xfrm>
            <a:off x="1956044" y="2672676"/>
            <a:ext cx="1247588"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Sink Connector B</a:t>
            </a:r>
          </a:p>
        </p:txBody>
      </p:sp>
      <p:sp>
        <p:nvSpPr>
          <p:cNvPr id="30" name="Rectangle 29">
            <a:extLst>
              <a:ext uri="{FF2B5EF4-FFF2-40B4-BE49-F238E27FC236}">
                <a16:creationId xmlns:a16="http://schemas.microsoft.com/office/drawing/2014/main" id="{893E5B09-726D-184E-BF24-C58146F5DDAA}"/>
              </a:ext>
            </a:extLst>
          </p:cNvPr>
          <p:cNvSpPr/>
          <p:nvPr/>
        </p:nvSpPr>
        <p:spPr>
          <a:xfrm>
            <a:off x="342274" y="2452256"/>
            <a:ext cx="694334" cy="307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sp>
        <p:nvSpPr>
          <p:cNvPr id="31" name="Rectangle 30">
            <a:extLst>
              <a:ext uri="{FF2B5EF4-FFF2-40B4-BE49-F238E27FC236}">
                <a16:creationId xmlns:a16="http://schemas.microsoft.com/office/drawing/2014/main" id="{E7128FD0-90AD-634D-8CB1-F033C575C32F}"/>
              </a:ext>
            </a:extLst>
          </p:cNvPr>
          <p:cNvSpPr/>
          <p:nvPr/>
        </p:nvSpPr>
        <p:spPr>
          <a:xfrm>
            <a:off x="8061199" y="1639231"/>
            <a:ext cx="694334" cy="134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cxnSp>
        <p:nvCxnSpPr>
          <p:cNvPr id="33" name="Elbow Connector 32">
            <a:extLst>
              <a:ext uri="{FF2B5EF4-FFF2-40B4-BE49-F238E27FC236}">
                <a16:creationId xmlns:a16="http://schemas.microsoft.com/office/drawing/2014/main" id="{019E5A32-21E0-3346-87C1-73EDC6D53CFA}"/>
              </a:ext>
            </a:extLst>
          </p:cNvPr>
          <p:cNvCxnSpPr>
            <a:cxnSpLocks/>
            <a:stCxn id="30" idx="2"/>
            <a:endCxn id="45" idx="2"/>
          </p:cNvCxnSpPr>
          <p:nvPr/>
        </p:nvCxnSpPr>
        <p:spPr>
          <a:xfrm rot="5400000" flipH="1" flipV="1">
            <a:off x="1141059" y="1963489"/>
            <a:ext cx="344352" cy="1247588"/>
          </a:xfrm>
          <a:prstGeom prst="bentConnector4">
            <a:avLst>
              <a:gd name="adj1" fmla="val -66386"/>
              <a:gd name="adj2" fmla="val 63913"/>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5E4A5FB0-E2B9-D643-AFA8-E867A671C940}"/>
              </a:ext>
            </a:extLst>
          </p:cNvPr>
          <p:cNvCxnSpPr>
            <a:cxnSpLocks/>
            <a:stCxn id="46" idx="0"/>
            <a:endCxn id="31" idx="0"/>
          </p:cNvCxnSpPr>
          <p:nvPr/>
        </p:nvCxnSpPr>
        <p:spPr>
          <a:xfrm flipV="1">
            <a:off x="6960053" y="1639230"/>
            <a:ext cx="1448314" cy="817314"/>
          </a:xfrm>
          <a:prstGeom prst="bentConnector4">
            <a:avLst>
              <a:gd name="adj1" fmla="val 38015"/>
              <a:gd name="adj2" fmla="val 12797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ound Diagonal Corner Rectangle 44">
            <a:extLst>
              <a:ext uri="{FF2B5EF4-FFF2-40B4-BE49-F238E27FC236}">
                <a16:creationId xmlns:a16="http://schemas.microsoft.com/office/drawing/2014/main" id="{55DD09EA-2BE1-9644-BD84-2253DB7F1FC3}"/>
              </a:ext>
            </a:extLst>
          </p:cNvPr>
          <p:cNvSpPr/>
          <p:nvPr/>
        </p:nvSpPr>
        <p:spPr>
          <a:xfrm>
            <a:off x="1937029" y="2240930"/>
            <a:ext cx="1270358"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6" name="Round Diagonal Corner Rectangle 45">
            <a:extLst>
              <a:ext uri="{FF2B5EF4-FFF2-40B4-BE49-F238E27FC236}">
                <a16:creationId xmlns:a16="http://schemas.microsoft.com/office/drawing/2014/main" id="{55EA3E91-B17B-B142-81E7-E1A66CE57F14}"/>
              </a:ext>
            </a:extLst>
          </p:cNvPr>
          <p:cNvSpPr/>
          <p:nvPr/>
        </p:nvSpPr>
        <p:spPr>
          <a:xfrm>
            <a:off x="5907106" y="2282367"/>
            <a:ext cx="1052946"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7" name="Round Diagonal Corner Rectangle 46">
            <a:extLst>
              <a:ext uri="{FF2B5EF4-FFF2-40B4-BE49-F238E27FC236}">
                <a16:creationId xmlns:a16="http://schemas.microsoft.com/office/drawing/2014/main" id="{72019652-3F39-6944-830F-1B0F37042AEA}"/>
              </a:ext>
            </a:extLst>
          </p:cNvPr>
          <p:cNvSpPr/>
          <p:nvPr/>
        </p:nvSpPr>
        <p:spPr>
          <a:xfrm>
            <a:off x="3939152" y="2360213"/>
            <a:ext cx="1183909"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Task for  B</a:t>
            </a:r>
          </a:p>
        </p:txBody>
      </p:sp>
      <p:cxnSp>
        <p:nvCxnSpPr>
          <p:cNvPr id="51" name="Elbow Connector 50">
            <a:extLst>
              <a:ext uri="{FF2B5EF4-FFF2-40B4-BE49-F238E27FC236}">
                <a16:creationId xmlns:a16="http://schemas.microsoft.com/office/drawing/2014/main" id="{A54C384C-4369-1441-8E6C-C30CCAEF9E5F}"/>
              </a:ext>
            </a:extLst>
          </p:cNvPr>
          <p:cNvCxnSpPr>
            <a:cxnSpLocks/>
            <a:stCxn id="45" idx="0"/>
            <a:endCxn id="13" idx="0"/>
          </p:cNvCxnSpPr>
          <p:nvPr/>
        </p:nvCxnSpPr>
        <p:spPr>
          <a:xfrm>
            <a:off x="3207387" y="2415107"/>
            <a:ext cx="121595" cy="1477973"/>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4BC3C5B0-BCF5-E241-AB02-C9399274EFDA}"/>
              </a:ext>
            </a:extLst>
          </p:cNvPr>
          <p:cNvCxnSpPr>
            <a:cxnSpLocks/>
            <a:endCxn id="46" idx="2"/>
          </p:cNvCxnSpPr>
          <p:nvPr/>
        </p:nvCxnSpPr>
        <p:spPr>
          <a:xfrm rot="5400000" flipH="1" flipV="1">
            <a:off x="5135839" y="2768677"/>
            <a:ext cx="1083398" cy="459135"/>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5" name="Elbow Connector 64">
            <a:extLst>
              <a:ext uri="{FF2B5EF4-FFF2-40B4-BE49-F238E27FC236}">
                <a16:creationId xmlns:a16="http://schemas.microsoft.com/office/drawing/2014/main" id="{C3875BA9-CB69-6447-B6A7-E2AC90DD0A50}"/>
              </a:ext>
            </a:extLst>
          </p:cNvPr>
          <p:cNvCxnSpPr>
            <a:cxnSpLocks/>
            <a:stCxn id="12" idx="0"/>
          </p:cNvCxnSpPr>
          <p:nvPr/>
        </p:nvCxnSpPr>
        <p:spPr>
          <a:xfrm rot="5400000" flipH="1" flipV="1">
            <a:off x="4137228" y="2558602"/>
            <a:ext cx="353137" cy="2315823"/>
          </a:xfrm>
          <a:prstGeom prst="bentConnector2">
            <a:avLst/>
          </a:prstGeom>
          <a:ln w="12700">
            <a:solidFill>
              <a:srgbClr val="0000FF"/>
            </a:solidFill>
            <a:prstDash val="sysDash"/>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12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9065-201E-5F42-BB75-6EA30E0A8D38}"/>
              </a:ext>
            </a:extLst>
          </p:cNvPr>
          <p:cNvSpPr>
            <a:spLocks noGrp="1"/>
          </p:cNvSpPr>
          <p:nvPr>
            <p:ph type="title"/>
          </p:nvPr>
        </p:nvSpPr>
        <p:spPr/>
        <p:txBody>
          <a:bodyPr/>
          <a:lstStyle/>
          <a:p>
            <a:r>
              <a:rPr lang="en-US" dirty="0"/>
              <a:t>Mirror maker monitoring</a:t>
            </a:r>
            <a:endParaRPr dirty="0"/>
          </a:p>
        </p:txBody>
      </p:sp>
      <p:sp>
        <p:nvSpPr>
          <p:cNvPr id="4" name="Slide Number Placeholder 3">
            <a:extLst>
              <a:ext uri="{FF2B5EF4-FFF2-40B4-BE49-F238E27FC236}">
                <a16:creationId xmlns:a16="http://schemas.microsoft.com/office/drawing/2014/main" id="{D461EF70-49A7-3F48-A6F1-90FB6453A640}"/>
              </a:ext>
            </a:extLst>
          </p:cNvPr>
          <p:cNvSpPr>
            <a:spLocks noGrp="1"/>
          </p:cNvSpPr>
          <p:nvPr>
            <p:ph type="sldNum" sz="quarter" idx="10"/>
          </p:nvPr>
        </p:nvSpPr>
        <p:spPr/>
        <p:txBody>
          <a:bodyPr/>
          <a:lstStyle/>
          <a:p>
            <a:fld id="{2F63A97E-D605-DC42-8452-C14CD1FA87FA}" type="slidenum">
              <a:rPr lang="en-US" smtClean="0">
                <a:solidFill>
                  <a:srgbClr val="5AAAFA"/>
                </a:solidFill>
              </a:rPr>
              <a:pPr/>
              <a:t>20</a:t>
            </a:fld>
            <a:endParaRPr lang="en-US">
              <a:solidFill>
                <a:srgbClr val="5AAAFA"/>
              </a:solidFill>
            </a:endParaRPr>
          </a:p>
        </p:txBody>
      </p:sp>
      <p:sp>
        <p:nvSpPr>
          <p:cNvPr id="5" name="Rectangle 4">
            <a:extLst>
              <a:ext uri="{FF2B5EF4-FFF2-40B4-BE49-F238E27FC236}">
                <a16:creationId xmlns:a16="http://schemas.microsoft.com/office/drawing/2014/main" id="{D1CF926F-7952-E345-9F38-503542966212}"/>
              </a:ext>
            </a:extLst>
          </p:cNvPr>
          <p:cNvSpPr/>
          <p:nvPr/>
        </p:nvSpPr>
        <p:spPr>
          <a:xfrm>
            <a:off x="298411" y="1073442"/>
            <a:ext cx="4008458" cy="3498557"/>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On-Premise OpenShift Environment</a:t>
            </a:r>
          </a:p>
        </p:txBody>
      </p:sp>
      <p:sp>
        <p:nvSpPr>
          <p:cNvPr id="6" name="Rectangle 5">
            <a:extLst>
              <a:ext uri="{FF2B5EF4-FFF2-40B4-BE49-F238E27FC236}">
                <a16:creationId xmlns:a16="http://schemas.microsoft.com/office/drawing/2014/main" id="{0CA26A3C-A42A-F549-B895-ED3A96176D25}"/>
              </a:ext>
            </a:extLst>
          </p:cNvPr>
          <p:cNvSpPr/>
          <p:nvPr/>
        </p:nvSpPr>
        <p:spPr>
          <a:xfrm>
            <a:off x="4710303" y="1073443"/>
            <a:ext cx="3747898" cy="1304727"/>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7" name="AutoShape 4">
            <a:extLst>
              <a:ext uri="{FF2B5EF4-FFF2-40B4-BE49-F238E27FC236}">
                <a16:creationId xmlns:a16="http://schemas.microsoft.com/office/drawing/2014/main" id="{2CAC27AF-BDB4-874D-9765-42C852359FEA}"/>
              </a:ext>
            </a:extLst>
          </p:cNvPr>
          <p:cNvSpPr>
            <a:spLocks noChangeArrowheads="1"/>
          </p:cNvSpPr>
          <p:nvPr/>
        </p:nvSpPr>
        <p:spPr bwMode="auto">
          <a:xfrm>
            <a:off x="4935506" y="1352325"/>
            <a:ext cx="3333325" cy="480994"/>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Event Streams Cluster</a:t>
            </a:r>
          </a:p>
        </p:txBody>
      </p:sp>
      <p:pic>
        <p:nvPicPr>
          <p:cNvPr id="8" name="Picture 7">
            <a:extLst>
              <a:ext uri="{FF2B5EF4-FFF2-40B4-BE49-F238E27FC236}">
                <a16:creationId xmlns:a16="http://schemas.microsoft.com/office/drawing/2014/main" id="{EF287F09-1597-E54C-96CA-65D387410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4099" y="1343245"/>
            <a:ext cx="173643" cy="229320"/>
          </a:xfrm>
          <a:prstGeom prst="rect">
            <a:avLst/>
          </a:prstGeom>
        </p:spPr>
      </p:pic>
      <p:sp>
        <p:nvSpPr>
          <p:cNvPr id="9" name="AutoShape 4">
            <a:extLst>
              <a:ext uri="{FF2B5EF4-FFF2-40B4-BE49-F238E27FC236}">
                <a16:creationId xmlns:a16="http://schemas.microsoft.com/office/drawing/2014/main" id="{06ED4964-77CB-C244-9CD6-DD7D7ECC8BB7}"/>
              </a:ext>
            </a:extLst>
          </p:cNvPr>
          <p:cNvSpPr>
            <a:spLocks noChangeArrowheads="1"/>
          </p:cNvSpPr>
          <p:nvPr/>
        </p:nvSpPr>
        <p:spPr bwMode="auto">
          <a:xfrm>
            <a:off x="473044" y="1364814"/>
            <a:ext cx="3333325" cy="529093"/>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Kafka Cluster</a:t>
            </a:r>
          </a:p>
        </p:txBody>
      </p:sp>
      <p:sp>
        <p:nvSpPr>
          <p:cNvPr id="10" name="AutoShape 4">
            <a:extLst>
              <a:ext uri="{FF2B5EF4-FFF2-40B4-BE49-F238E27FC236}">
                <a16:creationId xmlns:a16="http://schemas.microsoft.com/office/drawing/2014/main" id="{68BBEC4F-56F3-BA49-9027-6552D383514C}"/>
              </a:ext>
            </a:extLst>
          </p:cNvPr>
          <p:cNvSpPr>
            <a:spLocks noChangeArrowheads="1"/>
          </p:cNvSpPr>
          <p:nvPr/>
        </p:nvSpPr>
        <p:spPr bwMode="auto">
          <a:xfrm>
            <a:off x="1874843" y="1985717"/>
            <a:ext cx="1931526" cy="7568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pic>
        <p:nvPicPr>
          <p:cNvPr id="11" name="Picture 10">
            <a:extLst>
              <a:ext uri="{FF2B5EF4-FFF2-40B4-BE49-F238E27FC236}">
                <a16:creationId xmlns:a16="http://schemas.microsoft.com/office/drawing/2014/main" id="{E64E2EC7-6630-C742-BB9C-0EA220F0C451}"/>
              </a:ext>
            </a:extLst>
          </p:cNvPr>
          <p:cNvPicPr>
            <a:picLocks noChangeAspect="1"/>
          </p:cNvPicPr>
          <p:nvPr/>
        </p:nvPicPr>
        <p:blipFill>
          <a:blip r:embed="rId3"/>
          <a:stretch>
            <a:fillRect/>
          </a:stretch>
        </p:blipFill>
        <p:spPr>
          <a:xfrm>
            <a:off x="473044" y="2006695"/>
            <a:ext cx="376238" cy="371475"/>
          </a:xfrm>
          <a:prstGeom prst="rect">
            <a:avLst/>
          </a:prstGeom>
        </p:spPr>
      </p:pic>
      <p:sp>
        <p:nvSpPr>
          <p:cNvPr id="12" name="Rounded Rectangle 11">
            <a:extLst>
              <a:ext uri="{FF2B5EF4-FFF2-40B4-BE49-F238E27FC236}">
                <a16:creationId xmlns:a16="http://schemas.microsoft.com/office/drawing/2014/main" id="{81FDB62D-A052-4F40-BF37-660B409B0781}"/>
              </a:ext>
            </a:extLst>
          </p:cNvPr>
          <p:cNvSpPr/>
          <p:nvPr/>
        </p:nvSpPr>
        <p:spPr>
          <a:xfrm>
            <a:off x="1974858" y="2038791"/>
            <a:ext cx="1682742" cy="532959"/>
          </a:xfrm>
          <a:prstGeom prst="roundRect">
            <a:avLst/>
          </a:prstGeom>
          <a:solidFill>
            <a:srgbClr val="7030A0">
              <a:alpha val="35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16" name="AutoShape 4">
            <a:extLst>
              <a:ext uri="{FF2B5EF4-FFF2-40B4-BE49-F238E27FC236}">
                <a16:creationId xmlns:a16="http://schemas.microsoft.com/office/drawing/2014/main" id="{46132ABB-C97C-584F-9405-C43BC31330E7}"/>
              </a:ext>
            </a:extLst>
          </p:cNvPr>
          <p:cNvSpPr>
            <a:spLocks noChangeArrowheads="1"/>
          </p:cNvSpPr>
          <p:nvPr/>
        </p:nvSpPr>
        <p:spPr bwMode="auto">
          <a:xfrm>
            <a:off x="473044" y="1965516"/>
            <a:ext cx="1327181" cy="606234"/>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Strimzi Operators</a:t>
            </a:r>
          </a:p>
        </p:txBody>
      </p:sp>
      <p:pic>
        <p:nvPicPr>
          <p:cNvPr id="17" name="Picture 16">
            <a:extLst>
              <a:ext uri="{FF2B5EF4-FFF2-40B4-BE49-F238E27FC236}">
                <a16:creationId xmlns:a16="http://schemas.microsoft.com/office/drawing/2014/main" id="{5AF3EA7F-ADF8-8D4D-AF71-A53109AD3A0B}"/>
              </a:ext>
            </a:extLst>
          </p:cNvPr>
          <p:cNvPicPr>
            <a:picLocks noChangeAspect="1"/>
          </p:cNvPicPr>
          <p:nvPr/>
        </p:nvPicPr>
        <p:blipFill>
          <a:blip r:embed="rId4"/>
          <a:stretch>
            <a:fillRect/>
          </a:stretch>
        </p:blipFill>
        <p:spPr>
          <a:xfrm>
            <a:off x="606629" y="4016281"/>
            <a:ext cx="441419" cy="441419"/>
          </a:xfrm>
          <a:prstGeom prst="rect">
            <a:avLst/>
          </a:prstGeom>
        </p:spPr>
      </p:pic>
      <p:sp>
        <p:nvSpPr>
          <p:cNvPr id="18" name="AutoShape 4">
            <a:extLst>
              <a:ext uri="{FF2B5EF4-FFF2-40B4-BE49-F238E27FC236}">
                <a16:creationId xmlns:a16="http://schemas.microsoft.com/office/drawing/2014/main" id="{1A70F136-F70D-A140-B177-FC17A525B768}"/>
              </a:ext>
            </a:extLst>
          </p:cNvPr>
          <p:cNvSpPr>
            <a:spLocks noChangeArrowheads="1"/>
          </p:cNvSpPr>
          <p:nvPr/>
        </p:nvSpPr>
        <p:spPr bwMode="auto">
          <a:xfrm>
            <a:off x="606629" y="3952057"/>
            <a:ext cx="1373707" cy="586032"/>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t>Grafana pod</a:t>
            </a:r>
          </a:p>
        </p:txBody>
      </p:sp>
      <p:pic>
        <p:nvPicPr>
          <p:cNvPr id="19" name="Picture 18">
            <a:extLst>
              <a:ext uri="{FF2B5EF4-FFF2-40B4-BE49-F238E27FC236}">
                <a16:creationId xmlns:a16="http://schemas.microsoft.com/office/drawing/2014/main" id="{FDC25DF4-6FBC-FC4A-97DF-9EB78AC1658C}"/>
              </a:ext>
            </a:extLst>
          </p:cNvPr>
          <p:cNvPicPr>
            <a:picLocks noChangeAspect="1"/>
          </p:cNvPicPr>
          <p:nvPr/>
        </p:nvPicPr>
        <p:blipFill>
          <a:blip r:embed="rId5"/>
          <a:stretch>
            <a:fillRect/>
          </a:stretch>
        </p:blipFill>
        <p:spPr>
          <a:xfrm>
            <a:off x="395857" y="3132825"/>
            <a:ext cx="586032" cy="586032"/>
          </a:xfrm>
          <a:prstGeom prst="rect">
            <a:avLst/>
          </a:prstGeom>
        </p:spPr>
      </p:pic>
      <p:sp>
        <p:nvSpPr>
          <p:cNvPr id="20" name="AutoShape 4">
            <a:extLst>
              <a:ext uri="{FF2B5EF4-FFF2-40B4-BE49-F238E27FC236}">
                <a16:creationId xmlns:a16="http://schemas.microsoft.com/office/drawing/2014/main" id="{3A86148D-8831-CD4A-9297-FE01CF360EF1}"/>
              </a:ext>
            </a:extLst>
          </p:cNvPr>
          <p:cNvSpPr>
            <a:spLocks noChangeArrowheads="1"/>
          </p:cNvSpPr>
          <p:nvPr/>
        </p:nvSpPr>
        <p:spPr bwMode="auto">
          <a:xfrm>
            <a:off x="454227" y="2834387"/>
            <a:ext cx="3352142" cy="1085324"/>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solidFill>
                  <a:srgbClr val="0000FF"/>
                </a:solidFill>
              </a:rPr>
              <a:t>Prometheus server</a:t>
            </a:r>
          </a:p>
        </p:txBody>
      </p:sp>
      <p:sp>
        <p:nvSpPr>
          <p:cNvPr id="21" name="Rectangle 20">
            <a:extLst>
              <a:ext uri="{FF2B5EF4-FFF2-40B4-BE49-F238E27FC236}">
                <a16:creationId xmlns:a16="http://schemas.microsoft.com/office/drawing/2014/main" id="{076D9C7B-6860-ED42-A6BF-7B972A6CEEAF}"/>
              </a:ext>
            </a:extLst>
          </p:cNvPr>
          <p:cNvSpPr/>
          <p:nvPr/>
        </p:nvSpPr>
        <p:spPr>
          <a:xfrm>
            <a:off x="2226244" y="2278153"/>
            <a:ext cx="1178989" cy="203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JMX Exporter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A6091AB6-07D1-734B-907C-5A867E67B5EA}"/>
              </a:ext>
            </a:extLst>
          </p:cNvPr>
          <p:cNvSpPr/>
          <p:nvPr/>
        </p:nvSpPr>
        <p:spPr>
          <a:xfrm>
            <a:off x="2151498" y="3373740"/>
            <a:ext cx="1397824" cy="340039"/>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srgbClr val="0000FF"/>
                </a:solidFill>
                <a:latin typeface="Arial"/>
              </a:rPr>
              <a:t>Prometheus-server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3" name="Rectangle 22">
            <a:extLst>
              <a:ext uri="{FF2B5EF4-FFF2-40B4-BE49-F238E27FC236}">
                <a16:creationId xmlns:a16="http://schemas.microsoft.com/office/drawing/2014/main" id="{6CC001E1-112D-534E-AD5E-9A88AE633D40}"/>
              </a:ext>
            </a:extLst>
          </p:cNvPr>
          <p:cNvSpPr/>
          <p:nvPr/>
        </p:nvSpPr>
        <p:spPr>
          <a:xfrm>
            <a:off x="849283" y="3228398"/>
            <a:ext cx="950942" cy="2906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900" dirty="0">
                <a:solidFill>
                  <a:prstClr val="white"/>
                </a:solidFill>
                <a:latin typeface="Arial"/>
              </a:rPr>
              <a:t>Prometheus- operator</a:t>
            </a:r>
            <a:endParaRPr kumimoji="0" sz="900" b="0" i="0" u="none" strike="noStrike" kern="1200" cap="none" spc="0" normalizeH="0" baseline="0" noProof="0" dirty="0">
              <a:ln>
                <a:noFill/>
              </a:ln>
              <a:solidFill>
                <a:prstClr val="white"/>
              </a:solidFill>
              <a:effectLst/>
              <a:uLnTx/>
              <a:uFillTx/>
              <a:latin typeface="Arial"/>
              <a:ea typeface="+mn-ea"/>
              <a:cs typeface="+mn-cs"/>
            </a:endParaRPr>
          </a:p>
        </p:txBody>
      </p:sp>
      <p:pic>
        <p:nvPicPr>
          <p:cNvPr id="24" name="Picture 23">
            <a:extLst>
              <a:ext uri="{FF2B5EF4-FFF2-40B4-BE49-F238E27FC236}">
                <a16:creationId xmlns:a16="http://schemas.microsoft.com/office/drawing/2014/main" id="{DEB5148B-58E6-1346-821C-FE8CF1F886CB}"/>
              </a:ext>
            </a:extLst>
          </p:cNvPr>
          <p:cNvPicPr>
            <a:picLocks noChangeAspect="1"/>
          </p:cNvPicPr>
          <p:nvPr/>
        </p:nvPicPr>
        <p:blipFill>
          <a:blip r:embed="rId6"/>
          <a:stretch>
            <a:fillRect/>
          </a:stretch>
        </p:blipFill>
        <p:spPr>
          <a:xfrm>
            <a:off x="227789" y="4467932"/>
            <a:ext cx="261023" cy="238649"/>
          </a:xfrm>
          <a:prstGeom prst="rect">
            <a:avLst/>
          </a:prstGeom>
        </p:spPr>
      </p:pic>
      <p:sp>
        <p:nvSpPr>
          <p:cNvPr id="25" name="Rectangle 24">
            <a:extLst>
              <a:ext uri="{FF2B5EF4-FFF2-40B4-BE49-F238E27FC236}">
                <a16:creationId xmlns:a16="http://schemas.microsoft.com/office/drawing/2014/main" id="{B65DE0D7-1E84-164A-8728-EADB34EDB8AE}"/>
              </a:ext>
            </a:extLst>
          </p:cNvPr>
          <p:cNvSpPr/>
          <p:nvPr/>
        </p:nvSpPr>
        <p:spPr>
          <a:xfrm>
            <a:off x="2159800" y="2931971"/>
            <a:ext cx="1397824" cy="340039"/>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Service Monitor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128733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a:t>Mirror Maker 2.0</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3</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grpSp>
        <p:nvGrpSpPr>
          <p:cNvPr id="22" name="Group 21">
            <a:extLst>
              <a:ext uri="{FF2B5EF4-FFF2-40B4-BE49-F238E27FC236}">
                <a16:creationId xmlns:a16="http://schemas.microsoft.com/office/drawing/2014/main" id="{53C202C8-DBE7-A44F-9655-3D9A2804BA7F}"/>
              </a:ext>
            </a:extLst>
          </p:cNvPr>
          <p:cNvGrpSpPr/>
          <p:nvPr/>
        </p:nvGrpSpPr>
        <p:grpSpPr>
          <a:xfrm>
            <a:off x="6577453" y="2273665"/>
            <a:ext cx="635153" cy="252252"/>
            <a:chOff x="1193647" y="1635094"/>
            <a:chExt cx="818524" cy="411476"/>
          </a:xfrm>
        </p:grpSpPr>
        <p:sp>
          <p:nvSpPr>
            <p:cNvPr id="23" name="Rounded Rectangle 22">
              <a:extLst>
                <a:ext uri="{FF2B5EF4-FFF2-40B4-BE49-F238E27FC236}">
                  <a16:creationId xmlns:a16="http://schemas.microsoft.com/office/drawing/2014/main" id="{72FC99FE-E770-FB43-B8ED-383FE46A9667}"/>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7" name="Rounded Rectangle 26">
              <a:extLst>
                <a:ext uri="{FF2B5EF4-FFF2-40B4-BE49-F238E27FC236}">
                  <a16:creationId xmlns:a16="http://schemas.microsoft.com/office/drawing/2014/main" id="{2131A3E7-B249-5D41-BC65-439E69ACF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8" name="Rounded Rectangle 27">
              <a:extLst>
                <a:ext uri="{FF2B5EF4-FFF2-40B4-BE49-F238E27FC236}">
                  <a16:creationId xmlns:a16="http://schemas.microsoft.com/office/drawing/2014/main" id="{C5FB4FEB-302F-BA42-B508-0D9E10934DD9}"/>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5" name="Rectangle 34">
            <a:extLst>
              <a:ext uri="{FF2B5EF4-FFF2-40B4-BE49-F238E27FC236}">
                <a16:creationId xmlns:a16="http://schemas.microsoft.com/office/drawing/2014/main" id="{83936051-40F4-F742-8E04-3A2CD4804EB8}"/>
              </a:ext>
            </a:extLst>
          </p:cNvPr>
          <p:cNvSpPr/>
          <p:nvPr/>
        </p:nvSpPr>
        <p:spPr>
          <a:xfrm>
            <a:off x="6491822" y="2917427"/>
            <a:ext cx="2045753" cy="230832"/>
          </a:xfrm>
          <a:prstGeom prst="rect">
            <a:avLst/>
          </a:prstGeom>
        </p:spPr>
        <p:txBody>
          <a:bodyPr wrap="none">
            <a:spAutoFit/>
          </a:bodyPr>
          <a:lstStyle/>
          <a:p>
            <a:r>
              <a:rPr lang="en-US" sz="900">
                <a:latin typeface="Menlo" panose="020B0609030804020204" pitchFamily="49" charset="0"/>
              </a:rPr>
              <a:t>mm2-configs.source.internal</a:t>
            </a:r>
            <a:endParaRPr lang="en-US" sz="900">
              <a:effectLst/>
              <a:latin typeface="Menlo" panose="020B0609030804020204" pitchFamily="49" charset="0"/>
            </a:endParaRP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grpSp>
        <p:nvGrpSpPr>
          <p:cNvPr id="37" name="Group 36">
            <a:extLst>
              <a:ext uri="{FF2B5EF4-FFF2-40B4-BE49-F238E27FC236}">
                <a16:creationId xmlns:a16="http://schemas.microsoft.com/office/drawing/2014/main" id="{A1F8147A-F68C-3C41-BD48-1EC83D5512F6}"/>
              </a:ext>
            </a:extLst>
          </p:cNvPr>
          <p:cNvGrpSpPr/>
          <p:nvPr/>
        </p:nvGrpSpPr>
        <p:grpSpPr>
          <a:xfrm>
            <a:off x="6569937" y="2681243"/>
            <a:ext cx="635153" cy="252252"/>
            <a:chOff x="1193647" y="1635094"/>
            <a:chExt cx="818524" cy="411476"/>
          </a:xfrm>
        </p:grpSpPr>
        <p:sp>
          <p:nvSpPr>
            <p:cNvPr id="38" name="Rounded Rectangle 37">
              <a:extLst>
                <a:ext uri="{FF2B5EF4-FFF2-40B4-BE49-F238E27FC236}">
                  <a16:creationId xmlns:a16="http://schemas.microsoft.com/office/drawing/2014/main" id="{BF78A7A5-6A49-DD4F-805B-5B7D55B80C7B}"/>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39" name="Rounded Rectangle 38">
              <a:extLst>
                <a:ext uri="{FF2B5EF4-FFF2-40B4-BE49-F238E27FC236}">
                  <a16:creationId xmlns:a16="http://schemas.microsoft.com/office/drawing/2014/main" id="{2BAB78DF-8628-B94B-AF2D-1831DE09EE9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1EF86778-6FDD-6744-9E57-89691643CF5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24157156-A00D-604E-95C4-D504B5767C9A}"/>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BBA383C7-1892-EE40-A881-4F36D76D49C0}"/>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5AA161CB-33AD-B849-A33C-D96D496AFFE1}"/>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grpSp>
        <p:nvGrpSpPr>
          <p:cNvPr id="59" name="Group 58">
            <a:extLst>
              <a:ext uri="{FF2B5EF4-FFF2-40B4-BE49-F238E27FC236}">
                <a16:creationId xmlns:a16="http://schemas.microsoft.com/office/drawing/2014/main" id="{B8F2CAD6-D910-4D49-AF91-1A59C5674340}"/>
              </a:ext>
            </a:extLst>
          </p:cNvPr>
          <p:cNvGrpSpPr/>
          <p:nvPr/>
        </p:nvGrpSpPr>
        <p:grpSpPr>
          <a:xfrm>
            <a:off x="6548365" y="3192975"/>
            <a:ext cx="635153" cy="252252"/>
            <a:chOff x="1193647" y="1635094"/>
            <a:chExt cx="818524" cy="411476"/>
          </a:xfrm>
        </p:grpSpPr>
        <p:sp>
          <p:nvSpPr>
            <p:cNvPr id="60" name="Rounded Rectangle 59">
              <a:extLst>
                <a:ext uri="{FF2B5EF4-FFF2-40B4-BE49-F238E27FC236}">
                  <a16:creationId xmlns:a16="http://schemas.microsoft.com/office/drawing/2014/main" id="{8949396F-5BBA-A846-B610-1BAE3CC9D4B5}"/>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421DF952-8F0D-BD44-84E3-6F3B770CEC0B}"/>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778417B0-7DA8-9649-B301-7B6893A2E860}"/>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5BDCA275-672B-8244-8982-6BD99C5737BB}"/>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64" name="Rounded Rectangle 63">
              <a:extLst>
                <a:ext uri="{FF2B5EF4-FFF2-40B4-BE49-F238E27FC236}">
                  <a16:creationId xmlns:a16="http://schemas.microsoft.com/office/drawing/2014/main" id="{8720E6D3-F722-174D-8BB1-FF6417D21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65" name="Rounded Rectangle 64">
              <a:extLst>
                <a:ext uri="{FF2B5EF4-FFF2-40B4-BE49-F238E27FC236}">
                  <a16:creationId xmlns:a16="http://schemas.microsoft.com/office/drawing/2014/main" id="{00D34E44-C01C-C247-A4E9-4D06FB88B8C4}"/>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74" name="Rectangle 73">
            <a:extLst>
              <a:ext uri="{FF2B5EF4-FFF2-40B4-BE49-F238E27FC236}">
                <a16:creationId xmlns:a16="http://schemas.microsoft.com/office/drawing/2014/main" id="{F9FF604C-9E2B-A942-8A79-99EBB28D8219}"/>
              </a:ext>
            </a:extLst>
          </p:cNvPr>
          <p:cNvSpPr/>
          <p:nvPr/>
        </p:nvSpPr>
        <p:spPr>
          <a:xfrm>
            <a:off x="6491822" y="3433623"/>
            <a:ext cx="4572000" cy="923330"/>
          </a:xfrm>
          <a:prstGeom prst="rect">
            <a:avLst/>
          </a:prstGeom>
        </p:spPr>
        <p:txBody>
          <a:bodyPr>
            <a:spAutoFit/>
          </a:bodyPr>
          <a:lstStyle/>
          <a:p>
            <a:r>
              <a:rPr lang="en-US" sz="900" dirty="0">
                <a:solidFill>
                  <a:srgbClr val="000000"/>
                </a:solidFill>
                <a:latin typeface="Menlo" panose="020B0609030804020204" pitchFamily="49" charset="0"/>
              </a:rPr>
              <a:t>__consumer_offsets</a:t>
            </a:r>
          </a:p>
          <a:p>
            <a:r>
              <a:rPr lang="en-US" sz="900" dirty="0">
                <a:solidFill>
                  <a:srgbClr val="000000"/>
                </a:solidFill>
                <a:latin typeface="Menlo" panose="020B0609030804020204" pitchFamily="49" charset="0"/>
              </a:rPr>
              <a:t>heartbeats</a:t>
            </a:r>
          </a:p>
          <a:p>
            <a:r>
              <a:rPr lang="en-US" sz="900" dirty="0">
                <a:solidFill>
                  <a:srgbClr val="000000"/>
                </a:solidFill>
                <a:latin typeface="Menlo" panose="020B0609030804020204" pitchFamily="49" charset="0"/>
              </a:rPr>
              <a:t>mm2-offsets.source.internal</a:t>
            </a:r>
          </a:p>
          <a:p>
            <a:r>
              <a:rPr lang="en-US" sz="900" dirty="0">
                <a:solidFill>
                  <a:srgbClr val="000000"/>
                </a:solidFill>
                <a:latin typeface="Menlo" panose="020B0609030804020204" pitchFamily="49" charset="0"/>
              </a:rPr>
              <a:t>mm2-status.source.internal</a:t>
            </a:r>
          </a:p>
          <a:p>
            <a:r>
              <a:rPr lang="en-US" sz="900" dirty="0">
                <a:solidFill>
                  <a:srgbClr val="000000"/>
                </a:solidFill>
                <a:latin typeface="Menlo" panose="020B0609030804020204" pitchFamily="49" charset="0"/>
              </a:rPr>
              <a:t>source.checkpoints.internal</a:t>
            </a:r>
          </a:p>
          <a:p>
            <a:r>
              <a:rPr lang="en-US" sz="900" dirty="0">
                <a:solidFill>
                  <a:srgbClr val="000000"/>
                </a:solidFill>
                <a:latin typeface="Menlo" panose="020B0609030804020204" pitchFamily="49" charset="0"/>
              </a:rPr>
              <a:t>source.heartbeats</a:t>
            </a:r>
            <a:endParaRPr lang="en-US" sz="900" b="0" dirty="0">
              <a:solidFill>
                <a:srgbClr val="000000"/>
              </a:solidFill>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stCxn id="18" idx="0"/>
            <a:endCxn id="5" idx="1"/>
          </p:cNvCxnSpPr>
          <p:nvPr/>
        </p:nvCxnSpPr>
        <p:spPr>
          <a:xfrm rot="5400000" flipH="1" flipV="1">
            <a:off x="1894704" y="963512"/>
            <a:ext cx="560282"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36" idx="0"/>
          </p:cNvCxnSpPr>
          <p:nvPr/>
        </p:nvCxnSpPr>
        <p:spPr>
          <a:xfrm rot="16200000" flipH="1">
            <a:off x="6298851" y="1288572"/>
            <a:ext cx="112216" cy="1488380"/>
          </a:xfrm>
          <a:prstGeom prst="bentConnector3">
            <a:avLst>
              <a:gd name="adj1" fmla="val -20371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16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61F8-FC7C-2142-8942-E438DA987FA4}"/>
              </a:ext>
            </a:extLst>
          </p:cNvPr>
          <p:cNvSpPr>
            <a:spLocks noGrp="1"/>
          </p:cNvSpPr>
          <p:nvPr>
            <p:ph type="title"/>
          </p:nvPr>
        </p:nvSpPr>
        <p:spPr/>
        <p:txBody>
          <a:bodyPr/>
          <a:lstStyle/>
          <a:p>
            <a:r>
              <a:rPr lang="en-US"/>
              <a:t>Mirror Maker 2</a:t>
            </a:r>
          </a:p>
        </p:txBody>
      </p:sp>
      <p:sp>
        <p:nvSpPr>
          <p:cNvPr id="4" name="Content Placeholder 3">
            <a:extLst>
              <a:ext uri="{FF2B5EF4-FFF2-40B4-BE49-F238E27FC236}">
                <a16:creationId xmlns:a16="http://schemas.microsoft.com/office/drawing/2014/main" id="{0E371253-DD32-9C45-9535-E5A42B477A6E}"/>
              </a:ext>
            </a:extLst>
          </p:cNvPr>
          <p:cNvSpPr>
            <a:spLocks noGrp="1"/>
          </p:cNvSpPr>
          <p:nvPr>
            <p:ph idx="1"/>
          </p:nvPr>
        </p:nvSpPr>
        <p:spPr>
          <a:xfrm>
            <a:off x="293688" y="901701"/>
            <a:ext cx="8393112" cy="1193521"/>
          </a:xfrm>
        </p:spPr>
        <p:txBody>
          <a:bodyPr/>
          <a:lstStyle/>
          <a:p>
            <a:r>
              <a:rPr lang="en-US" sz="1800"/>
              <a:t>Leverages the Kafka Connect framework and ecosystem.</a:t>
            </a:r>
          </a:p>
          <a:p>
            <a:r>
              <a:rPr lang="en-US" sz="1800"/>
              <a:t>Includes both source and sink connectors.</a:t>
            </a:r>
          </a:p>
          <a:p>
            <a:r>
              <a:rPr lang="en-US" sz="1800"/>
              <a:t>Source connectors needs to be close to Kafka cluster</a:t>
            </a:r>
          </a:p>
          <a:p>
            <a:endParaRPr lang="en-US" sz="1800"/>
          </a:p>
        </p:txBody>
      </p:sp>
      <p:sp>
        <p:nvSpPr>
          <p:cNvPr id="3" name="Slide Number Placeholder 2">
            <a:extLst>
              <a:ext uri="{FF2B5EF4-FFF2-40B4-BE49-F238E27FC236}">
                <a16:creationId xmlns:a16="http://schemas.microsoft.com/office/drawing/2014/main" id="{16DF3CAC-E2EA-A041-8549-C321D9BB96F0}"/>
              </a:ext>
            </a:extLst>
          </p:cNvPr>
          <p:cNvSpPr>
            <a:spLocks noGrp="1"/>
          </p:cNvSpPr>
          <p:nvPr>
            <p:ph type="sldNum" sz="quarter" idx="10"/>
          </p:nvPr>
        </p:nvSpPr>
        <p:spPr/>
        <p:txBody>
          <a:bodyPr/>
          <a:lstStyle/>
          <a:p>
            <a:fld id="{5B450290-23D3-2D4F-AB87-780AA41C0D26}" type="slidenum">
              <a:rPr lang="en-US" smtClean="0">
                <a:solidFill>
                  <a:srgbClr val="5AAAFA"/>
                </a:solidFill>
              </a:rPr>
              <a:pPr/>
              <a:t>4</a:t>
            </a:fld>
            <a:endParaRPr lang="en-US">
              <a:solidFill>
                <a:srgbClr val="5AAAFA"/>
              </a:solidFill>
            </a:endParaRPr>
          </a:p>
        </p:txBody>
      </p:sp>
      <p:sp>
        <p:nvSpPr>
          <p:cNvPr id="5" name="Rectangle 4">
            <a:extLst>
              <a:ext uri="{FF2B5EF4-FFF2-40B4-BE49-F238E27FC236}">
                <a16:creationId xmlns:a16="http://schemas.microsoft.com/office/drawing/2014/main" id="{F04EEEC0-5625-EC4F-9429-97D04EDA35FD}"/>
              </a:ext>
            </a:extLst>
          </p:cNvPr>
          <p:cNvSpPr/>
          <p:nvPr/>
        </p:nvSpPr>
        <p:spPr>
          <a:xfrm>
            <a:off x="6347633" y="2081320"/>
            <a:ext cx="1487184" cy="6820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6" name="Rectangle 5">
            <a:extLst>
              <a:ext uri="{FF2B5EF4-FFF2-40B4-BE49-F238E27FC236}">
                <a16:creationId xmlns:a16="http://schemas.microsoft.com/office/drawing/2014/main" id="{296A1D69-9AE6-BB4F-A599-C3CAD4CDBBB7}"/>
              </a:ext>
            </a:extLst>
          </p:cNvPr>
          <p:cNvSpPr/>
          <p:nvPr/>
        </p:nvSpPr>
        <p:spPr>
          <a:xfrm>
            <a:off x="6347632" y="2853454"/>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7" name="Rectangle 6">
            <a:extLst>
              <a:ext uri="{FF2B5EF4-FFF2-40B4-BE49-F238E27FC236}">
                <a16:creationId xmlns:a16="http://schemas.microsoft.com/office/drawing/2014/main" id="{71A7744A-BFDD-3143-AAB6-2D4E552C2808}"/>
              </a:ext>
            </a:extLst>
          </p:cNvPr>
          <p:cNvSpPr/>
          <p:nvPr/>
        </p:nvSpPr>
        <p:spPr>
          <a:xfrm>
            <a:off x="6347631" y="3629307"/>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9" name="Rectangle 8">
            <a:extLst>
              <a:ext uri="{FF2B5EF4-FFF2-40B4-BE49-F238E27FC236}">
                <a16:creationId xmlns:a16="http://schemas.microsoft.com/office/drawing/2014/main" id="{412C441A-5F46-394A-AC9F-874DA6DC3DB0}"/>
              </a:ext>
            </a:extLst>
          </p:cNvPr>
          <p:cNvSpPr/>
          <p:nvPr/>
        </p:nvSpPr>
        <p:spPr>
          <a:xfrm>
            <a:off x="4003921" y="2524058"/>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sp>
        <p:nvSpPr>
          <p:cNvPr id="11" name="AutoShape 4">
            <a:extLst>
              <a:ext uri="{FF2B5EF4-FFF2-40B4-BE49-F238E27FC236}">
                <a16:creationId xmlns:a16="http://schemas.microsoft.com/office/drawing/2014/main" id="{E7E1EFBF-BDCF-8641-8D72-76C7F0C6A78F}"/>
              </a:ext>
            </a:extLst>
          </p:cNvPr>
          <p:cNvSpPr>
            <a:spLocks noChangeArrowheads="1"/>
          </p:cNvSpPr>
          <p:nvPr/>
        </p:nvSpPr>
        <p:spPr bwMode="auto">
          <a:xfrm>
            <a:off x="3418547" y="2142186"/>
            <a:ext cx="2246908" cy="2253449"/>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12" name="AutoShape 4">
            <a:extLst>
              <a:ext uri="{FF2B5EF4-FFF2-40B4-BE49-F238E27FC236}">
                <a16:creationId xmlns:a16="http://schemas.microsoft.com/office/drawing/2014/main" id="{9A51E4DB-FE88-384B-8CD4-C1B221FC04B5}"/>
              </a:ext>
            </a:extLst>
          </p:cNvPr>
          <p:cNvSpPr>
            <a:spLocks noChangeArrowheads="1"/>
          </p:cNvSpPr>
          <p:nvPr/>
        </p:nvSpPr>
        <p:spPr bwMode="auto">
          <a:xfrm>
            <a:off x="6164011" y="1983001"/>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13" name="Picture 12">
            <a:extLst>
              <a:ext uri="{FF2B5EF4-FFF2-40B4-BE49-F238E27FC236}">
                <a16:creationId xmlns:a16="http://schemas.microsoft.com/office/drawing/2014/main" id="{1E672CA8-8815-9A45-91C7-1590BEB24DF6}"/>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6169169" y="4192706"/>
            <a:ext cx="719507" cy="378203"/>
          </a:xfrm>
          <a:prstGeom prst="rect">
            <a:avLst/>
          </a:prstGeom>
        </p:spPr>
      </p:pic>
      <p:sp>
        <p:nvSpPr>
          <p:cNvPr id="15" name="Can 14">
            <a:extLst>
              <a:ext uri="{FF2B5EF4-FFF2-40B4-BE49-F238E27FC236}">
                <a16:creationId xmlns:a16="http://schemas.microsoft.com/office/drawing/2014/main" id="{0472B313-5B8E-334A-9BC9-9E80C878C859}"/>
              </a:ext>
            </a:extLst>
          </p:cNvPr>
          <p:cNvSpPr/>
          <p:nvPr/>
        </p:nvSpPr>
        <p:spPr>
          <a:xfrm rot="16200000">
            <a:off x="6963526" y="2590345"/>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source-topic-name-B*</a:t>
            </a:r>
          </a:p>
        </p:txBody>
      </p:sp>
      <p:cxnSp>
        <p:nvCxnSpPr>
          <p:cNvPr id="16" name="Elbow Connector 15">
            <a:extLst>
              <a:ext uri="{FF2B5EF4-FFF2-40B4-BE49-F238E27FC236}">
                <a16:creationId xmlns:a16="http://schemas.microsoft.com/office/drawing/2014/main" id="{C68AEBB8-EC7A-BE4A-AD9C-43907A9AECBA}"/>
              </a:ext>
            </a:extLst>
          </p:cNvPr>
          <p:cNvCxnSpPr>
            <a:cxnSpLocks/>
            <a:stCxn id="30" idx="3"/>
            <a:endCxn id="15" idx="1"/>
          </p:cNvCxnSpPr>
          <p:nvPr/>
        </p:nvCxnSpPr>
        <p:spPr>
          <a:xfrm>
            <a:off x="5140079" y="3190556"/>
            <a:ext cx="1320847" cy="57047"/>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2B5C39AC-275D-AE4F-A296-2994360D1E3D}"/>
              </a:ext>
            </a:extLst>
          </p:cNvPr>
          <p:cNvSpPr/>
          <p:nvPr/>
        </p:nvSpPr>
        <p:spPr>
          <a:xfrm>
            <a:off x="585230" y="2133861"/>
            <a:ext cx="1487185" cy="6939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5" name="Rectangle 24">
            <a:extLst>
              <a:ext uri="{FF2B5EF4-FFF2-40B4-BE49-F238E27FC236}">
                <a16:creationId xmlns:a16="http://schemas.microsoft.com/office/drawing/2014/main" id="{0143E555-29CF-1F4C-B9B8-497E2D4CD3B4}"/>
              </a:ext>
            </a:extLst>
          </p:cNvPr>
          <p:cNvSpPr/>
          <p:nvPr/>
        </p:nvSpPr>
        <p:spPr>
          <a:xfrm>
            <a:off x="585230" y="2917868"/>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6" name="Rectangle 25">
            <a:extLst>
              <a:ext uri="{FF2B5EF4-FFF2-40B4-BE49-F238E27FC236}">
                <a16:creationId xmlns:a16="http://schemas.microsoft.com/office/drawing/2014/main" id="{E2A30638-1AF4-1A48-8A43-113BC98F2BB9}"/>
              </a:ext>
            </a:extLst>
          </p:cNvPr>
          <p:cNvSpPr/>
          <p:nvPr/>
        </p:nvSpPr>
        <p:spPr>
          <a:xfrm>
            <a:off x="585229" y="3693721"/>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7" name="AutoShape 4">
            <a:extLst>
              <a:ext uri="{FF2B5EF4-FFF2-40B4-BE49-F238E27FC236}">
                <a16:creationId xmlns:a16="http://schemas.microsoft.com/office/drawing/2014/main" id="{9B24948F-5EB7-4C40-AD60-BA5D0A5E0486}"/>
              </a:ext>
            </a:extLst>
          </p:cNvPr>
          <p:cNvSpPr>
            <a:spLocks noChangeArrowheads="1"/>
          </p:cNvSpPr>
          <p:nvPr/>
        </p:nvSpPr>
        <p:spPr bwMode="auto">
          <a:xfrm>
            <a:off x="401609" y="2035542"/>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28" name="Picture 27">
            <a:extLst>
              <a:ext uri="{FF2B5EF4-FFF2-40B4-BE49-F238E27FC236}">
                <a16:creationId xmlns:a16="http://schemas.microsoft.com/office/drawing/2014/main" id="{5A0F722F-6142-8F47-93F7-84605657E2EC}"/>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406767" y="4245247"/>
            <a:ext cx="719507" cy="378203"/>
          </a:xfrm>
          <a:prstGeom prst="rect">
            <a:avLst/>
          </a:prstGeom>
        </p:spPr>
      </p:pic>
      <p:sp>
        <p:nvSpPr>
          <p:cNvPr id="29" name="Can 28">
            <a:extLst>
              <a:ext uri="{FF2B5EF4-FFF2-40B4-BE49-F238E27FC236}">
                <a16:creationId xmlns:a16="http://schemas.microsoft.com/office/drawing/2014/main" id="{82BE3B68-E79B-7E4D-9FB3-7808967E8D7F}"/>
              </a:ext>
            </a:extLst>
          </p:cNvPr>
          <p:cNvSpPr/>
          <p:nvPr/>
        </p:nvSpPr>
        <p:spPr>
          <a:xfrm rot="16200000">
            <a:off x="1059299" y="2855960"/>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topic-name-B*</a:t>
            </a:r>
          </a:p>
        </p:txBody>
      </p:sp>
      <p:sp>
        <p:nvSpPr>
          <p:cNvPr id="39" name="TextBox 38">
            <a:extLst>
              <a:ext uri="{FF2B5EF4-FFF2-40B4-BE49-F238E27FC236}">
                <a16:creationId xmlns:a16="http://schemas.microsoft.com/office/drawing/2014/main" id="{462582A4-1652-524F-827F-1ACBD866B3E7}"/>
              </a:ext>
            </a:extLst>
          </p:cNvPr>
          <p:cNvSpPr txBox="1"/>
          <p:nvPr/>
        </p:nvSpPr>
        <p:spPr>
          <a:xfrm>
            <a:off x="7080213" y="4279395"/>
            <a:ext cx="577402"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7CC7FF">
                    <a:lumMod val="75000"/>
                  </a:srgbClr>
                </a:solidFill>
                <a:latin typeface="Arial" panose="020B0604020202020204" pitchFamily="34" charset="0"/>
                <a:cs typeface="Arial" panose="020B0604020202020204" pitchFamily="34" charset="0"/>
              </a:rPr>
              <a:t>target</a:t>
            </a:r>
          </a:p>
        </p:txBody>
      </p:sp>
      <p:sp>
        <p:nvSpPr>
          <p:cNvPr id="41" name="TextBox 40">
            <a:extLst>
              <a:ext uri="{FF2B5EF4-FFF2-40B4-BE49-F238E27FC236}">
                <a16:creationId xmlns:a16="http://schemas.microsoft.com/office/drawing/2014/main" id="{18A8E1B5-7CE9-4043-AE4A-379EE571DD6A}"/>
              </a:ext>
            </a:extLst>
          </p:cNvPr>
          <p:cNvSpPr txBox="1"/>
          <p:nvPr/>
        </p:nvSpPr>
        <p:spPr>
          <a:xfrm>
            <a:off x="1213955" y="4341208"/>
            <a:ext cx="644728"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6D7777"/>
                </a:solidFill>
                <a:latin typeface="Arial" panose="020B0604020202020204" pitchFamily="34" charset="0"/>
                <a:cs typeface="Arial" panose="020B0604020202020204" pitchFamily="34" charset="0"/>
              </a:rPr>
              <a:t>source</a:t>
            </a:r>
          </a:p>
        </p:txBody>
      </p:sp>
      <p:sp>
        <p:nvSpPr>
          <p:cNvPr id="30" name="Rectangle 29">
            <a:extLst>
              <a:ext uri="{FF2B5EF4-FFF2-40B4-BE49-F238E27FC236}">
                <a16:creationId xmlns:a16="http://schemas.microsoft.com/office/drawing/2014/main" id="{07E5DDD0-6572-904F-8774-BA06E124E585}"/>
              </a:ext>
            </a:extLst>
          </p:cNvPr>
          <p:cNvSpPr/>
          <p:nvPr/>
        </p:nvSpPr>
        <p:spPr>
          <a:xfrm>
            <a:off x="4003921" y="2998595"/>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sp>
        <p:nvSpPr>
          <p:cNvPr id="31" name="Rectangle 30">
            <a:extLst>
              <a:ext uri="{FF2B5EF4-FFF2-40B4-BE49-F238E27FC236}">
                <a16:creationId xmlns:a16="http://schemas.microsoft.com/office/drawing/2014/main" id="{1B70A39B-5BCD-2D4F-A22B-B8A00DB97B42}"/>
              </a:ext>
            </a:extLst>
          </p:cNvPr>
          <p:cNvSpPr/>
          <p:nvPr/>
        </p:nvSpPr>
        <p:spPr>
          <a:xfrm>
            <a:off x="4003921" y="3461981"/>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cxnSp>
        <p:nvCxnSpPr>
          <p:cNvPr id="14" name="Elbow Connector 13">
            <a:extLst>
              <a:ext uri="{FF2B5EF4-FFF2-40B4-BE49-F238E27FC236}">
                <a16:creationId xmlns:a16="http://schemas.microsoft.com/office/drawing/2014/main" id="{39756F27-A065-CE48-97BD-FE2A9157CD07}"/>
              </a:ext>
            </a:extLst>
          </p:cNvPr>
          <p:cNvCxnSpPr>
            <a:cxnSpLocks/>
            <a:stCxn id="29" idx="3"/>
            <a:endCxn id="30" idx="1"/>
          </p:cNvCxnSpPr>
          <p:nvPr/>
        </p:nvCxnSpPr>
        <p:spPr>
          <a:xfrm flipV="1">
            <a:off x="1670013" y="3190556"/>
            <a:ext cx="2333908" cy="121461"/>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Can 31">
            <a:extLst>
              <a:ext uri="{FF2B5EF4-FFF2-40B4-BE49-F238E27FC236}">
                <a16:creationId xmlns:a16="http://schemas.microsoft.com/office/drawing/2014/main" id="{4183D53B-9BC7-2841-840A-8D80012CB27A}"/>
              </a:ext>
            </a:extLst>
          </p:cNvPr>
          <p:cNvSpPr/>
          <p:nvPr/>
        </p:nvSpPr>
        <p:spPr>
          <a:xfrm rot="16200000">
            <a:off x="6963526" y="3313258"/>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source-topic-name-C*</a:t>
            </a:r>
          </a:p>
        </p:txBody>
      </p:sp>
      <p:cxnSp>
        <p:nvCxnSpPr>
          <p:cNvPr id="33" name="Elbow Connector 32">
            <a:extLst>
              <a:ext uri="{FF2B5EF4-FFF2-40B4-BE49-F238E27FC236}">
                <a16:creationId xmlns:a16="http://schemas.microsoft.com/office/drawing/2014/main" id="{69BA5A83-FCCC-B841-BEE7-929F00A667E2}"/>
              </a:ext>
            </a:extLst>
          </p:cNvPr>
          <p:cNvCxnSpPr>
            <a:cxnSpLocks/>
            <a:stCxn id="31" idx="3"/>
            <a:endCxn id="32" idx="1"/>
          </p:cNvCxnSpPr>
          <p:nvPr/>
        </p:nvCxnSpPr>
        <p:spPr>
          <a:xfrm>
            <a:off x="5140079" y="3653942"/>
            <a:ext cx="1320847" cy="316574"/>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34" name="Can 33">
            <a:extLst>
              <a:ext uri="{FF2B5EF4-FFF2-40B4-BE49-F238E27FC236}">
                <a16:creationId xmlns:a16="http://schemas.microsoft.com/office/drawing/2014/main" id="{F7C081CE-8FBC-F146-9228-33ACDC96E6C2}"/>
              </a:ext>
            </a:extLst>
          </p:cNvPr>
          <p:cNvSpPr/>
          <p:nvPr/>
        </p:nvSpPr>
        <p:spPr>
          <a:xfrm rot="16200000">
            <a:off x="1059299" y="3578873"/>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topic-name-C*</a:t>
            </a:r>
          </a:p>
        </p:txBody>
      </p:sp>
      <p:cxnSp>
        <p:nvCxnSpPr>
          <p:cNvPr id="35" name="Elbow Connector 34">
            <a:extLst>
              <a:ext uri="{FF2B5EF4-FFF2-40B4-BE49-F238E27FC236}">
                <a16:creationId xmlns:a16="http://schemas.microsoft.com/office/drawing/2014/main" id="{933F6857-54C4-D141-A048-FF372430DCBF}"/>
              </a:ext>
            </a:extLst>
          </p:cNvPr>
          <p:cNvCxnSpPr>
            <a:cxnSpLocks/>
            <a:stCxn id="34" idx="3"/>
            <a:endCxn id="31" idx="1"/>
          </p:cNvCxnSpPr>
          <p:nvPr/>
        </p:nvCxnSpPr>
        <p:spPr>
          <a:xfrm flipV="1">
            <a:off x="1670013" y="3653942"/>
            <a:ext cx="2333908" cy="380988"/>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Can 35">
            <a:extLst>
              <a:ext uri="{FF2B5EF4-FFF2-40B4-BE49-F238E27FC236}">
                <a16:creationId xmlns:a16="http://schemas.microsoft.com/office/drawing/2014/main" id="{C1F7A952-47A5-EA4E-BD64-FF988F9AB84B}"/>
              </a:ext>
            </a:extLst>
          </p:cNvPr>
          <p:cNvSpPr/>
          <p:nvPr/>
        </p:nvSpPr>
        <p:spPr>
          <a:xfrm rot="16200000">
            <a:off x="6948441" y="1816585"/>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source-topic-name-A*</a:t>
            </a:r>
          </a:p>
        </p:txBody>
      </p:sp>
      <p:sp>
        <p:nvSpPr>
          <p:cNvPr id="37" name="Can 36">
            <a:extLst>
              <a:ext uri="{FF2B5EF4-FFF2-40B4-BE49-F238E27FC236}">
                <a16:creationId xmlns:a16="http://schemas.microsoft.com/office/drawing/2014/main" id="{18844471-66BE-FD48-AB9E-4A7C34815F61}"/>
              </a:ext>
            </a:extLst>
          </p:cNvPr>
          <p:cNvSpPr/>
          <p:nvPr/>
        </p:nvSpPr>
        <p:spPr>
          <a:xfrm rot="16200000">
            <a:off x="1093535" y="2034325"/>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topic-name-A*</a:t>
            </a:r>
          </a:p>
        </p:txBody>
      </p:sp>
      <p:cxnSp>
        <p:nvCxnSpPr>
          <p:cNvPr id="38" name="Elbow Connector 37">
            <a:extLst>
              <a:ext uri="{FF2B5EF4-FFF2-40B4-BE49-F238E27FC236}">
                <a16:creationId xmlns:a16="http://schemas.microsoft.com/office/drawing/2014/main" id="{10C6A4F8-C269-C743-AAF1-AA7A937FF54B}"/>
              </a:ext>
            </a:extLst>
          </p:cNvPr>
          <p:cNvCxnSpPr>
            <a:cxnSpLocks/>
            <a:stCxn id="37" idx="3"/>
            <a:endCxn id="9" idx="1"/>
          </p:cNvCxnSpPr>
          <p:nvPr/>
        </p:nvCxnSpPr>
        <p:spPr>
          <a:xfrm>
            <a:off x="1704249" y="2490382"/>
            <a:ext cx="2299672" cy="225637"/>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Cloud 16">
            <a:extLst>
              <a:ext uri="{FF2B5EF4-FFF2-40B4-BE49-F238E27FC236}">
                <a16:creationId xmlns:a16="http://schemas.microsoft.com/office/drawing/2014/main" id="{76E7E86F-0DEA-6341-979E-6002CA33BA88}"/>
              </a:ext>
            </a:extLst>
          </p:cNvPr>
          <p:cNvSpPr/>
          <p:nvPr/>
        </p:nvSpPr>
        <p:spPr>
          <a:xfrm rot="16200000">
            <a:off x="2018935" y="3046895"/>
            <a:ext cx="1922727" cy="524935"/>
          </a:xfrm>
          <a:prstGeom prst="cloud">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Elbow Connector 41">
            <a:extLst>
              <a:ext uri="{FF2B5EF4-FFF2-40B4-BE49-F238E27FC236}">
                <a16:creationId xmlns:a16="http://schemas.microsoft.com/office/drawing/2014/main" id="{42DA60E8-16D8-324F-B19E-29C0F6E6AECD}"/>
              </a:ext>
            </a:extLst>
          </p:cNvPr>
          <p:cNvCxnSpPr>
            <a:cxnSpLocks/>
            <a:stCxn id="9" idx="3"/>
            <a:endCxn id="36" idx="1"/>
          </p:cNvCxnSpPr>
          <p:nvPr/>
        </p:nvCxnSpPr>
        <p:spPr>
          <a:xfrm flipV="1">
            <a:off x="5140079" y="2473843"/>
            <a:ext cx="1305762" cy="242176"/>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049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5</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localhost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on Cloud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Broker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2238871" y="3049982"/>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3"/>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2599008" y="3265162"/>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2789450" y="318490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sp>
        <p:nvSpPr>
          <p:cNvPr id="64" name="TextBox 63">
            <a:extLst>
              <a:ext uri="{FF2B5EF4-FFF2-40B4-BE49-F238E27FC236}">
                <a16:creationId xmlns:a16="http://schemas.microsoft.com/office/drawing/2014/main" id="{4B2F4F93-F429-0240-81C4-4D6E56493136}"/>
              </a:ext>
            </a:extLst>
          </p:cNvPr>
          <p:cNvSpPr txBox="1"/>
          <p:nvPr/>
        </p:nvSpPr>
        <p:spPr>
          <a:xfrm>
            <a:off x="2216694" y="1702106"/>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8" name="Elbow Connector 67">
            <a:extLst>
              <a:ext uri="{FF2B5EF4-FFF2-40B4-BE49-F238E27FC236}">
                <a16:creationId xmlns:a16="http://schemas.microsoft.com/office/drawing/2014/main" id="{451359B3-8344-9C45-9E79-B254EDA7B7D9}"/>
              </a:ext>
            </a:extLst>
          </p:cNvPr>
          <p:cNvCxnSpPr>
            <a:cxnSpLocks/>
            <a:stCxn id="31" idx="2"/>
            <a:endCxn id="54" idx="1"/>
          </p:cNvCxnSpPr>
          <p:nvPr/>
        </p:nvCxnSpPr>
        <p:spPr>
          <a:xfrm rot="16200000" flipH="1">
            <a:off x="1589891" y="2131835"/>
            <a:ext cx="1284825" cy="1114293"/>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5400000" flipH="1" flipV="1">
            <a:off x="4572433" y="735866"/>
            <a:ext cx="1163262" cy="373482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ABEBCEB3-92BA-2440-9068-30A2A18E0523}"/>
              </a:ext>
            </a:extLst>
          </p:cNvPr>
          <p:cNvPicPr>
            <a:picLocks noChangeAspect="1"/>
          </p:cNvPicPr>
          <p:nvPr/>
        </p:nvPicPr>
        <p:blipFill>
          <a:blip r:embed="rId4"/>
          <a:stretch>
            <a:fillRect/>
          </a:stretch>
        </p:blipFill>
        <p:spPr>
          <a:xfrm>
            <a:off x="583510" y="1532056"/>
            <a:ext cx="331190" cy="331190"/>
          </a:xfrm>
          <a:prstGeom prst="rect">
            <a:avLst/>
          </a:prstGeom>
        </p:spPr>
      </p:pic>
      <p:pic>
        <p:nvPicPr>
          <p:cNvPr id="38" name="Picture 37" descr="A picture containing sign, clock&#10;&#10;Description automatically generated">
            <a:extLst>
              <a:ext uri="{FF2B5EF4-FFF2-40B4-BE49-F238E27FC236}">
                <a16:creationId xmlns:a16="http://schemas.microsoft.com/office/drawing/2014/main" id="{477289F3-3999-8243-83D4-E5062E283589}"/>
              </a:ext>
            </a:extLst>
          </p:cNvPr>
          <p:cNvPicPr>
            <a:picLocks noChangeAspect="1"/>
          </p:cNvPicPr>
          <p:nvPr/>
        </p:nvPicPr>
        <p:blipFill>
          <a:blip r:embed="rId5"/>
          <a:stretch>
            <a:fillRect/>
          </a:stretch>
        </p:blipFill>
        <p:spPr>
          <a:xfrm>
            <a:off x="8394478" y="1071776"/>
            <a:ext cx="397442" cy="351885"/>
          </a:xfrm>
          <a:prstGeom prst="rect">
            <a:avLst/>
          </a:prstGeom>
        </p:spPr>
      </p:pic>
      <p:sp>
        <p:nvSpPr>
          <p:cNvPr id="39" name="TextBox 38">
            <a:extLst>
              <a:ext uri="{FF2B5EF4-FFF2-40B4-BE49-F238E27FC236}">
                <a16:creationId xmlns:a16="http://schemas.microsoft.com/office/drawing/2014/main" id="{EC40706D-FC3C-4646-82B3-007C9A4CCDBB}"/>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F8CA81F4-CF72-2F43-835A-62BFE171434F}"/>
              </a:ext>
            </a:extLst>
          </p:cNvPr>
          <p:cNvSpPr txBox="1"/>
          <p:nvPr/>
        </p:nvSpPr>
        <p:spPr>
          <a:xfrm>
            <a:off x="6329859" y="1423157"/>
            <a:ext cx="1091966" cy="246221"/>
          </a:xfrm>
          <a:prstGeom prst="rect">
            <a:avLst/>
          </a:prstGeom>
          <a:noFill/>
        </p:spPr>
        <p:txBody>
          <a:bodyPr wrap="none" rtlCol="0">
            <a:spAutoFit/>
          </a:bodyPr>
          <a:lstStyle/>
          <a:p>
            <a:r>
              <a:rPr lang="en-US" sz="1000" dirty="0" err="1"/>
              <a:t>source.products</a:t>
            </a:r>
            <a:endParaRPr sz="1000" dirty="0"/>
          </a:p>
        </p:txBody>
      </p:sp>
    </p:spTree>
    <p:extLst>
      <p:ext uri="{BB962C8B-B14F-4D97-AF65-F5344CB8AC3E}">
        <p14:creationId xmlns:p14="http://schemas.microsoft.com/office/powerpoint/2010/main" val="332195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6</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4"/>
          <a:stretch>
            <a:fillRect/>
          </a:stretch>
        </p:blipFill>
        <p:spPr>
          <a:xfrm>
            <a:off x="511363" y="1939213"/>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2395144" y="1703837"/>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451359B3-8344-9C45-9E79-B254EDA7B7D9}"/>
              </a:ext>
            </a:extLst>
          </p:cNvPr>
          <p:cNvCxnSpPr>
            <a:cxnSpLocks/>
            <a:stCxn id="31" idx="2"/>
          </p:cNvCxnSpPr>
          <p:nvPr/>
        </p:nvCxnSpPr>
        <p:spPr>
          <a:xfrm rot="16200000" flipH="1">
            <a:off x="3914402" y="-192675"/>
            <a:ext cx="923186" cy="5401676"/>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16200000" flipV="1">
            <a:off x="6989198" y="2053924"/>
            <a:ext cx="677097" cy="61254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Elbow Connector 70">
            <a:extLst>
              <a:ext uri="{FF2B5EF4-FFF2-40B4-BE49-F238E27FC236}">
                <a16:creationId xmlns:a16="http://schemas.microsoft.com/office/drawing/2014/main" id="{BC7FEB17-E5EE-404E-A4CB-E73059F87417}"/>
              </a:ext>
            </a:extLst>
          </p:cNvPr>
          <p:cNvCxnSpPr>
            <a:cxnSpLocks/>
            <a:stCxn id="45" idx="3"/>
            <a:endCxn id="58" idx="2"/>
          </p:cNvCxnSpPr>
          <p:nvPr/>
        </p:nvCxnSpPr>
        <p:spPr>
          <a:xfrm flipV="1">
            <a:off x="1631095" y="2039193"/>
            <a:ext cx="1957086" cy="734239"/>
          </a:xfrm>
          <a:prstGeom prst="bentConnector2">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0EBAAD39-80D0-5549-8180-F3A0C0565822}"/>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78E8CCC5-9C76-5345-BDCB-1F1DD5A80BA4}"/>
              </a:ext>
            </a:extLst>
          </p:cNvPr>
          <p:cNvSpPr txBox="1"/>
          <p:nvPr/>
        </p:nvSpPr>
        <p:spPr>
          <a:xfrm>
            <a:off x="6329859" y="1423157"/>
            <a:ext cx="1091966" cy="246221"/>
          </a:xfrm>
          <a:prstGeom prst="rect">
            <a:avLst/>
          </a:prstGeom>
          <a:noFill/>
        </p:spPr>
        <p:txBody>
          <a:bodyPr wrap="none" rtlCol="0">
            <a:spAutoFit/>
          </a:bodyPr>
          <a:lstStyle/>
          <a:p>
            <a:r>
              <a:rPr lang="en-US" sz="1000" dirty="0"/>
              <a:t>source.products</a:t>
            </a:r>
            <a:endParaRPr sz="1000" dirty="0"/>
          </a:p>
        </p:txBody>
      </p:sp>
      <p:pic>
        <p:nvPicPr>
          <p:cNvPr id="74" name="Picture 73" descr="A picture containing sign, clock&#10;&#10;Description automatically generated">
            <a:extLst>
              <a:ext uri="{FF2B5EF4-FFF2-40B4-BE49-F238E27FC236}">
                <a16:creationId xmlns:a16="http://schemas.microsoft.com/office/drawing/2014/main" id="{7CB3EBED-680A-5047-9DD5-9ADFD165BBF4}"/>
              </a:ext>
            </a:extLst>
          </p:cNvPr>
          <p:cNvPicPr>
            <a:picLocks noChangeAspect="1"/>
          </p:cNvPicPr>
          <p:nvPr/>
        </p:nvPicPr>
        <p:blipFill>
          <a:blip r:embed="rId5"/>
          <a:stretch>
            <a:fillRect/>
          </a:stretch>
        </p:blipFill>
        <p:spPr>
          <a:xfrm>
            <a:off x="8394478" y="1071776"/>
            <a:ext cx="397442" cy="351885"/>
          </a:xfrm>
          <a:prstGeom prst="rect">
            <a:avLst/>
          </a:prstGeom>
        </p:spPr>
      </p:pic>
    </p:spTree>
    <p:extLst>
      <p:ext uri="{BB962C8B-B14F-4D97-AF65-F5344CB8AC3E}">
        <p14:creationId xmlns:p14="http://schemas.microsoft.com/office/powerpoint/2010/main" val="268690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Active - Active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7</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98012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sp>
        <p:nvSpPr>
          <p:cNvPr id="38" name="Rounded Rectangle 37">
            <a:extLst>
              <a:ext uri="{FF2B5EF4-FFF2-40B4-BE49-F238E27FC236}">
                <a16:creationId xmlns:a16="http://schemas.microsoft.com/office/drawing/2014/main" id="{B8888133-CCF3-0944-9B5C-B88A02187A65}"/>
              </a:ext>
            </a:extLst>
          </p:cNvPr>
          <p:cNvSpPr/>
          <p:nvPr/>
        </p:nvSpPr>
        <p:spPr>
          <a:xfrm>
            <a:off x="7130073" y="3016890"/>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614365" y="1621873"/>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5099786" y="195798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a:off x="6312394" y="1351293"/>
            <a:ext cx="1528798" cy="2095370"/>
          </a:xfrm>
          <a:prstGeom prst="bentConnector4">
            <a:avLst>
              <a:gd name="adj1" fmla="val -14953"/>
              <a:gd name="adj2" fmla="val 130179"/>
            </a:avLst>
          </a:prstGeom>
          <a:ln w="12700">
            <a:solidFill>
              <a:srgbClr val="953FD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7" y="2046571"/>
            <a:ext cx="5186966" cy="1116807"/>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3105936" y="202321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813281" y="1992030"/>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257385"/>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B473D33C-C78F-AF44-850B-4143BA1B6753}"/>
              </a:ext>
            </a:extLst>
          </p:cNvPr>
          <p:cNvCxnSpPr>
            <a:cxnSpLocks/>
            <a:endCxn id="31" idx="2"/>
          </p:cNvCxnSpPr>
          <p:nvPr/>
        </p:nvCxnSpPr>
        <p:spPr>
          <a:xfrm rot="5400000" flipH="1" flipV="1">
            <a:off x="1212794" y="2164582"/>
            <a:ext cx="580375" cy="344352"/>
          </a:xfrm>
          <a:prstGeom prst="bentConnector3">
            <a:avLst>
              <a:gd name="adj1" fmla="val 76600"/>
            </a:avLst>
          </a:prstGeom>
          <a:ln w="12700">
            <a:solidFill>
              <a:srgbClr val="953FDA"/>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A906B92-3973-AC40-86F8-798C66D25F7A}"/>
              </a:ext>
            </a:extLst>
          </p:cNvPr>
          <p:cNvCxnSpPr>
            <a:cxnSpLocks/>
            <a:stCxn id="45" idx="0"/>
            <a:endCxn id="58" idx="2"/>
          </p:cNvCxnSpPr>
          <p:nvPr/>
        </p:nvCxnSpPr>
        <p:spPr>
          <a:xfrm rot="5400000" flipH="1" flipV="1">
            <a:off x="2067161" y="1105925"/>
            <a:ext cx="587752" cy="2454288"/>
          </a:xfrm>
          <a:prstGeom prst="bentConnector3">
            <a:avLst>
              <a:gd name="adj1" fmla="val 50000"/>
            </a:avLst>
          </a:prstGeom>
          <a:ln w="12700">
            <a:solidFill>
              <a:schemeClr val="accent2">
                <a:lumMod val="75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4D8B9D72-96A0-7043-AA3B-D10CE59AD7BB}"/>
              </a:ext>
            </a:extLst>
          </p:cNvPr>
          <p:cNvCxnSpPr>
            <a:cxnSpLocks/>
            <a:stCxn id="44" idx="0"/>
            <a:endCxn id="12" idx="2"/>
          </p:cNvCxnSpPr>
          <p:nvPr/>
        </p:nvCxnSpPr>
        <p:spPr>
          <a:xfrm rot="5400000" flipH="1" flipV="1">
            <a:off x="5553529" y="2350185"/>
            <a:ext cx="917836" cy="309577"/>
          </a:xfrm>
          <a:prstGeom prst="bentConnector3">
            <a:avLst>
              <a:gd name="adj1" fmla="val 50000"/>
            </a:avLst>
          </a:prstGeom>
          <a:ln w="15875">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A120A328-32A3-9843-8E75-DB10719D8333}"/>
              </a:ext>
            </a:extLst>
          </p:cNvPr>
          <p:cNvSpPr/>
          <p:nvPr/>
        </p:nvSpPr>
        <p:spPr>
          <a:xfrm>
            <a:off x="293091" y="4288725"/>
            <a:ext cx="4572000" cy="507831"/>
          </a:xfrm>
          <a:prstGeom prst="rect">
            <a:avLst/>
          </a:prstGeom>
        </p:spPr>
        <p:txBody>
          <a:bodyPr>
            <a:spAutoFit/>
          </a:bodyPr>
          <a:lstStyle/>
          <a:p>
            <a:r>
              <a:rPr lang="en-US" dirty="0"/>
              <a:t>Active – Active</a:t>
            </a:r>
          </a:p>
          <a:p>
            <a:pPr lvl="1"/>
            <a:r>
              <a:rPr lang="en-US" dirty="0"/>
              <a:t>Producers and consumers on both sides</a:t>
            </a:r>
          </a:p>
        </p:txBody>
      </p:sp>
      <p:pic>
        <p:nvPicPr>
          <p:cNvPr id="71" name="Picture 70" descr="A picture containing sign, clock&#10;&#10;Description automatically generated">
            <a:extLst>
              <a:ext uri="{FF2B5EF4-FFF2-40B4-BE49-F238E27FC236}">
                <a16:creationId xmlns:a16="http://schemas.microsoft.com/office/drawing/2014/main" id="{7908A8B9-9BE3-D342-9BAF-8EF0C1CD40BC}"/>
              </a:ext>
            </a:extLst>
          </p:cNvPr>
          <p:cNvPicPr>
            <a:picLocks noChangeAspect="1"/>
          </p:cNvPicPr>
          <p:nvPr/>
        </p:nvPicPr>
        <p:blipFill>
          <a:blip r:embed="rId4"/>
          <a:stretch>
            <a:fillRect/>
          </a:stretch>
        </p:blipFill>
        <p:spPr>
          <a:xfrm>
            <a:off x="8394478" y="1071776"/>
            <a:ext cx="397442" cy="351885"/>
          </a:xfrm>
          <a:prstGeom prst="rect">
            <a:avLst/>
          </a:prstGeom>
        </p:spPr>
      </p:pic>
      <p:pic>
        <p:nvPicPr>
          <p:cNvPr id="72" name="Picture 71">
            <a:extLst>
              <a:ext uri="{FF2B5EF4-FFF2-40B4-BE49-F238E27FC236}">
                <a16:creationId xmlns:a16="http://schemas.microsoft.com/office/drawing/2014/main" id="{7AA36845-A2F6-2543-821D-F06C70CC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72" y="2023769"/>
            <a:ext cx="191007" cy="252252"/>
          </a:xfrm>
          <a:prstGeom prst="rect">
            <a:avLst/>
          </a:prstGeom>
        </p:spPr>
      </p:pic>
    </p:spTree>
    <p:extLst>
      <p:ext uri="{BB962C8B-B14F-4D97-AF65-F5344CB8AC3E}">
        <p14:creationId xmlns:p14="http://schemas.microsoft.com/office/powerpoint/2010/main" val="7216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BE54-4055-5247-8BE1-7DC214AEEC39}"/>
              </a:ext>
            </a:extLst>
          </p:cNvPr>
          <p:cNvSpPr>
            <a:spLocks noGrp="1"/>
          </p:cNvSpPr>
          <p:nvPr>
            <p:ph type="title"/>
          </p:nvPr>
        </p:nvSpPr>
        <p:spPr/>
        <p:txBody>
          <a:bodyPr/>
          <a:lstStyle/>
          <a:p>
            <a:r>
              <a:rPr lang="en-US"/>
              <a:t>Mirror Maker 2</a:t>
            </a:r>
          </a:p>
        </p:txBody>
      </p:sp>
      <p:sp>
        <p:nvSpPr>
          <p:cNvPr id="3" name="Content Placeholder 2">
            <a:extLst>
              <a:ext uri="{FF2B5EF4-FFF2-40B4-BE49-F238E27FC236}">
                <a16:creationId xmlns:a16="http://schemas.microsoft.com/office/drawing/2014/main" id="{1257D4A5-E589-F84E-8426-35B2FDC9408F}"/>
              </a:ext>
            </a:extLst>
          </p:cNvPr>
          <p:cNvSpPr>
            <a:spLocks noGrp="1"/>
          </p:cNvSpPr>
          <p:nvPr>
            <p:ph idx="1"/>
          </p:nvPr>
        </p:nvSpPr>
        <p:spPr/>
        <p:txBody>
          <a:bodyPr/>
          <a:lstStyle/>
          <a:p>
            <a:r>
              <a:rPr lang="en-US"/>
              <a:t>Detect new topics and partitions</a:t>
            </a:r>
          </a:p>
          <a:p>
            <a:r>
              <a:rPr lang="en-US"/>
              <a:t>Automatically syncs topic configuration between clusters.</a:t>
            </a:r>
          </a:p>
          <a:p>
            <a:r>
              <a:rPr lang="en-US"/>
              <a:t>Manages downstream topic ACL.</a:t>
            </a:r>
          </a:p>
          <a:p>
            <a:r>
              <a:rPr lang="en-US"/>
              <a:t>Supports "active/active" cluster pairs, as well as any number of active clusters.</a:t>
            </a:r>
          </a:p>
          <a:p>
            <a:r>
              <a:rPr lang="en-US"/>
              <a:t>Supports cross-datacenter replication, aggregation, and other complex topologies.</a:t>
            </a:r>
          </a:p>
          <a:p>
            <a:r>
              <a:rPr lang="en-US"/>
              <a:t>Provides new metrics including end-to-end replication latency across multiple data centers/clusters.</a:t>
            </a:r>
          </a:p>
          <a:p>
            <a:r>
              <a:rPr lang="en-US"/>
              <a:t>Emits offsets required to migrate consumers between clusters.</a:t>
            </a:r>
          </a:p>
          <a:p>
            <a:r>
              <a:rPr lang="en-US"/>
              <a:t>Tooling for offset translation.</a:t>
            </a:r>
          </a:p>
          <a:p>
            <a:pPr marL="0" indent="0">
              <a:buNone/>
            </a:pPr>
            <a:endParaRPr lang="en-US"/>
          </a:p>
        </p:txBody>
      </p:sp>
      <p:sp>
        <p:nvSpPr>
          <p:cNvPr id="4" name="Slide Number Placeholder 3">
            <a:extLst>
              <a:ext uri="{FF2B5EF4-FFF2-40B4-BE49-F238E27FC236}">
                <a16:creationId xmlns:a16="http://schemas.microsoft.com/office/drawing/2014/main" id="{2F37CAAC-6ED7-144D-ABB3-F67C52C876D2}"/>
              </a:ext>
            </a:extLst>
          </p:cNvPr>
          <p:cNvSpPr>
            <a:spLocks noGrp="1"/>
          </p:cNvSpPr>
          <p:nvPr>
            <p:ph type="sldNum" sz="quarter" idx="10"/>
          </p:nvPr>
        </p:nvSpPr>
        <p:spPr/>
        <p:txBody>
          <a:bodyPr/>
          <a:lstStyle/>
          <a:p>
            <a:fld id="{2F63A97E-D605-DC42-8452-C14CD1FA87FA}" type="slidenum">
              <a:rPr lang="en-US" smtClean="0">
                <a:solidFill>
                  <a:srgbClr val="5AAAFA"/>
                </a:solidFill>
              </a:rPr>
              <a:pPr/>
              <a:t>8</a:t>
            </a:fld>
            <a:endParaRPr lang="en-US">
              <a:solidFill>
                <a:srgbClr val="5AAAFA"/>
              </a:solidFill>
            </a:endParaRPr>
          </a:p>
        </p:txBody>
      </p:sp>
    </p:spTree>
    <p:extLst>
      <p:ext uri="{BB962C8B-B14F-4D97-AF65-F5344CB8AC3E}">
        <p14:creationId xmlns:p14="http://schemas.microsoft.com/office/powerpoint/2010/main" val="2465530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a:t>Data Replication Environment - 2</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9</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0746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kafka-console-consumer.sh</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2236351" y="3405569"/>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kafka-console-producer.sh</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3"/>
            <a:endCxn id="13" idx="2"/>
          </p:cNvCxnSpPr>
          <p:nvPr/>
        </p:nvCxnSpPr>
        <p:spPr>
          <a:xfrm flipV="1">
            <a:off x="3455262" y="2046055"/>
            <a:ext cx="2841797" cy="1545251"/>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3334249" y="36258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0" name="Picture 39">
            <a:extLst>
              <a:ext uri="{FF2B5EF4-FFF2-40B4-BE49-F238E27FC236}">
                <a16:creationId xmlns:a16="http://schemas.microsoft.com/office/drawing/2014/main" id="{B2E3B02B-700F-1948-ADEA-CB5FC76BE11D}"/>
              </a:ext>
            </a:extLst>
          </p:cNvPr>
          <p:cNvPicPr>
            <a:picLocks noChangeAspect="1"/>
          </p:cNvPicPr>
          <p:nvPr/>
        </p:nvPicPr>
        <p:blipFill>
          <a:blip r:embed="rId4"/>
          <a:stretch>
            <a:fillRect/>
          </a:stretch>
        </p:blipFill>
        <p:spPr>
          <a:xfrm>
            <a:off x="356381" y="3625830"/>
            <a:ext cx="261023" cy="238649"/>
          </a:xfrm>
          <a:prstGeom prst="rect">
            <a:avLst/>
          </a:prstGeom>
        </p:spPr>
      </p:pic>
      <p:pic>
        <p:nvPicPr>
          <p:cNvPr id="41" name="Picture 40" descr="A picture containing sign, clock&#10;&#10;Description automatically generated">
            <a:extLst>
              <a:ext uri="{FF2B5EF4-FFF2-40B4-BE49-F238E27FC236}">
                <a16:creationId xmlns:a16="http://schemas.microsoft.com/office/drawing/2014/main" id="{AD7ADB04-28C0-0E48-A740-348F31B8ADCD}"/>
              </a:ext>
            </a:extLst>
          </p:cNvPr>
          <p:cNvPicPr>
            <a:picLocks noChangeAspect="1"/>
          </p:cNvPicPr>
          <p:nvPr/>
        </p:nvPicPr>
        <p:blipFill>
          <a:blip r:embed="rId5"/>
          <a:stretch>
            <a:fillRect/>
          </a:stretch>
        </p:blipFill>
        <p:spPr>
          <a:xfrm>
            <a:off x="8026345" y="1071776"/>
            <a:ext cx="397442" cy="351885"/>
          </a:xfrm>
          <a:prstGeom prst="rect">
            <a:avLst/>
          </a:prstGeom>
        </p:spPr>
      </p:pic>
    </p:spTree>
    <p:extLst>
      <p:ext uri="{BB962C8B-B14F-4D97-AF65-F5344CB8AC3E}">
        <p14:creationId xmlns:p14="http://schemas.microsoft.com/office/powerpoint/2010/main" val="2185968813"/>
      </p:ext>
    </p:extLst>
  </p:cSld>
  <p:clrMapOvr>
    <a:masterClrMapping/>
  </p:clrMapOvr>
</p:sld>
</file>

<file path=ppt/theme/theme1.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2.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t"/>
      <a:lstStyle>
        <a:defPPr marL="0" marR="0" indent="0" algn="l" defTabSz="685800" rtl="0" eaLnBrk="1" fontAlgn="auto" latinLnBrk="0" hangingPunct="1">
          <a:lnSpc>
            <a:spcPct val="100000"/>
          </a:lnSpc>
          <a:spcBef>
            <a:spcPts val="0"/>
          </a:spcBef>
          <a:spcAft>
            <a:spcPts val="0"/>
          </a:spcAft>
          <a:buClrTx/>
          <a:buSzTx/>
          <a:buFontTx/>
          <a:buNone/>
          <a:tabLst/>
          <a:defRPr kumimoji="0" sz="1000" b="0" i="0" u="none" strike="noStrike" kern="1200" cap="none" spc="0" normalizeH="0" baseline="0" noProof="0" dirty="0">
            <a:ln>
              <a:noFill/>
            </a:ln>
            <a:solidFill>
              <a:prstClr val="white"/>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75072</TotalTime>
  <Words>1555</Words>
  <Application>Microsoft Macintosh PowerPoint</Application>
  <PresentationFormat>On-screen Show (16:9)</PresentationFormat>
  <Paragraphs>607</Paragraphs>
  <Slides>20</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Helvetica Neue Light</vt:lpstr>
      <vt:lpstr>Helvetica Neue Thin</vt:lpstr>
      <vt:lpstr>IBM Plex Sans</vt:lpstr>
      <vt:lpstr>Menlo</vt:lpstr>
      <vt:lpstr>1_dk_blu_background_2017</vt:lpstr>
      <vt:lpstr>Office Theme</vt:lpstr>
      <vt:lpstr>Strimzi</vt:lpstr>
      <vt:lpstr>Kafka Connect</vt:lpstr>
      <vt:lpstr>Mirror Maker 2.0</vt:lpstr>
      <vt:lpstr>Mirror Maker 2</vt:lpstr>
      <vt:lpstr>MM2 - Data Replication Active - Passive</vt:lpstr>
      <vt:lpstr>MM2 - Data Replication Active - Passive</vt:lpstr>
      <vt:lpstr>Data Replication Active - Active</vt:lpstr>
      <vt:lpstr>Mirror Maker 2</vt:lpstr>
      <vt:lpstr>Data Replication Environment - 2</vt:lpstr>
      <vt:lpstr>Data Replication Environment - 3</vt:lpstr>
      <vt:lpstr>Performance Test</vt:lpstr>
      <vt:lpstr>Offset mapping</vt:lpstr>
      <vt:lpstr>Failover</vt:lpstr>
      <vt:lpstr>Duplicate</vt:lpstr>
      <vt:lpstr>Duplicate</vt:lpstr>
      <vt:lpstr>k8s resources</vt:lpstr>
      <vt:lpstr>Performance Testing: System Context</vt:lpstr>
      <vt:lpstr>Performance Testing</vt:lpstr>
      <vt:lpstr>Performance Testing: Container diagram</vt:lpstr>
      <vt:lpstr>Mirror maker monitoring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538</cp:revision>
  <cp:lastPrinted>2019-10-02T13:04:38Z</cp:lastPrinted>
  <dcterms:created xsi:type="dcterms:W3CDTF">2019-01-17T23:14:09Z</dcterms:created>
  <dcterms:modified xsi:type="dcterms:W3CDTF">2020-04-21T22:03:05Z</dcterms:modified>
</cp:coreProperties>
</file>