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4"/>
  </p:notesMasterIdLst>
  <p:handoutMasterIdLst>
    <p:handoutMasterId r:id="rId25"/>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6" r:id="rId19"/>
    <p:sldId id="141169025" r:id="rId20"/>
    <p:sldId id="141169027" r:id="rId21"/>
    <p:sldId id="141169029" r:id="rId22"/>
    <p:sldId id="141169017"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9"/>
    <p:restoredTop sz="85739"/>
  </p:normalViewPr>
  <p:slideViewPr>
    <p:cSldViewPr snapToGrid="0" snapToObjects="1" showGuides="1">
      <p:cViewPr varScale="1">
        <p:scale>
          <a:sx n="107" d="100"/>
          <a:sy n="107" d="100"/>
        </p:scale>
        <p:origin x="1080"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4/24/20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p:txBody>
          <a:bodyPr/>
          <a:lstStyle/>
          <a:p>
            <a:r>
              <a:rPr lang="en-US" sz="2000" dirty="0"/>
              <a:t>Performance Testing: System Context</a:t>
            </a:r>
            <a:endParaRPr sz="20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468723" y="752352"/>
            <a:ext cx="936435" cy="112311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218694" y="2367753"/>
            <a:ext cx="1663547" cy="914400"/>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Performance Tool</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a:p>
            <a:pPr marL="0" marR="0" indent="0" algn="ctr" defTabSz="685800" rtl="0" eaLnBrk="1" fontAlgn="auto" latinLnBrk="0" hangingPunct="1">
              <a:lnSpc>
                <a:spcPct val="100000"/>
              </a:lnSpc>
              <a:spcBef>
                <a:spcPts val="0"/>
              </a:spcBef>
              <a:spcAft>
                <a:spcPts val="0"/>
              </a:spcAft>
              <a:buClrTx/>
              <a:buSzTx/>
              <a:buFontTx/>
              <a:buNone/>
              <a:tabLst/>
            </a:pPr>
            <a:r>
              <a:rPr kumimoji="0" lang="en-US" sz="800" b="0" i="0" u="none" strike="noStrike" kern="1200" cap="none" spc="0" normalizeH="0" baseline="0" noProof="0" dirty="0">
                <a:ln>
                  <a:noFill/>
                </a:ln>
                <a:solidFill>
                  <a:prstClr val="white"/>
                </a:solidFill>
                <a:effectLst/>
                <a:uLnTx/>
                <a:uFillTx/>
                <a:latin typeface="Arial"/>
                <a:ea typeface="+mn-ea"/>
                <a:cs typeface="+mn-cs"/>
              </a:rPr>
              <a:t>Allows </a:t>
            </a:r>
            <a:r>
              <a:rPr lang="en-US" sz="800" dirty="0">
                <a:solidFill>
                  <a:prstClr val="white"/>
                </a:solidFill>
                <a:latin typeface="Arial"/>
              </a:rPr>
              <a:t>stress kafka cluster and measure latency</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6232612" y="352829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0" name="Straight Arrow Connector 9">
            <a:extLst>
              <a:ext uri="{FF2B5EF4-FFF2-40B4-BE49-F238E27FC236}">
                <a16:creationId xmlns:a16="http://schemas.microsoft.com/office/drawing/2014/main" id="{F918A8D0-AD6C-3A41-87EA-EF802A10A724}"/>
              </a:ext>
            </a:extLst>
          </p:cNvPr>
          <p:cNvCxnSpPr>
            <a:cxnSpLocks/>
            <a:stCxn id="8" idx="3"/>
            <a:endCxn id="9" idx="1"/>
          </p:cNvCxnSpPr>
          <p:nvPr/>
        </p:nvCxnSpPr>
        <p:spPr>
          <a:xfrm>
            <a:off x="4882241" y="2824953"/>
            <a:ext cx="1350371" cy="1160545"/>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4953095" y="3258716"/>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2"/>
            <a:endCxn id="8" idx="0"/>
          </p:cNvCxnSpPr>
          <p:nvPr/>
        </p:nvCxnSpPr>
        <p:spPr>
          <a:xfrm>
            <a:off x="3936941" y="1875462"/>
            <a:ext cx="113527"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3295096" y="2006828"/>
            <a:ext cx="1083951" cy="215444"/>
          </a:xfrm>
          <a:prstGeom prst="rect">
            <a:avLst/>
          </a:prstGeom>
          <a:solidFill>
            <a:schemeClr val="bg1"/>
          </a:solidFill>
        </p:spPr>
        <p:txBody>
          <a:bodyPr wrap="none" rtlCol="0">
            <a:spAutoFit/>
          </a:bodyPr>
          <a:lstStyle/>
          <a:p>
            <a:r>
              <a:rPr lang="en-US" sz="800" dirty="0"/>
              <a:t>Deploy, 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844534" y="2403222"/>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9" name="Straight Arrow Connector 18">
            <a:extLst>
              <a:ext uri="{FF2B5EF4-FFF2-40B4-BE49-F238E27FC236}">
                <a16:creationId xmlns:a16="http://schemas.microsoft.com/office/drawing/2014/main" id="{CF15ECF9-2867-184F-B35E-0C52B005AC10}"/>
              </a:ext>
            </a:extLst>
          </p:cNvPr>
          <p:cNvCxnSpPr>
            <a:cxnSpLocks/>
            <a:stCxn id="6" idx="1"/>
            <a:endCxn id="18" idx="0"/>
          </p:cNvCxnSpPr>
          <p:nvPr/>
        </p:nvCxnSpPr>
        <p:spPr>
          <a:xfrm flipH="1">
            <a:off x="1676308" y="1536302"/>
            <a:ext cx="1792415" cy="866920"/>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BC92992-0CD5-164F-AD40-AAF6BE598858}"/>
              </a:ext>
            </a:extLst>
          </p:cNvPr>
          <p:cNvSpPr txBox="1"/>
          <p:nvPr/>
        </p:nvSpPr>
        <p:spPr>
          <a:xfrm>
            <a:off x="2122524" y="1875462"/>
            <a:ext cx="1083951" cy="215444"/>
          </a:xfrm>
          <a:prstGeom prst="rect">
            <a:avLst/>
          </a:prstGeom>
          <a:solidFill>
            <a:schemeClr val="bg1"/>
          </a:solidFill>
        </p:spPr>
        <p:txBody>
          <a:bodyPr wrap="none" rtlCol="0">
            <a:spAutoFit/>
          </a:bodyPr>
          <a:lstStyle/>
          <a:p>
            <a:r>
              <a:rPr lang="en-US" sz="800" dirty="0"/>
              <a:t>Deploy, trigger runs</a:t>
            </a:r>
            <a:endParaRPr sz="800" dirty="0"/>
          </a:p>
        </p:txBody>
      </p:sp>
      <p:cxnSp>
        <p:nvCxnSpPr>
          <p:cNvPr id="29" name="Straight Arrow Connector 28">
            <a:extLst>
              <a:ext uri="{FF2B5EF4-FFF2-40B4-BE49-F238E27FC236}">
                <a16:creationId xmlns:a16="http://schemas.microsoft.com/office/drawing/2014/main" id="{CED1673D-A61D-824D-8C21-D591C027F3C5}"/>
              </a:ext>
            </a:extLst>
          </p:cNvPr>
          <p:cNvCxnSpPr>
            <a:cxnSpLocks/>
            <a:stCxn id="8" idx="2"/>
            <a:endCxn id="28" idx="0"/>
          </p:cNvCxnSpPr>
          <p:nvPr/>
        </p:nvCxnSpPr>
        <p:spPr>
          <a:xfrm flipH="1">
            <a:off x="3370838" y="3282153"/>
            <a:ext cx="679630"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3043224" y="3336127"/>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38" name="Elbow Connector 37">
            <a:extLst>
              <a:ext uri="{FF2B5EF4-FFF2-40B4-BE49-F238E27FC236}">
                <a16:creationId xmlns:a16="http://schemas.microsoft.com/office/drawing/2014/main" id="{9FB7594D-DEDA-CD41-AE83-217D67988383}"/>
              </a:ext>
            </a:extLst>
          </p:cNvPr>
          <p:cNvCxnSpPr>
            <a:stCxn id="18" idx="2"/>
            <a:endCxn id="28" idx="1"/>
          </p:cNvCxnSpPr>
          <p:nvPr/>
        </p:nvCxnSpPr>
        <p:spPr>
          <a:xfrm rot="16200000" flipH="1">
            <a:off x="1650675" y="3343255"/>
            <a:ext cx="914022" cy="862756"/>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18" idx="2"/>
            <a:endCxn id="9" idx="1"/>
          </p:cNvCxnSpPr>
          <p:nvPr/>
        </p:nvCxnSpPr>
        <p:spPr>
          <a:xfrm rot="16200000" flipH="1">
            <a:off x="3620522" y="1373408"/>
            <a:ext cx="667876" cy="455630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2539064" y="3774444"/>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Tree>
    <p:extLst>
      <p:ext uri="{BB962C8B-B14F-4D97-AF65-F5344CB8AC3E}">
        <p14:creationId xmlns:p14="http://schemas.microsoft.com/office/powerpoint/2010/main" val="340437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7006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a:xfrm>
            <a:off x="293688" y="44451"/>
            <a:ext cx="5522912" cy="660400"/>
          </a:xfrm>
        </p:spPr>
        <p:txBody>
          <a:bodyPr/>
          <a:lstStyle/>
          <a:p>
            <a:r>
              <a:rPr lang="en-US" sz="2400" dirty="0"/>
              <a:t>Performance Testing: </a:t>
            </a:r>
            <a:r>
              <a:rPr lang="en-US" sz="2000" dirty="0"/>
              <a:t>Container diagram</a:t>
            </a:r>
            <a:endParaRPr sz="24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19</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91384" y="1983184"/>
            <a:ext cx="655152" cy="102513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781865" y="1698144"/>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Producer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7274078" y="94331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3"/>
            <a:endCxn id="8" idx="1"/>
          </p:cNvCxnSpPr>
          <p:nvPr/>
        </p:nvCxnSpPr>
        <p:spPr>
          <a:xfrm flipV="1">
            <a:off x="1046536" y="1983184"/>
            <a:ext cx="2735329" cy="715559"/>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1797680" y="2283979"/>
            <a:ext cx="739305" cy="215444"/>
          </a:xfrm>
          <a:prstGeom prst="rect">
            <a:avLst/>
          </a:prstGeom>
          <a:solidFill>
            <a:schemeClr val="bg1"/>
          </a:solidFill>
        </p:spPr>
        <p:txBody>
          <a:bodyPr wrap="none" rtlCol="0">
            <a:spAutoFit/>
          </a:bodyPr>
          <a:lstStyle/>
          <a:p>
            <a:r>
              <a:rPr lang="en-US" sz="800" dirty="0"/>
              <a:t>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7274077" y="2365256"/>
            <a:ext cx="1663547" cy="58811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38" name="Elbow Connector 37">
            <a:extLst>
              <a:ext uri="{FF2B5EF4-FFF2-40B4-BE49-F238E27FC236}">
                <a16:creationId xmlns:a16="http://schemas.microsoft.com/office/drawing/2014/main" id="{9FB7594D-DEDA-CD41-AE83-217D67988383}"/>
              </a:ext>
            </a:extLst>
          </p:cNvPr>
          <p:cNvCxnSpPr>
            <a:cxnSpLocks/>
            <a:stCxn id="18" idx="2"/>
            <a:endCxn id="28" idx="0"/>
          </p:cNvCxnSpPr>
          <p:nvPr/>
        </p:nvCxnSpPr>
        <p:spPr>
          <a:xfrm rot="5400000">
            <a:off x="7893870" y="3165347"/>
            <a:ext cx="423963" cy="12700"/>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9" idx="2"/>
            <a:endCxn id="18" idx="0"/>
          </p:cNvCxnSpPr>
          <p:nvPr/>
        </p:nvCxnSpPr>
        <p:spPr>
          <a:xfrm rot="5400000">
            <a:off x="7852083" y="2111487"/>
            <a:ext cx="507538" cy="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7274077" y="3377329"/>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
        <p:nvSpPr>
          <p:cNvPr id="21" name="Rounded Rectangle 20">
            <a:extLst>
              <a:ext uri="{FF2B5EF4-FFF2-40B4-BE49-F238E27FC236}">
                <a16:creationId xmlns:a16="http://schemas.microsoft.com/office/drawing/2014/main" id="{3CFBFB33-1218-1B46-8042-273C666C5186}"/>
              </a:ext>
            </a:extLst>
          </p:cNvPr>
          <p:cNvSpPr/>
          <p:nvPr/>
        </p:nvSpPr>
        <p:spPr>
          <a:xfrm>
            <a:off x="1737772" y="1400519"/>
            <a:ext cx="4685483" cy="3057182"/>
          </a:xfrm>
          <a:prstGeom prst="roundRect">
            <a:avLst>
              <a:gd name="adj" fmla="val 314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indent="0" algn="l"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Kafka Perf Tool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cxnSp>
        <p:nvCxnSpPr>
          <p:cNvPr id="58" name="Elbow Connector 57">
            <a:extLst>
              <a:ext uri="{FF2B5EF4-FFF2-40B4-BE49-F238E27FC236}">
                <a16:creationId xmlns:a16="http://schemas.microsoft.com/office/drawing/2014/main" id="{075CAE59-ED9A-0F48-BF04-07CA88610939}"/>
              </a:ext>
            </a:extLst>
          </p:cNvPr>
          <p:cNvCxnSpPr>
            <a:stCxn id="8" idx="3"/>
            <a:endCxn id="9" idx="1"/>
          </p:cNvCxnSpPr>
          <p:nvPr/>
        </p:nvCxnSpPr>
        <p:spPr>
          <a:xfrm flipV="1">
            <a:off x="5445412" y="1400518"/>
            <a:ext cx="1828666" cy="582666"/>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6287704" y="1232646"/>
            <a:ext cx="660758" cy="338554"/>
          </a:xfrm>
          <a:prstGeom prst="rect">
            <a:avLst/>
          </a:prstGeom>
          <a:solidFill>
            <a:schemeClr val="bg1"/>
          </a:solidFill>
        </p:spPr>
        <p:txBody>
          <a:bodyPr wrap="none" rtlCol="0">
            <a:spAutoFit/>
          </a:bodyPr>
          <a:lstStyle/>
          <a:p>
            <a:r>
              <a:rPr lang="en-US" sz="800" dirty="0"/>
              <a:t>Publishes</a:t>
            </a:r>
          </a:p>
          <a:p>
            <a:r>
              <a:rPr lang="en-US" sz="800" dirty="0"/>
              <a:t>messages</a:t>
            </a:r>
          </a:p>
        </p:txBody>
      </p:sp>
      <p:sp>
        <p:nvSpPr>
          <p:cNvPr id="59" name="Rectangle 58">
            <a:extLst>
              <a:ext uri="{FF2B5EF4-FFF2-40B4-BE49-F238E27FC236}">
                <a16:creationId xmlns:a16="http://schemas.microsoft.com/office/drawing/2014/main" id="{D155D4FC-3D16-6E45-995F-1AC06BCEBEEC}"/>
              </a:ext>
            </a:extLst>
          </p:cNvPr>
          <p:cNvSpPr/>
          <p:nvPr/>
        </p:nvSpPr>
        <p:spPr>
          <a:xfrm>
            <a:off x="3781865" y="3324146"/>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Consumer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Elbow Connector 59">
            <a:extLst>
              <a:ext uri="{FF2B5EF4-FFF2-40B4-BE49-F238E27FC236}">
                <a16:creationId xmlns:a16="http://schemas.microsoft.com/office/drawing/2014/main" id="{B78B66F9-0572-E24C-AC98-746F0E060A12}"/>
              </a:ext>
            </a:extLst>
          </p:cNvPr>
          <p:cNvCxnSpPr>
            <a:cxnSpLocks/>
            <a:stCxn id="28" idx="1"/>
            <a:endCxn id="59" idx="3"/>
          </p:cNvCxnSpPr>
          <p:nvPr/>
        </p:nvCxnSpPr>
        <p:spPr>
          <a:xfrm rot="10800000">
            <a:off x="5445413" y="3609187"/>
            <a:ext cx="1828665" cy="22534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5733997" y="3439908"/>
            <a:ext cx="705642" cy="338554"/>
          </a:xfrm>
          <a:prstGeom prst="rect">
            <a:avLst/>
          </a:prstGeom>
          <a:solidFill>
            <a:schemeClr val="bg1"/>
          </a:solidFill>
        </p:spPr>
        <p:txBody>
          <a:bodyPr wrap="none" rtlCol="0">
            <a:spAutoFit/>
          </a:bodyPr>
          <a:lstStyle/>
          <a:p>
            <a:r>
              <a:rPr lang="en-US" sz="800" dirty="0"/>
              <a:t>Consumes </a:t>
            </a:r>
          </a:p>
          <a:p>
            <a:r>
              <a:rPr lang="en-US" sz="800" dirty="0"/>
              <a:t>messages</a:t>
            </a:r>
          </a:p>
        </p:txBody>
      </p:sp>
      <p:cxnSp>
        <p:nvCxnSpPr>
          <p:cNvPr id="63" name="Straight Arrow Connector 62">
            <a:extLst>
              <a:ext uri="{FF2B5EF4-FFF2-40B4-BE49-F238E27FC236}">
                <a16:creationId xmlns:a16="http://schemas.microsoft.com/office/drawing/2014/main" id="{793811A6-8EDB-6049-9D05-992872AC2C47}"/>
              </a:ext>
            </a:extLst>
          </p:cNvPr>
          <p:cNvCxnSpPr>
            <a:cxnSpLocks/>
            <a:stCxn id="6" idx="3"/>
          </p:cNvCxnSpPr>
          <p:nvPr/>
        </p:nvCxnSpPr>
        <p:spPr>
          <a:xfrm>
            <a:off x="1046536" y="2698743"/>
            <a:ext cx="2753541" cy="910442"/>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56E4385-085A-774A-8EA3-5E8126E0DD98}"/>
              </a:ext>
            </a:extLst>
          </p:cNvPr>
          <p:cNvSpPr txBox="1"/>
          <p:nvPr/>
        </p:nvSpPr>
        <p:spPr>
          <a:xfrm>
            <a:off x="1972078" y="3021541"/>
            <a:ext cx="771365" cy="338554"/>
          </a:xfrm>
          <a:prstGeom prst="rect">
            <a:avLst/>
          </a:prstGeom>
          <a:solidFill>
            <a:schemeClr val="bg1"/>
          </a:solidFill>
        </p:spPr>
        <p:txBody>
          <a:bodyPr wrap="none" rtlCol="0">
            <a:spAutoFit/>
          </a:bodyPr>
          <a:lstStyle/>
          <a:p>
            <a:r>
              <a:rPr lang="en-US" sz="800" dirty="0"/>
              <a:t>Get Latency </a:t>
            </a:r>
          </a:p>
          <a:p>
            <a:r>
              <a:rPr lang="en-US" sz="800" dirty="0"/>
              <a:t>metrics</a:t>
            </a:r>
            <a:endParaRPr sz="800" dirty="0"/>
          </a:p>
        </p:txBody>
      </p:sp>
      <p:pic>
        <p:nvPicPr>
          <p:cNvPr id="23" name="Picture 22">
            <a:extLst>
              <a:ext uri="{FF2B5EF4-FFF2-40B4-BE49-F238E27FC236}">
                <a16:creationId xmlns:a16="http://schemas.microsoft.com/office/drawing/2014/main" id="{D82FBD58-B726-AB49-ADA0-33691F551FC1}"/>
              </a:ext>
            </a:extLst>
          </p:cNvPr>
          <p:cNvPicPr>
            <a:picLocks noChangeAspect="1"/>
          </p:cNvPicPr>
          <p:nvPr/>
        </p:nvPicPr>
        <p:blipFill>
          <a:blip r:embed="rId2"/>
          <a:stretch>
            <a:fillRect/>
          </a:stretch>
        </p:blipFill>
        <p:spPr>
          <a:xfrm>
            <a:off x="1857615" y="1512420"/>
            <a:ext cx="441419" cy="441419"/>
          </a:xfrm>
          <a:prstGeom prst="rect">
            <a:avLst/>
          </a:prstGeom>
        </p:spPr>
      </p:pic>
      <p:pic>
        <p:nvPicPr>
          <p:cNvPr id="24" name="Picture 23">
            <a:extLst>
              <a:ext uri="{FF2B5EF4-FFF2-40B4-BE49-F238E27FC236}">
                <a16:creationId xmlns:a16="http://schemas.microsoft.com/office/drawing/2014/main" id="{3D7345F2-6378-424A-9A35-13E2319FBD8D}"/>
              </a:ext>
            </a:extLst>
          </p:cNvPr>
          <p:cNvPicPr>
            <a:picLocks noChangeAspect="1"/>
          </p:cNvPicPr>
          <p:nvPr/>
        </p:nvPicPr>
        <p:blipFill>
          <a:blip r:embed="rId3"/>
          <a:stretch>
            <a:fillRect/>
          </a:stretch>
        </p:blipFill>
        <p:spPr>
          <a:xfrm>
            <a:off x="1653871" y="3480155"/>
            <a:ext cx="586032" cy="586032"/>
          </a:xfrm>
          <a:prstGeom prst="rect">
            <a:avLst/>
          </a:prstGeom>
        </p:spPr>
      </p:pic>
      <p:sp>
        <p:nvSpPr>
          <p:cNvPr id="25" name="Rectangle 24">
            <a:extLst>
              <a:ext uri="{FF2B5EF4-FFF2-40B4-BE49-F238E27FC236}">
                <a16:creationId xmlns:a16="http://schemas.microsoft.com/office/drawing/2014/main" id="{B65B1B0D-47BB-B547-AFBC-E8EF7A781B2A}"/>
              </a:ext>
            </a:extLst>
          </p:cNvPr>
          <p:cNvSpPr/>
          <p:nvPr/>
        </p:nvSpPr>
        <p:spPr>
          <a:xfrm>
            <a:off x="1946524" y="3633839"/>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6" name="AutoShape 4">
            <a:extLst>
              <a:ext uri="{FF2B5EF4-FFF2-40B4-BE49-F238E27FC236}">
                <a16:creationId xmlns:a16="http://schemas.microsoft.com/office/drawing/2014/main" id="{E5540552-8680-C74F-ADCB-3F5D62B88778}"/>
              </a:ext>
            </a:extLst>
          </p:cNvPr>
          <p:cNvSpPr>
            <a:spLocks noChangeArrowheads="1"/>
          </p:cNvSpPr>
          <p:nvPr/>
        </p:nvSpPr>
        <p:spPr bwMode="auto">
          <a:xfrm>
            <a:off x="1796739" y="1448384"/>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spTree>
    <p:extLst>
      <p:ext uri="{BB962C8B-B14F-4D97-AF65-F5344CB8AC3E}">
        <p14:creationId xmlns:p14="http://schemas.microsoft.com/office/powerpoint/2010/main" val="383713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Test Environment: Bidirectional</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20</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51999" y="815691"/>
            <a:ext cx="4008458" cy="347303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815691"/>
            <a:ext cx="4135285" cy="35121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803410" y="1060171"/>
            <a:ext cx="3968536"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71281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74613" y="3916065"/>
            <a:ext cx="225173" cy="205872"/>
          </a:xfrm>
          <a:prstGeom prst="rect">
            <a:avLst/>
          </a:prstGeom>
        </p:spPr>
      </p:pic>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211015" y="4121937"/>
            <a:ext cx="225173" cy="205872"/>
          </a:xfrm>
          <a:prstGeom prst="rect">
            <a:avLst/>
          </a:prstGeom>
        </p:spPr>
      </p:pic>
      <p:grpSp>
        <p:nvGrpSpPr>
          <p:cNvPr id="3" name="Group 2">
            <a:extLst>
              <a:ext uri="{FF2B5EF4-FFF2-40B4-BE49-F238E27FC236}">
                <a16:creationId xmlns:a16="http://schemas.microsoft.com/office/drawing/2014/main" id="{C32B04C6-EDFD-6245-847E-EB8C8D437026}"/>
              </a:ext>
            </a:extLst>
          </p:cNvPr>
          <p:cNvGrpSpPr/>
          <p:nvPr/>
        </p:nvGrpSpPr>
        <p:grpSpPr>
          <a:xfrm>
            <a:off x="514554" y="1231093"/>
            <a:ext cx="818524" cy="411476"/>
            <a:chOff x="1193647" y="1635094"/>
            <a:chExt cx="818524" cy="411476"/>
          </a:xfrm>
        </p:grpSpPr>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360994" y="1065752"/>
            <a:ext cx="3893392" cy="102759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356431" y="2423568"/>
            <a:ext cx="987079" cy="385454"/>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Consumer App</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3041634" y="2639138"/>
            <a:ext cx="994405" cy="411012"/>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esm-to-esi</a:t>
            </a:r>
            <a:endParaRPr lang="en-US" sz="750" dirty="0">
              <a:solidFill>
                <a:prstClr val="white"/>
              </a:solidFill>
              <a:latin typeface="Arial"/>
            </a:endParaRPr>
          </a:p>
        </p:txBody>
      </p:sp>
      <p:sp>
        <p:nvSpPr>
          <p:cNvPr id="7" name="TextBox 6">
            <a:extLst>
              <a:ext uri="{FF2B5EF4-FFF2-40B4-BE49-F238E27FC236}">
                <a16:creationId xmlns:a16="http://schemas.microsoft.com/office/drawing/2014/main" id="{9C49EA51-B835-094C-91A0-D088AFF81C4B}"/>
              </a:ext>
            </a:extLst>
          </p:cNvPr>
          <p:cNvSpPr txBox="1"/>
          <p:nvPr/>
        </p:nvSpPr>
        <p:spPr>
          <a:xfrm>
            <a:off x="566251" y="1052580"/>
            <a:ext cx="97174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esm.accounts</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479778" y="1019514"/>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accounts</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2"/>
            <a:endCxn id="38" idx="3"/>
          </p:cNvCxnSpPr>
          <p:nvPr/>
        </p:nvCxnSpPr>
        <p:spPr>
          <a:xfrm rot="5400000">
            <a:off x="4413587" y="1229122"/>
            <a:ext cx="1237975" cy="1993069"/>
          </a:xfrm>
          <a:prstGeom prst="bentConnector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3"/>
          </p:cNvCxnSpPr>
          <p:nvPr/>
        </p:nvCxnSpPr>
        <p:spPr>
          <a:xfrm rot="10800000">
            <a:off x="1333078" y="1436832"/>
            <a:ext cx="1708556" cy="1407813"/>
          </a:xfrm>
          <a:prstGeom prst="bentConnector3">
            <a:avLst>
              <a:gd name="adj1" fmla="val 50000"/>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096234" y="263913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esi-to-esm</a:t>
            </a:r>
            <a:endParaRPr lang="en-US" sz="750" dirty="0">
              <a:solidFill>
                <a:prstClr val="white"/>
              </a:solidFill>
              <a:latin typeface="Arial"/>
            </a:endParaRP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2988263" y="121039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803877" y="1229992"/>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000996" y="1011797"/>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accounts</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739235" y="1066084"/>
            <a:ext cx="893193"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esi.accounts</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538837" y="1416135"/>
            <a:ext cx="3557397" cy="1369490"/>
          </a:xfrm>
          <a:prstGeom prst="bentConnector3">
            <a:avLst>
              <a:gd name="adj1" fmla="val 50000"/>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2"/>
          </p:cNvCxnSpPr>
          <p:nvPr/>
        </p:nvCxnSpPr>
        <p:spPr>
          <a:xfrm flipV="1">
            <a:off x="8090639" y="1641468"/>
            <a:ext cx="194748" cy="114415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stCxn id="51" idx="0"/>
            <a:endCxn id="31" idx="2"/>
          </p:cNvCxnSpPr>
          <p:nvPr/>
        </p:nvCxnSpPr>
        <p:spPr>
          <a:xfrm rot="5400000" flipH="1" flipV="1">
            <a:off x="532518" y="1960023"/>
            <a:ext cx="780999" cy="146093"/>
          </a:xfrm>
          <a:prstGeom prst="bentConnector3">
            <a:avLst>
              <a:gd name="adj1" fmla="val 500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76" idx="0"/>
            <a:endCxn id="58" idx="2"/>
          </p:cNvCxnSpPr>
          <p:nvPr/>
        </p:nvCxnSpPr>
        <p:spPr>
          <a:xfrm rot="5400000" flipH="1" flipV="1">
            <a:off x="1852784" y="1862542"/>
            <a:ext cx="1857657" cy="1376321"/>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endCxn id="12" idx="2"/>
          </p:cNvCxnSpPr>
          <p:nvPr/>
        </p:nvCxnSpPr>
        <p:spPr>
          <a:xfrm rot="16200000" flipV="1">
            <a:off x="5286126" y="2487780"/>
            <a:ext cx="1872861" cy="110639"/>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0" y="1607985"/>
            <a:ext cx="191007" cy="252252"/>
          </a:xfrm>
          <a:prstGeom prst="rect">
            <a:avLst/>
          </a:prstGeom>
        </p:spPr>
      </p:pic>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488079" y="604643"/>
            <a:ext cx="397442" cy="351885"/>
          </a:xfrm>
          <a:prstGeom prst="rect">
            <a:avLst/>
          </a:prstGeom>
          <a:solidFill>
            <a:schemeClr val="bg1"/>
          </a:solidFill>
        </p:spPr>
      </p:pic>
      <p:sp>
        <p:nvSpPr>
          <p:cNvPr id="76" name="Rounded Rectangle 75">
            <a:extLst>
              <a:ext uri="{FF2B5EF4-FFF2-40B4-BE49-F238E27FC236}">
                <a16:creationId xmlns:a16="http://schemas.microsoft.com/office/drawing/2014/main" id="{2C1CB860-FD57-8546-9BDC-D947F9E2CD08}"/>
              </a:ext>
            </a:extLst>
          </p:cNvPr>
          <p:cNvSpPr/>
          <p:nvPr/>
        </p:nvSpPr>
        <p:spPr>
          <a:xfrm>
            <a:off x="1583267"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
        <p:nvSpPr>
          <p:cNvPr id="80" name="Rounded Rectangle 79">
            <a:extLst>
              <a:ext uri="{FF2B5EF4-FFF2-40B4-BE49-F238E27FC236}">
                <a16:creationId xmlns:a16="http://schemas.microsoft.com/office/drawing/2014/main" id="{F30DA413-A71D-6343-B4AA-D8C5D57CE1A0}"/>
              </a:ext>
            </a:extLst>
          </p:cNvPr>
          <p:cNvSpPr/>
          <p:nvPr/>
        </p:nvSpPr>
        <p:spPr>
          <a:xfrm>
            <a:off x="5381765"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Tree>
    <p:extLst>
      <p:ext uri="{BB962C8B-B14F-4D97-AF65-F5344CB8AC3E}">
        <p14:creationId xmlns:p14="http://schemas.microsoft.com/office/powerpoint/2010/main" val="255263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21</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75258</TotalTime>
  <Words>1613</Words>
  <Application>Microsoft Macintosh PowerPoint</Application>
  <PresentationFormat>On-screen Show (16:9)</PresentationFormat>
  <Paragraphs>646</Paragraphs>
  <Slides>21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 System Context</vt:lpstr>
      <vt:lpstr>Performance Testing</vt:lpstr>
      <vt:lpstr>Performance Testing: Container diagram</vt:lpstr>
      <vt:lpstr>Test Environment: Bidirectional</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547</cp:revision>
  <cp:lastPrinted>2019-10-02T13:04:38Z</cp:lastPrinted>
  <dcterms:created xsi:type="dcterms:W3CDTF">2019-01-17T23:14:09Z</dcterms:created>
  <dcterms:modified xsi:type="dcterms:W3CDTF">2020-04-24T18:35:48Z</dcterms:modified>
</cp:coreProperties>
</file>