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24"/>
  </p:notesMasterIdLst>
  <p:handoutMasterIdLst>
    <p:handoutMasterId r:id="rId25"/>
  </p:handoutMasterIdLst>
  <p:sldIdLst>
    <p:sldId id="141169016" r:id="rId3"/>
    <p:sldId id="141168516" r:id="rId4"/>
    <p:sldId id="141169004" r:id="rId5"/>
    <p:sldId id="141169005" r:id="rId6"/>
    <p:sldId id="141169013" r:id="rId7"/>
    <p:sldId id="141169015" r:id="rId8"/>
    <p:sldId id="141169014" r:id="rId9"/>
    <p:sldId id="141169002" r:id="rId10"/>
    <p:sldId id="141168520" r:id="rId11"/>
    <p:sldId id="141168521" r:id="rId12"/>
    <p:sldId id="141169019" r:id="rId13"/>
    <p:sldId id="141169020" r:id="rId14"/>
    <p:sldId id="141169021" r:id="rId15"/>
    <p:sldId id="141169022" r:id="rId16"/>
    <p:sldId id="141169023" r:id="rId17"/>
    <p:sldId id="141169024" r:id="rId18"/>
    <p:sldId id="141169026" r:id="rId19"/>
    <p:sldId id="141169025" r:id="rId20"/>
    <p:sldId id="141169027" r:id="rId21"/>
    <p:sldId id="141169029" r:id="rId22"/>
    <p:sldId id="141169017"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D8A602"/>
    <a:srgbClr val="FF7D54"/>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2"/>
    <p:restoredTop sz="85739"/>
  </p:normalViewPr>
  <p:slideViewPr>
    <p:cSldViewPr snapToGrid="0" snapToObjects="1" showGuides="1">
      <p:cViewPr varScale="1">
        <p:scale>
          <a:sx n="107" d="100"/>
          <a:sy n="107" d="100"/>
        </p:scale>
        <p:origin x="992"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5/15/20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5/15/20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a:p>
        </p:txBody>
      </p:sp>
    </p:spTree>
    <p:extLst>
      <p:ext uri="{BB962C8B-B14F-4D97-AF65-F5344CB8AC3E}">
        <p14:creationId xmlns:p14="http://schemas.microsoft.com/office/powerpoint/2010/main" val="3893896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4294939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topic/partition A:</a:t>
            </a:r>
          </a:p>
          <a:p>
            <a:pPr marL="171450" indent="-171450">
              <a:buFontTx/>
              <a:buChar char="-"/>
            </a:pPr>
            <a:r>
              <a:rPr lang="en-US" dirty="0"/>
              <a:t>Last write offset is 5</a:t>
            </a:r>
          </a:p>
          <a:p>
            <a:pPr marL="171450" indent="-171450">
              <a:buFontTx/>
              <a:buChar char="-"/>
            </a:pPr>
            <a:r>
              <a:rPr lang="en-US" dirty="0"/>
              <a:t>last read committed offset is 3</a:t>
            </a:r>
          </a:p>
          <a:p>
            <a:pPr marL="171450" indent="-171450">
              <a:buFontTx/>
              <a:buChar char="-"/>
            </a:pPr>
            <a:r>
              <a:rPr lang="en-US" dirty="0"/>
              <a:t>Last replicated offset is 2 but named 12 in the target partition. offset # do not match</a:t>
            </a:r>
          </a:p>
          <a:p>
            <a:pPr marL="171450" indent="-171450">
              <a:buFontTx/>
              <a:buChar char="-"/>
            </a:pPr>
            <a:r>
              <a:rPr lang="en-US" dirty="0"/>
              <a:t>So if the blue consumer needs to reconnect to the green target cluster it will read from the last committed offset which is 12 in this environment</a:t>
            </a:r>
          </a:p>
          <a:p>
            <a:pPr marL="171450" indent="-171450">
              <a:buFontTx/>
              <a:buChar char="-"/>
            </a:pPr>
            <a:r>
              <a:rPr lang="en-US" dirty="0"/>
              <a:t>offset synch are emitted at the beginning of the replication and when there is a situation which leads that the numbering sequencing diverge. The normal behavior is 2,3,4,5,6,7 is mapped to 12,13,14,15,... if the write operation for offset 20 is 16 then a new offset synch records is written to the offset-synch topic </a:t>
            </a:r>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96725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19183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Checkpoint topic capture the consumer states </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3125368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ts-1: timestamp when creating the record object before sending</a:t>
            </a:r>
          </a:p>
          <a:p>
            <a:r>
              <a:rPr lang="en-US" dirty="0"/>
              <a:t>ts-2: record timestamp when broker write to topic-partition: source topic</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ts-3: record timestamp when broker write to topic-partition: target topic</a:t>
            </a:r>
          </a:p>
          <a:p>
            <a:r>
              <a:rPr lang="en-US" dirty="0"/>
              <a:t>ts-4: timestamp when polling the record</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18</a:t>
            </a:fld>
            <a:endParaRPr lang="en-US"/>
          </a:p>
        </p:txBody>
      </p:sp>
    </p:spTree>
    <p:extLst>
      <p:ext uri="{BB962C8B-B14F-4D97-AF65-F5344CB8AC3E}">
        <p14:creationId xmlns:p14="http://schemas.microsoft.com/office/powerpoint/2010/main" val="235063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9.tiff"/><Relationship Id="rId4" Type="http://schemas.openxmlformats.org/officeDocument/2006/relationships/image" Target="../media/image8.tif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tif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Offset mapping</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17" name="Elbow Connector 16">
            <a:extLst>
              <a:ext uri="{FF2B5EF4-FFF2-40B4-BE49-F238E27FC236}">
                <a16:creationId xmlns:a16="http://schemas.microsoft.com/office/drawing/2014/main" id="{11713298-1339-F742-AEEB-09E395144E5E}"/>
              </a:ext>
            </a:extLst>
          </p:cNvPr>
          <p:cNvCxnSpPr>
            <a:stCxn id="15" idx="3"/>
            <a:endCxn id="10" idx="0"/>
          </p:cNvCxnSpPr>
          <p:nvPr/>
        </p:nvCxnSpPr>
        <p:spPr>
          <a:xfrm>
            <a:off x="981420" y="1292401"/>
            <a:ext cx="337014" cy="670657"/>
          </a:xfrm>
          <a:prstGeom prst="bentConnector2">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cxnSp>
        <p:nvCxnSpPr>
          <p:cNvPr id="20" name="Elbow Connector 19">
            <a:extLst>
              <a:ext uri="{FF2B5EF4-FFF2-40B4-BE49-F238E27FC236}">
                <a16:creationId xmlns:a16="http://schemas.microsoft.com/office/drawing/2014/main" id="{B9F134AC-96E0-FC43-A041-A02B87008C45}"/>
              </a:ext>
            </a:extLst>
          </p:cNvPr>
          <p:cNvCxnSpPr>
            <a:cxnSpLocks/>
            <a:stCxn id="19" idx="0"/>
          </p:cNvCxnSpPr>
          <p:nvPr/>
        </p:nvCxnSpPr>
        <p:spPr>
          <a:xfrm rot="5400000" flipH="1" flipV="1">
            <a:off x="675673" y="2749346"/>
            <a:ext cx="749625" cy="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4" name="Elbow Connector 33">
            <a:extLst>
              <a:ext uri="{FF2B5EF4-FFF2-40B4-BE49-F238E27FC236}">
                <a16:creationId xmlns:a16="http://schemas.microsoft.com/office/drawing/2014/main" id="{5F4F36CA-3DDD-634E-98E5-F6E05AEE437A}"/>
              </a:ext>
            </a:extLst>
          </p:cNvPr>
          <p:cNvCxnSpPr>
            <a:cxnSpLocks/>
            <a:stCxn id="8" idx="0"/>
            <a:endCxn id="25" idx="1"/>
          </p:cNvCxnSpPr>
          <p:nvPr/>
        </p:nvCxnSpPr>
        <p:spPr>
          <a:xfrm rot="5400000" flipH="1" flipV="1">
            <a:off x="2217045" y="461169"/>
            <a:ext cx="335329" cy="2668450"/>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8D1F13FE-F4C9-F941-8151-A072756F6123}"/>
              </a:ext>
            </a:extLst>
          </p:cNvPr>
          <p:cNvCxnSpPr>
            <a:cxnSpLocks/>
            <a:stCxn id="25" idx="3"/>
            <a:endCxn id="30" idx="0"/>
          </p:cNvCxnSpPr>
          <p:nvPr/>
        </p:nvCxnSpPr>
        <p:spPr>
          <a:xfrm>
            <a:off x="4713339" y="1627729"/>
            <a:ext cx="121256" cy="368324"/>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955856" y="1621531"/>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645411"/>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221986"/>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Tree>
    <p:extLst>
      <p:ext uri="{BB962C8B-B14F-4D97-AF65-F5344CB8AC3E}">
        <p14:creationId xmlns:p14="http://schemas.microsoft.com/office/powerpoint/2010/main" val="199423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BB48-918B-C840-9282-E0E6C8221000}"/>
              </a:ext>
            </a:extLst>
          </p:cNvPr>
          <p:cNvSpPr>
            <a:spLocks noGrp="1"/>
          </p:cNvSpPr>
          <p:nvPr>
            <p:ph type="title"/>
          </p:nvPr>
        </p:nvSpPr>
        <p:spPr/>
        <p:txBody>
          <a:bodyPr/>
          <a:lstStyle/>
          <a:p>
            <a:r>
              <a:rPr lang="en-US" dirty="0"/>
              <a:t>Failover</a:t>
            </a:r>
            <a:endParaRPr dirty="0"/>
          </a:p>
        </p:txBody>
      </p:sp>
      <p:sp>
        <p:nvSpPr>
          <p:cNvPr id="4" name="Slide Number Placeholder 3">
            <a:extLst>
              <a:ext uri="{FF2B5EF4-FFF2-40B4-BE49-F238E27FC236}">
                <a16:creationId xmlns:a16="http://schemas.microsoft.com/office/drawing/2014/main" id="{82BC779B-3DB3-854C-899E-94D850468478}"/>
              </a:ext>
            </a:extLst>
          </p:cNvPr>
          <p:cNvSpPr>
            <a:spLocks noGrp="1"/>
          </p:cNvSpPr>
          <p:nvPr>
            <p:ph type="sldNum" sz="quarter" idx="10"/>
          </p:nvPr>
        </p:nvSpPr>
        <p:spPr/>
        <p:txBody>
          <a:bodyPr/>
          <a:lstStyle/>
          <a:p>
            <a:fld id="{2F63A97E-D605-DC42-8452-C14CD1FA87FA}" type="slidenum">
              <a:rPr lang="en-US" smtClean="0">
                <a:solidFill>
                  <a:srgbClr val="5AAAFA"/>
                </a:solidFill>
              </a:rPr>
              <a:pPr/>
              <a:t>13</a:t>
            </a:fld>
            <a:endParaRPr lang="en-US">
              <a:solidFill>
                <a:srgbClr val="5AAAFA"/>
              </a:solidFill>
            </a:endParaRPr>
          </a:p>
        </p:txBody>
      </p:sp>
      <p:grpSp>
        <p:nvGrpSpPr>
          <p:cNvPr id="11" name="Group 10">
            <a:extLst>
              <a:ext uri="{FF2B5EF4-FFF2-40B4-BE49-F238E27FC236}">
                <a16:creationId xmlns:a16="http://schemas.microsoft.com/office/drawing/2014/main" id="{7407F71A-74CD-3A44-97C6-EFA187D952FA}"/>
              </a:ext>
            </a:extLst>
          </p:cNvPr>
          <p:cNvGrpSpPr/>
          <p:nvPr/>
        </p:nvGrpSpPr>
        <p:grpSpPr>
          <a:xfrm>
            <a:off x="568974" y="1963058"/>
            <a:ext cx="818524" cy="411476"/>
            <a:chOff x="1193647" y="1635094"/>
            <a:chExt cx="818524" cy="411476"/>
          </a:xfrm>
        </p:grpSpPr>
        <p:sp>
          <p:nvSpPr>
            <p:cNvPr id="5" name="Rounded Rectangle 4">
              <a:extLst>
                <a:ext uri="{FF2B5EF4-FFF2-40B4-BE49-F238E27FC236}">
                  <a16:creationId xmlns:a16="http://schemas.microsoft.com/office/drawing/2014/main" id="{05989F5F-8331-4A4D-86E7-0DB20958D0C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6" name="Rounded Rectangle 5">
              <a:extLst>
                <a:ext uri="{FF2B5EF4-FFF2-40B4-BE49-F238E27FC236}">
                  <a16:creationId xmlns:a16="http://schemas.microsoft.com/office/drawing/2014/main" id="{26FA8FF4-3A0A-F14E-BDE6-8A144629DBE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7" name="Rounded Rectangle 6">
              <a:extLst>
                <a:ext uri="{FF2B5EF4-FFF2-40B4-BE49-F238E27FC236}">
                  <a16:creationId xmlns:a16="http://schemas.microsoft.com/office/drawing/2014/main" id="{46FCC425-BF42-9B46-8354-C2727F0CBEA8}"/>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8" name="Rounded Rectangle 7">
              <a:extLst>
                <a:ext uri="{FF2B5EF4-FFF2-40B4-BE49-F238E27FC236}">
                  <a16:creationId xmlns:a16="http://schemas.microsoft.com/office/drawing/2014/main" id="{88CA299C-793B-4442-BDB3-45002CE42E4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9" name="Rounded Rectangle 8">
              <a:extLst>
                <a:ext uri="{FF2B5EF4-FFF2-40B4-BE49-F238E27FC236}">
                  <a16:creationId xmlns:a16="http://schemas.microsoft.com/office/drawing/2014/main" id="{03520D2A-9F5D-E649-989F-CDB7A3DF95EC}"/>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0" name="Rounded Rectangle 9">
              <a:extLst>
                <a:ext uri="{FF2B5EF4-FFF2-40B4-BE49-F238E27FC236}">
                  <a16:creationId xmlns:a16="http://schemas.microsoft.com/office/drawing/2014/main" id="{B07531BA-E4EF-8241-A4F3-821A52AB1418}"/>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2" name="AutoShape 4">
            <a:extLst>
              <a:ext uri="{FF2B5EF4-FFF2-40B4-BE49-F238E27FC236}">
                <a16:creationId xmlns:a16="http://schemas.microsoft.com/office/drawing/2014/main" id="{B7915EBA-365A-4E49-95D3-630772819063}"/>
              </a:ext>
            </a:extLst>
          </p:cNvPr>
          <p:cNvSpPr>
            <a:spLocks noChangeArrowheads="1"/>
          </p:cNvSpPr>
          <p:nvPr/>
        </p:nvSpPr>
        <p:spPr bwMode="auto">
          <a:xfrm>
            <a:off x="568974" y="2897269"/>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13" name="Rectangle 12">
            <a:extLst>
              <a:ext uri="{FF2B5EF4-FFF2-40B4-BE49-F238E27FC236}">
                <a16:creationId xmlns:a16="http://schemas.microsoft.com/office/drawing/2014/main" id="{D56FAB04-8DF8-CA41-AA07-09BDCD3392FC}"/>
              </a:ext>
            </a:extLst>
          </p:cNvPr>
          <p:cNvSpPr/>
          <p:nvPr/>
        </p:nvSpPr>
        <p:spPr>
          <a:xfrm>
            <a:off x="102249" y="835937"/>
            <a:ext cx="3234717" cy="3795698"/>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14" name="Rectangle 13">
            <a:extLst>
              <a:ext uri="{FF2B5EF4-FFF2-40B4-BE49-F238E27FC236}">
                <a16:creationId xmlns:a16="http://schemas.microsoft.com/office/drawing/2014/main" id="{6EAFA19A-81F5-D248-BBF8-BDE5E9ED6942}"/>
              </a:ext>
            </a:extLst>
          </p:cNvPr>
          <p:cNvSpPr/>
          <p:nvPr/>
        </p:nvSpPr>
        <p:spPr>
          <a:xfrm>
            <a:off x="3611284" y="876227"/>
            <a:ext cx="5326341" cy="375540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Target cluster</a:t>
            </a:r>
          </a:p>
        </p:txBody>
      </p:sp>
      <p:sp>
        <p:nvSpPr>
          <p:cNvPr id="15" name="Rounded Rectangle 14">
            <a:extLst>
              <a:ext uri="{FF2B5EF4-FFF2-40B4-BE49-F238E27FC236}">
                <a16:creationId xmlns:a16="http://schemas.microsoft.com/office/drawing/2014/main" id="{BB063AA5-4D8B-9F4D-90A8-EB2BA725B99C}"/>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8" name="Rounded Rectangle 17">
            <a:extLst>
              <a:ext uri="{FF2B5EF4-FFF2-40B4-BE49-F238E27FC236}">
                <a16:creationId xmlns:a16="http://schemas.microsoft.com/office/drawing/2014/main" id="{7938F6F1-0B1C-214E-9CA0-D330588D6DE8}"/>
              </a:ext>
            </a:extLst>
          </p:cNvPr>
          <p:cNvSpPr/>
          <p:nvPr/>
        </p:nvSpPr>
        <p:spPr>
          <a:xfrm>
            <a:off x="7031121" y="3122309"/>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19" name="Rounded Rectangle 18">
            <a:extLst>
              <a:ext uri="{FF2B5EF4-FFF2-40B4-BE49-F238E27FC236}">
                <a16:creationId xmlns:a16="http://schemas.microsoft.com/office/drawing/2014/main" id="{9F0F4CAB-CD5B-3940-92BD-22097C85E281}"/>
              </a:ext>
            </a:extLst>
          </p:cNvPr>
          <p:cNvSpPr/>
          <p:nvPr/>
        </p:nvSpPr>
        <p:spPr>
          <a:xfrm>
            <a:off x="662961" y="3124159"/>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23" name="TextBox 22">
            <a:extLst>
              <a:ext uri="{FF2B5EF4-FFF2-40B4-BE49-F238E27FC236}">
                <a16:creationId xmlns:a16="http://schemas.microsoft.com/office/drawing/2014/main" id="{58070603-4593-1C4B-996D-6615D3B24F00}"/>
              </a:ext>
            </a:extLst>
          </p:cNvPr>
          <p:cNvSpPr txBox="1"/>
          <p:nvPr/>
        </p:nvSpPr>
        <p:spPr>
          <a:xfrm>
            <a:off x="232722" y="3745236"/>
            <a:ext cx="1659429" cy="230832"/>
          </a:xfrm>
          <a:prstGeom prst="rect">
            <a:avLst/>
          </a:prstGeom>
          <a:noFill/>
        </p:spPr>
        <p:txBody>
          <a:bodyPr wrap="none" rtlCol="0">
            <a:spAutoFit/>
          </a:bodyPr>
          <a:lstStyle/>
          <a:p>
            <a:r>
              <a:rPr lang="en-US" sz="900" dirty="0"/>
              <a:t>Last-read-committed-offset:3</a:t>
            </a:r>
            <a:endParaRPr sz="900" dirty="0"/>
          </a:p>
        </p:txBody>
      </p:sp>
      <p:sp>
        <p:nvSpPr>
          <p:cNvPr id="24" name="TextBox 23">
            <a:extLst>
              <a:ext uri="{FF2B5EF4-FFF2-40B4-BE49-F238E27FC236}">
                <a16:creationId xmlns:a16="http://schemas.microsoft.com/office/drawing/2014/main" id="{22A21AC2-9C33-5643-8D8C-20EE24327DB8}"/>
              </a:ext>
            </a:extLst>
          </p:cNvPr>
          <p:cNvSpPr txBox="1"/>
          <p:nvPr/>
        </p:nvSpPr>
        <p:spPr>
          <a:xfrm>
            <a:off x="991316" y="1065659"/>
            <a:ext cx="1422184" cy="230832"/>
          </a:xfrm>
          <a:prstGeom prst="rect">
            <a:avLst/>
          </a:prstGeom>
          <a:noFill/>
        </p:spPr>
        <p:txBody>
          <a:bodyPr wrap="none" rtlCol="0">
            <a:spAutoFit/>
          </a:bodyPr>
          <a:lstStyle/>
          <a:p>
            <a:r>
              <a:rPr lang="en-US" sz="900" dirty="0"/>
              <a:t>Last-committed-offset: 5</a:t>
            </a:r>
            <a:endParaRPr sz="900" dirty="0"/>
          </a:p>
        </p:txBody>
      </p:sp>
      <p:sp>
        <p:nvSpPr>
          <p:cNvPr id="25" name="Rounded Rectangle 24">
            <a:extLst>
              <a:ext uri="{FF2B5EF4-FFF2-40B4-BE49-F238E27FC236}">
                <a16:creationId xmlns:a16="http://schemas.microsoft.com/office/drawing/2014/main" id="{23464C0E-D318-9746-84FD-A2B598BCEC1F}"/>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26" name="TextBox 25">
            <a:extLst>
              <a:ext uri="{FF2B5EF4-FFF2-40B4-BE49-F238E27FC236}">
                <a16:creationId xmlns:a16="http://schemas.microsoft.com/office/drawing/2014/main" id="{83C7C912-A2DD-8743-8FF2-A494F64986BA}"/>
              </a:ext>
            </a:extLst>
          </p:cNvPr>
          <p:cNvSpPr txBox="1"/>
          <p:nvPr/>
        </p:nvSpPr>
        <p:spPr>
          <a:xfrm>
            <a:off x="79590" y="1621531"/>
            <a:ext cx="774571" cy="369332"/>
          </a:xfrm>
          <a:prstGeom prst="rect">
            <a:avLst/>
          </a:prstGeom>
          <a:noFill/>
        </p:spPr>
        <p:txBody>
          <a:bodyPr wrap="none" rtlCol="0">
            <a:spAutoFit/>
          </a:bodyPr>
          <a:lstStyle/>
          <a:p>
            <a:r>
              <a:rPr lang="en-US" sz="900" dirty="0"/>
              <a:t>Src topic A </a:t>
            </a:r>
          </a:p>
          <a:p>
            <a:r>
              <a:rPr lang="en-US" sz="900" dirty="0"/>
              <a:t>Partition 1</a:t>
            </a:r>
            <a:endParaRPr sz="900" dirty="0"/>
          </a:p>
        </p:txBody>
      </p:sp>
      <p:sp>
        <p:nvSpPr>
          <p:cNvPr id="28" name="Rounded Rectangle 27">
            <a:extLst>
              <a:ext uri="{FF2B5EF4-FFF2-40B4-BE49-F238E27FC236}">
                <a16:creationId xmlns:a16="http://schemas.microsoft.com/office/drawing/2014/main" id="{FF9D8DEE-5F5C-A944-B27B-DFBD71711B47}"/>
              </a:ext>
            </a:extLst>
          </p:cNvPr>
          <p:cNvSpPr/>
          <p:nvPr/>
        </p:nvSpPr>
        <p:spPr bwMode="auto">
          <a:xfrm>
            <a:off x="4490244"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29" name="Rounded Rectangle 28">
            <a:extLst>
              <a:ext uri="{FF2B5EF4-FFF2-40B4-BE49-F238E27FC236}">
                <a16:creationId xmlns:a16="http://schemas.microsoft.com/office/drawing/2014/main" id="{E84D5F7E-69AF-844D-801E-96EE1880D415}"/>
              </a:ext>
            </a:extLst>
          </p:cNvPr>
          <p:cNvSpPr/>
          <p:nvPr/>
        </p:nvSpPr>
        <p:spPr bwMode="auto">
          <a:xfrm>
            <a:off x="4627402"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30" name="Rounded Rectangle 29">
            <a:extLst>
              <a:ext uri="{FF2B5EF4-FFF2-40B4-BE49-F238E27FC236}">
                <a16:creationId xmlns:a16="http://schemas.microsoft.com/office/drawing/2014/main" id="{067F57AD-0C39-934B-BB15-69FD7FEAA3A6}"/>
              </a:ext>
            </a:extLst>
          </p:cNvPr>
          <p:cNvSpPr/>
          <p:nvPr/>
        </p:nvSpPr>
        <p:spPr bwMode="auto">
          <a:xfrm>
            <a:off x="4765531" y="199605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cxnSp>
        <p:nvCxnSpPr>
          <p:cNvPr id="37" name="Elbow Connector 36">
            <a:extLst>
              <a:ext uri="{FF2B5EF4-FFF2-40B4-BE49-F238E27FC236}">
                <a16:creationId xmlns:a16="http://schemas.microsoft.com/office/drawing/2014/main" id="{8D1F13FE-F4C9-F941-8151-A072756F6123}"/>
              </a:ext>
            </a:extLst>
          </p:cNvPr>
          <p:cNvCxnSpPr>
            <a:cxnSpLocks/>
            <a:stCxn id="25" idx="3"/>
            <a:endCxn id="54" idx="0"/>
          </p:cNvCxnSpPr>
          <p:nvPr/>
        </p:nvCxnSpPr>
        <p:spPr>
          <a:xfrm>
            <a:off x="4713339" y="1627729"/>
            <a:ext cx="416161" cy="366347"/>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8D833E9-6006-DC49-9F42-566215A4DC1D}"/>
              </a:ext>
            </a:extLst>
          </p:cNvPr>
          <p:cNvSpPr txBox="1"/>
          <p:nvPr/>
        </p:nvSpPr>
        <p:spPr>
          <a:xfrm>
            <a:off x="4859845" y="1275957"/>
            <a:ext cx="1178528" cy="369332"/>
          </a:xfrm>
          <a:prstGeom prst="rect">
            <a:avLst/>
          </a:prstGeom>
          <a:noFill/>
        </p:spPr>
        <p:txBody>
          <a:bodyPr wrap="none" rtlCol="0">
            <a:spAutoFit/>
          </a:bodyPr>
          <a:lstStyle/>
          <a:p>
            <a:r>
              <a:rPr lang="en-US" sz="900" dirty="0"/>
              <a:t>remote topic src. A </a:t>
            </a:r>
          </a:p>
          <a:p>
            <a:r>
              <a:rPr lang="en-US" sz="900" dirty="0"/>
              <a:t>partition 1</a:t>
            </a:r>
            <a:endParaRPr sz="900" dirty="0"/>
          </a:p>
        </p:txBody>
      </p:sp>
      <p:sp>
        <p:nvSpPr>
          <p:cNvPr id="41" name="Rounded Rectangle 40">
            <a:extLst>
              <a:ext uri="{FF2B5EF4-FFF2-40B4-BE49-F238E27FC236}">
                <a16:creationId xmlns:a16="http://schemas.microsoft.com/office/drawing/2014/main" id="{78B8764B-560C-C640-BFF3-A1F41AE5957B}"/>
              </a:ext>
            </a:extLst>
          </p:cNvPr>
          <p:cNvSpPr/>
          <p:nvPr/>
        </p:nvSpPr>
        <p:spPr bwMode="auto">
          <a:xfrm>
            <a:off x="4503498"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42" name="Rounded Rectangle 41">
            <a:extLst>
              <a:ext uri="{FF2B5EF4-FFF2-40B4-BE49-F238E27FC236}">
                <a16:creationId xmlns:a16="http://schemas.microsoft.com/office/drawing/2014/main" id="{A01E2A7E-5F27-F44E-98BC-4EBC2F463681}"/>
              </a:ext>
            </a:extLst>
          </p:cNvPr>
          <p:cNvSpPr/>
          <p:nvPr/>
        </p:nvSpPr>
        <p:spPr bwMode="auto">
          <a:xfrm>
            <a:off x="4640656"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43" name="Rounded Rectangle 42">
            <a:extLst>
              <a:ext uri="{FF2B5EF4-FFF2-40B4-BE49-F238E27FC236}">
                <a16:creationId xmlns:a16="http://schemas.microsoft.com/office/drawing/2014/main" id="{1B4D85C0-0F7C-D847-BA09-2F079DC00DFE}"/>
              </a:ext>
            </a:extLst>
          </p:cNvPr>
          <p:cNvSpPr/>
          <p:nvPr/>
        </p:nvSpPr>
        <p:spPr bwMode="auto">
          <a:xfrm>
            <a:off x="4778785" y="2847286"/>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44" name="TextBox 43">
            <a:extLst>
              <a:ext uri="{FF2B5EF4-FFF2-40B4-BE49-F238E27FC236}">
                <a16:creationId xmlns:a16="http://schemas.microsoft.com/office/drawing/2014/main" id="{96051D39-A607-D049-A0D0-A95B0D485938}"/>
              </a:ext>
            </a:extLst>
          </p:cNvPr>
          <p:cNvSpPr txBox="1"/>
          <p:nvPr/>
        </p:nvSpPr>
        <p:spPr>
          <a:xfrm>
            <a:off x="4925783" y="2733786"/>
            <a:ext cx="1409360" cy="230832"/>
          </a:xfrm>
          <a:prstGeom prst="rect">
            <a:avLst/>
          </a:prstGeom>
          <a:noFill/>
        </p:spPr>
        <p:txBody>
          <a:bodyPr wrap="none" rtlCol="0">
            <a:spAutoFit/>
          </a:bodyPr>
          <a:lstStyle/>
          <a:p>
            <a:r>
              <a:rPr lang="en-US" sz="900" dirty="0"/>
              <a:t>Src.checkpoints.internal</a:t>
            </a:r>
            <a:endParaRPr sz="900" dirty="0"/>
          </a:p>
        </p:txBody>
      </p:sp>
      <p:sp>
        <p:nvSpPr>
          <p:cNvPr id="45" name="TextBox 44">
            <a:extLst>
              <a:ext uri="{FF2B5EF4-FFF2-40B4-BE49-F238E27FC236}">
                <a16:creationId xmlns:a16="http://schemas.microsoft.com/office/drawing/2014/main" id="{47417AF6-0A61-F946-BA21-C965A9AC4B3F}"/>
              </a:ext>
            </a:extLst>
          </p:cNvPr>
          <p:cNvSpPr txBox="1"/>
          <p:nvPr/>
        </p:nvSpPr>
        <p:spPr>
          <a:xfrm>
            <a:off x="4453657" y="3305111"/>
            <a:ext cx="1659429" cy="923330"/>
          </a:xfrm>
          <a:prstGeom prst="rect">
            <a:avLst/>
          </a:prstGeom>
          <a:noFill/>
        </p:spPr>
        <p:txBody>
          <a:bodyPr wrap="square" rtlCol="0">
            <a:spAutoFit/>
          </a:bodyPr>
          <a:lstStyle/>
          <a:p>
            <a:r>
              <a:rPr lang="en-US" sz="900" dirty="0"/>
              <a:t>topic: scr.A</a:t>
            </a:r>
          </a:p>
          <a:p>
            <a:r>
              <a:rPr lang="en-US" sz="900" dirty="0"/>
              <a:t>partition: 1</a:t>
            </a:r>
          </a:p>
          <a:p>
            <a:r>
              <a:rPr lang="en-US" sz="900" dirty="0"/>
              <a:t>group: consumer group X</a:t>
            </a:r>
          </a:p>
          <a:p>
            <a:r>
              <a:rPr lang="en-US" sz="900" dirty="0"/>
              <a:t>up stream offset: 3</a:t>
            </a:r>
          </a:p>
          <a:p>
            <a:r>
              <a:rPr lang="en-US" sz="900" dirty="0"/>
              <a:t>offset 12</a:t>
            </a:r>
          </a:p>
          <a:p>
            <a:endParaRPr sz="900" dirty="0"/>
          </a:p>
        </p:txBody>
      </p:sp>
      <p:sp>
        <p:nvSpPr>
          <p:cNvPr id="46" name="AutoShape 4">
            <a:extLst>
              <a:ext uri="{FF2B5EF4-FFF2-40B4-BE49-F238E27FC236}">
                <a16:creationId xmlns:a16="http://schemas.microsoft.com/office/drawing/2014/main" id="{6BBF17B5-5FDE-5E4F-A335-674B1CD82722}"/>
              </a:ext>
            </a:extLst>
          </p:cNvPr>
          <p:cNvSpPr>
            <a:spLocks noChangeArrowheads="1"/>
          </p:cNvSpPr>
          <p:nvPr/>
        </p:nvSpPr>
        <p:spPr bwMode="auto">
          <a:xfrm>
            <a:off x="6462462" y="2937724"/>
            <a:ext cx="233219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Consumer group X</a:t>
            </a:r>
          </a:p>
        </p:txBody>
      </p:sp>
      <p:sp>
        <p:nvSpPr>
          <p:cNvPr id="48" name="TextBox 47">
            <a:extLst>
              <a:ext uri="{FF2B5EF4-FFF2-40B4-BE49-F238E27FC236}">
                <a16:creationId xmlns:a16="http://schemas.microsoft.com/office/drawing/2014/main" id="{4C9C3311-B563-324B-9BAF-FD904CEC987A}"/>
              </a:ext>
            </a:extLst>
          </p:cNvPr>
          <p:cNvSpPr txBox="1"/>
          <p:nvPr/>
        </p:nvSpPr>
        <p:spPr>
          <a:xfrm>
            <a:off x="6588928" y="1683872"/>
            <a:ext cx="1659429" cy="784830"/>
          </a:xfrm>
          <a:prstGeom prst="rect">
            <a:avLst/>
          </a:prstGeom>
          <a:noFill/>
        </p:spPr>
        <p:txBody>
          <a:bodyPr wrap="square" rtlCol="0">
            <a:spAutoFit/>
          </a:bodyPr>
          <a:lstStyle/>
          <a:p>
            <a:r>
              <a:rPr lang="en-US" sz="900" dirty="0"/>
              <a:t>topic: scr.A</a:t>
            </a:r>
          </a:p>
          <a:p>
            <a:r>
              <a:rPr lang="en-US" sz="900" dirty="0"/>
              <a:t>partition: 1</a:t>
            </a:r>
          </a:p>
          <a:p>
            <a:r>
              <a:rPr lang="en-US" sz="900" dirty="0"/>
              <a:t>up stream offset: 3</a:t>
            </a:r>
          </a:p>
          <a:p>
            <a:r>
              <a:rPr lang="en-US" sz="900" dirty="0"/>
              <a:t>down stream offset 12</a:t>
            </a:r>
          </a:p>
          <a:p>
            <a:endParaRPr sz="900" dirty="0"/>
          </a:p>
        </p:txBody>
      </p:sp>
      <p:sp>
        <p:nvSpPr>
          <p:cNvPr id="49" name="Rounded Rectangle 48">
            <a:extLst>
              <a:ext uri="{FF2B5EF4-FFF2-40B4-BE49-F238E27FC236}">
                <a16:creationId xmlns:a16="http://schemas.microsoft.com/office/drawing/2014/main" id="{8595B881-8EEB-5244-9A5D-FFA0052903EC}"/>
              </a:ext>
            </a:extLst>
          </p:cNvPr>
          <p:cNvSpPr/>
          <p:nvPr/>
        </p:nvSpPr>
        <p:spPr bwMode="auto">
          <a:xfrm>
            <a:off x="6663604"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0</a:t>
            </a:r>
            <a:endParaRPr lang="en-US" sz="375">
              <a:solidFill>
                <a:srgbClr val="0000FF"/>
              </a:solidFill>
            </a:endParaRPr>
          </a:p>
        </p:txBody>
      </p:sp>
      <p:sp>
        <p:nvSpPr>
          <p:cNvPr id="50" name="Rounded Rectangle 49">
            <a:extLst>
              <a:ext uri="{FF2B5EF4-FFF2-40B4-BE49-F238E27FC236}">
                <a16:creationId xmlns:a16="http://schemas.microsoft.com/office/drawing/2014/main" id="{3CC7AF42-1F17-4146-83B6-6C2B6DA90434}"/>
              </a:ext>
            </a:extLst>
          </p:cNvPr>
          <p:cNvSpPr/>
          <p:nvPr/>
        </p:nvSpPr>
        <p:spPr bwMode="auto">
          <a:xfrm>
            <a:off x="6800762"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1</a:t>
            </a:r>
            <a:endParaRPr lang="en-US" sz="375">
              <a:solidFill>
                <a:srgbClr val="0000FF"/>
              </a:solidFill>
            </a:endParaRPr>
          </a:p>
        </p:txBody>
      </p:sp>
      <p:sp>
        <p:nvSpPr>
          <p:cNvPr id="51" name="Rounded Rectangle 50">
            <a:extLst>
              <a:ext uri="{FF2B5EF4-FFF2-40B4-BE49-F238E27FC236}">
                <a16:creationId xmlns:a16="http://schemas.microsoft.com/office/drawing/2014/main" id="{52A586BB-22D0-1145-A1EC-2A8A1D805FAC}"/>
              </a:ext>
            </a:extLst>
          </p:cNvPr>
          <p:cNvSpPr/>
          <p:nvPr/>
        </p:nvSpPr>
        <p:spPr bwMode="auto">
          <a:xfrm>
            <a:off x="6938891" y="2261099"/>
            <a:ext cx="138128" cy="411476"/>
          </a:xfrm>
          <a:prstGeom prst="roundRect">
            <a:avLst/>
          </a:prstGeom>
          <a:solidFill>
            <a:schemeClr val="accent2">
              <a:lumMod val="40000"/>
              <a:lumOff val="6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rgbClr val="0000FF"/>
                </a:solidFill>
              </a:rPr>
              <a:t>2</a:t>
            </a:r>
            <a:endParaRPr lang="en-US" sz="375">
              <a:solidFill>
                <a:srgbClr val="0000FF"/>
              </a:solidFill>
            </a:endParaRPr>
          </a:p>
        </p:txBody>
      </p:sp>
      <p:sp>
        <p:nvSpPr>
          <p:cNvPr id="52" name="TextBox 51">
            <a:extLst>
              <a:ext uri="{FF2B5EF4-FFF2-40B4-BE49-F238E27FC236}">
                <a16:creationId xmlns:a16="http://schemas.microsoft.com/office/drawing/2014/main" id="{35864E72-6BB2-814E-8571-D44CC2547D67}"/>
              </a:ext>
            </a:extLst>
          </p:cNvPr>
          <p:cNvSpPr txBox="1"/>
          <p:nvPr/>
        </p:nvSpPr>
        <p:spPr>
          <a:xfrm>
            <a:off x="7139063" y="2351421"/>
            <a:ext cx="1210588" cy="230832"/>
          </a:xfrm>
          <a:prstGeom prst="rect">
            <a:avLst/>
          </a:prstGeom>
          <a:noFill/>
        </p:spPr>
        <p:txBody>
          <a:bodyPr wrap="none" rtlCol="0">
            <a:spAutoFit/>
          </a:bodyPr>
          <a:lstStyle/>
          <a:p>
            <a:r>
              <a:rPr lang="en-US" sz="900" dirty="0"/>
              <a:t>offset synch internal</a:t>
            </a:r>
            <a:endParaRPr sz="900" dirty="0"/>
          </a:p>
        </p:txBody>
      </p:sp>
      <p:sp>
        <p:nvSpPr>
          <p:cNvPr id="47" name="Cross 46">
            <a:extLst>
              <a:ext uri="{FF2B5EF4-FFF2-40B4-BE49-F238E27FC236}">
                <a16:creationId xmlns:a16="http://schemas.microsoft.com/office/drawing/2014/main" id="{27AE684F-390C-6C4A-92F4-5175838807AD}"/>
              </a:ext>
            </a:extLst>
          </p:cNvPr>
          <p:cNvSpPr/>
          <p:nvPr/>
        </p:nvSpPr>
        <p:spPr>
          <a:xfrm rot="2870975">
            <a:off x="1351724" y="2017509"/>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3" name="Rounded Rectangle 52">
            <a:extLst>
              <a:ext uri="{FF2B5EF4-FFF2-40B4-BE49-F238E27FC236}">
                <a16:creationId xmlns:a16="http://schemas.microsoft.com/office/drawing/2014/main" id="{1D1127E5-14AE-D44F-B0EE-939BE7DE6F73}"/>
              </a:ext>
            </a:extLst>
          </p:cNvPr>
          <p:cNvSpPr/>
          <p:nvPr/>
        </p:nvSpPr>
        <p:spPr bwMode="auto">
          <a:xfrm>
            <a:off x="4906056" y="199407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54" name="Rounded Rectangle 53">
            <a:extLst>
              <a:ext uri="{FF2B5EF4-FFF2-40B4-BE49-F238E27FC236}">
                <a16:creationId xmlns:a16="http://schemas.microsoft.com/office/drawing/2014/main" id="{5A48ED51-8C5C-B64D-89BC-3E50390C2B5E}"/>
              </a:ext>
            </a:extLst>
          </p:cNvPr>
          <p:cNvSpPr/>
          <p:nvPr/>
        </p:nvSpPr>
        <p:spPr bwMode="auto">
          <a:xfrm>
            <a:off x="5060436" y="1994076"/>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55" name="Elbow Connector 54">
            <a:extLst>
              <a:ext uri="{FF2B5EF4-FFF2-40B4-BE49-F238E27FC236}">
                <a16:creationId xmlns:a16="http://schemas.microsoft.com/office/drawing/2014/main" id="{0DE5A5FC-F18D-B94C-82CC-12856657DB98}"/>
              </a:ext>
            </a:extLst>
          </p:cNvPr>
          <p:cNvCxnSpPr>
            <a:cxnSpLocks/>
            <a:stCxn id="18" idx="0"/>
            <a:endCxn id="30" idx="2"/>
          </p:cNvCxnSpPr>
          <p:nvPr/>
        </p:nvCxnSpPr>
        <p:spPr>
          <a:xfrm rot="16200000" flipV="1">
            <a:off x="5769230" y="1472894"/>
            <a:ext cx="714780" cy="2584049"/>
          </a:xfrm>
          <a:prstGeom prst="bentConnector3">
            <a:avLst>
              <a:gd name="adj1" fmla="val 50000"/>
            </a:avLst>
          </a:prstGeom>
          <a:ln w="12700">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06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14</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3" name="Rounded Rectangle 22">
            <a:extLst>
              <a:ext uri="{FF2B5EF4-FFF2-40B4-BE49-F238E27FC236}">
                <a16:creationId xmlns:a16="http://schemas.microsoft.com/office/drawing/2014/main" id="{72FC99FE-E770-FB43-B8ED-383FE46A9667}"/>
              </a:ext>
            </a:extLst>
          </p:cNvPr>
          <p:cNvSpPr/>
          <p:nvPr/>
        </p:nvSpPr>
        <p:spPr bwMode="auto">
          <a:xfrm>
            <a:off x="6603293"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6709724"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6816908"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6923340" y="2529420"/>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cxnSpLocks/>
            <a:stCxn id="18" idx="0"/>
            <a:endCxn id="13" idx="1"/>
          </p:cNvCxnSpPr>
          <p:nvPr/>
        </p:nvCxnSpPr>
        <p:spPr>
          <a:xfrm rot="5400000" flipH="1" flipV="1">
            <a:off x="2084633" y="1153441"/>
            <a:ext cx="180425"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26" idx="0"/>
          </p:cNvCxnSpPr>
          <p:nvPr/>
        </p:nvCxnSpPr>
        <p:spPr>
          <a:xfrm rot="16200000" flipH="1">
            <a:off x="6017467" y="1569956"/>
            <a:ext cx="552766" cy="1366163"/>
          </a:xfrm>
          <a:prstGeom prst="bentConnector3">
            <a:avLst>
              <a:gd name="adj1" fmla="val -4135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6C5C994D-FC9E-9D42-8D87-4128EA6E6669}"/>
              </a:ext>
            </a:extLst>
          </p:cNvPr>
          <p:cNvSpPr/>
          <p:nvPr/>
        </p:nvSpPr>
        <p:spPr bwMode="auto">
          <a:xfrm>
            <a:off x="7028240" y="2527441"/>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cxnSp>
        <p:nvCxnSpPr>
          <p:cNvPr id="58" name="Elbow Connector 57">
            <a:extLst>
              <a:ext uri="{FF2B5EF4-FFF2-40B4-BE49-F238E27FC236}">
                <a16:creationId xmlns:a16="http://schemas.microsoft.com/office/drawing/2014/main" id="{7B048BDF-5607-DA40-893C-8EDC294B425E}"/>
              </a:ext>
            </a:extLst>
          </p:cNvPr>
          <p:cNvCxnSpPr>
            <a:cxnSpLocks/>
            <a:stCxn id="12" idx="0"/>
            <a:endCxn id="57" idx="0"/>
          </p:cNvCxnSpPr>
          <p:nvPr/>
        </p:nvCxnSpPr>
        <p:spPr>
          <a:xfrm rot="16200000" flipH="1">
            <a:off x="6070906" y="1516516"/>
            <a:ext cx="550787" cy="1471063"/>
          </a:xfrm>
          <a:prstGeom prst="bentConnector3">
            <a:avLst>
              <a:gd name="adj1" fmla="val -4150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90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dirty="0"/>
              <a:t>Duplicate</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15</a:t>
            </a:fld>
            <a:endParaRPr lang="en-US">
              <a:solidFill>
                <a:srgbClr val="5AAAFA"/>
              </a:solidFill>
            </a:endParaRPr>
          </a:p>
        </p:txBody>
      </p:sp>
      <p:grpSp>
        <p:nvGrpSpPr>
          <p:cNvPr id="38" name="Group 37">
            <a:extLst>
              <a:ext uri="{FF2B5EF4-FFF2-40B4-BE49-F238E27FC236}">
                <a16:creationId xmlns:a16="http://schemas.microsoft.com/office/drawing/2014/main" id="{74DBF001-9AA3-4348-B799-9701E11CCC93}"/>
              </a:ext>
            </a:extLst>
          </p:cNvPr>
          <p:cNvGrpSpPr/>
          <p:nvPr/>
        </p:nvGrpSpPr>
        <p:grpSpPr>
          <a:xfrm>
            <a:off x="379194" y="1407180"/>
            <a:ext cx="635153" cy="252252"/>
            <a:chOff x="1193647" y="1635094"/>
            <a:chExt cx="818524" cy="411476"/>
          </a:xfrm>
        </p:grpSpPr>
        <p:sp>
          <p:nvSpPr>
            <p:cNvPr id="39" name="Rounded Rectangle 38">
              <a:extLst>
                <a:ext uri="{FF2B5EF4-FFF2-40B4-BE49-F238E27FC236}">
                  <a16:creationId xmlns:a16="http://schemas.microsoft.com/office/drawing/2014/main" id="{AD4BC446-8427-A34F-9E75-01D09F9DAA61}"/>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242EF24A-AFD7-334E-9307-F5AA91BCA9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51A79F0C-0532-F24A-AB0B-1ACF277F5474}"/>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FB28BBFB-FED7-B943-83E9-44CBB75024F2}"/>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00233D0D-F99F-6742-9827-F788E13E88A1}"/>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5" name="Rounded Rectangle 44">
              <a:extLst>
                <a:ext uri="{FF2B5EF4-FFF2-40B4-BE49-F238E27FC236}">
                  <a16:creationId xmlns:a16="http://schemas.microsoft.com/office/drawing/2014/main" id="{EE6BAF37-92D9-2445-81DD-ACBD6901225B}"/>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6" name="Rectangle 45">
            <a:extLst>
              <a:ext uri="{FF2B5EF4-FFF2-40B4-BE49-F238E27FC236}">
                <a16:creationId xmlns:a16="http://schemas.microsoft.com/office/drawing/2014/main" id="{F101ABC2-DA83-884F-B245-79CAA46EB4F7}"/>
              </a:ext>
            </a:extLst>
          </p:cNvPr>
          <p:cNvSpPr/>
          <p:nvPr/>
        </p:nvSpPr>
        <p:spPr>
          <a:xfrm>
            <a:off x="293688" y="1763440"/>
            <a:ext cx="598241" cy="230832"/>
          </a:xfrm>
          <a:prstGeom prst="rect">
            <a:avLst/>
          </a:prstGeom>
        </p:spPr>
        <p:txBody>
          <a:bodyPr wrap="none">
            <a:spAutoFit/>
          </a:bodyPr>
          <a:lstStyle/>
          <a:p>
            <a:r>
              <a:rPr lang="en-US" sz="900" dirty="0">
                <a:latin typeface="Menlo" panose="020B0609030804020204" pitchFamily="49" charset="0"/>
              </a:rPr>
              <a:t>orders</a:t>
            </a:r>
            <a:endParaRPr lang="en-US" sz="900" dirty="0">
              <a:effectLst/>
              <a:latin typeface="Menlo" panose="020B0609030804020204" pitchFamily="49" charset="0"/>
            </a:endParaRPr>
          </a:p>
        </p:txBody>
      </p:sp>
      <p:cxnSp>
        <p:nvCxnSpPr>
          <p:cNvPr id="47" name="Straight Connector 46">
            <a:extLst>
              <a:ext uri="{FF2B5EF4-FFF2-40B4-BE49-F238E27FC236}">
                <a16:creationId xmlns:a16="http://schemas.microsoft.com/office/drawing/2014/main" id="{1923AC7F-002C-2B4A-A75B-A5C60C98FF3A}"/>
              </a:ext>
            </a:extLst>
          </p:cNvPr>
          <p:cNvCxnSpPr/>
          <p:nvPr/>
        </p:nvCxnSpPr>
        <p:spPr>
          <a:xfrm flipH="1">
            <a:off x="1845794" y="1173579"/>
            <a:ext cx="15768" cy="2796341"/>
          </a:xfrm>
          <a:prstGeom prst="line">
            <a:avLst/>
          </a:prstGeom>
          <a:ln>
            <a:solidFill>
              <a:srgbClr val="C00000"/>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282A00A-5415-844C-84F0-E7C4F2A91116}"/>
              </a:ext>
            </a:extLst>
          </p:cNvPr>
          <p:cNvSpPr/>
          <p:nvPr/>
        </p:nvSpPr>
        <p:spPr>
          <a:xfrm>
            <a:off x="1293483" y="812956"/>
            <a:ext cx="1128274" cy="464598"/>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Source Task, Kafka Producer</a:t>
            </a:r>
          </a:p>
        </p:txBody>
      </p:sp>
      <p:cxnSp>
        <p:nvCxnSpPr>
          <p:cNvPr id="51" name="Straight Connector 50">
            <a:extLst>
              <a:ext uri="{FF2B5EF4-FFF2-40B4-BE49-F238E27FC236}">
                <a16:creationId xmlns:a16="http://schemas.microsoft.com/office/drawing/2014/main" id="{99773A12-2515-AE46-A7C2-A2BA7FD1F287}"/>
              </a:ext>
            </a:extLst>
          </p:cNvPr>
          <p:cNvCxnSpPr>
            <a:cxnSpLocks/>
          </p:cNvCxnSpPr>
          <p:nvPr/>
        </p:nvCxnSpPr>
        <p:spPr>
          <a:xfrm>
            <a:off x="1845795" y="1871056"/>
            <a:ext cx="7884" cy="1259143"/>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2649B92-5C5A-9E4F-8005-0C3A383AD741}"/>
              </a:ext>
            </a:extLst>
          </p:cNvPr>
          <p:cNvGrpSpPr/>
          <p:nvPr/>
        </p:nvGrpSpPr>
        <p:grpSpPr>
          <a:xfrm>
            <a:off x="5247978" y="2344166"/>
            <a:ext cx="635153" cy="252252"/>
            <a:chOff x="1193647" y="1635094"/>
            <a:chExt cx="818524" cy="411476"/>
          </a:xfrm>
        </p:grpSpPr>
        <p:sp>
          <p:nvSpPr>
            <p:cNvPr id="55" name="Rounded Rectangle 54">
              <a:extLst>
                <a:ext uri="{FF2B5EF4-FFF2-40B4-BE49-F238E27FC236}">
                  <a16:creationId xmlns:a16="http://schemas.microsoft.com/office/drawing/2014/main" id="{D9FCD23C-8BD2-004A-8048-39957E99A533}"/>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56" name="Rounded Rectangle 55">
              <a:extLst>
                <a:ext uri="{FF2B5EF4-FFF2-40B4-BE49-F238E27FC236}">
                  <a16:creationId xmlns:a16="http://schemas.microsoft.com/office/drawing/2014/main" id="{1F77680F-CFB1-1641-83C6-4C66C97C940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59" name="Rounded Rectangle 58">
              <a:extLst>
                <a:ext uri="{FF2B5EF4-FFF2-40B4-BE49-F238E27FC236}">
                  <a16:creationId xmlns:a16="http://schemas.microsoft.com/office/drawing/2014/main" id="{586F469D-3032-494C-BC0B-5E665D9A864F}"/>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60" name="Rounded Rectangle 59">
              <a:extLst>
                <a:ext uri="{FF2B5EF4-FFF2-40B4-BE49-F238E27FC236}">
                  <a16:creationId xmlns:a16="http://schemas.microsoft.com/office/drawing/2014/main" id="{4D4F7A75-1E72-394F-929E-587EC147EA1C}"/>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61" name="Rounded Rectangle 60">
              <a:extLst>
                <a:ext uri="{FF2B5EF4-FFF2-40B4-BE49-F238E27FC236}">
                  <a16:creationId xmlns:a16="http://schemas.microsoft.com/office/drawing/2014/main" id="{909A4205-FF05-AB4A-B921-31A039E34C25}"/>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62" name="Rounded Rectangle 61">
              <a:extLst>
                <a:ext uri="{FF2B5EF4-FFF2-40B4-BE49-F238E27FC236}">
                  <a16:creationId xmlns:a16="http://schemas.microsoft.com/office/drawing/2014/main" id="{F5F6B646-95E9-D74A-8375-E776CEBBA7ED}"/>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grpSp>
      <p:sp>
        <p:nvSpPr>
          <p:cNvPr id="63" name="Rectangle 62">
            <a:extLst>
              <a:ext uri="{FF2B5EF4-FFF2-40B4-BE49-F238E27FC236}">
                <a16:creationId xmlns:a16="http://schemas.microsoft.com/office/drawing/2014/main" id="{1607CC4D-472D-AD42-ADC4-B7E8664FD403}"/>
              </a:ext>
            </a:extLst>
          </p:cNvPr>
          <p:cNvSpPr/>
          <p:nvPr/>
        </p:nvSpPr>
        <p:spPr>
          <a:xfrm>
            <a:off x="5162472" y="2700426"/>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cxnSp>
        <p:nvCxnSpPr>
          <p:cNvPr id="64" name="Elbow Connector 63">
            <a:extLst>
              <a:ext uri="{FF2B5EF4-FFF2-40B4-BE49-F238E27FC236}">
                <a16:creationId xmlns:a16="http://schemas.microsoft.com/office/drawing/2014/main" id="{0D11498A-A1A0-464E-A2AD-FF81F65FA92F}"/>
              </a:ext>
            </a:extLst>
          </p:cNvPr>
          <p:cNvCxnSpPr>
            <a:cxnSpLocks/>
            <a:stCxn id="45" idx="2"/>
          </p:cNvCxnSpPr>
          <p:nvPr/>
        </p:nvCxnSpPr>
        <p:spPr>
          <a:xfrm rot="16200000" flipH="1">
            <a:off x="1277148" y="1343038"/>
            <a:ext cx="252254" cy="885041"/>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Elbow Connector 71">
            <a:extLst>
              <a:ext uri="{FF2B5EF4-FFF2-40B4-BE49-F238E27FC236}">
                <a16:creationId xmlns:a16="http://schemas.microsoft.com/office/drawing/2014/main" id="{89D49C31-6FA7-164E-ADE8-6D644D8087BD}"/>
              </a:ext>
            </a:extLst>
          </p:cNvPr>
          <p:cNvCxnSpPr>
            <a:cxnSpLocks/>
            <a:endCxn id="131" idx="0"/>
          </p:cNvCxnSpPr>
          <p:nvPr/>
        </p:nvCxnSpPr>
        <p:spPr>
          <a:xfrm>
            <a:off x="1853678" y="4084014"/>
            <a:ext cx="4075529" cy="261426"/>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C3B799D-C076-A448-AF33-A7E06AE8CA0D}"/>
              </a:ext>
            </a:extLst>
          </p:cNvPr>
          <p:cNvSpPr/>
          <p:nvPr/>
        </p:nvSpPr>
        <p:spPr>
          <a:xfrm>
            <a:off x="5162472" y="3259780"/>
            <a:ext cx="2045753" cy="230832"/>
          </a:xfrm>
          <a:prstGeom prst="rect">
            <a:avLst/>
          </a:prstGeom>
        </p:spPr>
        <p:txBody>
          <a:bodyPr wrap="none">
            <a:spAutoFit/>
          </a:bodyPr>
          <a:lstStyle/>
          <a:p>
            <a:r>
              <a:rPr lang="en-US" sz="900" dirty="0">
                <a:solidFill>
                  <a:srgbClr val="000000"/>
                </a:solidFill>
                <a:latin typeface="Menlo" panose="020B0609030804020204" pitchFamily="49" charset="0"/>
              </a:rPr>
              <a:t>mm2.offsets.source.internal</a:t>
            </a:r>
          </a:p>
        </p:txBody>
      </p:sp>
      <p:sp>
        <p:nvSpPr>
          <p:cNvPr id="71" name="Rectangle 70">
            <a:extLst>
              <a:ext uri="{FF2B5EF4-FFF2-40B4-BE49-F238E27FC236}">
                <a16:creationId xmlns:a16="http://schemas.microsoft.com/office/drawing/2014/main" id="{7612486E-883A-2A4C-8D2C-F01CD5056E4A}"/>
              </a:ext>
            </a:extLst>
          </p:cNvPr>
          <p:cNvSpPr/>
          <p:nvPr/>
        </p:nvSpPr>
        <p:spPr>
          <a:xfrm>
            <a:off x="5162472" y="3875759"/>
            <a:ext cx="1872629" cy="215444"/>
          </a:xfrm>
          <a:prstGeom prst="rect">
            <a:avLst/>
          </a:prstGeom>
        </p:spPr>
        <p:txBody>
          <a:bodyPr wrap="none">
            <a:spAutoFit/>
          </a:bodyPr>
          <a:lstStyle/>
          <a:p>
            <a:r>
              <a:rPr lang="en-US" sz="800" dirty="0">
                <a:solidFill>
                  <a:srgbClr val="000000"/>
                </a:solidFill>
                <a:latin typeface="Menlo" panose="020B0609030804020204" pitchFamily="49" charset="0"/>
              </a:rPr>
              <a:t>source.checkpoints.internal</a:t>
            </a:r>
          </a:p>
        </p:txBody>
      </p:sp>
      <p:grpSp>
        <p:nvGrpSpPr>
          <p:cNvPr id="73" name="Group 72">
            <a:extLst>
              <a:ext uri="{FF2B5EF4-FFF2-40B4-BE49-F238E27FC236}">
                <a16:creationId xmlns:a16="http://schemas.microsoft.com/office/drawing/2014/main" id="{80B4FB03-D5AF-6E42-91F2-266AD5B1DF9F}"/>
              </a:ext>
            </a:extLst>
          </p:cNvPr>
          <p:cNvGrpSpPr/>
          <p:nvPr/>
        </p:nvGrpSpPr>
        <p:grpSpPr>
          <a:xfrm>
            <a:off x="5258656" y="2931258"/>
            <a:ext cx="609382" cy="342653"/>
            <a:chOff x="5173010" y="3893080"/>
            <a:chExt cx="918268" cy="548634"/>
          </a:xfrm>
        </p:grpSpPr>
        <p:sp>
          <p:nvSpPr>
            <p:cNvPr id="78" name="Rounded Rectangle 77">
              <a:extLst>
                <a:ext uri="{FF2B5EF4-FFF2-40B4-BE49-F238E27FC236}">
                  <a16:creationId xmlns:a16="http://schemas.microsoft.com/office/drawing/2014/main" id="{7DF77BA4-7607-3B44-BBD6-A1D1651EB53C}"/>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79" name="Rounded Rectangle 78">
              <a:extLst>
                <a:ext uri="{FF2B5EF4-FFF2-40B4-BE49-F238E27FC236}">
                  <a16:creationId xmlns:a16="http://schemas.microsoft.com/office/drawing/2014/main" id="{7326C142-4673-744C-91DA-F944AFEBD71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0" name="Rounded Rectangle 79">
              <a:extLst>
                <a:ext uri="{FF2B5EF4-FFF2-40B4-BE49-F238E27FC236}">
                  <a16:creationId xmlns:a16="http://schemas.microsoft.com/office/drawing/2014/main" id="{EE785F0E-B07E-A74C-8EB1-9FFB25FAF8E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1" name="Rounded Rectangle 80">
              <a:extLst>
                <a:ext uri="{FF2B5EF4-FFF2-40B4-BE49-F238E27FC236}">
                  <a16:creationId xmlns:a16="http://schemas.microsoft.com/office/drawing/2014/main" id="{710FDECE-9921-9F4B-8103-025AB3A74657}"/>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2" name="Rounded Rectangle 81">
              <a:extLst>
                <a:ext uri="{FF2B5EF4-FFF2-40B4-BE49-F238E27FC236}">
                  <a16:creationId xmlns:a16="http://schemas.microsoft.com/office/drawing/2014/main" id="{0E34A774-2637-8E4D-8E4C-F7513411DAF8}"/>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grpSp>
        <p:nvGrpSpPr>
          <p:cNvPr id="83" name="Group 82">
            <a:extLst>
              <a:ext uri="{FF2B5EF4-FFF2-40B4-BE49-F238E27FC236}">
                <a16:creationId xmlns:a16="http://schemas.microsoft.com/office/drawing/2014/main" id="{17EC44B3-E6D2-BC4C-8C74-3A3A23E3EAFA}"/>
              </a:ext>
            </a:extLst>
          </p:cNvPr>
          <p:cNvGrpSpPr/>
          <p:nvPr/>
        </p:nvGrpSpPr>
        <p:grpSpPr>
          <a:xfrm>
            <a:off x="5258656" y="3443571"/>
            <a:ext cx="609382" cy="342653"/>
            <a:chOff x="5173010" y="3893080"/>
            <a:chExt cx="918268" cy="548634"/>
          </a:xfrm>
        </p:grpSpPr>
        <p:sp>
          <p:nvSpPr>
            <p:cNvPr id="84" name="Rounded Rectangle 83">
              <a:extLst>
                <a:ext uri="{FF2B5EF4-FFF2-40B4-BE49-F238E27FC236}">
                  <a16:creationId xmlns:a16="http://schemas.microsoft.com/office/drawing/2014/main" id="{5AED603E-88F8-A048-8D05-01825494EE37}"/>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85" name="Rounded Rectangle 84">
              <a:extLst>
                <a:ext uri="{FF2B5EF4-FFF2-40B4-BE49-F238E27FC236}">
                  <a16:creationId xmlns:a16="http://schemas.microsoft.com/office/drawing/2014/main" id="{B0EEFFE6-68D9-8E46-9E98-1E2C6672189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86" name="Rounded Rectangle 85">
              <a:extLst>
                <a:ext uri="{FF2B5EF4-FFF2-40B4-BE49-F238E27FC236}">
                  <a16:creationId xmlns:a16="http://schemas.microsoft.com/office/drawing/2014/main" id="{D6F31602-291F-E243-8FA1-C3E5BEFFAEFF}"/>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87" name="Rounded Rectangle 86">
              <a:extLst>
                <a:ext uri="{FF2B5EF4-FFF2-40B4-BE49-F238E27FC236}">
                  <a16:creationId xmlns:a16="http://schemas.microsoft.com/office/drawing/2014/main" id="{5409E56F-90FA-7D4C-A46D-4F8900E666C0}"/>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88" name="Rounded Rectangle 87">
              <a:extLst>
                <a:ext uri="{FF2B5EF4-FFF2-40B4-BE49-F238E27FC236}">
                  <a16:creationId xmlns:a16="http://schemas.microsoft.com/office/drawing/2014/main" id="{8E4A8A17-CCF2-5A44-8506-EDE7BF383FE6}"/>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grpSp>
      <p:cxnSp>
        <p:nvCxnSpPr>
          <p:cNvPr id="89" name="Elbow Connector 88">
            <a:extLst>
              <a:ext uri="{FF2B5EF4-FFF2-40B4-BE49-F238E27FC236}">
                <a16:creationId xmlns:a16="http://schemas.microsoft.com/office/drawing/2014/main" id="{4DC7066B-8739-C247-8904-4323D1D02AE2}"/>
              </a:ext>
            </a:extLst>
          </p:cNvPr>
          <p:cNvCxnSpPr>
            <a:cxnSpLocks/>
            <a:endCxn id="78" idx="1"/>
          </p:cNvCxnSpPr>
          <p:nvPr/>
        </p:nvCxnSpPr>
        <p:spPr>
          <a:xfrm>
            <a:off x="1888357" y="2305798"/>
            <a:ext cx="3370299" cy="79678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Elbow Connector 90">
            <a:extLst>
              <a:ext uri="{FF2B5EF4-FFF2-40B4-BE49-F238E27FC236}">
                <a16:creationId xmlns:a16="http://schemas.microsoft.com/office/drawing/2014/main" id="{EF3DFCAE-D942-D242-B424-FE0147FFE05A}"/>
              </a:ext>
            </a:extLst>
          </p:cNvPr>
          <p:cNvCxnSpPr>
            <a:cxnSpLocks/>
            <a:endCxn id="84" idx="1"/>
          </p:cNvCxnSpPr>
          <p:nvPr/>
        </p:nvCxnSpPr>
        <p:spPr>
          <a:xfrm>
            <a:off x="1880339" y="2513591"/>
            <a:ext cx="3378317" cy="1101307"/>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Elbow Connector 93">
            <a:extLst>
              <a:ext uri="{FF2B5EF4-FFF2-40B4-BE49-F238E27FC236}">
                <a16:creationId xmlns:a16="http://schemas.microsoft.com/office/drawing/2014/main" id="{6FDFE4B2-5AE7-FD4E-8D66-A796B5B0717F}"/>
              </a:ext>
            </a:extLst>
          </p:cNvPr>
          <p:cNvCxnSpPr>
            <a:cxnSpLocks/>
          </p:cNvCxnSpPr>
          <p:nvPr/>
        </p:nvCxnSpPr>
        <p:spPr>
          <a:xfrm rot="10800000" flipV="1">
            <a:off x="1861562" y="2704789"/>
            <a:ext cx="2737160" cy="252252"/>
          </a:xfrm>
          <a:prstGeom prst="bentConnector3">
            <a:avLst>
              <a:gd name="adj1" fmla="val 50000"/>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C60FA432-B67E-574D-A339-D55E8C1CF1A0}"/>
              </a:ext>
            </a:extLst>
          </p:cNvPr>
          <p:cNvSpPr/>
          <p:nvPr/>
        </p:nvSpPr>
        <p:spPr>
          <a:xfrm>
            <a:off x="403078" y="3136922"/>
            <a:ext cx="1356462" cy="230832"/>
          </a:xfrm>
          <a:prstGeom prst="rect">
            <a:avLst/>
          </a:prstGeom>
        </p:spPr>
        <p:txBody>
          <a:bodyPr wrap="none">
            <a:spAutoFit/>
          </a:bodyPr>
          <a:lstStyle/>
          <a:p>
            <a:r>
              <a:rPr lang="en-US" sz="900" dirty="0">
                <a:latin typeface="Menlo" panose="020B0609030804020204" pitchFamily="49" charset="0"/>
              </a:rPr>
              <a:t>no commit offsets</a:t>
            </a:r>
            <a:endParaRPr lang="en-US" sz="900" dirty="0">
              <a:effectLst/>
              <a:latin typeface="Menlo" panose="020B0609030804020204" pitchFamily="49" charset="0"/>
            </a:endParaRPr>
          </a:p>
        </p:txBody>
      </p:sp>
      <p:sp>
        <p:nvSpPr>
          <p:cNvPr id="103" name="Cross 102">
            <a:extLst>
              <a:ext uri="{FF2B5EF4-FFF2-40B4-BE49-F238E27FC236}">
                <a16:creationId xmlns:a16="http://schemas.microsoft.com/office/drawing/2014/main" id="{74B11CB3-688F-C540-A2DB-9DF18B630B56}"/>
              </a:ext>
            </a:extLst>
          </p:cNvPr>
          <p:cNvSpPr/>
          <p:nvPr/>
        </p:nvSpPr>
        <p:spPr>
          <a:xfrm rot="2870975">
            <a:off x="1613187" y="2972537"/>
            <a:ext cx="444736" cy="444736"/>
          </a:xfrm>
          <a:prstGeom prst="plus">
            <a:avLst>
              <a:gd name="adj" fmla="val 453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104" name="Elbow Connector 103">
            <a:extLst>
              <a:ext uri="{FF2B5EF4-FFF2-40B4-BE49-F238E27FC236}">
                <a16:creationId xmlns:a16="http://schemas.microsoft.com/office/drawing/2014/main" id="{9A828FC8-C1F6-944E-9B1E-495310C3FAF3}"/>
              </a:ext>
            </a:extLst>
          </p:cNvPr>
          <p:cNvCxnSpPr>
            <a:cxnSpLocks/>
            <a:stCxn id="119" idx="0"/>
          </p:cNvCxnSpPr>
          <p:nvPr/>
        </p:nvCxnSpPr>
        <p:spPr>
          <a:xfrm rot="16200000" flipH="1">
            <a:off x="1253953" y="3397308"/>
            <a:ext cx="220739" cy="925388"/>
          </a:xfrm>
          <a:prstGeom prst="bentConnector4">
            <a:avLst>
              <a:gd name="adj1" fmla="val -61536"/>
              <a:gd name="adj2" fmla="val 52896"/>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AE310E5-EFEE-394B-B9D8-37EA965E9E72}"/>
              </a:ext>
            </a:extLst>
          </p:cNvPr>
          <p:cNvCxnSpPr>
            <a:cxnSpLocks/>
          </p:cNvCxnSpPr>
          <p:nvPr/>
        </p:nvCxnSpPr>
        <p:spPr>
          <a:xfrm flipH="1">
            <a:off x="1845793" y="3794986"/>
            <a:ext cx="7886" cy="869779"/>
          </a:xfrm>
          <a:prstGeom prst="line">
            <a:avLst/>
          </a:prstGeom>
          <a:ln w="57150">
            <a:solidFill>
              <a:srgbClr val="C00000"/>
            </a:solidFill>
          </a:ln>
          <a:effectLst/>
        </p:spPr>
        <p:style>
          <a:lnRef idx="2">
            <a:schemeClr val="accent1"/>
          </a:lnRef>
          <a:fillRef idx="0">
            <a:schemeClr val="accent1"/>
          </a:fillRef>
          <a:effectRef idx="1">
            <a:schemeClr val="accent1"/>
          </a:effectRef>
          <a:fontRef idx="minor">
            <a:schemeClr val="tx1"/>
          </a:fontRef>
        </p:style>
      </p:cxnSp>
      <p:grpSp>
        <p:nvGrpSpPr>
          <p:cNvPr id="113" name="Group 112">
            <a:extLst>
              <a:ext uri="{FF2B5EF4-FFF2-40B4-BE49-F238E27FC236}">
                <a16:creationId xmlns:a16="http://schemas.microsoft.com/office/drawing/2014/main" id="{2BFB6961-215F-A24F-8AC8-187C0042082E}"/>
              </a:ext>
            </a:extLst>
          </p:cNvPr>
          <p:cNvGrpSpPr/>
          <p:nvPr/>
        </p:nvGrpSpPr>
        <p:grpSpPr>
          <a:xfrm>
            <a:off x="320068" y="3749633"/>
            <a:ext cx="635153" cy="252252"/>
            <a:chOff x="1193647" y="1635094"/>
            <a:chExt cx="818524" cy="411476"/>
          </a:xfrm>
        </p:grpSpPr>
        <p:sp>
          <p:nvSpPr>
            <p:cNvPr id="114" name="Rounded Rectangle 113">
              <a:extLst>
                <a:ext uri="{FF2B5EF4-FFF2-40B4-BE49-F238E27FC236}">
                  <a16:creationId xmlns:a16="http://schemas.microsoft.com/office/drawing/2014/main" id="{3B433D91-E881-D848-8D92-8B24361253A0}"/>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15" name="Rounded Rectangle 114">
              <a:extLst>
                <a:ext uri="{FF2B5EF4-FFF2-40B4-BE49-F238E27FC236}">
                  <a16:creationId xmlns:a16="http://schemas.microsoft.com/office/drawing/2014/main" id="{BF308C28-322D-8741-BE3C-CB52AA1A71F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16" name="Rounded Rectangle 115">
              <a:extLst>
                <a:ext uri="{FF2B5EF4-FFF2-40B4-BE49-F238E27FC236}">
                  <a16:creationId xmlns:a16="http://schemas.microsoft.com/office/drawing/2014/main" id="{CB8803C3-6347-194B-98D3-BFC267237BE5}"/>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7" name="Rounded Rectangle 116">
              <a:extLst>
                <a:ext uri="{FF2B5EF4-FFF2-40B4-BE49-F238E27FC236}">
                  <a16:creationId xmlns:a16="http://schemas.microsoft.com/office/drawing/2014/main" id="{EC24C66E-9AD4-4D43-B1B5-500302BAA63D}"/>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18" name="Rounded Rectangle 117">
              <a:extLst>
                <a:ext uri="{FF2B5EF4-FFF2-40B4-BE49-F238E27FC236}">
                  <a16:creationId xmlns:a16="http://schemas.microsoft.com/office/drawing/2014/main" id="{D9837F73-D8C6-4D4F-AC3B-BCAC2C19A0A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19" name="Rounded Rectangle 118">
              <a:extLst>
                <a:ext uri="{FF2B5EF4-FFF2-40B4-BE49-F238E27FC236}">
                  <a16:creationId xmlns:a16="http://schemas.microsoft.com/office/drawing/2014/main" id="{EABD786B-1A9C-7E40-8E87-2A516A8502EE}"/>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120" name="Rectangle 119">
            <a:extLst>
              <a:ext uri="{FF2B5EF4-FFF2-40B4-BE49-F238E27FC236}">
                <a16:creationId xmlns:a16="http://schemas.microsoft.com/office/drawing/2014/main" id="{0F0AA046-3241-1E46-B794-BB8BCA7A64FA}"/>
              </a:ext>
            </a:extLst>
          </p:cNvPr>
          <p:cNvSpPr/>
          <p:nvPr/>
        </p:nvSpPr>
        <p:spPr>
          <a:xfrm>
            <a:off x="234562" y="4105893"/>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sp>
        <p:nvSpPr>
          <p:cNvPr id="124" name="Rounded Rectangle 123">
            <a:extLst>
              <a:ext uri="{FF2B5EF4-FFF2-40B4-BE49-F238E27FC236}">
                <a16:creationId xmlns:a16="http://schemas.microsoft.com/office/drawing/2014/main" id="{57050523-EE6A-A44E-876A-AB724D53C6D8}"/>
              </a:ext>
            </a:extLst>
          </p:cNvPr>
          <p:cNvSpPr/>
          <p:nvPr/>
        </p:nvSpPr>
        <p:spPr bwMode="auto">
          <a:xfrm>
            <a:off x="522175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20</a:t>
            </a:r>
            <a:endParaRPr lang="en-US" sz="375" dirty="0">
              <a:solidFill>
                <a:srgbClr val="FFFFFF"/>
              </a:solidFill>
              <a:latin typeface="Arial"/>
            </a:endParaRPr>
          </a:p>
        </p:txBody>
      </p:sp>
      <p:sp>
        <p:nvSpPr>
          <p:cNvPr id="125" name="Rounded Rectangle 124">
            <a:extLst>
              <a:ext uri="{FF2B5EF4-FFF2-40B4-BE49-F238E27FC236}">
                <a16:creationId xmlns:a16="http://schemas.microsoft.com/office/drawing/2014/main" id="{E7B54D2A-8875-8341-A466-E4EECEC972A2}"/>
              </a:ext>
            </a:extLst>
          </p:cNvPr>
          <p:cNvSpPr/>
          <p:nvPr/>
        </p:nvSpPr>
        <p:spPr bwMode="auto">
          <a:xfrm>
            <a:off x="5328181"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21</a:t>
            </a:r>
            <a:endParaRPr lang="en-US" sz="375" dirty="0">
              <a:solidFill>
                <a:srgbClr val="FFFFFF"/>
              </a:solidFill>
              <a:latin typeface="Arial"/>
            </a:endParaRPr>
          </a:p>
        </p:txBody>
      </p:sp>
      <p:sp>
        <p:nvSpPr>
          <p:cNvPr id="126" name="Rounded Rectangle 125">
            <a:extLst>
              <a:ext uri="{FF2B5EF4-FFF2-40B4-BE49-F238E27FC236}">
                <a16:creationId xmlns:a16="http://schemas.microsoft.com/office/drawing/2014/main" id="{DF146A1B-8B78-494E-B38A-7B6EC52C4EEA}"/>
              </a:ext>
            </a:extLst>
          </p:cNvPr>
          <p:cNvSpPr/>
          <p:nvPr/>
        </p:nvSpPr>
        <p:spPr bwMode="auto">
          <a:xfrm>
            <a:off x="5435365"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22</a:t>
            </a:r>
            <a:endParaRPr lang="en-US" sz="375" dirty="0">
              <a:solidFill>
                <a:srgbClr val="FFFFFF"/>
              </a:solidFill>
              <a:latin typeface="Arial"/>
            </a:endParaRPr>
          </a:p>
        </p:txBody>
      </p:sp>
      <p:sp>
        <p:nvSpPr>
          <p:cNvPr id="127" name="Rounded Rectangle 126">
            <a:extLst>
              <a:ext uri="{FF2B5EF4-FFF2-40B4-BE49-F238E27FC236}">
                <a16:creationId xmlns:a16="http://schemas.microsoft.com/office/drawing/2014/main" id="{A7487878-EA34-FF4B-B4F5-7B3E89B988F1}"/>
              </a:ext>
            </a:extLst>
          </p:cNvPr>
          <p:cNvSpPr/>
          <p:nvPr/>
        </p:nvSpPr>
        <p:spPr bwMode="auto">
          <a:xfrm>
            <a:off x="5541797"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23</a:t>
            </a:r>
            <a:endParaRPr lang="en-US" sz="375" dirty="0">
              <a:solidFill>
                <a:srgbClr val="FFFFFF"/>
              </a:solidFill>
              <a:latin typeface="Arial"/>
            </a:endParaRPr>
          </a:p>
        </p:txBody>
      </p:sp>
      <p:sp>
        <p:nvSpPr>
          <p:cNvPr id="128" name="Rounded Rectangle 127">
            <a:extLst>
              <a:ext uri="{FF2B5EF4-FFF2-40B4-BE49-F238E27FC236}">
                <a16:creationId xmlns:a16="http://schemas.microsoft.com/office/drawing/2014/main" id="{61B1B4C7-5199-4A4D-BE7A-8AB61D4085CA}"/>
              </a:ext>
            </a:extLst>
          </p:cNvPr>
          <p:cNvSpPr/>
          <p:nvPr/>
        </p:nvSpPr>
        <p:spPr bwMode="auto">
          <a:xfrm>
            <a:off x="5648980" y="4352064"/>
            <a:ext cx="107184" cy="252252"/>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24</a:t>
            </a:r>
            <a:endParaRPr lang="en-US" sz="375" dirty="0">
              <a:solidFill>
                <a:srgbClr val="FFFFFF"/>
              </a:solidFill>
              <a:latin typeface="Arial"/>
            </a:endParaRPr>
          </a:p>
        </p:txBody>
      </p:sp>
      <p:sp>
        <p:nvSpPr>
          <p:cNvPr id="129" name="Rounded Rectangle 128">
            <a:extLst>
              <a:ext uri="{FF2B5EF4-FFF2-40B4-BE49-F238E27FC236}">
                <a16:creationId xmlns:a16="http://schemas.microsoft.com/office/drawing/2014/main" id="{2946FEDD-C5E8-0841-B297-C94ABC746B92}"/>
              </a:ext>
            </a:extLst>
          </p:cNvPr>
          <p:cNvSpPr/>
          <p:nvPr/>
        </p:nvSpPr>
        <p:spPr bwMode="auto">
          <a:xfrm>
            <a:off x="5749719" y="4352064"/>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25</a:t>
            </a:r>
            <a:endParaRPr lang="en-US" sz="375" dirty="0">
              <a:solidFill>
                <a:srgbClr val="FFFFFF"/>
              </a:solidFill>
              <a:latin typeface="Arial"/>
            </a:endParaRPr>
          </a:p>
        </p:txBody>
      </p:sp>
      <p:sp>
        <p:nvSpPr>
          <p:cNvPr id="130" name="Rectangle 129">
            <a:extLst>
              <a:ext uri="{FF2B5EF4-FFF2-40B4-BE49-F238E27FC236}">
                <a16:creationId xmlns:a16="http://schemas.microsoft.com/office/drawing/2014/main" id="{3B6F58F1-AB6B-0040-8AA1-236E7CA984E3}"/>
              </a:ext>
            </a:extLst>
          </p:cNvPr>
          <p:cNvSpPr/>
          <p:nvPr/>
        </p:nvSpPr>
        <p:spPr>
          <a:xfrm>
            <a:off x="5134835" y="4560319"/>
            <a:ext cx="1080745" cy="230832"/>
          </a:xfrm>
          <a:prstGeom prst="rect">
            <a:avLst/>
          </a:prstGeom>
        </p:spPr>
        <p:txBody>
          <a:bodyPr wrap="none">
            <a:spAutoFit/>
          </a:bodyPr>
          <a:lstStyle/>
          <a:p>
            <a:r>
              <a:rPr lang="en-US" sz="900" dirty="0">
                <a:latin typeface="Menlo" panose="020B0609030804020204" pitchFamily="49" charset="0"/>
              </a:rPr>
              <a:t>source.orders</a:t>
            </a:r>
            <a:endParaRPr lang="en-US" sz="900" dirty="0">
              <a:effectLst/>
              <a:latin typeface="Menlo" panose="020B0609030804020204" pitchFamily="49" charset="0"/>
            </a:endParaRPr>
          </a:p>
        </p:txBody>
      </p:sp>
      <p:sp>
        <p:nvSpPr>
          <p:cNvPr id="131" name="Rounded Rectangle 130">
            <a:extLst>
              <a:ext uri="{FF2B5EF4-FFF2-40B4-BE49-F238E27FC236}">
                <a16:creationId xmlns:a16="http://schemas.microsoft.com/office/drawing/2014/main" id="{86DF408F-5BBD-1F46-958F-21E066F78390}"/>
              </a:ext>
            </a:extLst>
          </p:cNvPr>
          <p:cNvSpPr/>
          <p:nvPr/>
        </p:nvSpPr>
        <p:spPr bwMode="auto">
          <a:xfrm>
            <a:off x="5875615" y="4345440"/>
            <a:ext cx="107184" cy="252252"/>
          </a:xfrm>
          <a:prstGeom prst="roundRect">
            <a:avLst/>
          </a:prstGeom>
          <a:solidFill>
            <a:srgbClr val="FFC000"/>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dirty="0">
                <a:solidFill>
                  <a:srgbClr val="FFFFFF"/>
                </a:solidFill>
                <a:latin typeface="Arial"/>
              </a:rPr>
              <a:t>26</a:t>
            </a:r>
            <a:endParaRPr lang="en-US" sz="375" dirty="0">
              <a:solidFill>
                <a:srgbClr val="FFFFFF"/>
              </a:solidFill>
              <a:latin typeface="Arial"/>
            </a:endParaRPr>
          </a:p>
        </p:txBody>
      </p:sp>
      <p:cxnSp>
        <p:nvCxnSpPr>
          <p:cNvPr id="132" name="Elbow Connector 131">
            <a:extLst>
              <a:ext uri="{FF2B5EF4-FFF2-40B4-BE49-F238E27FC236}">
                <a16:creationId xmlns:a16="http://schemas.microsoft.com/office/drawing/2014/main" id="{2CC35F08-8706-C942-BF76-259C6E0A58A1}"/>
              </a:ext>
            </a:extLst>
          </p:cNvPr>
          <p:cNvCxnSpPr>
            <a:cxnSpLocks/>
            <a:endCxn id="62" idx="0"/>
          </p:cNvCxnSpPr>
          <p:nvPr/>
        </p:nvCxnSpPr>
        <p:spPr>
          <a:xfrm>
            <a:off x="1880339" y="2042942"/>
            <a:ext cx="3949200" cy="30122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AutoShape 4">
            <a:extLst>
              <a:ext uri="{FF2B5EF4-FFF2-40B4-BE49-F238E27FC236}">
                <a16:creationId xmlns:a16="http://schemas.microsoft.com/office/drawing/2014/main" id="{2BCE90B9-9E13-AA47-9B18-B14EB432C62B}"/>
              </a:ext>
            </a:extLst>
          </p:cNvPr>
          <p:cNvSpPr>
            <a:spLocks noChangeArrowheads="1"/>
          </p:cNvSpPr>
          <p:nvPr/>
        </p:nvSpPr>
        <p:spPr bwMode="auto">
          <a:xfrm>
            <a:off x="4617497" y="1142445"/>
            <a:ext cx="2603466" cy="368037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Target Cluster</a:t>
            </a:r>
          </a:p>
        </p:txBody>
      </p:sp>
      <p:sp>
        <p:nvSpPr>
          <p:cNvPr id="90" name="Rectangle 89">
            <a:extLst>
              <a:ext uri="{FF2B5EF4-FFF2-40B4-BE49-F238E27FC236}">
                <a16:creationId xmlns:a16="http://schemas.microsoft.com/office/drawing/2014/main" id="{533214EA-D78B-C740-9798-59664B886375}"/>
              </a:ext>
            </a:extLst>
          </p:cNvPr>
          <p:cNvSpPr/>
          <p:nvPr/>
        </p:nvSpPr>
        <p:spPr>
          <a:xfrm>
            <a:off x="4044551" y="2484906"/>
            <a:ext cx="460382" cy="230832"/>
          </a:xfrm>
          <a:prstGeom prst="rect">
            <a:avLst/>
          </a:prstGeom>
        </p:spPr>
        <p:txBody>
          <a:bodyPr wrap="none">
            <a:spAutoFit/>
          </a:bodyPr>
          <a:lstStyle/>
          <a:p>
            <a:r>
              <a:rPr lang="en-US" sz="900" dirty="0">
                <a:latin typeface="Menlo" panose="020B0609030804020204" pitchFamily="49" charset="0"/>
              </a:rPr>
              <a:t>acks</a:t>
            </a:r>
            <a:endParaRPr lang="en-US" sz="900" dirty="0">
              <a:effectLst/>
              <a:latin typeface="Menlo" panose="020B0609030804020204" pitchFamily="49" charset="0"/>
            </a:endParaRPr>
          </a:p>
        </p:txBody>
      </p:sp>
    </p:spTree>
    <p:extLst>
      <p:ext uri="{BB962C8B-B14F-4D97-AF65-F5344CB8AC3E}">
        <p14:creationId xmlns:p14="http://schemas.microsoft.com/office/powerpoint/2010/main" val="345773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556-B1EC-FB41-AB2A-4BEC5CC26A58}"/>
              </a:ext>
            </a:extLst>
          </p:cNvPr>
          <p:cNvSpPr>
            <a:spLocks noGrp="1"/>
          </p:cNvSpPr>
          <p:nvPr>
            <p:ph type="title"/>
          </p:nvPr>
        </p:nvSpPr>
        <p:spPr/>
        <p:txBody>
          <a:bodyPr/>
          <a:lstStyle/>
          <a:p>
            <a:r>
              <a:rPr lang="en-US" dirty="0"/>
              <a:t>k8s resources</a:t>
            </a:r>
            <a:endParaRPr dirty="0"/>
          </a:p>
        </p:txBody>
      </p:sp>
      <p:sp>
        <p:nvSpPr>
          <p:cNvPr id="4" name="Slide Number Placeholder 3">
            <a:extLst>
              <a:ext uri="{FF2B5EF4-FFF2-40B4-BE49-F238E27FC236}">
                <a16:creationId xmlns:a16="http://schemas.microsoft.com/office/drawing/2014/main" id="{5AD82EF3-B5C9-624B-91F5-60C84E98CA66}"/>
              </a:ext>
            </a:extLst>
          </p:cNvPr>
          <p:cNvSpPr>
            <a:spLocks noGrp="1"/>
          </p:cNvSpPr>
          <p:nvPr>
            <p:ph type="sldNum" sz="quarter" idx="10"/>
          </p:nvPr>
        </p:nvSpPr>
        <p:spPr/>
        <p:txBody>
          <a:bodyPr/>
          <a:lstStyle/>
          <a:p>
            <a:fld id="{2F63A97E-D605-DC42-8452-C14CD1FA87FA}" type="slidenum">
              <a:rPr lang="en-US" smtClean="0">
                <a:solidFill>
                  <a:srgbClr val="5AAAFA"/>
                </a:solidFill>
              </a:rPr>
              <a:pPr/>
              <a:t>16</a:t>
            </a:fld>
            <a:endParaRPr lang="en-US">
              <a:solidFill>
                <a:srgbClr val="5AAAFA"/>
              </a:solidFill>
            </a:endParaRPr>
          </a:p>
        </p:txBody>
      </p:sp>
      <p:sp>
        <p:nvSpPr>
          <p:cNvPr id="5" name="TextBox 4">
            <a:extLst>
              <a:ext uri="{FF2B5EF4-FFF2-40B4-BE49-F238E27FC236}">
                <a16:creationId xmlns:a16="http://schemas.microsoft.com/office/drawing/2014/main" id="{0D175810-9449-6449-A6FE-3248C8047A2A}"/>
              </a:ext>
            </a:extLst>
          </p:cNvPr>
          <p:cNvSpPr txBox="1"/>
          <p:nvPr/>
        </p:nvSpPr>
        <p:spPr>
          <a:xfrm>
            <a:off x="159474" y="3459980"/>
            <a:ext cx="2111475" cy="276999"/>
          </a:xfrm>
          <a:prstGeom prst="rect">
            <a:avLst/>
          </a:prstGeom>
          <a:noFill/>
        </p:spPr>
        <p:txBody>
          <a:bodyPr wrap="none" rtlCol="0">
            <a:spAutoFit/>
          </a:bodyPr>
          <a:lstStyle/>
          <a:p>
            <a:r>
              <a:rPr lang="en-US" sz="1200" dirty="0"/>
              <a:t>prometheus-operator-strimzi</a:t>
            </a:r>
          </a:p>
        </p:txBody>
      </p:sp>
      <p:sp>
        <p:nvSpPr>
          <p:cNvPr id="6" name="Rounded Rectangle 5">
            <a:extLst>
              <a:ext uri="{FF2B5EF4-FFF2-40B4-BE49-F238E27FC236}">
                <a16:creationId xmlns:a16="http://schemas.microsoft.com/office/drawing/2014/main" id="{7E0F2BED-2A42-DE4D-AA6D-16FA4D70CCB1}"/>
              </a:ext>
            </a:extLst>
          </p:cNvPr>
          <p:cNvSpPr/>
          <p:nvPr/>
        </p:nvSpPr>
        <p:spPr>
          <a:xfrm>
            <a:off x="124691" y="84758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ounded Rectangle 6">
            <a:extLst>
              <a:ext uri="{FF2B5EF4-FFF2-40B4-BE49-F238E27FC236}">
                <a16:creationId xmlns:a16="http://schemas.microsoft.com/office/drawing/2014/main" id="{25B4C4D3-1A20-F245-8B77-6BE5AC6C5D97}"/>
              </a:ext>
            </a:extLst>
          </p:cNvPr>
          <p:cNvSpPr/>
          <p:nvPr/>
        </p:nvSpPr>
        <p:spPr>
          <a:xfrm>
            <a:off x="6222134"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Service Accounts</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8" name="Rounded Rectangle 7">
            <a:extLst>
              <a:ext uri="{FF2B5EF4-FFF2-40B4-BE49-F238E27FC236}">
                <a16:creationId xmlns:a16="http://schemas.microsoft.com/office/drawing/2014/main" id="{E492A07F-AF95-044B-8E6C-7F65AF88E652}"/>
              </a:ext>
            </a:extLst>
          </p:cNvPr>
          <p:cNvSpPr/>
          <p:nvPr/>
        </p:nvSpPr>
        <p:spPr>
          <a:xfrm>
            <a:off x="3301075" y="819870"/>
            <a:ext cx="2715491" cy="2746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200" b="0" i="0" u="none" strike="noStrike" kern="1200" cap="none" spc="0" normalizeH="0" baseline="0" noProof="0" dirty="0">
                <a:ln>
                  <a:noFill/>
                </a:ln>
                <a:solidFill>
                  <a:prstClr val="white"/>
                </a:solidFill>
                <a:effectLst/>
                <a:uLnTx/>
                <a:uFillTx/>
                <a:latin typeface="Arial"/>
                <a:ea typeface="+mn-ea"/>
                <a:cs typeface="+mn-cs"/>
              </a:rPr>
              <a:t>Cluster Roles Binding</a:t>
            </a:r>
            <a:endParaRPr kumimoji="0" sz="12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6ED012EE-C9CF-3746-B7BC-52BB979AEF3A}"/>
              </a:ext>
            </a:extLst>
          </p:cNvPr>
          <p:cNvSpPr/>
          <p:nvPr/>
        </p:nvSpPr>
        <p:spPr>
          <a:xfrm>
            <a:off x="3422066" y="3202808"/>
            <a:ext cx="1962734" cy="253917"/>
          </a:xfrm>
          <a:prstGeom prst="rect">
            <a:avLst/>
          </a:prstGeom>
        </p:spPr>
        <p:txBody>
          <a:bodyPr wrap="square">
            <a:spAutoFit/>
          </a:bodyPr>
          <a:lstStyle/>
          <a:p>
            <a:r>
              <a:rPr lang="en-US" sz="1050" dirty="0">
                <a:solidFill>
                  <a:srgbClr val="0000FF"/>
                </a:solidFill>
                <a:latin typeface="Menlo" panose="020B0609030804020204" pitchFamily="49" charset="0"/>
              </a:rPr>
              <a:t>prometheus-operator</a:t>
            </a:r>
          </a:p>
        </p:txBody>
      </p:sp>
      <p:sp>
        <p:nvSpPr>
          <p:cNvPr id="10" name="Rectangle 9">
            <a:extLst>
              <a:ext uri="{FF2B5EF4-FFF2-40B4-BE49-F238E27FC236}">
                <a16:creationId xmlns:a16="http://schemas.microsoft.com/office/drawing/2014/main" id="{45372050-31D0-654A-AF4E-19D71C6EDCA2}"/>
              </a:ext>
            </a:extLst>
          </p:cNvPr>
          <p:cNvSpPr/>
          <p:nvPr/>
        </p:nvSpPr>
        <p:spPr>
          <a:xfrm>
            <a:off x="6737639" y="3200957"/>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12" name="Curved Connector 11">
            <a:extLst>
              <a:ext uri="{FF2B5EF4-FFF2-40B4-BE49-F238E27FC236}">
                <a16:creationId xmlns:a16="http://schemas.microsoft.com/office/drawing/2014/main" id="{04CE69D5-763B-A64E-91D8-B2A4A207B179}"/>
              </a:ext>
            </a:extLst>
          </p:cNvPr>
          <p:cNvCxnSpPr>
            <a:cxnSpLocks/>
            <a:stCxn id="13" idx="3"/>
            <a:endCxn id="16" idx="1"/>
          </p:cNvCxnSpPr>
          <p:nvPr/>
        </p:nvCxnSpPr>
        <p:spPr>
          <a:xfrm>
            <a:off x="5558422" y="1831043"/>
            <a:ext cx="979192" cy="22683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E5F233E-4725-D145-9EDA-4A2C9CB1228D}"/>
              </a:ext>
            </a:extLst>
          </p:cNvPr>
          <p:cNvSpPr/>
          <p:nvPr/>
        </p:nvSpPr>
        <p:spPr>
          <a:xfrm>
            <a:off x="3422066" y="1704085"/>
            <a:ext cx="2136356" cy="253916"/>
          </a:xfrm>
          <a:prstGeom prst="rect">
            <a:avLst/>
          </a:prstGeom>
        </p:spPr>
        <p:txBody>
          <a:bodyPr wrap="square">
            <a:spAutoFit/>
          </a:bodyPr>
          <a:lstStyle/>
          <a:p>
            <a:r>
              <a:rPr lang="en-US" sz="1050" dirty="0">
                <a:solidFill>
                  <a:srgbClr val="0000FF"/>
                </a:solidFill>
                <a:latin typeface="Menlo" panose="020B0609030804020204" pitchFamily="49" charset="0"/>
              </a:rPr>
              <a:t>strimzi-cluster-operator</a:t>
            </a:r>
          </a:p>
        </p:txBody>
      </p:sp>
      <p:sp>
        <p:nvSpPr>
          <p:cNvPr id="16" name="Rectangle 15">
            <a:extLst>
              <a:ext uri="{FF2B5EF4-FFF2-40B4-BE49-F238E27FC236}">
                <a16:creationId xmlns:a16="http://schemas.microsoft.com/office/drawing/2014/main" id="{2DE8CFF1-445D-724D-AF71-0FC7907E4001}"/>
              </a:ext>
            </a:extLst>
          </p:cNvPr>
          <p:cNvSpPr/>
          <p:nvPr/>
        </p:nvSpPr>
        <p:spPr>
          <a:xfrm>
            <a:off x="6537614" y="1934764"/>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strimzi-cluster-operator</a:t>
            </a:r>
            <a:endParaRPr lang="en-US" sz="1000" dirty="0">
              <a:solidFill>
                <a:srgbClr val="953FDA"/>
              </a:solidFill>
              <a:effectLst/>
              <a:latin typeface="Menlo" panose="020B0609030804020204" pitchFamily="49" charset="0"/>
            </a:endParaRPr>
          </a:p>
        </p:txBody>
      </p:sp>
      <p:sp>
        <p:nvSpPr>
          <p:cNvPr id="21" name="TextBox 20">
            <a:extLst>
              <a:ext uri="{FF2B5EF4-FFF2-40B4-BE49-F238E27FC236}">
                <a16:creationId xmlns:a16="http://schemas.microsoft.com/office/drawing/2014/main" id="{CD2664F9-0E6D-6844-8B7C-7DC3EC33CACA}"/>
              </a:ext>
            </a:extLst>
          </p:cNvPr>
          <p:cNvSpPr txBox="1"/>
          <p:nvPr/>
        </p:nvSpPr>
        <p:spPr>
          <a:xfrm>
            <a:off x="159474" y="2296299"/>
            <a:ext cx="1669047" cy="646331"/>
          </a:xfrm>
          <a:prstGeom prst="rect">
            <a:avLst/>
          </a:prstGeom>
          <a:noFill/>
        </p:spPr>
        <p:txBody>
          <a:bodyPr wrap="none" rtlCol="0">
            <a:spAutoFit/>
          </a:bodyPr>
          <a:lstStyle/>
          <a:p>
            <a:r>
              <a:rPr lang="en-US" sz="1200" dirty="0"/>
              <a:t>strimzi-kafka-broker</a:t>
            </a:r>
          </a:p>
          <a:p>
            <a:r>
              <a:rPr lang="en-US" sz="1200" dirty="0"/>
              <a:t>strimzi-topic-operator</a:t>
            </a:r>
          </a:p>
          <a:p>
            <a:r>
              <a:rPr lang="en-US" sz="1200" dirty="0"/>
              <a:t>strimzi-entity-operator</a:t>
            </a:r>
          </a:p>
        </p:txBody>
      </p:sp>
      <p:sp>
        <p:nvSpPr>
          <p:cNvPr id="22" name="Rectangle 21">
            <a:extLst>
              <a:ext uri="{FF2B5EF4-FFF2-40B4-BE49-F238E27FC236}">
                <a16:creationId xmlns:a16="http://schemas.microsoft.com/office/drawing/2014/main" id="{E4D8D13F-2B7E-D346-B705-546D180DAD15}"/>
              </a:ext>
            </a:extLst>
          </p:cNvPr>
          <p:cNvSpPr/>
          <p:nvPr/>
        </p:nvSpPr>
        <p:spPr>
          <a:xfrm>
            <a:off x="159474" y="1249845"/>
            <a:ext cx="2518030" cy="430887"/>
          </a:xfrm>
          <a:prstGeom prst="rect">
            <a:avLst/>
          </a:prstGeom>
        </p:spPr>
        <p:txBody>
          <a:bodyPr wrap="square">
            <a:spAutoFit/>
          </a:bodyPr>
          <a:lstStyle/>
          <a:p>
            <a:r>
              <a:rPr lang="en-US" sz="1100" dirty="0"/>
              <a:t>strimzi-cluster-operator-</a:t>
            </a:r>
          </a:p>
          <a:p>
            <a:r>
              <a:rPr lang="en-US" sz="1100" dirty="0"/>
              <a:t>namespaced</a:t>
            </a:r>
          </a:p>
        </p:txBody>
      </p:sp>
      <p:cxnSp>
        <p:nvCxnSpPr>
          <p:cNvPr id="23" name="Curved Connector 22">
            <a:extLst>
              <a:ext uri="{FF2B5EF4-FFF2-40B4-BE49-F238E27FC236}">
                <a16:creationId xmlns:a16="http://schemas.microsoft.com/office/drawing/2014/main" id="{2C24BB2D-38A5-E542-9DBA-942883895116}"/>
              </a:ext>
            </a:extLst>
          </p:cNvPr>
          <p:cNvCxnSpPr>
            <a:cxnSpLocks/>
            <a:stCxn id="13" idx="1"/>
            <a:endCxn id="22" idx="3"/>
          </p:cNvCxnSpPr>
          <p:nvPr/>
        </p:nvCxnSpPr>
        <p:spPr>
          <a:xfrm rot="10800000">
            <a:off x="2677504" y="1465289"/>
            <a:ext cx="744562" cy="365754"/>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8597923E-34F0-4E43-9F04-05D1F91F0448}"/>
              </a:ext>
            </a:extLst>
          </p:cNvPr>
          <p:cNvCxnSpPr>
            <a:cxnSpLocks/>
            <a:stCxn id="13" idx="1"/>
            <a:endCxn id="32" idx="3"/>
          </p:cNvCxnSpPr>
          <p:nvPr/>
        </p:nvCxnSpPr>
        <p:spPr>
          <a:xfrm rot="10800000" flipV="1">
            <a:off x="2371940" y="1831043"/>
            <a:ext cx="1050127" cy="53040"/>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F851831-C8A6-6746-9A87-76517A0F5F63}"/>
              </a:ext>
            </a:extLst>
          </p:cNvPr>
          <p:cNvSpPr txBox="1"/>
          <p:nvPr/>
        </p:nvSpPr>
        <p:spPr>
          <a:xfrm>
            <a:off x="159474" y="1745583"/>
            <a:ext cx="2212465" cy="276999"/>
          </a:xfrm>
          <a:prstGeom prst="rect">
            <a:avLst/>
          </a:prstGeom>
          <a:noFill/>
        </p:spPr>
        <p:txBody>
          <a:bodyPr wrap="none" rtlCol="0">
            <a:spAutoFit/>
          </a:bodyPr>
          <a:lstStyle/>
          <a:p>
            <a:r>
              <a:rPr lang="en-US" sz="1200" dirty="0"/>
              <a:t>strimzi-cluster-operator-global</a:t>
            </a:r>
          </a:p>
        </p:txBody>
      </p:sp>
      <p:cxnSp>
        <p:nvCxnSpPr>
          <p:cNvPr id="38" name="Curved Connector 37">
            <a:extLst>
              <a:ext uri="{FF2B5EF4-FFF2-40B4-BE49-F238E27FC236}">
                <a16:creationId xmlns:a16="http://schemas.microsoft.com/office/drawing/2014/main" id="{1F0FCCDA-2E74-6948-B159-9E05BE597A8E}"/>
              </a:ext>
            </a:extLst>
          </p:cNvPr>
          <p:cNvCxnSpPr>
            <a:cxnSpLocks/>
            <a:stCxn id="13" idx="1"/>
            <a:endCxn id="21" idx="3"/>
          </p:cNvCxnSpPr>
          <p:nvPr/>
        </p:nvCxnSpPr>
        <p:spPr>
          <a:xfrm rot="10800000" flipV="1">
            <a:off x="1828522" y="1831043"/>
            <a:ext cx="1593545" cy="788422"/>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54C2BF07-85E0-D340-B543-311A7D69001B}"/>
              </a:ext>
            </a:extLst>
          </p:cNvPr>
          <p:cNvSpPr/>
          <p:nvPr/>
        </p:nvSpPr>
        <p:spPr>
          <a:xfrm>
            <a:off x="169429" y="3062458"/>
            <a:ext cx="1023037" cy="261610"/>
          </a:xfrm>
          <a:prstGeom prst="rect">
            <a:avLst/>
          </a:prstGeom>
        </p:spPr>
        <p:txBody>
          <a:bodyPr wrap="none">
            <a:spAutoFit/>
          </a:bodyPr>
          <a:lstStyle/>
          <a:p>
            <a:r>
              <a:rPr lang="en-US" sz="1100" dirty="0"/>
              <a:t>strimzi-admin</a:t>
            </a:r>
          </a:p>
        </p:txBody>
      </p:sp>
      <p:cxnSp>
        <p:nvCxnSpPr>
          <p:cNvPr id="42" name="Curved Connector 41">
            <a:extLst>
              <a:ext uri="{FF2B5EF4-FFF2-40B4-BE49-F238E27FC236}">
                <a16:creationId xmlns:a16="http://schemas.microsoft.com/office/drawing/2014/main" id="{E7DA0BD5-2310-BC45-AC2A-FFD2236CC624}"/>
              </a:ext>
            </a:extLst>
          </p:cNvPr>
          <p:cNvCxnSpPr>
            <a:cxnSpLocks/>
            <a:stCxn id="9" idx="1"/>
            <a:endCxn id="5" idx="3"/>
          </p:cNvCxnSpPr>
          <p:nvPr/>
        </p:nvCxnSpPr>
        <p:spPr>
          <a:xfrm rot="10800000" flipV="1">
            <a:off x="2270950" y="3329766"/>
            <a:ext cx="1151117"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46F99FA9-558C-E244-AE40-91A85AF4C468}"/>
              </a:ext>
            </a:extLst>
          </p:cNvPr>
          <p:cNvCxnSpPr>
            <a:cxnSpLocks/>
            <a:stCxn id="9" idx="3"/>
            <a:endCxn id="10" idx="1"/>
          </p:cNvCxnSpPr>
          <p:nvPr/>
        </p:nvCxnSpPr>
        <p:spPr>
          <a:xfrm flipV="1">
            <a:off x="5384800" y="3324068"/>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7EE460B-0C78-3A46-B652-1BF681EFC29B}"/>
              </a:ext>
            </a:extLst>
          </p:cNvPr>
          <p:cNvSpPr txBox="1"/>
          <p:nvPr/>
        </p:nvSpPr>
        <p:spPr>
          <a:xfrm>
            <a:off x="159474" y="3947671"/>
            <a:ext cx="1471878" cy="276999"/>
          </a:xfrm>
          <a:prstGeom prst="rect">
            <a:avLst/>
          </a:prstGeom>
          <a:noFill/>
        </p:spPr>
        <p:txBody>
          <a:bodyPr wrap="none" rtlCol="0">
            <a:spAutoFit/>
          </a:bodyPr>
          <a:lstStyle/>
          <a:p>
            <a:r>
              <a:rPr lang="en-US" sz="1200" dirty="0"/>
              <a:t>prometheus-server</a:t>
            </a:r>
          </a:p>
        </p:txBody>
      </p:sp>
      <p:sp>
        <p:nvSpPr>
          <p:cNvPr id="58" name="Rectangle 57">
            <a:extLst>
              <a:ext uri="{FF2B5EF4-FFF2-40B4-BE49-F238E27FC236}">
                <a16:creationId xmlns:a16="http://schemas.microsoft.com/office/drawing/2014/main" id="{6A9B98CA-AC75-AE4A-AFFB-CBD91FF2C4F5}"/>
              </a:ext>
            </a:extLst>
          </p:cNvPr>
          <p:cNvSpPr/>
          <p:nvPr/>
        </p:nvSpPr>
        <p:spPr>
          <a:xfrm>
            <a:off x="3422066" y="3690500"/>
            <a:ext cx="1962734" cy="253916"/>
          </a:xfrm>
          <a:prstGeom prst="rect">
            <a:avLst/>
          </a:prstGeom>
        </p:spPr>
        <p:txBody>
          <a:bodyPr wrap="square">
            <a:spAutoFit/>
          </a:bodyPr>
          <a:lstStyle/>
          <a:p>
            <a:r>
              <a:rPr lang="en-US" sz="1050" dirty="0">
                <a:solidFill>
                  <a:srgbClr val="0000FF"/>
                </a:solidFill>
                <a:latin typeface="Menlo" panose="020B0609030804020204" pitchFamily="49" charset="0"/>
              </a:rPr>
              <a:t>prometheus-server</a:t>
            </a:r>
          </a:p>
        </p:txBody>
      </p:sp>
      <p:sp>
        <p:nvSpPr>
          <p:cNvPr id="59" name="Rectangle 58">
            <a:extLst>
              <a:ext uri="{FF2B5EF4-FFF2-40B4-BE49-F238E27FC236}">
                <a16:creationId xmlns:a16="http://schemas.microsoft.com/office/drawing/2014/main" id="{6EF02051-583E-6745-94C8-0DA1FF872A7E}"/>
              </a:ext>
            </a:extLst>
          </p:cNvPr>
          <p:cNvSpPr/>
          <p:nvPr/>
        </p:nvSpPr>
        <p:spPr>
          <a:xfrm>
            <a:off x="6737639" y="3688648"/>
            <a:ext cx="2199986" cy="246221"/>
          </a:xfrm>
          <a:prstGeom prst="rect">
            <a:avLst/>
          </a:prstGeom>
        </p:spPr>
        <p:txBody>
          <a:bodyPr wrap="square">
            <a:spAutoFit/>
          </a:bodyPr>
          <a:lstStyle/>
          <a:p>
            <a:r>
              <a:rPr lang="en-US" sz="1000" dirty="0">
                <a:solidFill>
                  <a:srgbClr val="953FDA"/>
                </a:solidFill>
                <a:latin typeface="Menlo" panose="020B0609030804020204" pitchFamily="49" charset="0"/>
              </a:rPr>
              <a:t>prometheus-operator </a:t>
            </a:r>
          </a:p>
        </p:txBody>
      </p:sp>
      <p:cxnSp>
        <p:nvCxnSpPr>
          <p:cNvPr id="60" name="Curved Connector 59">
            <a:extLst>
              <a:ext uri="{FF2B5EF4-FFF2-40B4-BE49-F238E27FC236}">
                <a16:creationId xmlns:a16="http://schemas.microsoft.com/office/drawing/2014/main" id="{0F49CA1B-4608-6240-9E91-9527663F52D3}"/>
              </a:ext>
            </a:extLst>
          </p:cNvPr>
          <p:cNvCxnSpPr>
            <a:cxnSpLocks/>
            <a:stCxn id="58" idx="3"/>
            <a:endCxn id="59" idx="1"/>
          </p:cNvCxnSpPr>
          <p:nvPr/>
        </p:nvCxnSpPr>
        <p:spPr>
          <a:xfrm flipV="1">
            <a:off x="5384800" y="3811759"/>
            <a:ext cx="1352839" cy="5699"/>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Curved Connector 67">
            <a:extLst>
              <a:ext uri="{FF2B5EF4-FFF2-40B4-BE49-F238E27FC236}">
                <a16:creationId xmlns:a16="http://schemas.microsoft.com/office/drawing/2014/main" id="{20E5CB08-1456-6D45-83DD-1A4E7CA70892}"/>
              </a:ext>
            </a:extLst>
          </p:cNvPr>
          <p:cNvCxnSpPr>
            <a:cxnSpLocks/>
            <a:stCxn id="58" idx="1"/>
            <a:endCxn id="57" idx="3"/>
          </p:cNvCxnSpPr>
          <p:nvPr/>
        </p:nvCxnSpPr>
        <p:spPr>
          <a:xfrm rot="10800000" flipV="1">
            <a:off x="1631352" y="3817457"/>
            <a:ext cx="1790714" cy="268713"/>
          </a:xfrm>
          <a:prstGeom prst="curved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4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p:txBody>
          <a:bodyPr/>
          <a:lstStyle/>
          <a:p>
            <a:r>
              <a:rPr lang="en-US" sz="2000" dirty="0"/>
              <a:t>Performance Testing: System Context</a:t>
            </a:r>
            <a:endParaRPr sz="20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17</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468723" y="752352"/>
            <a:ext cx="936435" cy="112311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218694" y="2367753"/>
            <a:ext cx="1663547" cy="914400"/>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Performance Tool</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a:p>
            <a:pPr marL="0" marR="0" indent="0" algn="ctr" defTabSz="685800" rtl="0" eaLnBrk="1" fontAlgn="auto" latinLnBrk="0" hangingPunct="1">
              <a:lnSpc>
                <a:spcPct val="100000"/>
              </a:lnSpc>
              <a:spcBef>
                <a:spcPts val="0"/>
              </a:spcBef>
              <a:spcAft>
                <a:spcPts val="0"/>
              </a:spcAft>
              <a:buClrTx/>
              <a:buSzTx/>
              <a:buFontTx/>
              <a:buNone/>
              <a:tabLst/>
            </a:pPr>
            <a:r>
              <a:rPr kumimoji="0" lang="en-US" sz="800" b="0" i="0" u="none" strike="noStrike" kern="1200" cap="none" spc="0" normalizeH="0" baseline="0" noProof="0" dirty="0">
                <a:ln>
                  <a:noFill/>
                </a:ln>
                <a:solidFill>
                  <a:prstClr val="white"/>
                </a:solidFill>
                <a:effectLst/>
                <a:uLnTx/>
                <a:uFillTx/>
                <a:latin typeface="Arial"/>
                <a:ea typeface="+mn-ea"/>
                <a:cs typeface="+mn-cs"/>
              </a:rPr>
              <a:t>Allows </a:t>
            </a:r>
            <a:r>
              <a:rPr lang="en-US" sz="800" dirty="0">
                <a:solidFill>
                  <a:prstClr val="white"/>
                </a:solidFill>
                <a:latin typeface="Arial"/>
              </a:rPr>
              <a:t>stress kafka cluster and measure latency</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6232612" y="352829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0" name="Straight Arrow Connector 9">
            <a:extLst>
              <a:ext uri="{FF2B5EF4-FFF2-40B4-BE49-F238E27FC236}">
                <a16:creationId xmlns:a16="http://schemas.microsoft.com/office/drawing/2014/main" id="{F918A8D0-AD6C-3A41-87EA-EF802A10A724}"/>
              </a:ext>
            </a:extLst>
          </p:cNvPr>
          <p:cNvCxnSpPr>
            <a:cxnSpLocks/>
            <a:stCxn id="8" idx="3"/>
            <a:endCxn id="9" idx="1"/>
          </p:cNvCxnSpPr>
          <p:nvPr/>
        </p:nvCxnSpPr>
        <p:spPr>
          <a:xfrm>
            <a:off x="4882241" y="2824953"/>
            <a:ext cx="1350371" cy="1160545"/>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4953095" y="3258716"/>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2"/>
            <a:endCxn id="8" idx="0"/>
          </p:cNvCxnSpPr>
          <p:nvPr/>
        </p:nvCxnSpPr>
        <p:spPr>
          <a:xfrm>
            <a:off x="3936941" y="1875462"/>
            <a:ext cx="113527"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3295096" y="2006828"/>
            <a:ext cx="1083951" cy="215444"/>
          </a:xfrm>
          <a:prstGeom prst="rect">
            <a:avLst/>
          </a:prstGeom>
          <a:solidFill>
            <a:schemeClr val="bg1"/>
          </a:solidFill>
        </p:spPr>
        <p:txBody>
          <a:bodyPr wrap="none" rtlCol="0">
            <a:spAutoFit/>
          </a:bodyPr>
          <a:lstStyle/>
          <a:p>
            <a:r>
              <a:rPr lang="en-US" sz="800" dirty="0"/>
              <a:t>Deploy, 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844534" y="2403222"/>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9" name="Straight Arrow Connector 18">
            <a:extLst>
              <a:ext uri="{FF2B5EF4-FFF2-40B4-BE49-F238E27FC236}">
                <a16:creationId xmlns:a16="http://schemas.microsoft.com/office/drawing/2014/main" id="{CF15ECF9-2867-184F-B35E-0C52B005AC10}"/>
              </a:ext>
            </a:extLst>
          </p:cNvPr>
          <p:cNvCxnSpPr>
            <a:cxnSpLocks/>
            <a:stCxn id="6" idx="1"/>
            <a:endCxn id="18" idx="0"/>
          </p:cNvCxnSpPr>
          <p:nvPr/>
        </p:nvCxnSpPr>
        <p:spPr>
          <a:xfrm flipH="1">
            <a:off x="1676308" y="1536302"/>
            <a:ext cx="1792415" cy="866920"/>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7BC92992-0CD5-164F-AD40-AAF6BE598858}"/>
              </a:ext>
            </a:extLst>
          </p:cNvPr>
          <p:cNvSpPr txBox="1"/>
          <p:nvPr/>
        </p:nvSpPr>
        <p:spPr>
          <a:xfrm>
            <a:off x="2122524" y="1875462"/>
            <a:ext cx="1083951" cy="215444"/>
          </a:xfrm>
          <a:prstGeom prst="rect">
            <a:avLst/>
          </a:prstGeom>
          <a:solidFill>
            <a:schemeClr val="bg1"/>
          </a:solidFill>
        </p:spPr>
        <p:txBody>
          <a:bodyPr wrap="none" rtlCol="0">
            <a:spAutoFit/>
          </a:bodyPr>
          <a:lstStyle/>
          <a:p>
            <a:r>
              <a:rPr lang="en-US" sz="800" dirty="0"/>
              <a:t>Deploy, trigger runs</a:t>
            </a:r>
            <a:endParaRPr sz="800" dirty="0"/>
          </a:p>
        </p:txBody>
      </p:sp>
      <p:cxnSp>
        <p:nvCxnSpPr>
          <p:cNvPr id="29" name="Straight Arrow Connector 28">
            <a:extLst>
              <a:ext uri="{FF2B5EF4-FFF2-40B4-BE49-F238E27FC236}">
                <a16:creationId xmlns:a16="http://schemas.microsoft.com/office/drawing/2014/main" id="{CED1673D-A61D-824D-8C21-D591C027F3C5}"/>
              </a:ext>
            </a:extLst>
          </p:cNvPr>
          <p:cNvCxnSpPr>
            <a:cxnSpLocks/>
            <a:stCxn id="8" idx="2"/>
            <a:endCxn id="28" idx="0"/>
          </p:cNvCxnSpPr>
          <p:nvPr/>
        </p:nvCxnSpPr>
        <p:spPr>
          <a:xfrm flipH="1">
            <a:off x="3370838" y="3282153"/>
            <a:ext cx="679630" cy="492291"/>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3043224" y="3336127"/>
            <a:ext cx="1279517" cy="338554"/>
          </a:xfrm>
          <a:prstGeom prst="rect">
            <a:avLst/>
          </a:prstGeom>
          <a:solidFill>
            <a:schemeClr val="bg1"/>
          </a:solidFill>
        </p:spPr>
        <p:txBody>
          <a:bodyPr wrap="none" rtlCol="0">
            <a:spAutoFit/>
          </a:bodyPr>
          <a:lstStyle/>
          <a:p>
            <a:r>
              <a:rPr lang="en-US" sz="800" dirty="0"/>
              <a:t>Publishes &amp; Consumes </a:t>
            </a:r>
          </a:p>
          <a:p>
            <a:r>
              <a:rPr lang="en-US" sz="800" dirty="0"/>
              <a:t>messages</a:t>
            </a:r>
          </a:p>
        </p:txBody>
      </p:sp>
      <p:cxnSp>
        <p:nvCxnSpPr>
          <p:cNvPr id="38" name="Elbow Connector 37">
            <a:extLst>
              <a:ext uri="{FF2B5EF4-FFF2-40B4-BE49-F238E27FC236}">
                <a16:creationId xmlns:a16="http://schemas.microsoft.com/office/drawing/2014/main" id="{9FB7594D-DEDA-CD41-AE83-217D67988383}"/>
              </a:ext>
            </a:extLst>
          </p:cNvPr>
          <p:cNvCxnSpPr>
            <a:stCxn id="18" idx="2"/>
            <a:endCxn id="28" idx="1"/>
          </p:cNvCxnSpPr>
          <p:nvPr/>
        </p:nvCxnSpPr>
        <p:spPr>
          <a:xfrm rot="16200000" flipH="1">
            <a:off x="1650675" y="3343255"/>
            <a:ext cx="914022" cy="862756"/>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18" idx="2"/>
            <a:endCxn id="9" idx="1"/>
          </p:cNvCxnSpPr>
          <p:nvPr/>
        </p:nvCxnSpPr>
        <p:spPr>
          <a:xfrm rot="16200000" flipH="1">
            <a:off x="3620522" y="1373408"/>
            <a:ext cx="667876" cy="455630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2539064" y="3774444"/>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Tree>
    <p:extLst>
      <p:ext uri="{BB962C8B-B14F-4D97-AF65-F5344CB8AC3E}">
        <p14:creationId xmlns:p14="http://schemas.microsoft.com/office/powerpoint/2010/main" val="340437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E02D-17FC-B64A-848E-E6EE2E7E5A93}"/>
              </a:ext>
            </a:extLst>
          </p:cNvPr>
          <p:cNvSpPr>
            <a:spLocks noGrp="1"/>
          </p:cNvSpPr>
          <p:nvPr>
            <p:ph type="title"/>
          </p:nvPr>
        </p:nvSpPr>
        <p:spPr/>
        <p:txBody>
          <a:bodyPr/>
          <a:lstStyle/>
          <a:p>
            <a:r>
              <a:rPr lang="en-US" dirty="0"/>
              <a:t>Performance Testing</a:t>
            </a:r>
            <a:endParaRPr dirty="0"/>
          </a:p>
        </p:txBody>
      </p:sp>
      <p:sp>
        <p:nvSpPr>
          <p:cNvPr id="4" name="Slide Number Placeholder 3">
            <a:extLst>
              <a:ext uri="{FF2B5EF4-FFF2-40B4-BE49-F238E27FC236}">
                <a16:creationId xmlns:a16="http://schemas.microsoft.com/office/drawing/2014/main" id="{CC070D25-E38D-7949-AA56-03C3740E6A0A}"/>
              </a:ext>
            </a:extLst>
          </p:cNvPr>
          <p:cNvSpPr>
            <a:spLocks noGrp="1"/>
          </p:cNvSpPr>
          <p:nvPr>
            <p:ph type="sldNum" sz="quarter" idx="10"/>
          </p:nvPr>
        </p:nvSpPr>
        <p:spPr/>
        <p:txBody>
          <a:bodyPr/>
          <a:lstStyle/>
          <a:p>
            <a:fld id="{2F63A97E-D605-DC42-8452-C14CD1FA87FA}" type="slidenum">
              <a:rPr lang="en-US" smtClean="0">
                <a:solidFill>
                  <a:srgbClr val="5AAAFA"/>
                </a:solidFill>
              </a:rPr>
              <a:pPr/>
              <a:t>18</a:t>
            </a:fld>
            <a:endParaRPr lang="en-US">
              <a:solidFill>
                <a:srgbClr val="5AAAFA"/>
              </a:solidFill>
            </a:endParaRPr>
          </a:p>
        </p:txBody>
      </p:sp>
      <p:cxnSp>
        <p:nvCxnSpPr>
          <p:cNvPr id="6" name="Straight Arrow Connector 5">
            <a:extLst>
              <a:ext uri="{FF2B5EF4-FFF2-40B4-BE49-F238E27FC236}">
                <a16:creationId xmlns:a16="http://schemas.microsoft.com/office/drawing/2014/main" id="{58D4DBE5-E4DA-084F-A7B6-EA6C68F2E2E6}"/>
              </a:ext>
            </a:extLst>
          </p:cNvPr>
          <p:cNvCxnSpPr/>
          <p:nvPr/>
        </p:nvCxnSpPr>
        <p:spPr>
          <a:xfrm>
            <a:off x="293688" y="1056904"/>
            <a:ext cx="8137793" cy="0"/>
          </a:xfrm>
          <a:prstGeom prst="straightConnector1">
            <a:avLst/>
          </a:prstGeom>
          <a:ln>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141735D-BC91-B643-97A8-F25296089FE4}"/>
              </a:ext>
            </a:extLst>
          </p:cNvPr>
          <p:cNvGrpSpPr/>
          <p:nvPr/>
        </p:nvGrpSpPr>
        <p:grpSpPr>
          <a:xfrm>
            <a:off x="981420" y="2199814"/>
            <a:ext cx="818524" cy="411476"/>
            <a:chOff x="1193647" y="1635094"/>
            <a:chExt cx="818524" cy="411476"/>
          </a:xfrm>
        </p:grpSpPr>
        <p:sp>
          <p:nvSpPr>
            <p:cNvPr id="8" name="Rounded Rectangle 7">
              <a:extLst>
                <a:ext uri="{FF2B5EF4-FFF2-40B4-BE49-F238E27FC236}">
                  <a16:creationId xmlns:a16="http://schemas.microsoft.com/office/drawing/2014/main" id="{F8DB034D-8B70-FF44-8C50-971ACB67B464}"/>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E767035-5D5C-2A46-8789-58C7AEE8CC11}"/>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15201493-9B1A-684D-946C-C3B9AA01B94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C2CC101-6B77-D34F-A356-DCC7BA2EB70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EF26485A-6102-854A-A8BD-E887DF1F297F}"/>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186786E8-3AAC-984D-8604-97A619529F23}"/>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grpSp>
      <p:sp>
        <p:nvSpPr>
          <p:cNvPr id="14" name="Rounded Rectangle 13">
            <a:extLst>
              <a:ext uri="{FF2B5EF4-FFF2-40B4-BE49-F238E27FC236}">
                <a16:creationId xmlns:a16="http://schemas.microsoft.com/office/drawing/2014/main" id="{0907827F-9993-9E43-8499-CE875E70AB57}"/>
              </a:ext>
            </a:extLst>
          </p:cNvPr>
          <p:cNvSpPr/>
          <p:nvPr/>
        </p:nvSpPr>
        <p:spPr>
          <a:xfrm>
            <a:off x="206375" y="1144478"/>
            <a:ext cx="775045" cy="295845"/>
          </a:xfrm>
          <a:prstGeom prst="roundRect">
            <a:avLst/>
          </a:prstGeom>
          <a:solidFill>
            <a:schemeClr val="accent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sp>
        <p:nvSpPr>
          <p:cNvPr id="16" name="Rounded Rectangle 15">
            <a:extLst>
              <a:ext uri="{FF2B5EF4-FFF2-40B4-BE49-F238E27FC236}">
                <a16:creationId xmlns:a16="http://schemas.microsoft.com/office/drawing/2014/main" id="{47C7A852-690D-B048-850D-725B358B924C}"/>
              </a:ext>
            </a:extLst>
          </p:cNvPr>
          <p:cNvSpPr/>
          <p:nvPr/>
        </p:nvSpPr>
        <p:spPr>
          <a:xfrm>
            <a:off x="3718934" y="1481242"/>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cxnSp>
        <p:nvCxnSpPr>
          <p:cNvPr id="18" name="Straight Arrow Connector 17">
            <a:extLst>
              <a:ext uri="{FF2B5EF4-FFF2-40B4-BE49-F238E27FC236}">
                <a16:creationId xmlns:a16="http://schemas.microsoft.com/office/drawing/2014/main" id="{466F4988-4EE2-2848-821F-FEC9E74218EA}"/>
              </a:ext>
            </a:extLst>
          </p:cNvPr>
          <p:cNvCxnSpPr>
            <a:cxnSpLocks/>
          </p:cNvCxnSpPr>
          <p:nvPr/>
        </p:nvCxnSpPr>
        <p:spPr>
          <a:xfrm>
            <a:off x="844260" y="926274"/>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4703EB7A-DE4F-714E-A139-2F7932178438}"/>
              </a:ext>
            </a:extLst>
          </p:cNvPr>
          <p:cNvCxnSpPr>
            <a:cxnSpLocks/>
            <a:stCxn id="14" idx="3"/>
            <a:endCxn id="13" idx="0"/>
          </p:cNvCxnSpPr>
          <p:nvPr/>
        </p:nvCxnSpPr>
        <p:spPr>
          <a:xfrm>
            <a:off x="981420" y="1292401"/>
            <a:ext cx="749460" cy="907413"/>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31ACA92-40EC-6142-B96D-B5403E327BFB}"/>
              </a:ext>
            </a:extLst>
          </p:cNvPr>
          <p:cNvSpPr txBox="1"/>
          <p:nvPr/>
        </p:nvSpPr>
        <p:spPr>
          <a:xfrm>
            <a:off x="599544" y="687050"/>
            <a:ext cx="559769" cy="300082"/>
          </a:xfrm>
          <a:prstGeom prst="rect">
            <a:avLst/>
          </a:prstGeom>
          <a:noFill/>
        </p:spPr>
        <p:txBody>
          <a:bodyPr wrap="none" rtlCol="0">
            <a:spAutoFit/>
          </a:bodyPr>
          <a:lstStyle/>
          <a:p>
            <a:r>
              <a:rPr lang="en-US" dirty="0"/>
              <a:t>TS-1</a:t>
            </a:r>
            <a:endParaRPr dirty="0"/>
          </a:p>
        </p:txBody>
      </p:sp>
      <p:sp>
        <p:nvSpPr>
          <p:cNvPr id="27" name="TextBox 26">
            <a:extLst>
              <a:ext uri="{FF2B5EF4-FFF2-40B4-BE49-F238E27FC236}">
                <a16:creationId xmlns:a16="http://schemas.microsoft.com/office/drawing/2014/main" id="{DE8AD4E9-E7C4-CB49-9491-A3376921883D}"/>
              </a:ext>
            </a:extLst>
          </p:cNvPr>
          <p:cNvSpPr txBox="1"/>
          <p:nvPr/>
        </p:nvSpPr>
        <p:spPr>
          <a:xfrm>
            <a:off x="1496526" y="687050"/>
            <a:ext cx="559769" cy="300082"/>
          </a:xfrm>
          <a:prstGeom prst="rect">
            <a:avLst/>
          </a:prstGeom>
          <a:noFill/>
        </p:spPr>
        <p:txBody>
          <a:bodyPr wrap="none" rtlCol="0">
            <a:spAutoFit/>
          </a:bodyPr>
          <a:lstStyle/>
          <a:p>
            <a:r>
              <a:rPr lang="en-US" dirty="0"/>
              <a:t>TS-2</a:t>
            </a:r>
            <a:endParaRPr dirty="0"/>
          </a:p>
        </p:txBody>
      </p:sp>
      <p:sp>
        <p:nvSpPr>
          <p:cNvPr id="28" name="TextBox 27">
            <a:extLst>
              <a:ext uri="{FF2B5EF4-FFF2-40B4-BE49-F238E27FC236}">
                <a16:creationId xmlns:a16="http://schemas.microsoft.com/office/drawing/2014/main" id="{F8F20A21-AB0A-0245-8DB9-799E53138B23}"/>
              </a:ext>
            </a:extLst>
          </p:cNvPr>
          <p:cNvSpPr txBox="1"/>
          <p:nvPr/>
        </p:nvSpPr>
        <p:spPr>
          <a:xfrm>
            <a:off x="5672294" y="687050"/>
            <a:ext cx="559769" cy="300082"/>
          </a:xfrm>
          <a:prstGeom prst="rect">
            <a:avLst/>
          </a:prstGeom>
          <a:noFill/>
        </p:spPr>
        <p:txBody>
          <a:bodyPr wrap="none" rtlCol="0">
            <a:spAutoFit/>
          </a:bodyPr>
          <a:lstStyle/>
          <a:p>
            <a:r>
              <a:rPr lang="en-US" dirty="0"/>
              <a:t>TS-3</a:t>
            </a:r>
            <a:endParaRPr dirty="0"/>
          </a:p>
        </p:txBody>
      </p:sp>
      <p:sp>
        <p:nvSpPr>
          <p:cNvPr id="29" name="TextBox 28">
            <a:extLst>
              <a:ext uri="{FF2B5EF4-FFF2-40B4-BE49-F238E27FC236}">
                <a16:creationId xmlns:a16="http://schemas.microsoft.com/office/drawing/2014/main" id="{FE9C729E-8C71-AB4E-8AD4-D37B1693DDA9}"/>
              </a:ext>
            </a:extLst>
          </p:cNvPr>
          <p:cNvSpPr txBox="1"/>
          <p:nvPr/>
        </p:nvSpPr>
        <p:spPr>
          <a:xfrm>
            <a:off x="7013414" y="687050"/>
            <a:ext cx="559769" cy="300082"/>
          </a:xfrm>
          <a:prstGeom prst="rect">
            <a:avLst/>
          </a:prstGeom>
          <a:noFill/>
        </p:spPr>
        <p:txBody>
          <a:bodyPr wrap="none" rtlCol="0">
            <a:spAutoFit/>
          </a:bodyPr>
          <a:lstStyle/>
          <a:p>
            <a:r>
              <a:rPr lang="en-US" dirty="0"/>
              <a:t>TS-4</a:t>
            </a:r>
            <a:endParaRPr dirty="0"/>
          </a:p>
        </p:txBody>
      </p:sp>
      <p:cxnSp>
        <p:nvCxnSpPr>
          <p:cNvPr id="30" name="Straight Arrow Connector 29">
            <a:extLst>
              <a:ext uri="{FF2B5EF4-FFF2-40B4-BE49-F238E27FC236}">
                <a16:creationId xmlns:a16="http://schemas.microsoft.com/office/drawing/2014/main" id="{6EBDD2C9-41B6-D945-8CA0-278BF280D1D3}"/>
              </a:ext>
            </a:extLst>
          </p:cNvPr>
          <p:cNvCxnSpPr>
            <a:cxnSpLocks/>
          </p:cNvCxnSpPr>
          <p:nvPr/>
        </p:nvCxnSpPr>
        <p:spPr>
          <a:xfrm>
            <a:off x="1793819"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975729-A979-4449-83DE-8D95AA4F7863}"/>
              </a:ext>
            </a:extLst>
          </p:cNvPr>
          <p:cNvCxnSpPr>
            <a:cxnSpLocks/>
          </p:cNvCxnSpPr>
          <p:nvPr/>
        </p:nvCxnSpPr>
        <p:spPr>
          <a:xfrm>
            <a:off x="5856645"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84DDADE-B90F-7041-96B0-DD684157D7D3}"/>
              </a:ext>
            </a:extLst>
          </p:cNvPr>
          <p:cNvCxnSpPr>
            <a:cxnSpLocks/>
          </p:cNvCxnSpPr>
          <p:nvPr/>
        </p:nvCxnSpPr>
        <p:spPr>
          <a:xfrm>
            <a:off x="7250017" y="941590"/>
            <a:ext cx="0" cy="2208850"/>
          </a:xfrm>
          <a:prstGeom prst="straightConnector1">
            <a:avLst/>
          </a:prstGeom>
          <a:ln>
            <a:solidFill>
              <a:schemeClr val="accent2">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EE654857-8786-C641-85B2-1EB43F57CC3C}"/>
              </a:ext>
            </a:extLst>
          </p:cNvPr>
          <p:cNvSpPr/>
          <p:nvPr/>
        </p:nvSpPr>
        <p:spPr>
          <a:xfrm>
            <a:off x="7099097" y="1209063"/>
            <a:ext cx="775045" cy="29584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0" name="Rounded Rectangle 39">
            <a:extLst>
              <a:ext uri="{FF2B5EF4-FFF2-40B4-BE49-F238E27FC236}">
                <a16:creationId xmlns:a16="http://schemas.microsoft.com/office/drawing/2014/main" id="{ADBE9AA5-FFB1-694A-A7FE-B4555753FAA9}"/>
              </a:ext>
            </a:extLst>
          </p:cNvPr>
          <p:cNvSpPr/>
          <p:nvPr/>
        </p:nvSpPr>
        <p:spPr bwMode="auto">
          <a:xfrm>
            <a:off x="5156451"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10</a:t>
            </a:r>
            <a:endParaRPr lang="en-US" sz="375" dirty="0">
              <a:solidFill>
                <a:schemeClr val="bg1"/>
              </a:solidFill>
            </a:endParaRPr>
          </a:p>
        </p:txBody>
      </p:sp>
      <p:sp>
        <p:nvSpPr>
          <p:cNvPr id="41" name="Rounded Rectangle 40">
            <a:extLst>
              <a:ext uri="{FF2B5EF4-FFF2-40B4-BE49-F238E27FC236}">
                <a16:creationId xmlns:a16="http://schemas.microsoft.com/office/drawing/2014/main" id="{52214948-3E3F-894D-8B56-407E82C4F31E}"/>
              </a:ext>
            </a:extLst>
          </p:cNvPr>
          <p:cNvSpPr/>
          <p:nvPr/>
        </p:nvSpPr>
        <p:spPr bwMode="auto">
          <a:xfrm>
            <a:off x="5293609"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11</a:t>
            </a:r>
            <a:endParaRPr lang="en-US" sz="375" dirty="0">
              <a:solidFill>
                <a:schemeClr val="bg1"/>
              </a:solidFill>
            </a:endParaRPr>
          </a:p>
        </p:txBody>
      </p:sp>
      <p:sp>
        <p:nvSpPr>
          <p:cNvPr id="42" name="Rounded Rectangle 41">
            <a:extLst>
              <a:ext uri="{FF2B5EF4-FFF2-40B4-BE49-F238E27FC236}">
                <a16:creationId xmlns:a16="http://schemas.microsoft.com/office/drawing/2014/main" id="{A13CE97E-0E5E-4E4D-8CA1-620EB4B8BA47}"/>
              </a:ext>
            </a:extLst>
          </p:cNvPr>
          <p:cNvSpPr/>
          <p:nvPr/>
        </p:nvSpPr>
        <p:spPr bwMode="auto">
          <a:xfrm>
            <a:off x="5431738" y="219199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12</a:t>
            </a:r>
            <a:endParaRPr lang="en-US" sz="375" dirty="0">
              <a:solidFill>
                <a:schemeClr val="bg1"/>
              </a:solidFill>
            </a:endParaRPr>
          </a:p>
        </p:txBody>
      </p:sp>
      <p:sp>
        <p:nvSpPr>
          <p:cNvPr id="43" name="Rounded Rectangle 42">
            <a:extLst>
              <a:ext uri="{FF2B5EF4-FFF2-40B4-BE49-F238E27FC236}">
                <a16:creationId xmlns:a16="http://schemas.microsoft.com/office/drawing/2014/main" id="{0D847C54-A5CD-5144-98F9-BDD6926352FB}"/>
              </a:ext>
            </a:extLst>
          </p:cNvPr>
          <p:cNvSpPr/>
          <p:nvPr/>
        </p:nvSpPr>
        <p:spPr bwMode="auto">
          <a:xfrm>
            <a:off x="5572263" y="2190018"/>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13</a:t>
            </a:r>
            <a:endParaRPr lang="en-US" sz="375" dirty="0">
              <a:solidFill>
                <a:schemeClr val="bg1"/>
              </a:solidFill>
            </a:endParaRPr>
          </a:p>
        </p:txBody>
      </p:sp>
      <p:sp>
        <p:nvSpPr>
          <p:cNvPr id="44" name="Rounded Rectangle 43">
            <a:extLst>
              <a:ext uri="{FF2B5EF4-FFF2-40B4-BE49-F238E27FC236}">
                <a16:creationId xmlns:a16="http://schemas.microsoft.com/office/drawing/2014/main" id="{E8624658-D058-9D4B-BB18-062226A8FA71}"/>
              </a:ext>
            </a:extLst>
          </p:cNvPr>
          <p:cNvSpPr/>
          <p:nvPr/>
        </p:nvSpPr>
        <p:spPr bwMode="auto">
          <a:xfrm>
            <a:off x="5726643" y="2190021"/>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dirty="0">
                <a:solidFill>
                  <a:schemeClr val="bg1"/>
                </a:solidFill>
              </a:rPr>
              <a:t>14</a:t>
            </a:r>
            <a:endParaRPr lang="en-US" sz="375" dirty="0">
              <a:solidFill>
                <a:schemeClr val="bg1"/>
              </a:solidFill>
            </a:endParaRPr>
          </a:p>
        </p:txBody>
      </p:sp>
      <p:cxnSp>
        <p:nvCxnSpPr>
          <p:cNvPr id="45" name="Elbow Connector 44">
            <a:extLst>
              <a:ext uri="{FF2B5EF4-FFF2-40B4-BE49-F238E27FC236}">
                <a16:creationId xmlns:a16="http://schemas.microsoft.com/office/drawing/2014/main" id="{4FE47FC5-EA5C-554A-BEAC-0542DEE6075E}"/>
              </a:ext>
            </a:extLst>
          </p:cNvPr>
          <p:cNvCxnSpPr>
            <a:cxnSpLocks/>
            <a:stCxn id="16" idx="3"/>
            <a:endCxn id="44" idx="0"/>
          </p:cNvCxnSpPr>
          <p:nvPr/>
        </p:nvCxnSpPr>
        <p:spPr>
          <a:xfrm>
            <a:off x="4713339" y="1627729"/>
            <a:ext cx="1082368" cy="562292"/>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Elbow Connector 47">
            <a:extLst>
              <a:ext uri="{FF2B5EF4-FFF2-40B4-BE49-F238E27FC236}">
                <a16:creationId xmlns:a16="http://schemas.microsoft.com/office/drawing/2014/main" id="{8F53110A-9DDE-A148-88EC-29E53494AA1F}"/>
              </a:ext>
            </a:extLst>
          </p:cNvPr>
          <p:cNvCxnSpPr>
            <a:cxnSpLocks/>
            <a:stCxn id="12" idx="0"/>
            <a:endCxn id="16" idx="1"/>
          </p:cNvCxnSpPr>
          <p:nvPr/>
        </p:nvCxnSpPr>
        <p:spPr>
          <a:xfrm rot="5400000" flipH="1" flipV="1">
            <a:off x="2373953" y="854834"/>
            <a:ext cx="572085" cy="211787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Elbow Connector 50">
            <a:extLst>
              <a:ext uri="{FF2B5EF4-FFF2-40B4-BE49-F238E27FC236}">
                <a16:creationId xmlns:a16="http://schemas.microsoft.com/office/drawing/2014/main" id="{8DA8A9B5-1EF7-E341-8416-8D6862EECD02}"/>
              </a:ext>
            </a:extLst>
          </p:cNvPr>
          <p:cNvCxnSpPr>
            <a:cxnSpLocks/>
            <a:stCxn id="43" idx="0"/>
            <a:endCxn id="15" idx="1"/>
          </p:cNvCxnSpPr>
          <p:nvPr/>
        </p:nvCxnSpPr>
        <p:spPr>
          <a:xfrm rot="5400000" flipH="1" flipV="1">
            <a:off x="5953696" y="1044617"/>
            <a:ext cx="833032" cy="1457770"/>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83FC267-113A-E243-AB79-6CFAB7C91EFA}"/>
              </a:ext>
            </a:extLst>
          </p:cNvPr>
          <p:cNvSpPr txBox="1"/>
          <p:nvPr/>
        </p:nvSpPr>
        <p:spPr>
          <a:xfrm>
            <a:off x="739282" y="3276270"/>
            <a:ext cx="1075936" cy="507831"/>
          </a:xfrm>
          <a:prstGeom prst="rect">
            <a:avLst/>
          </a:prstGeom>
          <a:noFill/>
        </p:spPr>
        <p:txBody>
          <a:bodyPr wrap="none" rtlCol="0">
            <a:spAutoFit/>
          </a:bodyPr>
          <a:lstStyle/>
          <a:p>
            <a:r>
              <a:rPr lang="en-US" sz="900" dirty="0"/>
              <a:t>time to write to </a:t>
            </a:r>
          </a:p>
          <a:p>
            <a:r>
              <a:rPr lang="en-US" sz="900" dirty="0"/>
              <a:t>source topic</a:t>
            </a:r>
          </a:p>
          <a:p>
            <a:r>
              <a:rPr lang="en-US" sz="900" dirty="0"/>
              <a:t>record timestamp</a:t>
            </a:r>
            <a:endParaRPr sz="900" dirty="0"/>
          </a:p>
        </p:txBody>
      </p:sp>
      <p:cxnSp>
        <p:nvCxnSpPr>
          <p:cNvPr id="55" name="Straight Arrow Connector 54">
            <a:extLst>
              <a:ext uri="{FF2B5EF4-FFF2-40B4-BE49-F238E27FC236}">
                <a16:creationId xmlns:a16="http://schemas.microsoft.com/office/drawing/2014/main" id="{8597B556-E12F-0742-B1FB-055673B6C7EE}"/>
              </a:ext>
            </a:extLst>
          </p:cNvPr>
          <p:cNvCxnSpPr>
            <a:cxnSpLocks/>
          </p:cNvCxnSpPr>
          <p:nvPr/>
        </p:nvCxnSpPr>
        <p:spPr>
          <a:xfrm>
            <a:off x="836147" y="3276270"/>
            <a:ext cx="933922"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A6DC89A-BF1D-7E44-91E4-48C2688DE4E6}"/>
              </a:ext>
            </a:extLst>
          </p:cNvPr>
          <p:cNvCxnSpPr>
            <a:cxnSpLocks/>
          </p:cNvCxnSpPr>
          <p:nvPr/>
        </p:nvCxnSpPr>
        <p:spPr>
          <a:xfrm>
            <a:off x="1799944" y="3276270"/>
            <a:ext cx="3995763"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A9EFC4A-9B52-C543-9A25-1ED2C1EF6FB7}"/>
              </a:ext>
            </a:extLst>
          </p:cNvPr>
          <p:cNvSpPr txBox="1"/>
          <p:nvPr/>
        </p:nvSpPr>
        <p:spPr>
          <a:xfrm>
            <a:off x="3409480" y="3286064"/>
            <a:ext cx="1595309" cy="369332"/>
          </a:xfrm>
          <a:prstGeom prst="rect">
            <a:avLst/>
          </a:prstGeom>
          <a:noFill/>
        </p:spPr>
        <p:txBody>
          <a:bodyPr wrap="none" rtlCol="0">
            <a:spAutoFit/>
          </a:bodyPr>
          <a:lstStyle/>
          <a:p>
            <a:r>
              <a:rPr lang="en-US" sz="900" dirty="0"/>
              <a:t>time to mirror to target topic</a:t>
            </a:r>
          </a:p>
          <a:p>
            <a:r>
              <a:rPr lang="en-US" sz="900" dirty="0"/>
              <a:t>record timestamp</a:t>
            </a:r>
            <a:endParaRPr sz="900" dirty="0"/>
          </a:p>
        </p:txBody>
      </p:sp>
      <p:sp>
        <p:nvSpPr>
          <p:cNvPr id="62" name="TextBox 61">
            <a:extLst>
              <a:ext uri="{FF2B5EF4-FFF2-40B4-BE49-F238E27FC236}">
                <a16:creationId xmlns:a16="http://schemas.microsoft.com/office/drawing/2014/main" id="{CE49A3A6-881E-524B-AB01-B1C3AEA6F27D}"/>
              </a:ext>
            </a:extLst>
          </p:cNvPr>
          <p:cNvSpPr txBox="1"/>
          <p:nvPr/>
        </p:nvSpPr>
        <p:spPr>
          <a:xfrm>
            <a:off x="4843672" y="3979063"/>
            <a:ext cx="1646605" cy="369332"/>
          </a:xfrm>
          <a:prstGeom prst="rect">
            <a:avLst/>
          </a:prstGeom>
          <a:noFill/>
        </p:spPr>
        <p:txBody>
          <a:bodyPr wrap="none" rtlCol="0">
            <a:spAutoFit/>
          </a:bodyPr>
          <a:lstStyle/>
          <a:p>
            <a:r>
              <a:rPr lang="en-US" sz="900" dirty="0"/>
              <a:t>time to get replicated record </a:t>
            </a:r>
          </a:p>
          <a:p>
            <a:r>
              <a:rPr lang="en-US" sz="900" dirty="0"/>
              <a:t>from source to destination</a:t>
            </a:r>
            <a:endParaRPr sz="900" dirty="0"/>
          </a:p>
        </p:txBody>
      </p:sp>
      <p:cxnSp>
        <p:nvCxnSpPr>
          <p:cNvPr id="63" name="Straight Arrow Connector 62">
            <a:extLst>
              <a:ext uri="{FF2B5EF4-FFF2-40B4-BE49-F238E27FC236}">
                <a16:creationId xmlns:a16="http://schemas.microsoft.com/office/drawing/2014/main" id="{162272F5-9557-9F44-9A16-0B2DB47D26B1}"/>
              </a:ext>
            </a:extLst>
          </p:cNvPr>
          <p:cNvCxnSpPr>
            <a:cxnSpLocks/>
          </p:cNvCxnSpPr>
          <p:nvPr/>
        </p:nvCxnSpPr>
        <p:spPr>
          <a:xfrm flipV="1">
            <a:off x="739282" y="3894615"/>
            <a:ext cx="6510735" cy="39823"/>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EB7BA36F-8B8F-864C-9002-70D0E4F505E4}"/>
              </a:ext>
            </a:extLst>
          </p:cNvPr>
          <p:cNvCxnSpPr>
            <a:cxnSpLocks/>
          </p:cNvCxnSpPr>
          <p:nvPr/>
        </p:nvCxnSpPr>
        <p:spPr>
          <a:xfrm>
            <a:off x="5903251" y="3286064"/>
            <a:ext cx="1346766" cy="0"/>
          </a:xfrm>
          <a:prstGeom prst="straightConnector1">
            <a:avLst/>
          </a:prstGeom>
          <a:ln>
            <a:solidFill>
              <a:srgbClr val="7030A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50F2E47E-5160-8640-8833-49685FA9A86F}"/>
              </a:ext>
            </a:extLst>
          </p:cNvPr>
          <p:cNvSpPr txBox="1"/>
          <p:nvPr/>
        </p:nvSpPr>
        <p:spPr>
          <a:xfrm>
            <a:off x="6016681" y="3329911"/>
            <a:ext cx="1075936" cy="507831"/>
          </a:xfrm>
          <a:prstGeom prst="rect">
            <a:avLst/>
          </a:prstGeom>
          <a:noFill/>
        </p:spPr>
        <p:txBody>
          <a:bodyPr wrap="none" rtlCol="0">
            <a:spAutoFit/>
          </a:bodyPr>
          <a:lstStyle/>
          <a:p>
            <a:r>
              <a:rPr lang="en-US" sz="900" dirty="0"/>
              <a:t>time to consume </a:t>
            </a:r>
          </a:p>
          <a:p>
            <a:r>
              <a:rPr lang="en-US" sz="900" dirty="0"/>
              <a:t>from topic</a:t>
            </a:r>
          </a:p>
          <a:p>
            <a:r>
              <a:rPr lang="en-US" sz="900" dirty="0"/>
              <a:t>record timestamp</a:t>
            </a:r>
            <a:endParaRPr sz="900" dirty="0"/>
          </a:p>
        </p:txBody>
      </p:sp>
    </p:spTree>
    <p:extLst>
      <p:ext uri="{BB962C8B-B14F-4D97-AF65-F5344CB8AC3E}">
        <p14:creationId xmlns:p14="http://schemas.microsoft.com/office/powerpoint/2010/main" val="86269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A31E-6839-E645-B74F-3C2A8B134560}"/>
              </a:ext>
            </a:extLst>
          </p:cNvPr>
          <p:cNvSpPr>
            <a:spLocks noGrp="1"/>
          </p:cNvSpPr>
          <p:nvPr>
            <p:ph type="title"/>
          </p:nvPr>
        </p:nvSpPr>
        <p:spPr>
          <a:xfrm>
            <a:off x="293688" y="44451"/>
            <a:ext cx="5522912" cy="660400"/>
          </a:xfrm>
        </p:spPr>
        <p:txBody>
          <a:bodyPr/>
          <a:lstStyle/>
          <a:p>
            <a:r>
              <a:rPr lang="en-US" sz="2400" dirty="0"/>
              <a:t>Performance Testing: </a:t>
            </a:r>
            <a:r>
              <a:rPr lang="en-US" sz="2000" dirty="0"/>
              <a:t>Container diagram</a:t>
            </a:r>
            <a:endParaRPr sz="2400" dirty="0"/>
          </a:p>
        </p:txBody>
      </p:sp>
      <p:sp>
        <p:nvSpPr>
          <p:cNvPr id="4" name="Slide Number Placeholder 3">
            <a:extLst>
              <a:ext uri="{FF2B5EF4-FFF2-40B4-BE49-F238E27FC236}">
                <a16:creationId xmlns:a16="http://schemas.microsoft.com/office/drawing/2014/main" id="{E06F04CA-E56A-9549-B3E2-9769F935C1E2}"/>
              </a:ext>
            </a:extLst>
          </p:cNvPr>
          <p:cNvSpPr>
            <a:spLocks noGrp="1"/>
          </p:cNvSpPr>
          <p:nvPr>
            <p:ph type="sldNum" sz="quarter" idx="10"/>
          </p:nvPr>
        </p:nvSpPr>
        <p:spPr/>
        <p:txBody>
          <a:bodyPr/>
          <a:lstStyle/>
          <a:p>
            <a:fld id="{2F63A97E-D605-DC42-8452-C14CD1FA87FA}" type="slidenum">
              <a:rPr lang="en-US" smtClean="0">
                <a:solidFill>
                  <a:srgbClr val="5AAAFA"/>
                </a:solidFill>
              </a:rPr>
              <a:pPr/>
              <a:t>19</a:t>
            </a:fld>
            <a:endParaRPr lang="en-US">
              <a:solidFill>
                <a:srgbClr val="5AAAFA"/>
              </a:solidFill>
            </a:endParaRPr>
          </a:p>
        </p:txBody>
      </p:sp>
      <p:grpSp>
        <p:nvGrpSpPr>
          <p:cNvPr id="5" name="Group 4">
            <a:extLst>
              <a:ext uri="{FF2B5EF4-FFF2-40B4-BE49-F238E27FC236}">
                <a16:creationId xmlns:a16="http://schemas.microsoft.com/office/drawing/2014/main" id="{F80EFECB-2C9F-E84C-AA57-FFE518C34598}"/>
              </a:ext>
            </a:extLst>
          </p:cNvPr>
          <p:cNvGrpSpPr/>
          <p:nvPr/>
        </p:nvGrpSpPr>
        <p:grpSpPr>
          <a:xfrm>
            <a:off x="391384" y="1983184"/>
            <a:ext cx="655152" cy="1025130"/>
            <a:chOff x="3635564" y="430268"/>
            <a:chExt cx="936435" cy="1123110"/>
          </a:xfrm>
        </p:grpSpPr>
        <p:sp>
          <p:nvSpPr>
            <p:cNvPr id="6" name="Rounded Rectangle 5">
              <a:extLst>
                <a:ext uri="{FF2B5EF4-FFF2-40B4-BE49-F238E27FC236}">
                  <a16:creationId xmlns:a16="http://schemas.microsoft.com/office/drawing/2014/main" id="{93521FEB-D0D8-DA4A-A5F8-D3C349C464C7}"/>
                </a:ext>
              </a:extLst>
            </p:cNvPr>
            <p:cNvSpPr/>
            <p:nvPr/>
          </p:nvSpPr>
          <p:spPr>
            <a:xfrm>
              <a:off x="3635564" y="875058"/>
              <a:ext cx="936435" cy="6783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prstClr val="white"/>
                  </a:solidFill>
                  <a:latin typeface="Arial"/>
                </a:rPr>
                <a:t>Tester</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Oval 6">
              <a:extLst>
                <a:ext uri="{FF2B5EF4-FFF2-40B4-BE49-F238E27FC236}">
                  <a16:creationId xmlns:a16="http://schemas.microsoft.com/office/drawing/2014/main" id="{AB6328E2-4265-5E44-AADB-5781C1BE6FDA}"/>
                </a:ext>
              </a:extLst>
            </p:cNvPr>
            <p:cNvSpPr/>
            <p:nvPr/>
          </p:nvSpPr>
          <p:spPr>
            <a:xfrm>
              <a:off x="3827363" y="430268"/>
              <a:ext cx="552836" cy="4898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grpSp>
      <p:sp>
        <p:nvSpPr>
          <p:cNvPr id="8" name="Rectangle 7">
            <a:extLst>
              <a:ext uri="{FF2B5EF4-FFF2-40B4-BE49-F238E27FC236}">
                <a16:creationId xmlns:a16="http://schemas.microsoft.com/office/drawing/2014/main" id="{4131C140-520F-1A48-B89D-099B753D7E9C}"/>
              </a:ext>
            </a:extLst>
          </p:cNvPr>
          <p:cNvSpPr/>
          <p:nvPr/>
        </p:nvSpPr>
        <p:spPr>
          <a:xfrm>
            <a:off x="3781865" y="1698144"/>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Producer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D0E2B8D2-575D-7A4F-9978-19F1A3B25D46}"/>
              </a:ext>
            </a:extLst>
          </p:cNvPr>
          <p:cNvSpPr/>
          <p:nvPr/>
        </p:nvSpPr>
        <p:spPr>
          <a:xfrm>
            <a:off x="7274078" y="943318"/>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13" name="Straight Arrow Connector 12">
            <a:extLst>
              <a:ext uri="{FF2B5EF4-FFF2-40B4-BE49-F238E27FC236}">
                <a16:creationId xmlns:a16="http://schemas.microsoft.com/office/drawing/2014/main" id="{F17228FB-5052-F34E-BFC4-E5C2BD5C5C69}"/>
              </a:ext>
            </a:extLst>
          </p:cNvPr>
          <p:cNvCxnSpPr>
            <a:cxnSpLocks/>
            <a:stCxn id="6" idx="3"/>
            <a:endCxn id="8" idx="1"/>
          </p:cNvCxnSpPr>
          <p:nvPr/>
        </p:nvCxnSpPr>
        <p:spPr>
          <a:xfrm flipV="1">
            <a:off x="1046536" y="1983184"/>
            <a:ext cx="2735329" cy="715559"/>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11EA25-6B7C-5E45-ACA4-ADEB2692F0E0}"/>
              </a:ext>
            </a:extLst>
          </p:cNvPr>
          <p:cNvSpPr txBox="1"/>
          <p:nvPr/>
        </p:nvSpPr>
        <p:spPr>
          <a:xfrm>
            <a:off x="1797680" y="2283979"/>
            <a:ext cx="739305" cy="215444"/>
          </a:xfrm>
          <a:prstGeom prst="rect">
            <a:avLst/>
          </a:prstGeom>
          <a:solidFill>
            <a:schemeClr val="bg1"/>
          </a:solidFill>
        </p:spPr>
        <p:txBody>
          <a:bodyPr wrap="none" rtlCol="0">
            <a:spAutoFit/>
          </a:bodyPr>
          <a:lstStyle/>
          <a:p>
            <a:r>
              <a:rPr lang="en-US" sz="800" dirty="0"/>
              <a:t>Trigger runs</a:t>
            </a:r>
            <a:endParaRPr sz="800" dirty="0"/>
          </a:p>
        </p:txBody>
      </p:sp>
      <p:sp>
        <p:nvSpPr>
          <p:cNvPr id="18" name="Rectangle 17">
            <a:extLst>
              <a:ext uri="{FF2B5EF4-FFF2-40B4-BE49-F238E27FC236}">
                <a16:creationId xmlns:a16="http://schemas.microsoft.com/office/drawing/2014/main" id="{731E9411-8E61-6E4B-B6D9-674CB64458C6}"/>
              </a:ext>
            </a:extLst>
          </p:cNvPr>
          <p:cNvSpPr/>
          <p:nvPr/>
        </p:nvSpPr>
        <p:spPr>
          <a:xfrm>
            <a:off x="7274077" y="2365256"/>
            <a:ext cx="1663547" cy="58811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Mirror Maker 2</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cxnSp>
        <p:nvCxnSpPr>
          <p:cNvPr id="38" name="Elbow Connector 37">
            <a:extLst>
              <a:ext uri="{FF2B5EF4-FFF2-40B4-BE49-F238E27FC236}">
                <a16:creationId xmlns:a16="http://schemas.microsoft.com/office/drawing/2014/main" id="{9FB7594D-DEDA-CD41-AE83-217D67988383}"/>
              </a:ext>
            </a:extLst>
          </p:cNvPr>
          <p:cNvCxnSpPr>
            <a:cxnSpLocks/>
            <a:stCxn id="18" idx="2"/>
            <a:endCxn id="28" idx="0"/>
          </p:cNvCxnSpPr>
          <p:nvPr/>
        </p:nvCxnSpPr>
        <p:spPr>
          <a:xfrm rot="5400000">
            <a:off x="7893870" y="3165347"/>
            <a:ext cx="423963" cy="12700"/>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4ECFCE31-274A-974A-BA72-B59DBB20F4CE}"/>
              </a:ext>
            </a:extLst>
          </p:cNvPr>
          <p:cNvCxnSpPr>
            <a:cxnSpLocks/>
            <a:stCxn id="9" idx="2"/>
            <a:endCxn id="18" idx="0"/>
          </p:cNvCxnSpPr>
          <p:nvPr/>
        </p:nvCxnSpPr>
        <p:spPr>
          <a:xfrm rot="5400000">
            <a:off x="7852083" y="2111487"/>
            <a:ext cx="507538" cy="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74729975-8414-8941-98AD-12678BAE8825}"/>
              </a:ext>
            </a:extLst>
          </p:cNvPr>
          <p:cNvSpPr/>
          <p:nvPr/>
        </p:nvSpPr>
        <p:spPr>
          <a:xfrm>
            <a:off x="7274077" y="3377329"/>
            <a:ext cx="1663547" cy="914400"/>
          </a:xfrm>
          <a:prstGeom prst="rect">
            <a:avLst/>
          </a:prstGeom>
          <a:solidFill>
            <a:schemeClr val="bg1">
              <a:lumMod val="50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Kafka Cluster</a:t>
            </a:r>
          </a:p>
          <a:p>
            <a:pPr marL="0" marR="0" indent="0" algn="ctr" defTabSz="685800" rtl="0" eaLnBrk="1" fontAlgn="auto" latinLnBrk="0" hangingPunct="1">
              <a:lnSpc>
                <a:spcPct val="100000"/>
              </a:lnSpc>
              <a:spcBef>
                <a:spcPts val="0"/>
              </a:spcBef>
              <a:spcAft>
                <a:spcPts val="0"/>
              </a:spcAft>
              <a:buClrTx/>
              <a:buSzTx/>
              <a:buFontTx/>
              <a:buNone/>
              <a:tabLst/>
            </a:pPr>
            <a:r>
              <a:rPr lang="en-US" sz="800" dirty="0">
                <a:solidFill>
                  <a:prstClr val="white"/>
                </a:solidFill>
                <a:latin typeface="Arial"/>
              </a:rPr>
              <a:t>[software system]</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pPr>
            <a:endParaRPr lang="en-US" sz="1000" dirty="0">
              <a:solidFill>
                <a:prstClr val="white"/>
              </a:solidFill>
              <a:latin typeface="Arial"/>
            </a:endParaRPr>
          </a:p>
        </p:txBody>
      </p:sp>
      <p:sp>
        <p:nvSpPr>
          <p:cNvPr id="21" name="Rounded Rectangle 20">
            <a:extLst>
              <a:ext uri="{FF2B5EF4-FFF2-40B4-BE49-F238E27FC236}">
                <a16:creationId xmlns:a16="http://schemas.microsoft.com/office/drawing/2014/main" id="{3CFBFB33-1218-1B46-8042-273C666C5186}"/>
              </a:ext>
            </a:extLst>
          </p:cNvPr>
          <p:cNvSpPr/>
          <p:nvPr/>
        </p:nvSpPr>
        <p:spPr>
          <a:xfrm>
            <a:off x="1737772" y="1400519"/>
            <a:ext cx="4685483" cy="3057182"/>
          </a:xfrm>
          <a:prstGeom prst="roundRect">
            <a:avLst>
              <a:gd name="adj" fmla="val 3149"/>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indent="0" algn="l"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Kafka Perf Tool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cxnSp>
        <p:nvCxnSpPr>
          <p:cNvPr id="58" name="Elbow Connector 57">
            <a:extLst>
              <a:ext uri="{FF2B5EF4-FFF2-40B4-BE49-F238E27FC236}">
                <a16:creationId xmlns:a16="http://schemas.microsoft.com/office/drawing/2014/main" id="{075CAE59-ED9A-0F48-BF04-07CA88610939}"/>
              </a:ext>
            </a:extLst>
          </p:cNvPr>
          <p:cNvCxnSpPr>
            <a:stCxn id="8" idx="3"/>
            <a:endCxn id="9" idx="1"/>
          </p:cNvCxnSpPr>
          <p:nvPr/>
        </p:nvCxnSpPr>
        <p:spPr>
          <a:xfrm flipV="1">
            <a:off x="5445412" y="1400518"/>
            <a:ext cx="1828666" cy="582666"/>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18CA162-B9D9-5D43-B7DA-E7D093961629}"/>
              </a:ext>
            </a:extLst>
          </p:cNvPr>
          <p:cNvSpPr txBox="1"/>
          <p:nvPr/>
        </p:nvSpPr>
        <p:spPr>
          <a:xfrm>
            <a:off x="6287704" y="1232646"/>
            <a:ext cx="660758" cy="338554"/>
          </a:xfrm>
          <a:prstGeom prst="rect">
            <a:avLst/>
          </a:prstGeom>
          <a:solidFill>
            <a:schemeClr val="bg1"/>
          </a:solidFill>
        </p:spPr>
        <p:txBody>
          <a:bodyPr wrap="none" rtlCol="0">
            <a:spAutoFit/>
          </a:bodyPr>
          <a:lstStyle/>
          <a:p>
            <a:r>
              <a:rPr lang="en-US" sz="800" dirty="0"/>
              <a:t>Publishes</a:t>
            </a:r>
          </a:p>
          <a:p>
            <a:r>
              <a:rPr lang="en-US" sz="800" dirty="0"/>
              <a:t>messages</a:t>
            </a:r>
          </a:p>
        </p:txBody>
      </p:sp>
      <p:sp>
        <p:nvSpPr>
          <p:cNvPr id="59" name="Rectangle 58">
            <a:extLst>
              <a:ext uri="{FF2B5EF4-FFF2-40B4-BE49-F238E27FC236}">
                <a16:creationId xmlns:a16="http://schemas.microsoft.com/office/drawing/2014/main" id="{D155D4FC-3D16-6E45-995F-1AC06BCEBEEC}"/>
              </a:ext>
            </a:extLst>
          </p:cNvPr>
          <p:cNvSpPr/>
          <p:nvPr/>
        </p:nvSpPr>
        <p:spPr>
          <a:xfrm>
            <a:off x="3781865" y="3324146"/>
            <a:ext cx="1663547" cy="570079"/>
          </a:xfrm>
          <a:prstGeom prst="rect">
            <a:avLst/>
          </a:prstGeom>
          <a:solidFill>
            <a:srgbClr val="3567A6"/>
          </a:solidFill>
          <a:ln/>
        </p:spPr>
        <p:style>
          <a:lnRef idx="0">
            <a:schemeClr val="accent1"/>
          </a:lnRef>
          <a:fillRef idx="3">
            <a:schemeClr val="accent1"/>
          </a:fillRef>
          <a:effectRef idx="3">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Consumer App</a:t>
            </a:r>
            <a:endParaRPr kumimoji="0" sz="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60" name="Elbow Connector 59">
            <a:extLst>
              <a:ext uri="{FF2B5EF4-FFF2-40B4-BE49-F238E27FC236}">
                <a16:creationId xmlns:a16="http://schemas.microsoft.com/office/drawing/2014/main" id="{B78B66F9-0572-E24C-AC98-746F0E060A12}"/>
              </a:ext>
            </a:extLst>
          </p:cNvPr>
          <p:cNvCxnSpPr>
            <a:cxnSpLocks/>
            <a:stCxn id="28" idx="1"/>
            <a:endCxn id="59" idx="3"/>
          </p:cNvCxnSpPr>
          <p:nvPr/>
        </p:nvCxnSpPr>
        <p:spPr>
          <a:xfrm rot="10800000">
            <a:off x="5445413" y="3609187"/>
            <a:ext cx="1828665" cy="22534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1E1247C-49D7-D147-9304-6DE26446F6CF}"/>
              </a:ext>
            </a:extLst>
          </p:cNvPr>
          <p:cNvSpPr txBox="1"/>
          <p:nvPr/>
        </p:nvSpPr>
        <p:spPr>
          <a:xfrm>
            <a:off x="5733997" y="3439908"/>
            <a:ext cx="705642" cy="338554"/>
          </a:xfrm>
          <a:prstGeom prst="rect">
            <a:avLst/>
          </a:prstGeom>
          <a:solidFill>
            <a:schemeClr val="bg1"/>
          </a:solidFill>
        </p:spPr>
        <p:txBody>
          <a:bodyPr wrap="none" rtlCol="0">
            <a:spAutoFit/>
          </a:bodyPr>
          <a:lstStyle/>
          <a:p>
            <a:r>
              <a:rPr lang="en-US" sz="800" dirty="0"/>
              <a:t>Consumes </a:t>
            </a:r>
          </a:p>
          <a:p>
            <a:r>
              <a:rPr lang="en-US" sz="800" dirty="0"/>
              <a:t>messages</a:t>
            </a:r>
          </a:p>
        </p:txBody>
      </p:sp>
      <p:cxnSp>
        <p:nvCxnSpPr>
          <p:cNvPr id="63" name="Straight Arrow Connector 62">
            <a:extLst>
              <a:ext uri="{FF2B5EF4-FFF2-40B4-BE49-F238E27FC236}">
                <a16:creationId xmlns:a16="http://schemas.microsoft.com/office/drawing/2014/main" id="{793811A6-8EDB-6049-9D05-992872AC2C47}"/>
              </a:ext>
            </a:extLst>
          </p:cNvPr>
          <p:cNvCxnSpPr>
            <a:cxnSpLocks/>
            <a:stCxn id="6" idx="3"/>
          </p:cNvCxnSpPr>
          <p:nvPr/>
        </p:nvCxnSpPr>
        <p:spPr>
          <a:xfrm>
            <a:off x="1046536" y="2698743"/>
            <a:ext cx="2753541" cy="910442"/>
          </a:xfrm>
          <a:prstGeom prst="straightConnector1">
            <a:avLst/>
          </a:prstGeom>
          <a:ln>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556E4385-085A-774A-8EA3-5E8126E0DD98}"/>
              </a:ext>
            </a:extLst>
          </p:cNvPr>
          <p:cNvSpPr txBox="1"/>
          <p:nvPr/>
        </p:nvSpPr>
        <p:spPr>
          <a:xfrm>
            <a:off x="1972078" y="3021541"/>
            <a:ext cx="771365" cy="338554"/>
          </a:xfrm>
          <a:prstGeom prst="rect">
            <a:avLst/>
          </a:prstGeom>
          <a:solidFill>
            <a:schemeClr val="bg1"/>
          </a:solidFill>
        </p:spPr>
        <p:txBody>
          <a:bodyPr wrap="none" rtlCol="0">
            <a:spAutoFit/>
          </a:bodyPr>
          <a:lstStyle/>
          <a:p>
            <a:r>
              <a:rPr lang="en-US" sz="800" dirty="0"/>
              <a:t>Get Latency </a:t>
            </a:r>
          </a:p>
          <a:p>
            <a:r>
              <a:rPr lang="en-US" sz="800" dirty="0"/>
              <a:t>metrics</a:t>
            </a:r>
            <a:endParaRPr sz="800" dirty="0"/>
          </a:p>
        </p:txBody>
      </p:sp>
      <p:pic>
        <p:nvPicPr>
          <p:cNvPr id="23" name="Picture 22">
            <a:extLst>
              <a:ext uri="{FF2B5EF4-FFF2-40B4-BE49-F238E27FC236}">
                <a16:creationId xmlns:a16="http://schemas.microsoft.com/office/drawing/2014/main" id="{D82FBD58-B726-AB49-ADA0-33691F551FC1}"/>
              </a:ext>
            </a:extLst>
          </p:cNvPr>
          <p:cNvPicPr>
            <a:picLocks noChangeAspect="1"/>
          </p:cNvPicPr>
          <p:nvPr/>
        </p:nvPicPr>
        <p:blipFill>
          <a:blip r:embed="rId2"/>
          <a:stretch>
            <a:fillRect/>
          </a:stretch>
        </p:blipFill>
        <p:spPr>
          <a:xfrm>
            <a:off x="1857615" y="1512420"/>
            <a:ext cx="441419" cy="441419"/>
          </a:xfrm>
          <a:prstGeom prst="rect">
            <a:avLst/>
          </a:prstGeom>
        </p:spPr>
      </p:pic>
      <p:pic>
        <p:nvPicPr>
          <p:cNvPr id="24" name="Picture 23">
            <a:extLst>
              <a:ext uri="{FF2B5EF4-FFF2-40B4-BE49-F238E27FC236}">
                <a16:creationId xmlns:a16="http://schemas.microsoft.com/office/drawing/2014/main" id="{3D7345F2-6378-424A-9A35-13E2319FBD8D}"/>
              </a:ext>
            </a:extLst>
          </p:cNvPr>
          <p:cNvPicPr>
            <a:picLocks noChangeAspect="1"/>
          </p:cNvPicPr>
          <p:nvPr/>
        </p:nvPicPr>
        <p:blipFill>
          <a:blip r:embed="rId3"/>
          <a:stretch>
            <a:fillRect/>
          </a:stretch>
        </p:blipFill>
        <p:spPr>
          <a:xfrm>
            <a:off x="1653871" y="3480155"/>
            <a:ext cx="586032" cy="586032"/>
          </a:xfrm>
          <a:prstGeom prst="rect">
            <a:avLst/>
          </a:prstGeom>
        </p:spPr>
      </p:pic>
      <p:sp>
        <p:nvSpPr>
          <p:cNvPr id="25" name="Rectangle 24">
            <a:extLst>
              <a:ext uri="{FF2B5EF4-FFF2-40B4-BE49-F238E27FC236}">
                <a16:creationId xmlns:a16="http://schemas.microsoft.com/office/drawing/2014/main" id="{B65B1B0D-47BB-B547-AFBC-E8EF7A781B2A}"/>
              </a:ext>
            </a:extLst>
          </p:cNvPr>
          <p:cNvSpPr/>
          <p:nvPr/>
        </p:nvSpPr>
        <p:spPr>
          <a:xfrm>
            <a:off x="1946524" y="3633839"/>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6" name="AutoShape 4">
            <a:extLst>
              <a:ext uri="{FF2B5EF4-FFF2-40B4-BE49-F238E27FC236}">
                <a16:creationId xmlns:a16="http://schemas.microsoft.com/office/drawing/2014/main" id="{E5540552-8680-C74F-ADCB-3F5D62B88778}"/>
              </a:ext>
            </a:extLst>
          </p:cNvPr>
          <p:cNvSpPr>
            <a:spLocks noChangeArrowheads="1"/>
          </p:cNvSpPr>
          <p:nvPr/>
        </p:nvSpPr>
        <p:spPr bwMode="auto">
          <a:xfrm>
            <a:off x="1796739" y="1448384"/>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spTree>
    <p:extLst>
      <p:ext uri="{BB962C8B-B14F-4D97-AF65-F5344CB8AC3E}">
        <p14:creationId xmlns:p14="http://schemas.microsoft.com/office/powerpoint/2010/main" val="383713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Test Environment: Bidirectional</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20</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51999" y="815691"/>
            <a:ext cx="4008458" cy="3473033"/>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815691"/>
            <a:ext cx="4135285" cy="35121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195193"/>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803410" y="1060171"/>
            <a:ext cx="3968536"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71281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74613" y="3916065"/>
            <a:ext cx="225173" cy="205872"/>
          </a:xfrm>
          <a:prstGeom prst="rect">
            <a:avLst/>
          </a:prstGeom>
        </p:spPr>
      </p:pic>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211015" y="4121937"/>
            <a:ext cx="225173" cy="205872"/>
          </a:xfrm>
          <a:prstGeom prst="rect">
            <a:avLst/>
          </a:prstGeom>
        </p:spPr>
      </p:pic>
      <p:grpSp>
        <p:nvGrpSpPr>
          <p:cNvPr id="3" name="Group 2">
            <a:extLst>
              <a:ext uri="{FF2B5EF4-FFF2-40B4-BE49-F238E27FC236}">
                <a16:creationId xmlns:a16="http://schemas.microsoft.com/office/drawing/2014/main" id="{C32B04C6-EDFD-6245-847E-EB8C8D437026}"/>
              </a:ext>
            </a:extLst>
          </p:cNvPr>
          <p:cNvGrpSpPr/>
          <p:nvPr/>
        </p:nvGrpSpPr>
        <p:grpSpPr>
          <a:xfrm>
            <a:off x="514554" y="1231093"/>
            <a:ext cx="818524" cy="411476"/>
            <a:chOff x="1193647" y="1635094"/>
            <a:chExt cx="818524" cy="411476"/>
          </a:xfrm>
        </p:grpSpPr>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360994" y="1065752"/>
            <a:ext cx="3893392" cy="1027599"/>
          </a:xfrm>
          <a:prstGeom prst="roundRect">
            <a:avLst>
              <a:gd name="adj" fmla="val 7117"/>
            </a:avLst>
          </a:prstGeom>
          <a:noFill/>
          <a:ln w="12700">
            <a:solidFill>
              <a:schemeClr val="accent3"/>
            </a:solidFill>
            <a:prstDash val="dash"/>
            <a:round/>
            <a:headEnd/>
            <a:tailEnd/>
          </a:ln>
        </p:spPr>
        <p:txBody>
          <a:bodyPr lIns="0" tIns="0" rIns="0" bIns="0" anchor="t"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356431" y="2423568"/>
            <a:ext cx="987079" cy="385454"/>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Consumer App</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3041634" y="2639138"/>
            <a:ext cx="994405" cy="411012"/>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esm-to-esi</a:t>
            </a:r>
            <a:endParaRPr lang="en-US" sz="750" dirty="0">
              <a:solidFill>
                <a:prstClr val="white"/>
              </a:solidFill>
              <a:latin typeface="Arial"/>
            </a:endParaRPr>
          </a:p>
        </p:txBody>
      </p:sp>
      <p:sp>
        <p:nvSpPr>
          <p:cNvPr id="7" name="TextBox 6">
            <a:extLst>
              <a:ext uri="{FF2B5EF4-FFF2-40B4-BE49-F238E27FC236}">
                <a16:creationId xmlns:a16="http://schemas.microsoft.com/office/drawing/2014/main" id="{9C49EA51-B835-094C-91A0-D088AFF81C4B}"/>
              </a:ext>
            </a:extLst>
          </p:cNvPr>
          <p:cNvSpPr txBox="1"/>
          <p:nvPr/>
        </p:nvSpPr>
        <p:spPr>
          <a:xfrm>
            <a:off x="566251" y="1052580"/>
            <a:ext cx="97174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esm.accounts</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479778" y="1019514"/>
            <a:ext cx="69442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6D7777"/>
                </a:solidFill>
                <a:latin typeface="Arial" panose="020B0604020202020204" pitchFamily="34" charset="0"/>
                <a:cs typeface="Arial" panose="020B0604020202020204" pitchFamily="34" charset="0"/>
              </a:rPr>
              <a:t>accounts</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2"/>
            <a:endCxn id="38" idx="3"/>
          </p:cNvCxnSpPr>
          <p:nvPr/>
        </p:nvCxnSpPr>
        <p:spPr>
          <a:xfrm rot="5400000">
            <a:off x="4413587" y="1229122"/>
            <a:ext cx="1237975" cy="1993069"/>
          </a:xfrm>
          <a:prstGeom prst="bentConnector2">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3"/>
          </p:cNvCxnSpPr>
          <p:nvPr/>
        </p:nvCxnSpPr>
        <p:spPr>
          <a:xfrm rot="10800000">
            <a:off x="1333078" y="1436832"/>
            <a:ext cx="1708556" cy="1407813"/>
          </a:xfrm>
          <a:prstGeom prst="bentConnector3">
            <a:avLst>
              <a:gd name="adj1" fmla="val 50000"/>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096234" y="263913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MirrorMaker 2.0</a:t>
            </a:r>
          </a:p>
          <a:p>
            <a:pPr algn="ctr" defTabSz="514350"/>
            <a:r>
              <a:rPr lang="en-US" sz="750" dirty="0">
                <a:solidFill>
                  <a:prstClr val="white"/>
                </a:solidFill>
              </a:rPr>
              <a:t>esi-to-esm</a:t>
            </a:r>
            <a:endParaRPr lang="en-US" sz="750" dirty="0">
              <a:solidFill>
                <a:prstClr val="white"/>
              </a:solidFill>
              <a:latin typeface="Arial"/>
            </a:endParaRP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2988263" y="121039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803877" y="1229992"/>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000996" y="1011797"/>
            <a:ext cx="694421"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accounts</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739235" y="1066084"/>
            <a:ext cx="893193" cy="246221"/>
          </a:xfrm>
          <a:prstGeom prst="rect">
            <a:avLst/>
          </a:prstGeom>
          <a:noFill/>
        </p:spPr>
        <p:txBody>
          <a:bodyPr wrap="none" rtlCol="0">
            <a:spAutoFit/>
          </a:bodyPr>
          <a:lstStyle/>
          <a:p>
            <a:pPr eaLnBrk="0" fontAlgn="base" hangingPunct="0">
              <a:spcBef>
                <a:spcPct val="0"/>
              </a:spcBef>
              <a:spcAft>
                <a:spcPct val="0"/>
              </a:spcAft>
            </a:pPr>
            <a:r>
              <a:rPr lang="en-US" sz="1000" dirty="0">
                <a:solidFill>
                  <a:srgbClr val="7CC7FF">
                    <a:lumMod val="75000"/>
                  </a:srgbClr>
                </a:solidFill>
                <a:latin typeface="Arial" panose="020B0604020202020204" pitchFamily="34" charset="0"/>
                <a:cs typeface="Arial" panose="020B0604020202020204" pitchFamily="34" charset="0"/>
              </a:rPr>
              <a:t>esi.accounts</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538837" y="1416135"/>
            <a:ext cx="3557397" cy="1369490"/>
          </a:xfrm>
          <a:prstGeom prst="bentConnector3">
            <a:avLst>
              <a:gd name="adj1" fmla="val 50000"/>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2"/>
          </p:cNvCxnSpPr>
          <p:nvPr/>
        </p:nvCxnSpPr>
        <p:spPr>
          <a:xfrm flipV="1">
            <a:off x="8090639" y="1641468"/>
            <a:ext cx="194748" cy="1144157"/>
          </a:xfrm>
          <a:prstGeom prst="bentConnector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stCxn id="51" idx="0"/>
            <a:endCxn id="31" idx="2"/>
          </p:cNvCxnSpPr>
          <p:nvPr/>
        </p:nvCxnSpPr>
        <p:spPr>
          <a:xfrm rot="5400000" flipH="1" flipV="1">
            <a:off x="532518" y="1960023"/>
            <a:ext cx="780999" cy="146093"/>
          </a:xfrm>
          <a:prstGeom prst="bentConnector3">
            <a:avLst>
              <a:gd name="adj1" fmla="val 500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76" idx="0"/>
            <a:endCxn id="58" idx="2"/>
          </p:cNvCxnSpPr>
          <p:nvPr/>
        </p:nvCxnSpPr>
        <p:spPr>
          <a:xfrm rot="5400000" flipH="1" flipV="1">
            <a:off x="1852784" y="1862542"/>
            <a:ext cx="1857657" cy="1376321"/>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endCxn id="12" idx="2"/>
          </p:cNvCxnSpPr>
          <p:nvPr/>
        </p:nvCxnSpPr>
        <p:spPr>
          <a:xfrm rot="16200000" flipV="1">
            <a:off x="5286126" y="2487780"/>
            <a:ext cx="1872861" cy="110639"/>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0" y="1607985"/>
            <a:ext cx="191007" cy="252252"/>
          </a:xfrm>
          <a:prstGeom prst="rect">
            <a:avLst/>
          </a:prstGeom>
        </p:spPr>
      </p:pic>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488079" y="604643"/>
            <a:ext cx="397442" cy="351885"/>
          </a:xfrm>
          <a:prstGeom prst="rect">
            <a:avLst/>
          </a:prstGeom>
          <a:solidFill>
            <a:schemeClr val="bg1"/>
          </a:solidFill>
        </p:spPr>
      </p:pic>
      <p:sp>
        <p:nvSpPr>
          <p:cNvPr id="76" name="Rounded Rectangle 75">
            <a:extLst>
              <a:ext uri="{FF2B5EF4-FFF2-40B4-BE49-F238E27FC236}">
                <a16:creationId xmlns:a16="http://schemas.microsoft.com/office/drawing/2014/main" id="{2C1CB860-FD57-8546-9BDC-D947F9E2CD08}"/>
              </a:ext>
            </a:extLst>
          </p:cNvPr>
          <p:cNvSpPr/>
          <p:nvPr/>
        </p:nvSpPr>
        <p:spPr>
          <a:xfrm>
            <a:off x="1583267"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
        <p:nvSpPr>
          <p:cNvPr id="80" name="Rounded Rectangle 79">
            <a:extLst>
              <a:ext uri="{FF2B5EF4-FFF2-40B4-BE49-F238E27FC236}">
                <a16:creationId xmlns:a16="http://schemas.microsoft.com/office/drawing/2014/main" id="{F30DA413-A71D-6343-B4AA-D8C5D57CE1A0}"/>
              </a:ext>
            </a:extLst>
          </p:cNvPr>
          <p:cNvSpPr/>
          <p:nvPr/>
        </p:nvSpPr>
        <p:spPr>
          <a:xfrm>
            <a:off x="5381765" y="3479530"/>
            <a:ext cx="1020370" cy="421662"/>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 Producer </a:t>
            </a:r>
          </a:p>
        </p:txBody>
      </p:sp>
    </p:spTree>
    <p:extLst>
      <p:ext uri="{BB962C8B-B14F-4D97-AF65-F5344CB8AC3E}">
        <p14:creationId xmlns:p14="http://schemas.microsoft.com/office/powerpoint/2010/main" val="255263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21</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606629" y="4016281"/>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606629" y="3952057"/>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95857" y="3132825"/>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54227" y="2834387"/>
            <a:ext cx="3352142" cy="1085324"/>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151498" y="3373740"/>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rgbClr val="0000FF"/>
                </a:solidFill>
                <a:latin typeface="Arial"/>
              </a:rPr>
              <a:t>Prometheus-server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849283" y="3228398"/>
            <a:ext cx="950942" cy="290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Prometheus- operator</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67932"/>
            <a:ext cx="261023" cy="238649"/>
          </a:xfrm>
          <a:prstGeom prst="rect">
            <a:avLst/>
          </a:prstGeom>
        </p:spPr>
      </p:pic>
      <p:sp>
        <p:nvSpPr>
          <p:cNvPr id="25" name="Rectangle 24">
            <a:extLst>
              <a:ext uri="{FF2B5EF4-FFF2-40B4-BE49-F238E27FC236}">
                <a16:creationId xmlns:a16="http://schemas.microsoft.com/office/drawing/2014/main" id="{B65DE0D7-1E84-164A-8728-EADB34EDB8AE}"/>
              </a:ext>
            </a:extLst>
          </p:cNvPr>
          <p:cNvSpPr/>
          <p:nvPr/>
        </p:nvSpPr>
        <p:spPr>
          <a:xfrm>
            <a:off x="2159800" y="2931971"/>
            <a:ext cx="1397824" cy="340039"/>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Service Monitor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Tree>
    <p:extLst>
      <p:ext uri="{BB962C8B-B14F-4D97-AF65-F5344CB8AC3E}">
        <p14:creationId xmlns:p14="http://schemas.microsoft.com/office/powerpoint/2010/main" val="128733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4</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3" y="2081320"/>
            <a:ext cx="1487184" cy="6820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853454"/>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629307"/>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sp>
        <p:nvSpPr>
          <p:cNvPr id="15" name="Can 14">
            <a:extLst>
              <a:ext uri="{FF2B5EF4-FFF2-40B4-BE49-F238E27FC236}">
                <a16:creationId xmlns:a16="http://schemas.microsoft.com/office/drawing/2014/main" id="{0472B313-5B8E-334A-9BC9-9E80C878C859}"/>
              </a:ext>
            </a:extLst>
          </p:cNvPr>
          <p:cNvSpPr/>
          <p:nvPr/>
        </p:nvSpPr>
        <p:spPr>
          <a:xfrm rot="16200000">
            <a:off x="6963526" y="259034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source-topic-name-B*</a:t>
            </a:r>
          </a:p>
        </p:txBody>
      </p:sp>
      <p:cxnSp>
        <p:nvCxnSpPr>
          <p:cNvPr id="16" name="Elbow Connector 15">
            <a:extLst>
              <a:ext uri="{FF2B5EF4-FFF2-40B4-BE49-F238E27FC236}">
                <a16:creationId xmlns:a16="http://schemas.microsoft.com/office/drawing/2014/main" id="{C68AEBB8-EC7A-BE4A-AD9C-43907A9AECBA}"/>
              </a:ext>
            </a:extLst>
          </p:cNvPr>
          <p:cNvCxnSpPr>
            <a:cxnSpLocks/>
            <a:stCxn id="30" idx="3"/>
            <a:endCxn id="15" idx="1"/>
          </p:cNvCxnSpPr>
          <p:nvPr/>
        </p:nvCxnSpPr>
        <p:spPr>
          <a:xfrm>
            <a:off x="5140079" y="3190556"/>
            <a:ext cx="1320847" cy="57047"/>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69395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91786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69372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855960"/>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topic-name-B*</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
        <p:nvSpPr>
          <p:cNvPr id="30" name="Rectangle 29">
            <a:extLst>
              <a:ext uri="{FF2B5EF4-FFF2-40B4-BE49-F238E27FC236}">
                <a16:creationId xmlns:a16="http://schemas.microsoft.com/office/drawing/2014/main" id="{07E5DDD0-6572-904F-8774-BA06E124E585}"/>
              </a:ext>
            </a:extLst>
          </p:cNvPr>
          <p:cNvSpPr/>
          <p:nvPr/>
        </p:nvSpPr>
        <p:spPr>
          <a:xfrm>
            <a:off x="4003921" y="2998595"/>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sp>
        <p:nvSpPr>
          <p:cNvPr id="31" name="Rectangle 30">
            <a:extLst>
              <a:ext uri="{FF2B5EF4-FFF2-40B4-BE49-F238E27FC236}">
                <a16:creationId xmlns:a16="http://schemas.microsoft.com/office/drawing/2014/main" id="{1B70A39B-5BCD-2D4F-A22B-B8A00DB97B42}"/>
              </a:ext>
            </a:extLst>
          </p:cNvPr>
          <p:cNvSpPr/>
          <p:nvPr/>
        </p:nvSpPr>
        <p:spPr>
          <a:xfrm>
            <a:off x="4003921" y="3461981"/>
            <a:ext cx="1136158" cy="383922"/>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dirty="0">
                <a:solidFill>
                  <a:srgbClr val="325C80">
                    <a:lumMod val="50000"/>
                  </a:srgbClr>
                </a:solidFill>
                <a:latin typeface="Arial"/>
              </a:rPr>
              <a:t>Mirror Maker 2.0 Connector</a:t>
            </a:r>
          </a:p>
        </p:txBody>
      </p:sp>
      <p:cxnSp>
        <p:nvCxnSpPr>
          <p:cNvPr id="14" name="Elbow Connector 13">
            <a:extLst>
              <a:ext uri="{FF2B5EF4-FFF2-40B4-BE49-F238E27FC236}">
                <a16:creationId xmlns:a16="http://schemas.microsoft.com/office/drawing/2014/main" id="{39756F27-A065-CE48-97BD-FE2A9157CD07}"/>
              </a:ext>
            </a:extLst>
          </p:cNvPr>
          <p:cNvCxnSpPr>
            <a:cxnSpLocks/>
            <a:stCxn id="29" idx="3"/>
            <a:endCxn id="30" idx="1"/>
          </p:cNvCxnSpPr>
          <p:nvPr/>
        </p:nvCxnSpPr>
        <p:spPr>
          <a:xfrm flipV="1">
            <a:off x="1670013" y="3190556"/>
            <a:ext cx="2333908" cy="121461"/>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Can 31">
            <a:extLst>
              <a:ext uri="{FF2B5EF4-FFF2-40B4-BE49-F238E27FC236}">
                <a16:creationId xmlns:a16="http://schemas.microsoft.com/office/drawing/2014/main" id="{4183D53B-9BC7-2841-840A-8D80012CB27A}"/>
              </a:ext>
            </a:extLst>
          </p:cNvPr>
          <p:cNvSpPr/>
          <p:nvPr/>
        </p:nvSpPr>
        <p:spPr>
          <a:xfrm rot="16200000">
            <a:off x="6963526" y="3313258"/>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source-topic-name-C*</a:t>
            </a:r>
          </a:p>
        </p:txBody>
      </p:sp>
      <p:cxnSp>
        <p:nvCxnSpPr>
          <p:cNvPr id="33" name="Elbow Connector 32">
            <a:extLst>
              <a:ext uri="{FF2B5EF4-FFF2-40B4-BE49-F238E27FC236}">
                <a16:creationId xmlns:a16="http://schemas.microsoft.com/office/drawing/2014/main" id="{69BA5A83-FCCC-B841-BEE7-929F00A667E2}"/>
              </a:ext>
            </a:extLst>
          </p:cNvPr>
          <p:cNvCxnSpPr>
            <a:cxnSpLocks/>
            <a:stCxn id="31" idx="3"/>
            <a:endCxn id="32" idx="1"/>
          </p:cNvCxnSpPr>
          <p:nvPr/>
        </p:nvCxnSpPr>
        <p:spPr>
          <a:xfrm>
            <a:off x="5140079" y="3653942"/>
            <a:ext cx="1320847" cy="316574"/>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34" name="Can 33">
            <a:extLst>
              <a:ext uri="{FF2B5EF4-FFF2-40B4-BE49-F238E27FC236}">
                <a16:creationId xmlns:a16="http://schemas.microsoft.com/office/drawing/2014/main" id="{F7C081CE-8FBC-F146-9228-33ACDC96E6C2}"/>
              </a:ext>
            </a:extLst>
          </p:cNvPr>
          <p:cNvSpPr/>
          <p:nvPr/>
        </p:nvSpPr>
        <p:spPr>
          <a:xfrm rot="16200000">
            <a:off x="1059299" y="3578873"/>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topic-name-C*</a:t>
            </a:r>
          </a:p>
        </p:txBody>
      </p:sp>
      <p:cxnSp>
        <p:nvCxnSpPr>
          <p:cNvPr id="35" name="Elbow Connector 34">
            <a:extLst>
              <a:ext uri="{FF2B5EF4-FFF2-40B4-BE49-F238E27FC236}">
                <a16:creationId xmlns:a16="http://schemas.microsoft.com/office/drawing/2014/main" id="{933F6857-54C4-D141-A048-FF372430DCBF}"/>
              </a:ext>
            </a:extLst>
          </p:cNvPr>
          <p:cNvCxnSpPr>
            <a:cxnSpLocks/>
            <a:stCxn id="34" idx="3"/>
            <a:endCxn id="31" idx="1"/>
          </p:cNvCxnSpPr>
          <p:nvPr/>
        </p:nvCxnSpPr>
        <p:spPr>
          <a:xfrm flipV="1">
            <a:off x="1670013" y="3653942"/>
            <a:ext cx="2333908" cy="380988"/>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Can 35">
            <a:extLst>
              <a:ext uri="{FF2B5EF4-FFF2-40B4-BE49-F238E27FC236}">
                <a16:creationId xmlns:a16="http://schemas.microsoft.com/office/drawing/2014/main" id="{C1F7A952-47A5-EA4E-BD64-FF988F9AB84B}"/>
              </a:ext>
            </a:extLst>
          </p:cNvPr>
          <p:cNvSpPr/>
          <p:nvPr/>
        </p:nvSpPr>
        <p:spPr>
          <a:xfrm rot="16200000">
            <a:off x="6948441" y="1816585"/>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source-topic-name-A*</a:t>
            </a:r>
          </a:p>
        </p:txBody>
      </p:sp>
      <p:sp>
        <p:nvSpPr>
          <p:cNvPr id="37" name="Can 36">
            <a:extLst>
              <a:ext uri="{FF2B5EF4-FFF2-40B4-BE49-F238E27FC236}">
                <a16:creationId xmlns:a16="http://schemas.microsoft.com/office/drawing/2014/main" id="{18844471-66BE-FD48-AB9E-4A7C34815F61}"/>
              </a:ext>
            </a:extLst>
          </p:cNvPr>
          <p:cNvSpPr/>
          <p:nvPr/>
        </p:nvSpPr>
        <p:spPr>
          <a:xfrm rot="16200000">
            <a:off x="1093535" y="2034325"/>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topic-name-A*</a:t>
            </a:r>
          </a:p>
        </p:txBody>
      </p:sp>
      <p:cxnSp>
        <p:nvCxnSpPr>
          <p:cNvPr id="38" name="Elbow Connector 37">
            <a:extLst>
              <a:ext uri="{FF2B5EF4-FFF2-40B4-BE49-F238E27FC236}">
                <a16:creationId xmlns:a16="http://schemas.microsoft.com/office/drawing/2014/main" id="{10C6A4F8-C269-C743-AAF1-AA7A937FF54B}"/>
              </a:ext>
            </a:extLst>
          </p:cNvPr>
          <p:cNvCxnSpPr>
            <a:cxnSpLocks/>
            <a:stCxn id="37" idx="3"/>
            <a:endCxn id="9" idx="1"/>
          </p:cNvCxnSpPr>
          <p:nvPr/>
        </p:nvCxnSpPr>
        <p:spPr>
          <a:xfrm>
            <a:off x="1704249" y="2490382"/>
            <a:ext cx="2299672" cy="225637"/>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Elbow Connector 41">
            <a:extLst>
              <a:ext uri="{FF2B5EF4-FFF2-40B4-BE49-F238E27FC236}">
                <a16:creationId xmlns:a16="http://schemas.microsoft.com/office/drawing/2014/main" id="{42DA60E8-16D8-324F-B19E-29C0F6E6AECD}"/>
              </a:ext>
            </a:extLst>
          </p:cNvPr>
          <p:cNvCxnSpPr>
            <a:cxnSpLocks/>
            <a:stCxn id="9" idx="3"/>
            <a:endCxn id="36" idx="1"/>
          </p:cNvCxnSpPr>
          <p:nvPr/>
        </p:nvCxnSpPr>
        <p:spPr>
          <a:xfrm flipV="1">
            <a:off x="5140079" y="2473843"/>
            <a:ext cx="1305762" cy="242176"/>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49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7</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120839" y="2647089"/>
            <a:ext cx="1812650" cy="98012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sp>
        <p:nvSpPr>
          <p:cNvPr id="38" name="Rounded Rectangle 37">
            <a:extLst>
              <a:ext uri="{FF2B5EF4-FFF2-40B4-BE49-F238E27FC236}">
                <a16:creationId xmlns:a16="http://schemas.microsoft.com/office/drawing/2014/main" id="{B8888133-CCF3-0944-9B5C-B88A02187A65}"/>
              </a:ext>
            </a:extLst>
          </p:cNvPr>
          <p:cNvSpPr/>
          <p:nvPr/>
        </p:nvSpPr>
        <p:spPr>
          <a:xfrm>
            <a:off x="2571508" y="3147606"/>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3967754" y="1232738"/>
            <a:ext cx="1659514" cy="2463195"/>
          </a:xfrm>
          <a:prstGeom prst="bentConnector4">
            <a:avLst>
              <a:gd name="adj1" fmla="val -13775"/>
              <a:gd name="adj2" fmla="val 51402"/>
            </a:avLst>
          </a:prstGeom>
          <a:ln w="12700">
            <a:solidFill>
              <a:srgbClr val="953FD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1"/>
            <a:ext cx="628401" cy="1247523"/>
          </a:xfrm>
          <a:prstGeom prst="bentConnector2">
            <a:avLst/>
          </a:prstGeom>
          <a:ln w="127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2587605" y="2792726"/>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flipH="1">
            <a:off x="2587605" y="1833455"/>
            <a:ext cx="1069640" cy="1105758"/>
          </a:xfrm>
          <a:prstGeom prst="bentConnector5">
            <a:avLst>
              <a:gd name="adj1" fmla="val -21372"/>
              <a:gd name="adj2" fmla="val 52679"/>
              <a:gd name="adj3" fmla="val 121372"/>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3582010" y="1827611"/>
            <a:ext cx="4748691" cy="1111602"/>
          </a:xfrm>
          <a:prstGeom prst="bentConnector3">
            <a:avLst>
              <a:gd name="adj1" fmla="val 104814"/>
            </a:avLst>
          </a:prstGeom>
          <a:ln w="12700">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76600"/>
            </a:avLst>
          </a:prstGeom>
          <a:ln w="12700">
            <a:solidFill>
              <a:srgbClr val="953FDA"/>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2700">
            <a:solidFill>
              <a:schemeClr val="accent2">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4"/>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75481</TotalTime>
  <Words>1613</Words>
  <Application>Microsoft Macintosh PowerPoint</Application>
  <PresentationFormat>On-screen Show (16:9)</PresentationFormat>
  <Paragraphs>646</Paragraphs>
  <Slides>21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Mirror Maker 2</vt:lpstr>
      <vt:lpstr>MM2 - Data Replication Active - Passive</vt:lpstr>
      <vt:lpstr>MM2 - Data Replication Active - Passive</vt:lpstr>
      <vt:lpstr>Data Replication Active - Active</vt:lpstr>
      <vt:lpstr>Mirror Maker 2</vt:lpstr>
      <vt:lpstr>Data Replication Environment - 2</vt:lpstr>
      <vt:lpstr>Data Replication Environment - 3</vt:lpstr>
      <vt:lpstr>Performance Test</vt:lpstr>
      <vt:lpstr>Offset mapping</vt:lpstr>
      <vt:lpstr>Failover</vt:lpstr>
      <vt:lpstr>Duplicate</vt:lpstr>
      <vt:lpstr>Duplicate</vt:lpstr>
      <vt:lpstr>k8s resources</vt:lpstr>
      <vt:lpstr>Performance Testing: System Context</vt:lpstr>
      <vt:lpstr>Performance Testing</vt:lpstr>
      <vt:lpstr>Performance Testing: Container diagram</vt:lpstr>
      <vt:lpstr>Test Environment: Bidirectional</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550</cp:revision>
  <cp:lastPrinted>2019-10-02T13:04:38Z</cp:lastPrinted>
  <dcterms:created xsi:type="dcterms:W3CDTF">2019-01-17T23:14:09Z</dcterms:created>
  <dcterms:modified xsi:type="dcterms:W3CDTF">2020-05-15T18:39:31Z</dcterms:modified>
</cp:coreProperties>
</file>