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8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6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778000" y="2298700"/>
            <a:ext cx="20827999" cy="464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778000" y="7073900"/>
            <a:ext cx="20827999" cy="158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pic"/>
          </p:nvPr>
        </p:nvSpPr>
        <p:spPr>
          <a:xfrm>
            <a:off x="15760700" y="7048500"/>
            <a:ext cx="7404099" cy="554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Shape 46"/>
          <p:cNvSpPr/>
          <p:nvPr>
            <p:ph idx="3" type="pic"/>
          </p:nvPr>
        </p:nvSpPr>
        <p:spPr>
          <a:xfrm>
            <a:off x="15760700" y="1130300"/>
            <a:ext cx="7404099" cy="554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Shape 47"/>
          <p:cNvSpPr/>
          <p:nvPr>
            <p:ph idx="4" type="pic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2387600" y="8953500"/>
            <a:ext cx="19621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3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2387600" y="5988050"/>
            <a:ext cx="19621500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5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pic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- Top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2" type="sldNum"/>
          </p:nvPr>
        </p:nvSpPr>
        <p:spPr>
          <a:xfrm>
            <a:off x="23424198" y="12863570"/>
            <a:ext cx="556261" cy="622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fld id="{00000000-1234-1234-1234-123412341234}" type="slidenum">
              <a:rPr b="0" i="0" lang="en-US" sz="3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idx="2" type="pic"/>
          </p:nvPr>
        </p:nvSpPr>
        <p:spPr>
          <a:xfrm>
            <a:off x="3125967" y="673100"/>
            <a:ext cx="18135601" cy="873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635000" y="9448800"/>
            <a:ext cx="23113999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5000" y="11518900"/>
            <a:ext cx="23113999" cy="158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778000" y="4533900"/>
            <a:ext cx="20827999" cy="464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idx="2" type="pic"/>
          </p:nvPr>
        </p:nvSpPr>
        <p:spPr>
          <a:xfrm>
            <a:off x="13165979" y="1104900"/>
            <a:ext cx="9525001" cy="11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651000" y="1104900"/>
            <a:ext cx="10223500" cy="561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8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651000" y="6845300"/>
            <a:ext cx="10223500" cy="576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range">
    <p:bg>
      <p:bgPr>
        <a:solidFill>
          <a:srgbClr val="FFA94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838789" y="12652688"/>
            <a:ext cx="556261" cy="622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fld id="{00000000-1234-1234-1234-123412341234}" type="slidenum">
              <a:rPr b="0" i="0" lang="en-US" sz="3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689100" y="3238500"/>
            <a:ext cx="21005799" cy="920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  <a:defRPr b="0" i="0" sz="5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  <a:defRPr b="0" i="0" sz="5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  <a:defRPr b="0" i="0" sz="5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  <a:defRPr b="0" i="0" sz="5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  <a:defRPr b="0" i="0" sz="5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pic"/>
          </p:nvPr>
        </p:nvSpPr>
        <p:spPr>
          <a:xfrm>
            <a:off x="13169900" y="3238500"/>
            <a:ext cx="9524999" cy="920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689100" y="3238500"/>
            <a:ext cx="10007600" cy="920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4487" lvl="0" marL="5588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  <a:defRPr b="0" i="0" sz="4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4487" lvl="1" marL="11176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  <a:defRPr b="0" i="0" sz="4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4487" lvl="2" marL="16764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  <a:defRPr b="0" i="0" sz="4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4487" lvl="3" marL="2235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  <a:defRPr b="0" i="0" sz="4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4487" lvl="4" marL="27940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  <a:defRPr b="0" i="0" sz="4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689100" y="1778000"/>
            <a:ext cx="21005799" cy="10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  <a:defRPr b="0" i="0" sz="5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  <a:defRPr b="0" i="0" sz="5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  <a:defRPr b="0" i="0" sz="5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  <a:defRPr b="0" i="0" sz="5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  <a:defRPr b="0" i="0" sz="5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959031" y="13081000"/>
            <a:ext cx="453237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2" type="sldNum"/>
          </p:nvPr>
        </p:nvSpPr>
        <p:spPr>
          <a:xfrm>
            <a:off x="23424198" y="12863570"/>
            <a:ext cx="556261" cy="622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fld id="{00000000-1234-1234-1234-123412341234}" type="slidenum">
              <a:rPr b="0" i="0" lang="en-US" sz="3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  <a:defRPr b="0" i="0" sz="11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689100" y="3238500"/>
            <a:ext cx="21005799" cy="920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73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735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735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735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735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735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735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735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735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sertesting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533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469" y="10511856"/>
            <a:ext cx="1805317" cy="17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1371169" y="5696026"/>
            <a:ext cx="13891639" cy="20544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r>
              <a:rPr b="1" i="0" lang="en-US" sz="1128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Test Name Here</a:t>
            </a:r>
          </a:p>
        </p:txBody>
      </p:sp>
      <p:sp>
        <p:nvSpPr>
          <p:cNvPr id="64" name="Shape 64"/>
          <p:cNvSpPr/>
          <p:nvPr/>
        </p:nvSpPr>
        <p:spPr>
          <a:xfrm>
            <a:off x="1421969" y="4843083"/>
            <a:ext cx="10214858" cy="79915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r>
              <a:rPr b="1" i="0" lang="en-US" sz="402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Date / Sprint #</a:t>
            </a:r>
          </a:p>
        </p:txBody>
      </p:sp>
      <p:sp>
        <p:nvSpPr>
          <p:cNvPr id="65" name="Shape 65"/>
          <p:cNvSpPr/>
          <p:nvPr/>
        </p:nvSpPr>
        <p:spPr>
          <a:xfrm>
            <a:off x="13112075" y="11636442"/>
            <a:ext cx="10214856" cy="79915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r>
              <a:rPr b="1" i="0" lang="en-US" sz="402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Dec. 21,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9E3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23534689" y="12822510"/>
            <a:ext cx="335280" cy="622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fld id="{00000000-1234-1234-1234-123412341234}" type="slidenum">
              <a:rPr b="0" i="0" lang="en-US" sz="3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1689100" y="57150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r>
              <a:rPr b="1" i="0" lang="en-US" sz="9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Test Overview</a:t>
            </a:r>
          </a:p>
        </p:txBody>
      </p:sp>
      <p:sp>
        <p:nvSpPr>
          <p:cNvPr id="72" name="Shape 72"/>
          <p:cNvSpPr/>
          <p:nvPr/>
        </p:nvSpPr>
        <p:spPr>
          <a:xfrm>
            <a:off x="366629" y="12860378"/>
            <a:ext cx="8874615" cy="62276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Test Overview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-714072" y="12482035"/>
            <a:ext cx="25812146" cy="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18039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2" type="sldNum"/>
          </p:nvPr>
        </p:nvSpPr>
        <p:spPr>
          <a:xfrm>
            <a:off x="23534689" y="12863570"/>
            <a:ext cx="335280" cy="622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fld id="{00000000-1234-1234-1234-123412341234}" type="slidenum">
              <a:rPr b="0" i="0" lang="en-US" sz="3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Test Overview</a:t>
            </a:r>
          </a:p>
        </p:txBody>
      </p:sp>
      <p:sp>
        <p:nvSpPr>
          <p:cNvPr id="80" name="Shape 80"/>
          <p:cNvSpPr/>
          <p:nvPr/>
        </p:nvSpPr>
        <p:spPr>
          <a:xfrm>
            <a:off x="1803983" y="3374682"/>
            <a:ext cx="19082811" cy="80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Test Setup</a:t>
            </a:r>
          </a:p>
          <a:p>
            <a:pPr indent="-610576" lvl="1" marL="1245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</a:pPr>
            <a:r>
              <a:rPr b="0" i="0" lang="en-US" sz="5000" u="sng" cap="none" strike="noStrike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UserTesting.com</a:t>
            </a:r>
            <a:r>
              <a:rPr b="0" i="0" lang="en-US" sz="5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video/audio recordings</a:t>
            </a:r>
          </a:p>
          <a:p>
            <a:pPr indent="-610576" lvl="1" marL="1245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</a:pPr>
            <a:r>
              <a:rPr b="0" i="0" lang="en-US" sz="5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Performed on December 16, 2016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Demographics</a:t>
            </a:r>
          </a:p>
          <a:p>
            <a:pPr indent="-610576" lvl="1" marL="1245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</a:pPr>
            <a:r>
              <a:rPr b="0" i="0" lang="en-US" sz="5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10 total subjects</a:t>
            </a:r>
          </a:p>
          <a:p>
            <a:pPr indent="-610575" lvl="2" marL="1880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3 female, 18–25 </a:t>
            </a:r>
          </a:p>
          <a:p>
            <a:pPr indent="-610575" lvl="2" marL="1880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3 female, 40–65+</a:t>
            </a:r>
          </a:p>
          <a:p>
            <a:pPr indent="-610575" lvl="2" marL="1880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2 male, 18–25</a:t>
            </a:r>
          </a:p>
          <a:p>
            <a:pPr indent="-610575" lvl="2" marL="1880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venir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2 male, 40–65+</a:t>
            </a:r>
          </a:p>
        </p:txBody>
      </p:sp>
      <p:sp>
        <p:nvSpPr>
          <p:cNvPr id="81" name="Shape 81"/>
          <p:cNvSpPr/>
          <p:nvPr/>
        </p:nvSpPr>
        <p:spPr>
          <a:xfrm>
            <a:off x="366629" y="12860378"/>
            <a:ext cx="8874615" cy="622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Test Overview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-714072" y="12482035"/>
            <a:ext cx="25812146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9019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9E3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23534689" y="12863570"/>
            <a:ext cx="335280" cy="622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fld id="{00000000-1234-1234-1234-123412341234}" type="slidenum">
              <a:rPr b="0" i="0" lang="en-US" sz="3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1689099" y="5172667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r>
              <a:rPr b="1" i="0" lang="en-US" sz="9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Identify the Learning Gap</a:t>
            </a:r>
          </a:p>
        </p:txBody>
      </p:sp>
      <p:sp>
        <p:nvSpPr>
          <p:cNvPr id="89" name="Shape 89"/>
          <p:cNvSpPr/>
          <p:nvPr/>
        </p:nvSpPr>
        <p:spPr>
          <a:xfrm>
            <a:off x="366629" y="12860378"/>
            <a:ext cx="8874615" cy="62276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Identify the Learning Gap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-714072" y="12482035"/>
            <a:ext cx="25812146" cy="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18039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1" name="Shape 91"/>
          <p:cNvSpPr/>
          <p:nvPr/>
        </p:nvSpPr>
        <p:spPr>
          <a:xfrm>
            <a:off x="2726116" y="4672764"/>
            <a:ext cx="17826391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nir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Objective 1</a:t>
            </a:r>
          </a:p>
        </p:txBody>
      </p:sp>
      <p:sp>
        <p:nvSpPr>
          <p:cNvPr id="92" name="Shape 92"/>
          <p:cNvSpPr/>
          <p:nvPr/>
        </p:nvSpPr>
        <p:spPr>
          <a:xfrm>
            <a:off x="4876214" y="7379535"/>
            <a:ext cx="14631573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73942" lvl="1" marL="120894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venir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Can users describe what a service year is, who it is for and when to do it? </a:t>
            </a:r>
          </a:p>
          <a:p>
            <a:pPr indent="-573942" lvl="1" marL="120894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venir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How do users differentiate a service year from other experiences? </a:t>
            </a:r>
          </a:p>
          <a:p>
            <a:pPr indent="-573942" lvl="1" marL="120894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venir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Can users determine if a service year is right for themselves or their children?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23534689" y="12863570"/>
            <a:ext cx="335280" cy="622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fld id="{00000000-1234-1234-1234-123412341234}" type="slidenum">
              <a:rPr b="0" i="0" lang="en-US" sz="3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1689100" y="5002507"/>
            <a:ext cx="21005799" cy="3710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Users understood a service year at a high level, but were unable to succinctly describe the steps necessary to complete a service year.</a:t>
            </a:r>
          </a:p>
        </p:txBody>
      </p:sp>
      <p:sp>
        <p:nvSpPr>
          <p:cNvPr id="99" name="Shape 99"/>
          <p:cNvSpPr/>
          <p:nvPr/>
        </p:nvSpPr>
        <p:spPr>
          <a:xfrm>
            <a:off x="366629" y="12860378"/>
            <a:ext cx="8874615" cy="622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Identify the Learning Gap</a:t>
            </a:r>
          </a:p>
        </p:txBody>
      </p:sp>
      <p:cxnSp>
        <p:nvCxnSpPr>
          <p:cNvPr id="100" name="Shape 100"/>
          <p:cNvCxnSpPr/>
          <p:nvPr/>
        </p:nvCxnSpPr>
        <p:spPr>
          <a:xfrm>
            <a:off x="-714072" y="12482035"/>
            <a:ext cx="25812146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9019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1" name="Shape 101"/>
          <p:cNvSpPr/>
          <p:nvPr/>
        </p:nvSpPr>
        <p:spPr>
          <a:xfrm>
            <a:off x="1689100" y="4082639"/>
            <a:ext cx="21005799" cy="832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ct val="25000"/>
              <a:buFont typeface="Avenir"/>
              <a:buNone/>
            </a:pPr>
            <a:r>
              <a:rPr b="0" i="0" lang="en-US" sz="4232" u="none" cap="none" strike="noStrike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Takeaway #1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4357459" y="2184558"/>
            <a:ext cx="9736387" cy="60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venir"/>
              <a:buNone/>
            </a:pPr>
            <a:r>
              <a:rPr b="1" i="0" lang="en-US" sz="2900" u="none" cap="none" strike="noStrike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Positive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23534689" y="12863570"/>
            <a:ext cx="335280" cy="622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fld id="{00000000-1234-1234-1234-123412341234}" type="slidenum">
              <a:rPr b="0" i="0" lang="en-US" sz="3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108" name="Shape 108"/>
          <p:cNvSpPr/>
          <p:nvPr/>
        </p:nvSpPr>
        <p:spPr>
          <a:xfrm>
            <a:off x="366629" y="12860378"/>
            <a:ext cx="8874615" cy="622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Identify the Learning Gap</a:t>
            </a:r>
          </a:p>
        </p:txBody>
      </p:sp>
      <p:cxnSp>
        <p:nvCxnSpPr>
          <p:cNvPr id="109" name="Shape 109"/>
          <p:cNvCxnSpPr/>
          <p:nvPr/>
        </p:nvCxnSpPr>
        <p:spPr>
          <a:xfrm>
            <a:off x="-714072" y="12482035"/>
            <a:ext cx="25812146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9019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239" y="2229139"/>
            <a:ext cx="12057742" cy="9257721"/>
          </a:xfrm>
          <a:prstGeom prst="rect">
            <a:avLst/>
          </a:prstGeom>
          <a:noFill/>
          <a:ln>
            <a:noFill/>
          </a:ln>
          <a:effectLst>
            <a:outerShdw blurRad="152400" rotWithShape="0" dir="5400000" dist="90065">
              <a:srgbClr val="000000">
                <a:alpha val="18823"/>
              </a:srgbClr>
            </a:outerShdw>
          </a:effectLst>
        </p:spPr>
      </p:pic>
      <p:sp>
        <p:nvSpPr>
          <p:cNvPr id="111" name="Shape 111"/>
          <p:cNvSpPr/>
          <p:nvPr/>
        </p:nvSpPr>
        <p:spPr>
          <a:xfrm>
            <a:off x="14357459" y="2965450"/>
            <a:ext cx="9090295" cy="7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homepage </a:t>
            </a:r>
            <a:r>
              <a:rPr b="1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hero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b="1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How it Works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sections helped users understand that: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venir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83846" lvl="0" marL="6838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nir"/>
              <a:buAutoNum type="arabicPeriod"/>
            </a:pPr>
            <a:r>
              <a:rPr b="0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An individual signs up</a:t>
            </a:r>
          </a:p>
          <a:p>
            <a:pPr indent="-683846" lvl="0" marL="6838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nir"/>
              <a:buAutoNum type="arabicPeriod"/>
            </a:pPr>
            <a:r>
              <a:rPr b="0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An individual tells the system what they’re interested in</a:t>
            </a:r>
          </a:p>
          <a:p>
            <a:pPr indent="-683846" lvl="0" marL="6838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nir"/>
              <a:buAutoNum type="arabicPeriod"/>
            </a:pPr>
            <a:r>
              <a:rPr b="0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An individual receives opportunities that match their interest.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809" y="1231900"/>
            <a:ext cx="8356600" cy="13233399"/>
          </a:xfrm>
          <a:prstGeom prst="rect">
            <a:avLst/>
          </a:prstGeom>
          <a:noFill/>
          <a:ln>
            <a:noFill/>
          </a:ln>
          <a:effectLst>
            <a:outerShdw blurRad="152400" rotWithShape="0" dir="5400000" dist="31001">
              <a:srgbClr val="000000">
                <a:alpha val="18823"/>
              </a:srgbClr>
            </a:outerShdw>
          </a:effectLst>
        </p:spPr>
      </p:pic>
      <p:sp>
        <p:nvSpPr>
          <p:cNvPr id="117" name="Shape 117"/>
          <p:cNvSpPr/>
          <p:nvPr/>
        </p:nvSpPr>
        <p:spPr>
          <a:xfrm>
            <a:off x="2436059" y="7694786"/>
            <a:ext cx="10179031" cy="4958054"/>
          </a:xfrm>
          <a:prstGeom prst="rect">
            <a:avLst/>
          </a:prstGeom>
          <a:gradFill>
            <a:gsLst>
              <a:gs pos="0">
                <a:srgbClr val="FBFBFB">
                  <a:alpha val="0"/>
                </a:srgbClr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2436059" y="12518422"/>
            <a:ext cx="10179031" cy="12123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23534689" y="12863570"/>
            <a:ext cx="335280" cy="622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fld id="{00000000-1234-1234-1234-123412341234}" type="slidenum">
              <a:rPr b="0" i="0" lang="en-US" sz="3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120" name="Shape 120"/>
          <p:cNvSpPr/>
          <p:nvPr/>
        </p:nvSpPr>
        <p:spPr>
          <a:xfrm>
            <a:off x="366629" y="12860378"/>
            <a:ext cx="8874615" cy="622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Identify the Learning Gap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-714072" y="12482035"/>
            <a:ext cx="25812146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9019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2" name="Shape 122"/>
          <p:cNvSpPr/>
          <p:nvPr/>
        </p:nvSpPr>
        <p:spPr>
          <a:xfrm>
            <a:off x="12533271" y="5470548"/>
            <a:ext cx="9736388" cy="2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Users that reached the </a:t>
            </a:r>
            <a:r>
              <a:rPr b="1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About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page from </a:t>
            </a:r>
            <a:r>
              <a:rPr b="1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How it Works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skimmed over headlines, largely ignoring paragraph copy.</a:t>
            </a:r>
          </a:p>
        </p:txBody>
      </p:sp>
      <p:sp>
        <p:nvSpPr>
          <p:cNvPr id="123" name="Shape 123"/>
          <p:cNvSpPr/>
          <p:nvPr/>
        </p:nvSpPr>
        <p:spPr>
          <a:xfrm>
            <a:off x="12533271" y="4748839"/>
            <a:ext cx="9736388" cy="60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Avenir"/>
              <a:buNone/>
            </a:pPr>
            <a:r>
              <a:rPr b="1" i="0" lang="en-US" sz="2900" u="none" cap="none" strike="noStrike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Problem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23534689" y="12863570"/>
            <a:ext cx="335280" cy="622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fld id="{00000000-1234-1234-1234-123412341234}" type="slidenum">
              <a:rPr b="0" i="0" lang="en-US" sz="3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Overall Insights</a:t>
            </a:r>
          </a:p>
        </p:txBody>
      </p:sp>
      <p:sp>
        <p:nvSpPr>
          <p:cNvPr id="130" name="Shape 130"/>
          <p:cNvSpPr/>
          <p:nvPr/>
        </p:nvSpPr>
        <p:spPr>
          <a:xfrm>
            <a:off x="1876421" y="3139625"/>
            <a:ext cx="20156906" cy="985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803519" lvl="0" marL="8035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nir"/>
              <a:buAutoNum type="arabicPeriod"/>
            </a:pPr>
            <a:r>
              <a:rPr b="0" i="0" lang="en-US" sz="4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Users understand that they sign up, get matched, work with org </a:t>
            </a:r>
          </a:p>
          <a:p>
            <a:pPr indent="-803519" lvl="0" marL="8035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nir"/>
              <a:buAutoNum type="arabicPeriod"/>
            </a:pPr>
            <a:r>
              <a:rPr b="0" i="0" lang="en-US" sz="4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Subjects didn’t understand how to a SY differs from a typical job or internship</a:t>
            </a:r>
          </a:p>
          <a:p>
            <a:pPr indent="-803519" lvl="0" marL="8035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nir"/>
              <a:buAutoNum type="arabicPeriod"/>
            </a:pPr>
            <a:r>
              <a:rPr b="0" i="0" lang="en-US" sz="4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Available benefits = good life experience and get skills, look good on resume</a:t>
            </a:r>
          </a:p>
          <a:p>
            <a:pPr indent="-803519" lvl="0" marL="8035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nir"/>
              <a:buAutoNum type="arabicPeriod"/>
            </a:pPr>
            <a:r>
              <a:rPr b="0" i="0" lang="en-US" sz="4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Details and steps not totally clearly</a:t>
            </a:r>
          </a:p>
          <a:p>
            <a:pPr indent="-803519" lvl="1" marL="16925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nir"/>
              <a:buAutoNum type="arabicPeriod"/>
            </a:pPr>
            <a:r>
              <a:rPr b="0" i="0" lang="en-US" sz="4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Not sure if they apply through the website </a:t>
            </a:r>
          </a:p>
          <a:p>
            <a:pPr indent="-803519" lvl="1" marL="16925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nir"/>
              <a:buAutoNum type="arabicPeriod"/>
            </a:pPr>
            <a:r>
              <a:rPr b="0" i="0" lang="en-US" sz="4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No clear understanding of what happens after start serving</a:t>
            </a:r>
          </a:p>
          <a:p>
            <a:pPr indent="-803519" lvl="0" marL="8035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nir"/>
              <a:buAutoNum type="arabicPeriod"/>
            </a:pPr>
            <a:r>
              <a:rPr b="0" i="0" lang="en-US" sz="4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Subjects felt the site had more credibility when they saw trusted partner logos (eg AmeriCorps)</a:t>
            </a:r>
          </a:p>
          <a:p>
            <a:pPr indent="-803519" lvl="0" marL="8035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nir"/>
              <a:buAutoNum type="arabicPeriod"/>
            </a:pPr>
            <a:r>
              <a:rPr b="0" i="0" lang="en-US" sz="4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“Find Opportunities” offered a lot of context for what a service is </a:t>
            </a:r>
          </a:p>
          <a:p>
            <a:pPr indent="-803519" lvl="1" marL="16925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venir"/>
              <a:buAutoNum type="arabicPeriod"/>
            </a:pPr>
            <a:r>
              <a:rPr b="0" i="0" lang="en-US" sz="4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not clear what “see more” does or what they should expect</a:t>
            </a:r>
          </a:p>
        </p:txBody>
      </p:sp>
      <p:sp>
        <p:nvSpPr>
          <p:cNvPr id="131" name="Shape 131"/>
          <p:cNvSpPr/>
          <p:nvPr/>
        </p:nvSpPr>
        <p:spPr>
          <a:xfrm>
            <a:off x="366629" y="12860378"/>
            <a:ext cx="8874615" cy="622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nir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Insights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-714072" y="12482035"/>
            <a:ext cx="25812146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9019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