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4039"/>
    <a:srgbClr val="F8B323"/>
    <a:srgbClr val="FFFFFF"/>
    <a:srgbClr val="F3F3F2"/>
    <a:srgbClr val="2A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54" autoAdjust="0"/>
  </p:normalViewPr>
  <p:slideViewPr>
    <p:cSldViewPr snapToGrid="0">
      <p:cViewPr varScale="1">
        <p:scale>
          <a:sx n="109" d="100"/>
          <a:sy n="109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jha.WVOFFICE.000\Desktop\DS6306-MinerLeague-CaseStudies\CaseStudy1\Data\Breweries%20and%20Beers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jha.WVOFFICE.000\Desktop\DS6306-MinerLeague-CaseStudies\CaseStudy1\Data\Breweries%20and%20Beers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Beers per Brewery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Sheet2!$C$1</c:f>
              <c:strCache>
                <c:ptCount val="1"/>
                <c:pt idx="0">
                  <c:v>Breweries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Sheet2!$A$2:$A$52</c:f>
              <c:strCache>
                <c:ptCount val="51"/>
                <c:pt idx="0">
                  <c:v> CO</c:v>
                </c:pt>
                <c:pt idx="1">
                  <c:v> CA</c:v>
                </c:pt>
                <c:pt idx="2">
                  <c:v> MI</c:v>
                </c:pt>
                <c:pt idx="3">
                  <c:v> IN</c:v>
                </c:pt>
                <c:pt idx="4">
                  <c:v> TX</c:v>
                </c:pt>
                <c:pt idx="5">
                  <c:v> OR</c:v>
                </c:pt>
                <c:pt idx="6">
                  <c:v> PA</c:v>
                </c:pt>
                <c:pt idx="7">
                  <c:v> IL</c:v>
                </c:pt>
                <c:pt idx="8">
                  <c:v> WI</c:v>
                </c:pt>
                <c:pt idx="9">
                  <c:v> MA</c:v>
                </c:pt>
                <c:pt idx="10">
                  <c:v> NY</c:v>
                </c:pt>
                <c:pt idx="11">
                  <c:v> WA</c:v>
                </c:pt>
                <c:pt idx="12">
                  <c:v> NC</c:v>
                </c:pt>
                <c:pt idx="13">
                  <c:v> FL</c:v>
                </c:pt>
                <c:pt idx="14">
                  <c:v> MN</c:v>
                </c:pt>
                <c:pt idx="15">
                  <c:v> OH</c:v>
                </c:pt>
                <c:pt idx="16">
                  <c:v> AZ</c:v>
                </c:pt>
                <c:pt idx="17">
                  <c:v> MO</c:v>
                </c:pt>
                <c:pt idx="18">
                  <c:v> VA</c:v>
                </c:pt>
                <c:pt idx="19">
                  <c:v> MT</c:v>
                </c:pt>
                <c:pt idx="20">
                  <c:v> IA</c:v>
                </c:pt>
                <c:pt idx="21">
                  <c:v> ID</c:v>
                </c:pt>
                <c:pt idx="22">
                  <c:v> RI</c:v>
                </c:pt>
                <c:pt idx="23">
                  <c:v> ME</c:v>
                </c:pt>
                <c:pt idx="24">
                  <c:v> VT</c:v>
                </c:pt>
                <c:pt idx="25">
                  <c:v> HI</c:v>
                </c:pt>
                <c:pt idx="26">
                  <c:v> CT</c:v>
                </c:pt>
                <c:pt idx="27">
                  <c:v> UT</c:v>
                </c:pt>
                <c:pt idx="28">
                  <c:v> AK</c:v>
                </c:pt>
                <c:pt idx="29">
                  <c:v> NE</c:v>
                </c:pt>
                <c:pt idx="30">
                  <c:v> KS</c:v>
                </c:pt>
                <c:pt idx="31">
                  <c:v> KY</c:v>
                </c:pt>
                <c:pt idx="32">
                  <c:v> MD</c:v>
                </c:pt>
                <c:pt idx="33">
                  <c:v> LA</c:v>
                </c:pt>
                <c:pt idx="34">
                  <c:v> OK</c:v>
                </c:pt>
                <c:pt idx="35">
                  <c:v> GA</c:v>
                </c:pt>
                <c:pt idx="36">
                  <c:v> WY</c:v>
                </c:pt>
                <c:pt idx="37">
                  <c:v> NM</c:v>
                </c:pt>
                <c:pt idx="38">
                  <c:v> SC</c:v>
                </c:pt>
                <c:pt idx="39">
                  <c:v> NV</c:v>
                </c:pt>
                <c:pt idx="40">
                  <c:v> MS</c:v>
                </c:pt>
                <c:pt idx="41">
                  <c:v> AL</c:v>
                </c:pt>
                <c:pt idx="42">
                  <c:v> NH</c:v>
                </c:pt>
                <c:pt idx="43">
                  <c:v> NJ</c:v>
                </c:pt>
                <c:pt idx="44">
                  <c:v> DC</c:v>
                </c:pt>
                <c:pt idx="45">
                  <c:v> SD</c:v>
                </c:pt>
                <c:pt idx="46">
                  <c:v> TN</c:v>
                </c:pt>
                <c:pt idx="47">
                  <c:v> AR</c:v>
                </c:pt>
                <c:pt idx="48">
                  <c:v> ND</c:v>
                </c:pt>
                <c:pt idx="49">
                  <c:v> WV</c:v>
                </c:pt>
                <c:pt idx="50">
                  <c:v> DE</c:v>
                </c:pt>
              </c:strCache>
            </c:strRef>
          </c:cat>
          <c:val>
            <c:numRef>
              <c:f>Sheet2!$C$2:$C$52</c:f>
              <c:numCache>
                <c:formatCode>General</c:formatCode>
                <c:ptCount val="51"/>
                <c:pt idx="0">
                  <c:v>47</c:v>
                </c:pt>
                <c:pt idx="1">
                  <c:v>39</c:v>
                </c:pt>
                <c:pt idx="2">
                  <c:v>32</c:v>
                </c:pt>
                <c:pt idx="3">
                  <c:v>22</c:v>
                </c:pt>
                <c:pt idx="4">
                  <c:v>28</c:v>
                </c:pt>
                <c:pt idx="5">
                  <c:v>29</c:v>
                </c:pt>
                <c:pt idx="6">
                  <c:v>25</c:v>
                </c:pt>
                <c:pt idx="7">
                  <c:v>18</c:v>
                </c:pt>
                <c:pt idx="8">
                  <c:v>20</c:v>
                </c:pt>
                <c:pt idx="9">
                  <c:v>23</c:v>
                </c:pt>
                <c:pt idx="10">
                  <c:v>16</c:v>
                </c:pt>
                <c:pt idx="11">
                  <c:v>23</c:v>
                </c:pt>
                <c:pt idx="12">
                  <c:v>19</c:v>
                </c:pt>
                <c:pt idx="13">
                  <c:v>15</c:v>
                </c:pt>
                <c:pt idx="14">
                  <c:v>12</c:v>
                </c:pt>
                <c:pt idx="15">
                  <c:v>15</c:v>
                </c:pt>
                <c:pt idx="16">
                  <c:v>11</c:v>
                </c:pt>
                <c:pt idx="17">
                  <c:v>9</c:v>
                </c:pt>
                <c:pt idx="18">
                  <c:v>16</c:v>
                </c:pt>
                <c:pt idx="19">
                  <c:v>9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9</c:v>
                </c:pt>
                <c:pt idx="24">
                  <c:v>10</c:v>
                </c:pt>
                <c:pt idx="25">
                  <c:v>4</c:v>
                </c:pt>
                <c:pt idx="26">
                  <c:v>8</c:v>
                </c:pt>
                <c:pt idx="27">
                  <c:v>4</c:v>
                </c:pt>
                <c:pt idx="28">
                  <c:v>7</c:v>
                </c:pt>
                <c:pt idx="29">
                  <c:v>5</c:v>
                </c:pt>
                <c:pt idx="30">
                  <c:v>3</c:v>
                </c:pt>
                <c:pt idx="31">
                  <c:v>4</c:v>
                </c:pt>
                <c:pt idx="32">
                  <c:v>7</c:v>
                </c:pt>
                <c:pt idx="33">
                  <c:v>5</c:v>
                </c:pt>
                <c:pt idx="34">
                  <c:v>6</c:v>
                </c:pt>
                <c:pt idx="35">
                  <c:v>7</c:v>
                </c:pt>
                <c:pt idx="36">
                  <c:v>4</c:v>
                </c:pt>
                <c:pt idx="37">
                  <c:v>4</c:v>
                </c:pt>
                <c:pt idx="38">
                  <c:v>4</c:v>
                </c:pt>
                <c:pt idx="39">
                  <c:v>2</c:v>
                </c:pt>
                <c:pt idx="40">
                  <c:v>2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1</c:v>
                </c:pt>
                <c:pt idx="45">
                  <c:v>1</c:v>
                </c:pt>
                <c:pt idx="46">
                  <c:v>3</c:v>
                </c:pt>
                <c:pt idx="47">
                  <c:v>2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85-41FB-A096-F0CD6B7C3C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"/>
        <c:axId val="516288879"/>
        <c:axId val="516651999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Sheet2!$B$1</c15:sqref>
                        </c15:formulaRef>
                      </c:ext>
                    </c:extLst>
                    <c:strCache>
                      <c:ptCount val="1"/>
                      <c:pt idx="0">
                        <c:v>Beers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Sheet2!$A$2:$A$52</c15:sqref>
                        </c15:formulaRef>
                      </c:ext>
                    </c:extLst>
                    <c:strCache>
                      <c:ptCount val="51"/>
                      <c:pt idx="0">
                        <c:v> CO</c:v>
                      </c:pt>
                      <c:pt idx="1">
                        <c:v> CA</c:v>
                      </c:pt>
                      <c:pt idx="2">
                        <c:v> MI</c:v>
                      </c:pt>
                      <c:pt idx="3">
                        <c:v> IN</c:v>
                      </c:pt>
                      <c:pt idx="4">
                        <c:v> TX</c:v>
                      </c:pt>
                      <c:pt idx="5">
                        <c:v> OR</c:v>
                      </c:pt>
                      <c:pt idx="6">
                        <c:v> PA</c:v>
                      </c:pt>
                      <c:pt idx="7">
                        <c:v> IL</c:v>
                      </c:pt>
                      <c:pt idx="8">
                        <c:v> WI</c:v>
                      </c:pt>
                      <c:pt idx="9">
                        <c:v> MA</c:v>
                      </c:pt>
                      <c:pt idx="10">
                        <c:v> NY</c:v>
                      </c:pt>
                      <c:pt idx="11">
                        <c:v> WA</c:v>
                      </c:pt>
                      <c:pt idx="12">
                        <c:v> NC</c:v>
                      </c:pt>
                      <c:pt idx="13">
                        <c:v> FL</c:v>
                      </c:pt>
                      <c:pt idx="14">
                        <c:v> MN</c:v>
                      </c:pt>
                      <c:pt idx="15">
                        <c:v> OH</c:v>
                      </c:pt>
                      <c:pt idx="16">
                        <c:v> AZ</c:v>
                      </c:pt>
                      <c:pt idx="17">
                        <c:v> MO</c:v>
                      </c:pt>
                      <c:pt idx="18">
                        <c:v> VA</c:v>
                      </c:pt>
                      <c:pt idx="19">
                        <c:v> MT</c:v>
                      </c:pt>
                      <c:pt idx="20">
                        <c:v> IA</c:v>
                      </c:pt>
                      <c:pt idx="21">
                        <c:v> ID</c:v>
                      </c:pt>
                      <c:pt idx="22">
                        <c:v> RI</c:v>
                      </c:pt>
                      <c:pt idx="23">
                        <c:v> ME</c:v>
                      </c:pt>
                      <c:pt idx="24">
                        <c:v> VT</c:v>
                      </c:pt>
                      <c:pt idx="25">
                        <c:v> HI</c:v>
                      </c:pt>
                      <c:pt idx="26">
                        <c:v> CT</c:v>
                      </c:pt>
                      <c:pt idx="27">
                        <c:v> UT</c:v>
                      </c:pt>
                      <c:pt idx="28">
                        <c:v> AK</c:v>
                      </c:pt>
                      <c:pt idx="29">
                        <c:v> NE</c:v>
                      </c:pt>
                      <c:pt idx="30">
                        <c:v> KS</c:v>
                      </c:pt>
                      <c:pt idx="31">
                        <c:v> KY</c:v>
                      </c:pt>
                      <c:pt idx="32">
                        <c:v> MD</c:v>
                      </c:pt>
                      <c:pt idx="33">
                        <c:v> LA</c:v>
                      </c:pt>
                      <c:pt idx="34">
                        <c:v> OK</c:v>
                      </c:pt>
                      <c:pt idx="35">
                        <c:v> GA</c:v>
                      </c:pt>
                      <c:pt idx="36">
                        <c:v> WY</c:v>
                      </c:pt>
                      <c:pt idx="37">
                        <c:v> NM</c:v>
                      </c:pt>
                      <c:pt idx="38">
                        <c:v> SC</c:v>
                      </c:pt>
                      <c:pt idx="39">
                        <c:v> NV</c:v>
                      </c:pt>
                      <c:pt idx="40">
                        <c:v> MS</c:v>
                      </c:pt>
                      <c:pt idx="41">
                        <c:v> AL</c:v>
                      </c:pt>
                      <c:pt idx="42">
                        <c:v> NH</c:v>
                      </c:pt>
                      <c:pt idx="43">
                        <c:v> NJ</c:v>
                      </c:pt>
                      <c:pt idx="44">
                        <c:v> DC</c:v>
                      </c:pt>
                      <c:pt idx="45">
                        <c:v> SD</c:v>
                      </c:pt>
                      <c:pt idx="46">
                        <c:v> TN</c:v>
                      </c:pt>
                      <c:pt idx="47">
                        <c:v> AR</c:v>
                      </c:pt>
                      <c:pt idx="48">
                        <c:v> ND</c:v>
                      </c:pt>
                      <c:pt idx="49">
                        <c:v> WV</c:v>
                      </c:pt>
                      <c:pt idx="50">
                        <c:v> DE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Sheet2!$B$2:$B$52</c15:sqref>
                        </c15:formulaRef>
                      </c:ext>
                    </c:extLst>
                    <c:numCache>
                      <c:formatCode>General</c:formatCode>
                      <c:ptCount val="51"/>
                      <c:pt idx="0">
                        <c:v>265</c:v>
                      </c:pt>
                      <c:pt idx="1">
                        <c:v>183</c:v>
                      </c:pt>
                      <c:pt idx="2">
                        <c:v>162</c:v>
                      </c:pt>
                      <c:pt idx="3">
                        <c:v>139</c:v>
                      </c:pt>
                      <c:pt idx="4">
                        <c:v>130</c:v>
                      </c:pt>
                      <c:pt idx="5">
                        <c:v>125</c:v>
                      </c:pt>
                      <c:pt idx="6">
                        <c:v>100</c:v>
                      </c:pt>
                      <c:pt idx="7">
                        <c:v>91</c:v>
                      </c:pt>
                      <c:pt idx="8">
                        <c:v>87</c:v>
                      </c:pt>
                      <c:pt idx="9">
                        <c:v>82</c:v>
                      </c:pt>
                      <c:pt idx="10">
                        <c:v>74</c:v>
                      </c:pt>
                      <c:pt idx="11">
                        <c:v>68</c:v>
                      </c:pt>
                      <c:pt idx="12">
                        <c:v>59</c:v>
                      </c:pt>
                      <c:pt idx="13">
                        <c:v>58</c:v>
                      </c:pt>
                      <c:pt idx="14">
                        <c:v>55</c:v>
                      </c:pt>
                      <c:pt idx="15">
                        <c:v>49</c:v>
                      </c:pt>
                      <c:pt idx="16">
                        <c:v>47</c:v>
                      </c:pt>
                      <c:pt idx="17">
                        <c:v>42</c:v>
                      </c:pt>
                      <c:pt idx="18">
                        <c:v>40</c:v>
                      </c:pt>
                      <c:pt idx="19">
                        <c:v>40</c:v>
                      </c:pt>
                      <c:pt idx="20">
                        <c:v>30</c:v>
                      </c:pt>
                      <c:pt idx="21">
                        <c:v>30</c:v>
                      </c:pt>
                      <c:pt idx="22">
                        <c:v>27</c:v>
                      </c:pt>
                      <c:pt idx="23">
                        <c:v>27</c:v>
                      </c:pt>
                      <c:pt idx="24">
                        <c:v>27</c:v>
                      </c:pt>
                      <c:pt idx="25">
                        <c:v>27</c:v>
                      </c:pt>
                      <c:pt idx="26">
                        <c:v>27</c:v>
                      </c:pt>
                      <c:pt idx="27">
                        <c:v>26</c:v>
                      </c:pt>
                      <c:pt idx="28">
                        <c:v>25</c:v>
                      </c:pt>
                      <c:pt idx="29">
                        <c:v>25</c:v>
                      </c:pt>
                      <c:pt idx="30">
                        <c:v>23</c:v>
                      </c:pt>
                      <c:pt idx="31">
                        <c:v>21</c:v>
                      </c:pt>
                      <c:pt idx="32">
                        <c:v>21</c:v>
                      </c:pt>
                      <c:pt idx="33">
                        <c:v>19</c:v>
                      </c:pt>
                      <c:pt idx="34">
                        <c:v>19</c:v>
                      </c:pt>
                      <c:pt idx="35">
                        <c:v>16</c:v>
                      </c:pt>
                      <c:pt idx="36">
                        <c:v>15</c:v>
                      </c:pt>
                      <c:pt idx="37">
                        <c:v>14</c:v>
                      </c:pt>
                      <c:pt idx="38">
                        <c:v>14</c:v>
                      </c:pt>
                      <c:pt idx="39">
                        <c:v>11</c:v>
                      </c:pt>
                      <c:pt idx="40">
                        <c:v>11</c:v>
                      </c:pt>
                      <c:pt idx="41">
                        <c:v>10</c:v>
                      </c:pt>
                      <c:pt idx="42">
                        <c:v>8</c:v>
                      </c:pt>
                      <c:pt idx="43">
                        <c:v>8</c:v>
                      </c:pt>
                      <c:pt idx="44">
                        <c:v>8</c:v>
                      </c:pt>
                      <c:pt idx="45">
                        <c:v>7</c:v>
                      </c:pt>
                      <c:pt idx="46">
                        <c:v>6</c:v>
                      </c:pt>
                      <c:pt idx="47">
                        <c:v>5</c:v>
                      </c:pt>
                      <c:pt idx="48">
                        <c:v>3</c:v>
                      </c:pt>
                      <c:pt idx="49">
                        <c:v>2</c:v>
                      </c:pt>
                      <c:pt idx="50">
                        <c:v>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8685-41FB-A096-F0CD6B7C3CE8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2"/>
          <c:order val="2"/>
          <c:tx>
            <c:strRef>
              <c:f>Sheet2!$D$1</c:f>
              <c:strCache>
                <c:ptCount val="1"/>
                <c:pt idx="0">
                  <c:v>Ratio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cat>
            <c:strRef>
              <c:f>Sheet2!$A$2:$A$52</c:f>
              <c:strCache>
                <c:ptCount val="51"/>
                <c:pt idx="0">
                  <c:v> CO</c:v>
                </c:pt>
                <c:pt idx="1">
                  <c:v> CA</c:v>
                </c:pt>
                <c:pt idx="2">
                  <c:v> MI</c:v>
                </c:pt>
                <c:pt idx="3">
                  <c:v> IN</c:v>
                </c:pt>
                <c:pt idx="4">
                  <c:v> TX</c:v>
                </c:pt>
                <c:pt idx="5">
                  <c:v> OR</c:v>
                </c:pt>
                <c:pt idx="6">
                  <c:v> PA</c:v>
                </c:pt>
                <c:pt idx="7">
                  <c:v> IL</c:v>
                </c:pt>
                <c:pt idx="8">
                  <c:v> WI</c:v>
                </c:pt>
                <c:pt idx="9">
                  <c:v> MA</c:v>
                </c:pt>
                <c:pt idx="10">
                  <c:v> NY</c:v>
                </c:pt>
                <c:pt idx="11">
                  <c:v> WA</c:v>
                </c:pt>
                <c:pt idx="12">
                  <c:v> NC</c:v>
                </c:pt>
                <c:pt idx="13">
                  <c:v> FL</c:v>
                </c:pt>
                <c:pt idx="14">
                  <c:v> MN</c:v>
                </c:pt>
                <c:pt idx="15">
                  <c:v> OH</c:v>
                </c:pt>
                <c:pt idx="16">
                  <c:v> AZ</c:v>
                </c:pt>
                <c:pt idx="17">
                  <c:v> MO</c:v>
                </c:pt>
                <c:pt idx="18">
                  <c:v> VA</c:v>
                </c:pt>
                <c:pt idx="19">
                  <c:v> MT</c:v>
                </c:pt>
                <c:pt idx="20">
                  <c:v> IA</c:v>
                </c:pt>
                <c:pt idx="21">
                  <c:v> ID</c:v>
                </c:pt>
                <c:pt idx="22">
                  <c:v> RI</c:v>
                </c:pt>
                <c:pt idx="23">
                  <c:v> ME</c:v>
                </c:pt>
                <c:pt idx="24">
                  <c:v> VT</c:v>
                </c:pt>
                <c:pt idx="25">
                  <c:v> HI</c:v>
                </c:pt>
                <c:pt idx="26">
                  <c:v> CT</c:v>
                </c:pt>
                <c:pt idx="27">
                  <c:v> UT</c:v>
                </c:pt>
                <c:pt idx="28">
                  <c:v> AK</c:v>
                </c:pt>
                <c:pt idx="29">
                  <c:v> NE</c:v>
                </c:pt>
                <c:pt idx="30">
                  <c:v> KS</c:v>
                </c:pt>
                <c:pt idx="31">
                  <c:v> KY</c:v>
                </c:pt>
                <c:pt idx="32">
                  <c:v> MD</c:v>
                </c:pt>
                <c:pt idx="33">
                  <c:v> LA</c:v>
                </c:pt>
                <c:pt idx="34">
                  <c:v> OK</c:v>
                </c:pt>
                <c:pt idx="35">
                  <c:v> GA</c:v>
                </c:pt>
                <c:pt idx="36">
                  <c:v> WY</c:v>
                </c:pt>
                <c:pt idx="37">
                  <c:v> NM</c:v>
                </c:pt>
                <c:pt idx="38">
                  <c:v> SC</c:v>
                </c:pt>
                <c:pt idx="39">
                  <c:v> NV</c:v>
                </c:pt>
                <c:pt idx="40">
                  <c:v> MS</c:v>
                </c:pt>
                <c:pt idx="41">
                  <c:v> AL</c:v>
                </c:pt>
                <c:pt idx="42">
                  <c:v> NH</c:v>
                </c:pt>
                <c:pt idx="43">
                  <c:v> NJ</c:v>
                </c:pt>
                <c:pt idx="44">
                  <c:v> DC</c:v>
                </c:pt>
                <c:pt idx="45">
                  <c:v> SD</c:v>
                </c:pt>
                <c:pt idx="46">
                  <c:v> TN</c:v>
                </c:pt>
                <c:pt idx="47">
                  <c:v> AR</c:v>
                </c:pt>
                <c:pt idx="48">
                  <c:v> ND</c:v>
                </c:pt>
                <c:pt idx="49">
                  <c:v> WV</c:v>
                </c:pt>
                <c:pt idx="50">
                  <c:v> DE</c:v>
                </c:pt>
              </c:strCache>
            </c:strRef>
          </c:cat>
          <c:val>
            <c:numRef>
              <c:f>Sheet2!$D$2:$D$52</c:f>
              <c:numCache>
                <c:formatCode>0</c:formatCode>
                <c:ptCount val="51"/>
                <c:pt idx="0">
                  <c:v>5.6382978723404253</c:v>
                </c:pt>
                <c:pt idx="1">
                  <c:v>4.6923076923076925</c:v>
                </c:pt>
                <c:pt idx="2">
                  <c:v>5.0625</c:v>
                </c:pt>
                <c:pt idx="3">
                  <c:v>6.3181818181818183</c:v>
                </c:pt>
                <c:pt idx="4">
                  <c:v>4.6428571428571432</c:v>
                </c:pt>
                <c:pt idx="5">
                  <c:v>4.3103448275862073</c:v>
                </c:pt>
                <c:pt idx="6">
                  <c:v>4</c:v>
                </c:pt>
                <c:pt idx="7">
                  <c:v>5.0555555555555554</c:v>
                </c:pt>
                <c:pt idx="8">
                  <c:v>4.3499999999999996</c:v>
                </c:pt>
                <c:pt idx="9">
                  <c:v>3.5652173913043477</c:v>
                </c:pt>
                <c:pt idx="10">
                  <c:v>4.625</c:v>
                </c:pt>
                <c:pt idx="11">
                  <c:v>2.9565217391304346</c:v>
                </c:pt>
                <c:pt idx="12">
                  <c:v>3.1052631578947367</c:v>
                </c:pt>
                <c:pt idx="13">
                  <c:v>3.8666666666666667</c:v>
                </c:pt>
                <c:pt idx="14">
                  <c:v>4.583333333333333</c:v>
                </c:pt>
                <c:pt idx="15">
                  <c:v>3.2666666666666666</c:v>
                </c:pt>
                <c:pt idx="16">
                  <c:v>4.2727272727272725</c:v>
                </c:pt>
                <c:pt idx="17">
                  <c:v>4.666666666666667</c:v>
                </c:pt>
                <c:pt idx="18">
                  <c:v>2.5</c:v>
                </c:pt>
                <c:pt idx="19">
                  <c:v>4.4444444444444446</c:v>
                </c:pt>
                <c:pt idx="20">
                  <c:v>6</c:v>
                </c:pt>
                <c:pt idx="21">
                  <c:v>6</c:v>
                </c:pt>
                <c:pt idx="22">
                  <c:v>5.4</c:v>
                </c:pt>
                <c:pt idx="23">
                  <c:v>3</c:v>
                </c:pt>
                <c:pt idx="24">
                  <c:v>2.7</c:v>
                </c:pt>
                <c:pt idx="25">
                  <c:v>6.75</c:v>
                </c:pt>
                <c:pt idx="26">
                  <c:v>3.375</c:v>
                </c:pt>
                <c:pt idx="27">
                  <c:v>6.5</c:v>
                </c:pt>
                <c:pt idx="28">
                  <c:v>3.5714285714285716</c:v>
                </c:pt>
                <c:pt idx="29">
                  <c:v>5</c:v>
                </c:pt>
                <c:pt idx="30">
                  <c:v>7.666666666666667</c:v>
                </c:pt>
                <c:pt idx="31">
                  <c:v>5.25</c:v>
                </c:pt>
                <c:pt idx="32">
                  <c:v>3</c:v>
                </c:pt>
                <c:pt idx="33">
                  <c:v>3.8</c:v>
                </c:pt>
                <c:pt idx="34">
                  <c:v>3.1666666666666665</c:v>
                </c:pt>
                <c:pt idx="35">
                  <c:v>2.2857142857142856</c:v>
                </c:pt>
                <c:pt idx="36">
                  <c:v>3.75</c:v>
                </c:pt>
                <c:pt idx="37">
                  <c:v>3.5</c:v>
                </c:pt>
                <c:pt idx="38">
                  <c:v>3.5</c:v>
                </c:pt>
                <c:pt idx="39">
                  <c:v>5.5</c:v>
                </c:pt>
                <c:pt idx="40">
                  <c:v>5.5</c:v>
                </c:pt>
                <c:pt idx="41">
                  <c:v>3.3333333333333335</c:v>
                </c:pt>
                <c:pt idx="42">
                  <c:v>2.6666666666666665</c:v>
                </c:pt>
                <c:pt idx="43">
                  <c:v>2.6666666666666665</c:v>
                </c:pt>
                <c:pt idx="44">
                  <c:v>8</c:v>
                </c:pt>
                <c:pt idx="45">
                  <c:v>7</c:v>
                </c:pt>
                <c:pt idx="46">
                  <c:v>2</c:v>
                </c:pt>
                <c:pt idx="47">
                  <c:v>2.5</c:v>
                </c:pt>
                <c:pt idx="48">
                  <c:v>3</c:v>
                </c:pt>
                <c:pt idx="49">
                  <c:v>2</c:v>
                </c:pt>
                <c:pt idx="50">
                  <c:v>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8685-41FB-A096-F0CD6B7C3C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2784079"/>
        <c:axId val="515012815"/>
      </c:lineChart>
      <c:catAx>
        <c:axId val="516288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651999"/>
        <c:crosses val="autoZero"/>
        <c:auto val="1"/>
        <c:lblAlgn val="ctr"/>
        <c:lblOffset val="100"/>
        <c:noMultiLvlLbl val="0"/>
      </c:catAx>
      <c:valAx>
        <c:axId val="516651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288879"/>
        <c:crosses val="autoZero"/>
        <c:crossBetween val="between"/>
      </c:valAx>
      <c:valAx>
        <c:axId val="515012815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784079"/>
        <c:crosses val="max"/>
        <c:crossBetween val="between"/>
      </c:valAx>
      <c:catAx>
        <c:axId val="63278407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5012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[Breweries and Beers Analysis.xlsx]IBU vs Ounces!PivotTable10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Beers and Alcohol By Volume(ABV)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>
              <a:lumMod val="6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2.36372828066677E-2"/>
              <c:y val="2.200421060441649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>
              <a:lumMod val="80000"/>
              <a:lumOff val="2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2842332703135707E-3"/>
              <c:y val="1.576806432764808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>
              <a:lumMod val="80000"/>
              <a:lumOff val="2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1683875927118543E-2"/>
              <c:y val="5.78807401205363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2.36372828066677E-2"/>
              <c:y val="2.200421060441649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1683875927118543E-2"/>
              <c:y val="5.78807401205363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2842332703135707E-3"/>
              <c:y val="1.576806432764808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2.36372828066677E-2"/>
              <c:y val="2.200421060441649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1683875927118543E-2"/>
              <c:y val="5.78807401205363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2842332703135707E-3"/>
              <c:y val="1.576806432764808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496759990946002"/>
          <c:y val="0.21544226290293242"/>
          <c:w val="0.55193735942204891"/>
          <c:h val="0.7391671280993044"/>
        </c:manualLayout>
      </c:layout>
      <c:pieChart>
        <c:varyColors val="1"/>
        <c:ser>
          <c:idx val="0"/>
          <c:order val="0"/>
          <c:tx>
            <c:strRef>
              <c:f>'IBU vs Ounces'!$B$3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930-49A6-A0F3-AE0D822DDE60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930-49A6-A0F3-AE0D822DDE60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930-49A6-A0F3-AE0D822DDE60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930-49A6-A0F3-AE0D822DDE60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930-49A6-A0F3-AE0D822DDE60}"/>
              </c:ext>
            </c:extLst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930-49A6-A0F3-AE0D822DDE60}"/>
              </c:ext>
            </c:extLst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930-49A6-A0F3-AE0D822DDE60}"/>
              </c:ext>
            </c:extLst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930-49A6-A0F3-AE0D822DDE6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11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F930-49A6-A0F3-AE0D822DDE6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F930-49A6-A0F3-AE0D822DDE6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11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F930-49A6-A0F3-AE0D822DDE6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11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F930-49A6-A0F3-AE0D822DDE6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11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F930-49A6-A0F3-AE0D822DDE60}"/>
                </c:ext>
              </c:extLst>
            </c:dLbl>
            <c:dLbl>
              <c:idx val="5"/>
              <c:layout>
                <c:manualLayout>
                  <c:x val="-2.36372828066677E-2"/>
                  <c:y val="2.200421060441649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930-49A6-A0F3-AE0D822DDE60}"/>
                </c:ext>
              </c:extLst>
            </c:dLbl>
            <c:dLbl>
              <c:idx val="6"/>
              <c:layout>
                <c:manualLayout>
                  <c:x val="9.4989075332686558E-3"/>
                  <c:y val="7.2386661762978239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930-49A6-A0F3-AE0D822DDE60}"/>
                </c:ext>
              </c:extLst>
            </c:dLbl>
            <c:dLbl>
              <c:idx val="7"/>
              <c:layout>
                <c:manualLayout>
                  <c:x val="0.1606581552858497"/>
                  <c:y val="2.35591759963019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F930-49A6-A0F3-AE0D822DDE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'IBU vs Ounces'!$A$4:$A$12</c:f>
              <c:strCache>
                <c:ptCount val="8"/>
                <c:pt idx="0">
                  <c:v>4-5%</c:v>
                </c:pt>
                <c:pt idx="1">
                  <c:v>5-6%</c:v>
                </c:pt>
                <c:pt idx="2">
                  <c:v>6-7%</c:v>
                </c:pt>
                <c:pt idx="3">
                  <c:v>7-8%</c:v>
                </c:pt>
                <c:pt idx="4">
                  <c:v>8-9%</c:v>
                </c:pt>
                <c:pt idx="5">
                  <c:v>9-10%</c:v>
                </c:pt>
                <c:pt idx="6">
                  <c:v>10-11%</c:v>
                </c:pt>
                <c:pt idx="7">
                  <c:v>12-13%</c:v>
                </c:pt>
              </c:strCache>
            </c:strRef>
          </c:cat>
          <c:val>
            <c:numRef>
              <c:f>'IBU vs Ounces'!$B$4:$B$12</c:f>
              <c:numCache>
                <c:formatCode>General</c:formatCode>
                <c:ptCount val="8"/>
                <c:pt idx="0">
                  <c:v>523</c:v>
                </c:pt>
                <c:pt idx="1">
                  <c:v>870</c:v>
                </c:pt>
                <c:pt idx="2">
                  <c:v>516</c:v>
                </c:pt>
                <c:pt idx="3">
                  <c:v>251</c:v>
                </c:pt>
                <c:pt idx="4">
                  <c:v>142</c:v>
                </c:pt>
                <c:pt idx="5">
                  <c:v>103</c:v>
                </c:pt>
                <c:pt idx="6">
                  <c:v>2</c:v>
                </c:pt>
                <c:pt idx="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930-49A6-A0F3-AE0D822DDE60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FFFFF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AE770-11DA-436A-9DC6-C5C6EE90CEB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87DB7-087C-4DFB-9E96-FFC53A8F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9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87DB7-087C-4DFB-9E96-FFC53A8F6A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9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87DB7-087C-4DFB-9E96-FFC53A8F6A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08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87DB7-087C-4DFB-9E96-FFC53A8F6A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75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7433B46-9C33-4431-BD6C-16E2A502F25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741367F-3DD5-41D3-9DA7-E19B965B0FA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95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3B46-9C33-4431-BD6C-16E2A502F25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367F-3DD5-41D3-9DA7-E19B965B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6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3B46-9C33-4431-BD6C-16E2A502F25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367F-3DD5-41D3-9DA7-E19B965B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0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3B46-9C33-4431-BD6C-16E2A502F25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367F-3DD5-41D3-9DA7-E19B965B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3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7433B46-9C33-4431-BD6C-16E2A502F25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41367F-3DD5-41D3-9DA7-E19B965B0FA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17781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3B46-9C33-4431-BD6C-16E2A502F25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367F-3DD5-41D3-9DA7-E19B965B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907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3B46-9C33-4431-BD6C-16E2A502F25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367F-3DD5-41D3-9DA7-E19B965B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925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3B46-9C33-4431-BD6C-16E2A502F25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367F-3DD5-41D3-9DA7-E19B965B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3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3B46-9C33-4431-BD6C-16E2A502F25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367F-3DD5-41D3-9DA7-E19B965B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7433B46-9C33-4431-BD6C-16E2A502F25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741367F-3DD5-41D3-9DA7-E19B965B0FA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2695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7433B46-9C33-4431-BD6C-16E2A502F25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741367F-3DD5-41D3-9DA7-E19B965B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7433B46-9C33-4431-BD6C-16E2A502F25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41367F-3DD5-41D3-9DA7-E19B965B0FA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 title="right edge border"/>
          <p:cNvSpPr/>
          <p:nvPr userDrawn="1"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766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7C4320E-2507-4DE9-8166-DA9B82816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Beers and Breweries of America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7CB5FDD-4158-4B6A-BC4F-09D20B287E5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703" y="2186395"/>
            <a:ext cx="1977951" cy="19779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2B2E7F-E937-40DC-97A7-4BA463C4FC19}"/>
              </a:ext>
            </a:extLst>
          </p:cNvPr>
          <p:cNvSpPr txBox="1"/>
          <p:nvPr/>
        </p:nvSpPr>
        <p:spPr>
          <a:xfrm>
            <a:off x="5550194" y="3607540"/>
            <a:ext cx="1360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Miner League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30059E-AA73-4523-B1BC-5FBE1724242A}"/>
              </a:ext>
            </a:extLst>
          </p:cNvPr>
          <p:cNvSpPr/>
          <p:nvPr/>
        </p:nvSpPr>
        <p:spPr>
          <a:xfrm>
            <a:off x="5071730" y="2186395"/>
            <a:ext cx="2232837" cy="2232837"/>
          </a:xfrm>
          <a:prstGeom prst="ellipse">
            <a:avLst/>
          </a:prstGeom>
          <a:noFill/>
          <a:ln w="762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FF43FB-2F58-4971-835B-332AF50E723E}"/>
              </a:ext>
            </a:extLst>
          </p:cNvPr>
          <p:cNvSpPr/>
          <p:nvPr/>
        </p:nvSpPr>
        <p:spPr>
          <a:xfrm>
            <a:off x="4561366" y="4438857"/>
            <a:ext cx="3253563" cy="1032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A1A00"/>
                </a:solidFill>
              </a:rPr>
              <a:t>Brandon Croom</a:t>
            </a:r>
          </a:p>
          <a:p>
            <a:pPr algn="ctr"/>
            <a:r>
              <a:rPr lang="en-US" dirty="0">
                <a:solidFill>
                  <a:srgbClr val="2A1A00"/>
                </a:solidFill>
              </a:rPr>
              <a:t>Sangrae Cho</a:t>
            </a:r>
          </a:p>
          <a:p>
            <a:pPr algn="ctr"/>
            <a:r>
              <a:rPr lang="en-US" dirty="0">
                <a:solidFill>
                  <a:srgbClr val="2A1A00"/>
                </a:solidFill>
              </a:rPr>
              <a:t>Sandesh Ojha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3A2E0B-25C3-4FAA-B5D1-F66ED1634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266" y="5447562"/>
            <a:ext cx="373689" cy="90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3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4BA7-13B5-415C-9CEB-7ED689B0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2" y="128470"/>
            <a:ext cx="11550384" cy="8499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There are </a:t>
            </a:r>
            <a:r>
              <a:rPr lang="en-US" sz="2400" b="1" dirty="0">
                <a:solidFill>
                  <a:srgbClr val="A14039"/>
                </a:solidFill>
                <a:latin typeface="+mn-lt"/>
              </a:rPr>
              <a:t>558</a:t>
            </a:r>
            <a:r>
              <a:rPr lang="en-US" sz="2000" dirty="0">
                <a:latin typeface="+mn-lt"/>
              </a:rPr>
              <a:t> Breweries which make Around </a:t>
            </a:r>
            <a:r>
              <a:rPr lang="en-US" sz="2400" b="1" dirty="0">
                <a:solidFill>
                  <a:srgbClr val="A14039"/>
                </a:solidFill>
                <a:latin typeface="+mn-lt"/>
              </a:rPr>
              <a:t>2,400</a:t>
            </a:r>
            <a:r>
              <a:rPr lang="en-US" sz="2000" dirty="0">
                <a:latin typeface="+mn-lt"/>
              </a:rPr>
              <a:t> different types of Beers in the United States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6C97D-BDE9-4BB5-AC5B-38B13811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641" y="813507"/>
            <a:ext cx="5869635" cy="56895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1236B5-F7D7-4BB1-962C-343AEB7E506D}"/>
              </a:ext>
            </a:extLst>
          </p:cNvPr>
          <p:cNvSpPr/>
          <p:nvPr/>
        </p:nvSpPr>
        <p:spPr>
          <a:xfrm>
            <a:off x="10934700" y="1169582"/>
            <a:ext cx="571500" cy="5221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F471C6-D65F-4B57-8217-233B3FC04A01}"/>
              </a:ext>
            </a:extLst>
          </p:cNvPr>
          <p:cNvSpPr/>
          <p:nvPr/>
        </p:nvSpPr>
        <p:spPr>
          <a:xfrm>
            <a:off x="10617033" y="1169582"/>
            <a:ext cx="255182" cy="244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DC03B6-30A2-44A6-B534-86B4B98E906B}"/>
              </a:ext>
            </a:extLst>
          </p:cNvPr>
          <p:cNvSpPr/>
          <p:nvPr/>
        </p:nvSpPr>
        <p:spPr>
          <a:xfrm>
            <a:off x="282408" y="1238482"/>
            <a:ext cx="255182" cy="244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8B19B-762D-460B-A895-77E34E5C63E6}"/>
              </a:ext>
            </a:extLst>
          </p:cNvPr>
          <p:cNvSpPr txBox="1"/>
          <p:nvPr/>
        </p:nvSpPr>
        <p:spPr>
          <a:xfrm>
            <a:off x="600075" y="1169582"/>
            <a:ext cx="485775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top 5 states produce </a:t>
            </a:r>
            <a:r>
              <a:rPr lang="en-US" b="1" dirty="0">
                <a:solidFill>
                  <a:srgbClr val="A14039"/>
                </a:solidFill>
              </a:rPr>
              <a:t>865(36%) </a:t>
            </a:r>
            <a:r>
              <a:rPr lang="en-US" dirty="0"/>
              <a:t>of beers and represent </a:t>
            </a:r>
            <a:r>
              <a:rPr lang="en-US" b="1" dirty="0">
                <a:solidFill>
                  <a:srgbClr val="A14039"/>
                </a:solidFill>
              </a:rPr>
              <a:t>31%</a:t>
            </a:r>
            <a:r>
              <a:rPr lang="en-US" dirty="0"/>
              <a:t> of the breweries in the US 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These states include Colorado, California, Michigan, Oregon and Texas.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Two of the biggest states by population and size Texas and California also happen to have a lot of breweries than many other smaller states.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Despite not being a top 10 states based on size or population Michigan is one of the largest producers of beers in the US.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C76A03-9528-42DF-BBEC-3966F3D31D5B}"/>
              </a:ext>
            </a:extLst>
          </p:cNvPr>
          <p:cNvSpPr/>
          <p:nvPr/>
        </p:nvSpPr>
        <p:spPr>
          <a:xfrm>
            <a:off x="6178383" y="5175196"/>
            <a:ext cx="255182" cy="244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F7E897-5872-46DA-8C2E-B2D317B88F52}"/>
              </a:ext>
            </a:extLst>
          </p:cNvPr>
          <p:cNvSpPr/>
          <p:nvPr/>
        </p:nvSpPr>
        <p:spPr>
          <a:xfrm>
            <a:off x="6096000" y="5438775"/>
            <a:ext cx="2457450" cy="992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268BE1-F896-4BE7-93E7-22551E73D076}"/>
              </a:ext>
            </a:extLst>
          </p:cNvPr>
          <p:cNvSpPr/>
          <p:nvPr/>
        </p:nvSpPr>
        <p:spPr>
          <a:xfrm>
            <a:off x="344893" y="4411096"/>
            <a:ext cx="255182" cy="244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4B7490-F8DF-471F-9EA1-25DC198869E4}"/>
              </a:ext>
            </a:extLst>
          </p:cNvPr>
          <p:cNvSpPr txBox="1"/>
          <p:nvPr/>
        </p:nvSpPr>
        <p:spPr>
          <a:xfrm>
            <a:off x="726761" y="4386773"/>
            <a:ext cx="48577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The bottom 20 states only produce </a:t>
            </a:r>
            <a:r>
              <a:rPr lang="en-US" b="1" dirty="0">
                <a:solidFill>
                  <a:srgbClr val="A14039"/>
                </a:solidFill>
              </a:rPr>
              <a:t>220(9%) </a:t>
            </a:r>
            <a:r>
              <a:rPr lang="en-US" dirty="0"/>
              <a:t>of beers and only represent </a:t>
            </a:r>
            <a:r>
              <a:rPr lang="en-US" b="1" dirty="0">
                <a:solidFill>
                  <a:srgbClr val="A14039"/>
                </a:solidFill>
              </a:rPr>
              <a:t>8%</a:t>
            </a:r>
            <a:r>
              <a:rPr lang="en-US" dirty="0"/>
              <a:t> of the breweries in the US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Despite it’s size and population New Mexico is one of the lowest producer of beer and only has 4 breweries.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BB2FED-D4AF-42A0-92F8-29F73D80A169}"/>
              </a:ext>
            </a:extLst>
          </p:cNvPr>
          <p:cNvSpPr txBox="1"/>
          <p:nvPr/>
        </p:nvSpPr>
        <p:spPr>
          <a:xfrm>
            <a:off x="9518166" y="6684859"/>
            <a:ext cx="24529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Disclaimer :  This analysis is based on a sample dataset</a:t>
            </a:r>
          </a:p>
        </p:txBody>
      </p:sp>
    </p:spTree>
    <p:extLst>
      <p:ext uri="{BB962C8B-B14F-4D97-AF65-F5344CB8AC3E}">
        <p14:creationId xmlns:p14="http://schemas.microsoft.com/office/powerpoint/2010/main" val="316566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98EB0445-30D1-4F0E-A5BB-E4E40D9714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0260850"/>
              </p:ext>
            </p:extLst>
          </p:nvPr>
        </p:nvGraphicFramePr>
        <p:xfrm>
          <a:off x="1261728" y="1099298"/>
          <a:ext cx="9134476" cy="4600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8BA4BA7-13B5-415C-9CEB-7ED689B0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2" y="128470"/>
            <a:ext cx="11550384" cy="8499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Even states with less than 5 Breweries produce Variety of Beers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F471C6-D65F-4B57-8217-233B3FC04A01}"/>
              </a:ext>
            </a:extLst>
          </p:cNvPr>
          <p:cNvSpPr/>
          <p:nvPr/>
        </p:nvSpPr>
        <p:spPr>
          <a:xfrm>
            <a:off x="7694345" y="1769231"/>
            <a:ext cx="255182" cy="244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C76A03-9528-42DF-BBEC-3966F3D31D5B}"/>
              </a:ext>
            </a:extLst>
          </p:cNvPr>
          <p:cNvSpPr/>
          <p:nvPr/>
        </p:nvSpPr>
        <p:spPr>
          <a:xfrm>
            <a:off x="957798" y="5812907"/>
            <a:ext cx="255182" cy="244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F7E897-5872-46DA-8C2E-B2D317B88F52}"/>
              </a:ext>
            </a:extLst>
          </p:cNvPr>
          <p:cNvSpPr/>
          <p:nvPr/>
        </p:nvSpPr>
        <p:spPr>
          <a:xfrm>
            <a:off x="1504173" y="1483030"/>
            <a:ext cx="959109" cy="38291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268BE1-F896-4BE7-93E7-22551E73D076}"/>
              </a:ext>
            </a:extLst>
          </p:cNvPr>
          <p:cNvSpPr/>
          <p:nvPr/>
        </p:nvSpPr>
        <p:spPr>
          <a:xfrm>
            <a:off x="1869722" y="1209068"/>
            <a:ext cx="255182" cy="244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4B7490-F8DF-471F-9EA1-25DC198869E4}"/>
              </a:ext>
            </a:extLst>
          </p:cNvPr>
          <p:cNvSpPr txBox="1"/>
          <p:nvPr/>
        </p:nvSpPr>
        <p:spPr>
          <a:xfrm>
            <a:off x="1212980" y="5758702"/>
            <a:ext cx="107384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Washington DC and Kansas have less than 5 breweries but per brewery they produce the highest numbers of beers at around </a:t>
            </a:r>
            <a:r>
              <a:rPr lang="en-US" sz="1600" b="1" cap="all" spc="200" dirty="0">
                <a:solidFill>
                  <a:srgbClr val="A14039"/>
                </a:solidFill>
                <a:ea typeface="+mj-ea"/>
                <a:cs typeface="+mj-cs"/>
              </a:rPr>
              <a:t>8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/>
              <a:t>The top 5 states produce around </a:t>
            </a:r>
            <a:r>
              <a:rPr lang="en-US" sz="1600" b="1" cap="all" spc="200" dirty="0">
                <a:solidFill>
                  <a:srgbClr val="A14039"/>
                </a:solidFill>
                <a:ea typeface="+mj-ea"/>
                <a:cs typeface="+mj-cs"/>
              </a:rPr>
              <a:t>5</a:t>
            </a:r>
            <a:r>
              <a:rPr lang="en-US" sz="1400" dirty="0"/>
              <a:t> different types of beers per brewery.</a:t>
            </a:r>
          </a:p>
          <a:p>
            <a:pPr lvl="1"/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6D4A56-4D19-49E4-8B10-EF787136D127}"/>
              </a:ext>
            </a:extLst>
          </p:cNvPr>
          <p:cNvCxnSpPr/>
          <p:nvPr/>
        </p:nvCxnSpPr>
        <p:spPr>
          <a:xfrm flipH="1">
            <a:off x="6800850" y="1891505"/>
            <a:ext cx="893495" cy="12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DE4D0D-DFD8-4174-8CE6-C43ABBCFA7B2}"/>
              </a:ext>
            </a:extLst>
          </p:cNvPr>
          <p:cNvCxnSpPr>
            <a:cxnSpLocks/>
          </p:cNvCxnSpPr>
          <p:nvPr/>
        </p:nvCxnSpPr>
        <p:spPr>
          <a:xfrm flipV="1">
            <a:off x="7949527" y="1891505"/>
            <a:ext cx="10487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4CCBFDB-D80E-4CC0-859E-6E9976E1E404}"/>
              </a:ext>
            </a:extLst>
          </p:cNvPr>
          <p:cNvSpPr/>
          <p:nvPr/>
        </p:nvSpPr>
        <p:spPr>
          <a:xfrm>
            <a:off x="961988" y="6247469"/>
            <a:ext cx="255182" cy="244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B01E55-97AE-4D48-8203-22B8653A9BD3}"/>
              </a:ext>
            </a:extLst>
          </p:cNvPr>
          <p:cNvSpPr txBox="1"/>
          <p:nvPr/>
        </p:nvSpPr>
        <p:spPr>
          <a:xfrm>
            <a:off x="9518166" y="6684859"/>
            <a:ext cx="24529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Disclaimer :  This analysis is based on a sample dataset</a:t>
            </a:r>
          </a:p>
        </p:txBody>
      </p:sp>
    </p:spTree>
    <p:extLst>
      <p:ext uri="{BB962C8B-B14F-4D97-AF65-F5344CB8AC3E}">
        <p14:creationId xmlns:p14="http://schemas.microsoft.com/office/powerpoint/2010/main" val="4274934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E4842A3-C5B2-465B-A578-16E360A60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92" y="921501"/>
            <a:ext cx="6839074" cy="27563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3162F25-65D5-4023-A41C-7FA2F5993E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42" r="7223"/>
          <a:stretch/>
        </p:blipFill>
        <p:spPr>
          <a:xfrm>
            <a:off x="145892" y="3677779"/>
            <a:ext cx="6839074" cy="5038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BA4BA7-13B5-415C-9CEB-7ED689B0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2" y="128470"/>
            <a:ext cx="11550384" cy="84993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A14039"/>
                </a:solidFill>
                <a:latin typeface="+mn-lt"/>
              </a:rPr>
              <a:t>5% </a:t>
            </a:r>
            <a:r>
              <a:rPr lang="en-US" sz="2000" dirty="0">
                <a:latin typeface="+mn-lt"/>
              </a:rPr>
              <a:t>ABV Is becoming the Norm and there are select beers with much Higher ABV(10-13%)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DC03B6-30A2-44A6-B534-86B4B98E906B}"/>
              </a:ext>
            </a:extLst>
          </p:cNvPr>
          <p:cNvSpPr/>
          <p:nvPr/>
        </p:nvSpPr>
        <p:spPr>
          <a:xfrm>
            <a:off x="524921" y="2578839"/>
            <a:ext cx="255182" cy="244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75C4C3-CA79-4A55-8C22-3AECCFDF61A2}"/>
              </a:ext>
            </a:extLst>
          </p:cNvPr>
          <p:cNvSpPr txBox="1"/>
          <p:nvPr/>
        </p:nvSpPr>
        <p:spPr>
          <a:xfrm>
            <a:off x="9518166" y="6684859"/>
            <a:ext cx="24529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Disclaimer :  This analysis is based on a sample dataset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C791D23E-563E-4B60-8E34-3A6DCBB4DB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1422761"/>
              </p:ext>
            </p:extLst>
          </p:nvPr>
        </p:nvGraphicFramePr>
        <p:xfrm>
          <a:off x="7203233" y="921501"/>
          <a:ext cx="4493043" cy="3260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2" name="Oval 21">
            <a:extLst>
              <a:ext uri="{FF2B5EF4-FFF2-40B4-BE49-F238E27FC236}">
                <a16:creationId xmlns:a16="http://schemas.microsoft.com/office/drawing/2014/main" id="{6C8CD29C-AFAE-45EF-85B9-5F61AF4B1AAE}"/>
              </a:ext>
            </a:extLst>
          </p:cNvPr>
          <p:cNvSpPr/>
          <p:nvPr/>
        </p:nvSpPr>
        <p:spPr>
          <a:xfrm>
            <a:off x="524921" y="4534639"/>
            <a:ext cx="255182" cy="244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DFFD59-05D3-4032-AEB4-56B41D14BFFA}"/>
              </a:ext>
            </a:extLst>
          </p:cNvPr>
          <p:cNvSpPr txBox="1"/>
          <p:nvPr/>
        </p:nvSpPr>
        <p:spPr>
          <a:xfrm>
            <a:off x="780103" y="4470909"/>
            <a:ext cx="107384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Beers brewed in Utah (UT) and New Jersey (NJ) average between 4-5% for ABV, most other States are </a:t>
            </a:r>
            <a:r>
              <a:rPr lang="en-US" sz="1600" b="1" cap="all" spc="200" dirty="0">
                <a:solidFill>
                  <a:srgbClr val="A14039"/>
                </a:solidFill>
                <a:ea typeface="+mj-ea"/>
                <a:cs typeface="+mj-cs"/>
              </a:rPr>
              <a:t>5% or higher </a:t>
            </a:r>
            <a:r>
              <a:rPr lang="en-US" sz="1400" dirty="0"/>
              <a:t>with Kentucky (KY) having the highest ABV.</a:t>
            </a:r>
          </a:p>
          <a:p>
            <a:endParaRPr lang="en-US" sz="1400" dirty="0"/>
          </a:p>
          <a:p>
            <a:r>
              <a:rPr lang="en-US" sz="1600" b="1" cap="all" spc="200" dirty="0">
                <a:solidFill>
                  <a:srgbClr val="A14039"/>
                </a:solidFill>
                <a:ea typeface="+mj-ea"/>
                <a:cs typeface="+mj-cs"/>
              </a:rPr>
              <a:t>36%</a:t>
            </a:r>
            <a:r>
              <a:rPr lang="en-US" sz="1400" dirty="0"/>
              <a:t> of the beers are between 5-6% ABV and </a:t>
            </a:r>
            <a:r>
              <a:rPr lang="en-US" sz="1600" b="1" cap="all" spc="200" dirty="0">
                <a:solidFill>
                  <a:srgbClr val="A14039"/>
                </a:solidFill>
                <a:ea typeface="+mj-ea"/>
                <a:cs typeface="+mj-cs"/>
              </a:rPr>
              <a:t>21%</a:t>
            </a:r>
            <a:r>
              <a:rPr lang="en-US" sz="1400" dirty="0"/>
              <a:t> between 6-7% ABV which represents more than half of the total beers.</a:t>
            </a:r>
          </a:p>
          <a:p>
            <a:endParaRPr lang="en-US" sz="1400" dirty="0"/>
          </a:p>
          <a:p>
            <a:r>
              <a:rPr lang="en-US" sz="1400" dirty="0"/>
              <a:t>Varieties of beers brewed in Washington DC  also happen to have high ABV at </a:t>
            </a:r>
            <a:r>
              <a:rPr lang="en-US" sz="1600" b="1" cap="all" spc="200" dirty="0">
                <a:solidFill>
                  <a:srgbClr val="A14039"/>
                </a:solidFill>
                <a:ea typeface="+mj-ea"/>
                <a:cs typeface="+mj-cs"/>
              </a:rPr>
              <a:t>6.6%</a:t>
            </a:r>
            <a:r>
              <a:rPr lang="en-US" sz="1400" b="1" cap="all" spc="200" dirty="0">
                <a:solidFill>
                  <a:srgbClr val="A14039"/>
                </a:solidFill>
                <a:ea typeface="+mj-ea"/>
                <a:cs typeface="+mj-cs"/>
              </a:rPr>
              <a:t>.</a:t>
            </a:r>
          </a:p>
          <a:p>
            <a:endParaRPr lang="en-US" sz="1400" b="1" cap="all" spc="200" dirty="0">
              <a:solidFill>
                <a:srgbClr val="A14039"/>
              </a:solidFill>
              <a:ea typeface="+mj-ea"/>
              <a:cs typeface="+mj-cs"/>
            </a:endParaRPr>
          </a:p>
          <a:p>
            <a:r>
              <a:rPr lang="en-US" sz="1400" dirty="0"/>
              <a:t>In terms of the Highest ABV, Colorado and Kentucky had the beers with the highest ABV at </a:t>
            </a:r>
            <a:r>
              <a:rPr lang="en-US" sz="1600" b="1" cap="all" spc="200" dirty="0">
                <a:solidFill>
                  <a:srgbClr val="A14039"/>
                </a:solidFill>
                <a:ea typeface="+mj-ea"/>
                <a:cs typeface="+mj-cs"/>
              </a:rPr>
              <a:t>13%.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1D9FA3-FEC2-4EFB-A343-D5150F074A80}"/>
              </a:ext>
            </a:extLst>
          </p:cNvPr>
          <p:cNvSpPr/>
          <p:nvPr/>
        </p:nvSpPr>
        <p:spPr>
          <a:xfrm>
            <a:off x="533048" y="2823387"/>
            <a:ext cx="278715" cy="872422"/>
          </a:xfrm>
          <a:prstGeom prst="rect">
            <a:avLst/>
          </a:prstGeom>
          <a:noFill/>
          <a:ln w="38100">
            <a:solidFill>
              <a:srgbClr val="F8B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7947EED-A756-4A11-980B-56C874A3E48E}"/>
              </a:ext>
            </a:extLst>
          </p:cNvPr>
          <p:cNvSpPr/>
          <p:nvPr/>
        </p:nvSpPr>
        <p:spPr>
          <a:xfrm>
            <a:off x="9079744" y="3429000"/>
            <a:ext cx="255182" cy="244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5A6455B-9051-4D55-86C3-34295CA33015}"/>
              </a:ext>
            </a:extLst>
          </p:cNvPr>
          <p:cNvSpPr/>
          <p:nvPr/>
        </p:nvSpPr>
        <p:spPr>
          <a:xfrm>
            <a:off x="535844" y="5149758"/>
            <a:ext cx="255182" cy="244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27E05A6-1CD0-4C3B-A9CD-4EE6944EAF4C}"/>
              </a:ext>
            </a:extLst>
          </p:cNvPr>
          <p:cNvSpPr/>
          <p:nvPr/>
        </p:nvSpPr>
        <p:spPr>
          <a:xfrm>
            <a:off x="6501588" y="1189553"/>
            <a:ext cx="255182" cy="244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E4080CA-25C9-4266-B4DF-AEF739965490}"/>
              </a:ext>
            </a:extLst>
          </p:cNvPr>
          <p:cNvSpPr/>
          <p:nvPr/>
        </p:nvSpPr>
        <p:spPr>
          <a:xfrm>
            <a:off x="545369" y="5679152"/>
            <a:ext cx="255182" cy="244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F86FEF-B3C6-4B1D-9382-D6D00A249580}"/>
              </a:ext>
            </a:extLst>
          </p:cNvPr>
          <p:cNvSpPr/>
          <p:nvPr/>
        </p:nvSpPr>
        <p:spPr>
          <a:xfrm>
            <a:off x="556581" y="6109856"/>
            <a:ext cx="255182" cy="244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2940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4BA7-13B5-415C-9CEB-7ED689B0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128470"/>
            <a:ext cx="11550384" cy="84993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A14039"/>
                </a:solidFill>
                <a:latin typeface="+mn-lt"/>
              </a:rPr>
              <a:t>iPA’s</a:t>
            </a:r>
            <a:r>
              <a:rPr lang="en-US" sz="2000" dirty="0">
                <a:latin typeface="+mn-lt"/>
              </a:rPr>
              <a:t> are Bitter than most other Beer Styles.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75C4C3-CA79-4A55-8C22-3AECCFDF61A2}"/>
              </a:ext>
            </a:extLst>
          </p:cNvPr>
          <p:cNvSpPr txBox="1"/>
          <p:nvPr/>
        </p:nvSpPr>
        <p:spPr>
          <a:xfrm>
            <a:off x="9518166" y="6684859"/>
            <a:ext cx="24529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Disclaimer :  This analysis is based on a sample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0B4952-FD66-4EB3-8426-8A45D64BD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709" y="695325"/>
            <a:ext cx="5934567" cy="5715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C5E1CDD-14DF-4E54-B673-D1FBD638AACC}"/>
              </a:ext>
            </a:extLst>
          </p:cNvPr>
          <p:cNvSpPr txBox="1"/>
          <p:nvPr/>
        </p:nvSpPr>
        <p:spPr>
          <a:xfrm>
            <a:off x="436165" y="1875442"/>
            <a:ext cx="516401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/>
              <a:t>Most beers </a:t>
            </a:r>
            <a:r>
              <a:rPr lang="en-US" b="1" dirty="0">
                <a:solidFill>
                  <a:srgbClr val="A14039"/>
                </a:solidFill>
              </a:rPr>
              <a:t>(98%) </a:t>
            </a:r>
            <a:r>
              <a:rPr lang="en-US" dirty="0"/>
              <a:t>of the higher IBU range(&gt;=100) are IPAs.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 most bitter beer or the one with the highest IBU is from Astoria Brewing Company from Oregon(OR) at IBU of 138.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Maine(ME) has the highest median IBU while WV has the highest mean IBU.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Wisconsin(WI) has the lowest in terms of both mean and median.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F27918-0429-4EED-99FF-A6136BFCBC84}"/>
              </a:ext>
            </a:extLst>
          </p:cNvPr>
          <p:cNvSpPr/>
          <p:nvPr/>
        </p:nvSpPr>
        <p:spPr>
          <a:xfrm>
            <a:off x="11296650" y="1121957"/>
            <a:ext cx="209550" cy="5221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707BC39-3FE3-406A-8A15-B0D978AD1AAA}"/>
              </a:ext>
            </a:extLst>
          </p:cNvPr>
          <p:cNvSpPr/>
          <p:nvPr/>
        </p:nvSpPr>
        <p:spPr>
          <a:xfrm>
            <a:off x="10998067" y="1008394"/>
            <a:ext cx="255182" cy="244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6A7A275-7D9E-4F4D-8DBE-E222E577ED23}"/>
              </a:ext>
            </a:extLst>
          </p:cNvPr>
          <p:cNvSpPr/>
          <p:nvPr/>
        </p:nvSpPr>
        <p:spPr>
          <a:xfrm>
            <a:off x="6049828" y="3941568"/>
            <a:ext cx="255182" cy="244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24C94D-5F7E-4C9E-9EF1-AC4D320AB1E8}"/>
              </a:ext>
            </a:extLst>
          </p:cNvPr>
          <p:cNvSpPr/>
          <p:nvPr/>
        </p:nvSpPr>
        <p:spPr>
          <a:xfrm>
            <a:off x="6107741" y="4203700"/>
            <a:ext cx="139357" cy="1787634"/>
          </a:xfrm>
          <a:prstGeom prst="rect">
            <a:avLst/>
          </a:prstGeom>
          <a:noFill/>
          <a:ln w="38100">
            <a:solidFill>
              <a:srgbClr val="F8B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8C70A65-2C34-4679-80C4-EA76723B3B11}"/>
              </a:ext>
            </a:extLst>
          </p:cNvPr>
          <p:cNvSpPr/>
          <p:nvPr/>
        </p:nvSpPr>
        <p:spPr>
          <a:xfrm>
            <a:off x="872685" y="4227340"/>
            <a:ext cx="255182" cy="244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A6DB581-A4B5-4F5D-8330-6D9D0920D318}"/>
              </a:ext>
            </a:extLst>
          </p:cNvPr>
          <p:cNvSpPr/>
          <p:nvPr/>
        </p:nvSpPr>
        <p:spPr>
          <a:xfrm>
            <a:off x="872685" y="3592182"/>
            <a:ext cx="255182" cy="244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9D5A77-8B2F-4A73-9B30-174E899D6689}"/>
              </a:ext>
            </a:extLst>
          </p:cNvPr>
          <p:cNvSpPr/>
          <p:nvPr/>
        </p:nvSpPr>
        <p:spPr>
          <a:xfrm>
            <a:off x="872685" y="2672297"/>
            <a:ext cx="255182" cy="244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88FEC97-02A6-4AF7-9BDE-C4FC664792B3}"/>
              </a:ext>
            </a:extLst>
          </p:cNvPr>
          <p:cNvSpPr/>
          <p:nvPr/>
        </p:nvSpPr>
        <p:spPr>
          <a:xfrm>
            <a:off x="9586259" y="2494136"/>
            <a:ext cx="255182" cy="244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7426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4BA7-13B5-415C-9CEB-7ED689B0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2" y="128470"/>
            <a:ext cx="11550384" cy="8499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Beers with High International Bitterness Unit(IBU) are also High in ABV.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75C4C3-CA79-4A55-8C22-3AECCFDF61A2}"/>
              </a:ext>
            </a:extLst>
          </p:cNvPr>
          <p:cNvSpPr txBox="1"/>
          <p:nvPr/>
        </p:nvSpPr>
        <p:spPr>
          <a:xfrm>
            <a:off x="9518166" y="6684859"/>
            <a:ext cx="24529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Disclaimer :  This analysis is based on a sample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66F468-3B07-415E-BF3E-4EEA10482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92" y="1166996"/>
            <a:ext cx="5043039" cy="485704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445561-4783-47CA-83CF-FC77C3A0E1CD}"/>
              </a:ext>
            </a:extLst>
          </p:cNvPr>
          <p:cNvSpPr/>
          <p:nvPr/>
        </p:nvSpPr>
        <p:spPr>
          <a:xfrm>
            <a:off x="6653237" y="1936283"/>
            <a:ext cx="5043039" cy="2677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Based on our analysis we can concludes that alcoholic content (ABV) and bitterness (IBU) are significantly correlated with a correlation coefficient of </a:t>
            </a:r>
            <a:r>
              <a:rPr lang="en-US" sz="1600" b="1" cap="all" spc="200" dirty="0">
                <a:solidFill>
                  <a:srgbClr val="A14039"/>
                </a:solidFill>
                <a:ea typeface="+mj-ea"/>
                <a:cs typeface="+mj-cs"/>
              </a:rPr>
              <a:t>0.67</a:t>
            </a:r>
            <a:r>
              <a:rPr lang="en-US" dirty="0"/>
              <a:t> and p-value of &lt;0.00001.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All Beers with IBU higher than </a:t>
            </a:r>
            <a:r>
              <a:rPr lang="en-US" sz="1600" b="1" cap="all" spc="200" dirty="0">
                <a:solidFill>
                  <a:srgbClr val="A14039"/>
                </a:solidFill>
                <a:ea typeface="+mj-ea"/>
                <a:cs typeface="+mj-cs"/>
              </a:rPr>
              <a:t>100</a:t>
            </a:r>
            <a:r>
              <a:rPr lang="en-US" sz="1400" dirty="0"/>
              <a:t> had ABV higher than </a:t>
            </a:r>
            <a:r>
              <a:rPr lang="en-US" sz="1600" b="1" cap="all" spc="200" dirty="0">
                <a:solidFill>
                  <a:srgbClr val="A14039"/>
                </a:solidFill>
                <a:ea typeface="+mj-ea"/>
                <a:cs typeface="+mj-cs"/>
              </a:rPr>
              <a:t>6%.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Beers in the 4-5% ABV range were all between </a:t>
            </a:r>
            <a:r>
              <a:rPr lang="en-US" sz="1600" b="1" cap="all" spc="200" dirty="0">
                <a:solidFill>
                  <a:srgbClr val="A14039"/>
                </a:solidFill>
                <a:ea typeface="+mj-ea"/>
                <a:cs typeface="+mj-cs"/>
              </a:rPr>
              <a:t>0-60 </a:t>
            </a:r>
            <a:r>
              <a:rPr lang="en-US" sz="1400" dirty="0"/>
              <a:t>IBU.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2F22BCDB-9A9E-4E5B-8350-FDEA13ADC14F}"/>
              </a:ext>
            </a:extLst>
          </p:cNvPr>
          <p:cNvSpPr/>
          <p:nvPr/>
        </p:nvSpPr>
        <p:spPr>
          <a:xfrm>
            <a:off x="5516070" y="2551778"/>
            <a:ext cx="955966" cy="180975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16659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308</TotalTime>
  <Words>574</Words>
  <Application>Microsoft Office PowerPoint</Application>
  <PresentationFormat>Widescreen</PresentationFormat>
  <Paragraphs>81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Impact</vt:lpstr>
      <vt:lpstr>Badge</vt:lpstr>
      <vt:lpstr>PowerPoint Presentation</vt:lpstr>
      <vt:lpstr>There are 558 Breweries which make Around 2,400 different types of Beers in the United States </vt:lpstr>
      <vt:lpstr>Even states with less than 5 Breweries produce Variety of Beers</vt:lpstr>
      <vt:lpstr>5% ABV Is becoming the Norm and there are select beers with much Higher ABV(10-13%)</vt:lpstr>
      <vt:lpstr>iPA’s are Bitter than most other Beer Styles.</vt:lpstr>
      <vt:lpstr>Beers with High International Bitterness Unit(IBU) are also High in ABV.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Sandesh Ojha</dc:creator>
  <cp:lastModifiedBy>Sandesh Ojha</cp:lastModifiedBy>
  <cp:revision>44</cp:revision>
  <dcterms:created xsi:type="dcterms:W3CDTF">2019-06-20T15:42:10Z</dcterms:created>
  <dcterms:modified xsi:type="dcterms:W3CDTF">2019-06-24T16:11:05Z</dcterms:modified>
</cp:coreProperties>
</file>