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  <a:srgbClr val="FFFFFF"/>
    <a:srgbClr val="A14039"/>
    <a:srgbClr val="F3F3F2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jha.WVOFFICE.000\Desktop\DS6306-MinerLeague-CaseStudies\CaseStudy1\Data\Breweries%20and%20Beer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jha.WVOFFICE.000\Desktop\DS6306-MinerLeague-CaseStudies\CaseStudy1\Data\Breweries%20and%20Beer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Beers per Brewery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Breweries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IN</c:v>
                </c:pt>
                <c:pt idx="4">
                  <c:v> TX</c:v>
                </c:pt>
                <c:pt idx="5">
                  <c:v> OR</c:v>
                </c:pt>
                <c:pt idx="6">
                  <c:v> PA</c:v>
                </c:pt>
                <c:pt idx="7">
                  <c:v> IL</c:v>
                </c:pt>
                <c:pt idx="8">
                  <c:v> WI</c:v>
                </c:pt>
                <c:pt idx="9">
                  <c:v> MA</c:v>
                </c:pt>
                <c:pt idx="10">
                  <c:v> NY</c:v>
                </c:pt>
                <c:pt idx="11">
                  <c:v> WA</c:v>
                </c:pt>
                <c:pt idx="12">
                  <c:v> NC</c:v>
                </c:pt>
                <c:pt idx="13">
                  <c:v> FL</c:v>
                </c:pt>
                <c:pt idx="14">
                  <c:v> MN</c:v>
                </c:pt>
                <c:pt idx="15">
                  <c:v> OH</c:v>
                </c:pt>
                <c:pt idx="16">
                  <c:v> AZ</c:v>
                </c:pt>
                <c:pt idx="17">
                  <c:v> MO</c:v>
                </c:pt>
                <c:pt idx="18">
                  <c:v> VA</c:v>
                </c:pt>
                <c:pt idx="19">
                  <c:v> MT</c:v>
                </c:pt>
                <c:pt idx="20">
                  <c:v> IA</c:v>
                </c:pt>
                <c:pt idx="21">
                  <c:v> ID</c:v>
                </c:pt>
                <c:pt idx="22">
                  <c:v> RI</c:v>
                </c:pt>
                <c:pt idx="23">
                  <c:v> ME</c:v>
                </c:pt>
                <c:pt idx="24">
                  <c:v> VT</c:v>
                </c:pt>
                <c:pt idx="25">
                  <c:v> HI</c:v>
                </c:pt>
                <c:pt idx="26">
                  <c:v> CT</c:v>
                </c:pt>
                <c:pt idx="27">
                  <c:v> UT</c:v>
                </c:pt>
                <c:pt idx="28">
                  <c:v> AK</c:v>
                </c:pt>
                <c:pt idx="29">
                  <c:v> NE</c:v>
                </c:pt>
                <c:pt idx="30">
                  <c:v> KS</c:v>
                </c:pt>
                <c:pt idx="31">
                  <c:v> KY</c:v>
                </c:pt>
                <c:pt idx="32">
                  <c:v> MD</c:v>
                </c:pt>
                <c:pt idx="33">
                  <c:v> LA</c:v>
                </c:pt>
                <c:pt idx="34">
                  <c:v> OK</c:v>
                </c:pt>
                <c:pt idx="35">
                  <c:v> GA</c:v>
                </c:pt>
                <c:pt idx="36">
                  <c:v> WY</c:v>
                </c:pt>
                <c:pt idx="37">
                  <c:v> NM</c:v>
                </c:pt>
                <c:pt idx="38">
                  <c:v> SC</c:v>
                </c:pt>
                <c:pt idx="39">
                  <c:v> NV</c:v>
                </c:pt>
                <c:pt idx="40">
                  <c:v> MS</c:v>
                </c:pt>
                <c:pt idx="41">
                  <c:v> AL</c:v>
                </c:pt>
                <c:pt idx="42">
                  <c:v> NH</c:v>
                </c:pt>
                <c:pt idx="43">
                  <c:v> NJ</c:v>
                </c:pt>
                <c:pt idx="44">
                  <c:v> DC</c:v>
                </c:pt>
                <c:pt idx="45">
                  <c:v> SD</c:v>
                </c:pt>
                <c:pt idx="46">
                  <c:v> TN</c:v>
                </c:pt>
                <c:pt idx="47">
                  <c:v> AR</c:v>
                </c:pt>
                <c:pt idx="48">
                  <c:v> ND</c:v>
                </c:pt>
                <c:pt idx="49">
                  <c:v> WV</c:v>
                </c:pt>
                <c:pt idx="50">
                  <c:v> DE</c:v>
                </c:pt>
              </c:strCache>
            </c:strRef>
          </c:cat>
          <c:val>
            <c:numRef>
              <c:f>Sheet2!$C$2:$C$52</c:f>
              <c:numCache>
                <c:formatCode>General</c:formatCode>
                <c:ptCount val="51"/>
                <c:pt idx="0">
                  <c:v>47</c:v>
                </c:pt>
                <c:pt idx="1">
                  <c:v>39</c:v>
                </c:pt>
                <c:pt idx="2">
                  <c:v>32</c:v>
                </c:pt>
                <c:pt idx="3">
                  <c:v>22</c:v>
                </c:pt>
                <c:pt idx="4">
                  <c:v>28</c:v>
                </c:pt>
                <c:pt idx="5">
                  <c:v>29</c:v>
                </c:pt>
                <c:pt idx="6">
                  <c:v>25</c:v>
                </c:pt>
                <c:pt idx="7">
                  <c:v>18</c:v>
                </c:pt>
                <c:pt idx="8">
                  <c:v>20</c:v>
                </c:pt>
                <c:pt idx="9">
                  <c:v>23</c:v>
                </c:pt>
                <c:pt idx="10">
                  <c:v>16</c:v>
                </c:pt>
                <c:pt idx="11">
                  <c:v>23</c:v>
                </c:pt>
                <c:pt idx="12">
                  <c:v>19</c:v>
                </c:pt>
                <c:pt idx="13">
                  <c:v>15</c:v>
                </c:pt>
                <c:pt idx="14">
                  <c:v>12</c:v>
                </c:pt>
                <c:pt idx="15">
                  <c:v>15</c:v>
                </c:pt>
                <c:pt idx="16">
                  <c:v>11</c:v>
                </c:pt>
                <c:pt idx="17">
                  <c:v>9</c:v>
                </c:pt>
                <c:pt idx="18">
                  <c:v>16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9</c:v>
                </c:pt>
                <c:pt idx="24">
                  <c:v>10</c:v>
                </c:pt>
                <c:pt idx="25">
                  <c:v>4</c:v>
                </c:pt>
                <c:pt idx="26">
                  <c:v>8</c:v>
                </c:pt>
                <c:pt idx="27">
                  <c:v>4</c:v>
                </c:pt>
                <c:pt idx="28">
                  <c:v>7</c:v>
                </c:pt>
                <c:pt idx="29">
                  <c:v>5</c:v>
                </c:pt>
                <c:pt idx="30">
                  <c:v>3</c:v>
                </c:pt>
                <c:pt idx="31">
                  <c:v>4</c:v>
                </c:pt>
                <c:pt idx="32">
                  <c:v>7</c:v>
                </c:pt>
                <c:pt idx="33">
                  <c:v>5</c:v>
                </c:pt>
                <c:pt idx="34">
                  <c:v>6</c:v>
                </c:pt>
                <c:pt idx="35">
                  <c:v>7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5-41FB-A096-F0CD6B7C3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axId val="516288879"/>
        <c:axId val="5166519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Sheet2!$B$1</c15:sqref>
                        </c15:formulaRef>
                      </c:ext>
                    </c:extLst>
                    <c:strCache>
                      <c:ptCount val="1"/>
                      <c:pt idx="0">
                        <c:v>Beers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Sheet2!$A$2:$A$52</c15:sqref>
                        </c15:formulaRef>
                      </c:ext>
                    </c:extLst>
                    <c:strCache>
                      <c:ptCount val="51"/>
                      <c:pt idx="0">
                        <c:v> CO</c:v>
                      </c:pt>
                      <c:pt idx="1">
                        <c:v> CA</c:v>
                      </c:pt>
                      <c:pt idx="2">
                        <c:v> MI</c:v>
                      </c:pt>
                      <c:pt idx="3">
                        <c:v> IN</c:v>
                      </c:pt>
                      <c:pt idx="4">
                        <c:v> TX</c:v>
                      </c:pt>
                      <c:pt idx="5">
                        <c:v> OR</c:v>
                      </c:pt>
                      <c:pt idx="6">
                        <c:v> PA</c:v>
                      </c:pt>
                      <c:pt idx="7">
                        <c:v> IL</c:v>
                      </c:pt>
                      <c:pt idx="8">
                        <c:v> WI</c:v>
                      </c:pt>
                      <c:pt idx="9">
                        <c:v> MA</c:v>
                      </c:pt>
                      <c:pt idx="10">
                        <c:v> NY</c:v>
                      </c:pt>
                      <c:pt idx="11">
                        <c:v> WA</c:v>
                      </c:pt>
                      <c:pt idx="12">
                        <c:v> NC</c:v>
                      </c:pt>
                      <c:pt idx="13">
                        <c:v> FL</c:v>
                      </c:pt>
                      <c:pt idx="14">
                        <c:v> MN</c:v>
                      </c:pt>
                      <c:pt idx="15">
                        <c:v> OH</c:v>
                      </c:pt>
                      <c:pt idx="16">
                        <c:v> AZ</c:v>
                      </c:pt>
                      <c:pt idx="17">
                        <c:v> MO</c:v>
                      </c:pt>
                      <c:pt idx="18">
                        <c:v> VA</c:v>
                      </c:pt>
                      <c:pt idx="19">
                        <c:v> MT</c:v>
                      </c:pt>
                      <c:pt idx="20">
                        <c:v> IA</c:v>
                      </c:pt>
                      <c:pt idx="21">
                        <c:v> ID</c:v>
                      </c:pt>
                      <c:pt idx="22">
                        <c:v> RI</c:v>
                      </c:pt>
                      <c:pt idx="23">
                        <c:v> ME</c:v>
                      </c:pt>
                      <c:pt idx="24">
                        <c:v> VT</c:v>
                      </c:pt>
                      <c:pt idx="25">
                        <c:v> HI</c:v>
                      </c:pt>
                      <c:pt idx="26">
                        <c:v> CT</c:v>
                      </c:pt>
                      <c:pt idx="27">
                        <c:v> UT</c:v>
                      </c:pt>
                      <c:pt idx="28">
                        <c:v> AK</c:v>
                      </c:pt>
                      <c:pt idx="29">
                        <c:v> NE</c:v>
                      </c:pt>
                      <c:pt idx="30">
                        <c:v> KS</c:v>
                      </c:pt>
                      <c:pt idx="31">
                        <c:v> KY</c:v>
                      </c:pt>
                      <c:pt idx="32">
                        <c:v> MD</c:v>
                      </c:pt>
                      <c:pt idx="33">
                        <c:v> LA</c:v>
                      </c:pt>
                      <c:pt idx="34">
                        <c:v> OK</c:v>
                      </c:pt>
                      <c:pt idx="35">
                        <c:v> GA</c:v>
                      </c:pt>
                      <c:pt idx="36">
                        <c:v> WY</c:v>
                      </c:pt>
                      <c:pt idx="37">
                        <c:v> NM</c:v>
                      </c:pt>
                      <c:pt idx="38">
                        <c:v> SC</c:v>
                      </c:pt>
                      <c:pt idx="39">
                        <c:v> NV</c:v>
                      </c:pt>
                      <c:pt idx="40">
                        <c:v> MS</c:v>
                      </c:pt>
                      <c:pt idx="41">
                        <c:v> AL</c:v>
                      </c:pt>
                      <c:pt idx="42">
                        <c:v> NH</c:v>
                      </c:pt>
                      <c:pt idx="43">
                        <c:v> NJ</c:v>
                      </c:pt>
                      <c:pt idx="44">
                        <c:v> DC</c:v>
                      </c:pt>
                      <c:pt idx="45">
                        <c:v> SD</c:v>
                      </c:pt>
                      <c:pt idx="46">
                        <c:v> TN</c:v>
                      </c:pt>
                      <c:pt idx="47">
                        <c:v> AR</c:v>
                      </c:pt>
                      <c:pt idx="48">
                        <c:v> ND</c:v>
                      </c:pt>
                      <c:pt idx="49">
                        <c:v> WV</c:v>
                      </c:pt>
                      <c:pt idx="50">
                        <c:v> DE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Sheet2!$B$2:$B$52</c15:sqref>
                        </c15:formulaRef>
                      </c:ext>
                    </c:extLst>
                    <c:numCache>
                      <c:formatCode>General</c:formatCode>
                      <c:ptCount val="51"/>
                      <c:pt idx="0">
                        <c:v>265</c:v>
                      </c:pt>
                      <c:pt idx="1">
                        <c:v>183</c:v>
                      </c:pt>
                      <c:pt idx="2">
                        <c:v>162</c:v>
                      </c:pt>
                      <c:pt idx="3">
                        <c:v>139</c:v>
                      </c:pt>
                      <c:pt idx="4">
                        <c:v>130</c:v>
                      </c:pt>
                      <c:pt idx="5">
                        <c:v>125</c:v>
                      </c:pt>
                      <c:pt idx="6">
                        <c:v>100</c:v>
                      </c:pt>
                      <c:pt idx="7">
                        <c:v>91</c:v>
                      </c:pt>
                      <c:pt idx="8">
                        <c:v>87</c:v>
                      </c:pt>
                      <c:pt idx="9">
                        <c:v>82</c:v>
                      </c:pt>
                      <c:pt idx="10">
                        <c:v>74</c:v>
                      </c:pt>
                      <c:pt idx="11">
                        <c:v>68</c:v>
                      </c:pt>
                      <c:pt idx="12">
                        <c:v>59</c:v>
                      </c:pt>
                      <c:pt idx="13">
                        <c:v>58</c:v>
                      </c:pt>
                      <c:pt idx="14">
                        <c:v>55</c:v>
                      </c:pt>
                      <c:pt idx="15">
                        <c:v>49</c:v>
                      </c:pt>
                      <c:pt idx="16">
                        <c:v>47</c:v>
                      </c:pt>
                      <c:pt idx="17">
                        <c:v>42</c:v>
                      </c:pt>
                      <c:pt idx="18">
                        <c:v>40</c:v>
                      </c:pt>
                      <c:pt idx="19">
                        <c:v>40</c:v>
                      </c:pt>
                      <c:pt idx="20">
                        <c:v>30</c:v>
                      </c:pt>
                      <c:pt idx="21">
                        <c:v>30</c:v>
                      </c:pt>
                      <c:pt idx="22">
                        <c:v>27</c:v>
                      </c:pt>
                      <c:pt idx="23">
                        <c:v>27</c:v>
                      </c:pt>
                      <c:pt idx="24">
                        <c:v>27</c:v>
                      </c:pt>
                      <c:pt idx="25">
                        <c:v>27</c:v>
                      </c:pt>
                      <c:pt idx="26">
                        <c:v>27</c:v>
                      </c:pt>
                      <c:pt idx="27">
                        <c:v>26</c:v>
                      </c:pt>
                      <c:pt idx="28">
                        <c:v>25</c:v>
                      </c:pt>
                      <c:pt idx="29">
                        <c:v>25</c:v>
                      </c:pt>
                      <c:pt idx="30">
                        <c:v>23</c:v>
                      </c:pt>
                      <c:pt idx="31">
                        <c:v>21</c:v>
                      </c:pt>
                      <c:pt idx="32">
                        <c:v>21</c:v>
                      </c:pt>
                      <c:pt idx="33">
                        <c:v>19</c:v>
                      </c:pt>
                      <c:pt idx="34">
                        <c:v>19</c:v>
                      </c:pt>
                      <c:pt idx="35">
                        <c:v>16</c:v>
                      </c:pt>
                      <c:pt idx="36">
                        <c:v>15</c:v>
                      </c:pt>
                      <c:pt idx="37">
                        <c:v>14</c:v>
                      </c:pt>
                      <c:pt idx="38">
                        <c:v>14</c:v>
                      </c:pt>
                      <c:pt idx="39">
                        <c:v>11</c:v>
                      </c:pt>
                      <c:pt idx="40">
                        <c:v>11</c:v>
                      </c:pt>
                      <c:pt idx="41">
                        <c:v>10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7</c:v>
                      </c:pt>
                      <c:pt idx="46">
                        <c:v>6</c:v>
                      </c:pt>
                      <c:pt idx="47">
                        <c:v>5</c:v>
                      </c:pt>
                      <c:pt idx="48">
                        <c:v>3</c:v>
                      </c:pt>
                      <c:pt idx="49">
                        <c:v>2</c:v>
                      </c:pt>
                      <c:pt idx="50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685-41FB-A096-F0CD6B7C3C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Sheet2!$D$1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strRef>
              <c:f>Sheet2!$A$2:$A$52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IN</c:v>
                </c:pt>
                <c:pt idx="4">
                  <c:v> TX</c:v>
                </c:pt>
                <c:pt idx="5">
                  <c:v> OR</c:v>
                </c:pt>
                <c:pt idx="6">
                  <c:v> PA</c:v>
                </c:pt>
                <c:pt idx="7">
                  <c:v> IL</c:v>
                </c:pt>
                <c:pt idx="8">
                  <c:v> WI</c:v>
                </c:pt>
                <c:pt idx="9">
                  <c:v> MA</c:v>
                </c:pt>
                <c:pt idx="10">
                  <c:v> NY</c:v>
                </c:pt>
                <c:pt idx="11">
                  <c:v> WA</c:v>
                </c:pt>
                <c:pt idx="12">
                  <c:v> NC</c:v>
                </c:pt>
                <c:pt idx="13">
                  <c:v> FL</c:v>
                </c:pt>
                <c:pt idx="14">
                  <c:v> MN</c:v>
                </c:pt>
                <c:pt idx="15">
                  <c:v> OH</c:v>
                </c:pt>
                <c:pt idx="16">
                  <c:v> AZ</c:v>
                </c:pt>
                <c:pt idx="17">
                  <c:v> MO</c:v>
                </c:pt>
                <c:pt idx="18">
                  <c:v> VA</c:v>
                </c:pt>
                <c:pt idx="19">
                  <c:v> MT</c:v>
                </c:pt>
                <c:pt idx="20">
                  <c:v> IA</c:v>
                </c:pt>
                <c:pt idx="21">
                  <c:v> ID</c:v>
                </c:pt>
                <c:pt idx="22">
                  <c:v> RI</c:v>
                </c:pt>
                <c:pt idx="23">
                  <c:v> ME</c:v>
                </c:pt>
                <c:pt idx="24">
                  <c:v> VT</c:v>
                </c:pt>
                <c:pt idx="25">
                  <c:v> HI</c:v>
                </c:pt>
                <c:pt idx="26">
                  <c:v> CT</c:v>
                </c:pt>
                <c:pt idx="27">
                  <c:v> UT</c:v>
                </c:pt>
                <c:pt idx="28">
                  <c:v> AK</c:v>
                </c:pt>
                <c:pt idx="29">
                  <c:v> NE</c:v>
                </c:pt>
                <c:pt idx="30">
                  <c:v> KS</c:v>
                </c:pt>
                <c:pt idx="31">
                  <c:v> KY</c:v>
                </c:pt>
                <c:pt idx="32">
                  <c:v> MD</c:v>
                </c:pt>
                <c:pt idx="33">
                  <c:v> LA</c:v>
                </c:pt>
                <c:pt idx="34">
                  <c:v> OK</c:v>
                </c:pt>
                <c:pt idx="35">
                  <c:v> GA</c:v>
                </c:pt>
                <c:pt idx="36">
                  <c:v> WY</c:v>
                </c:pt>
                <c:pt idx="37">
                  <c:v> NM</c:v>
                </c:pt>
                <c:pt idx="38">
                  <c:v> SC</c:v>
                </c:pt>
                <c:pt idx="39">
                  <c:v> NV</c:v>
                </c:pt>
                <c:pt idx="40">
                  <c:v> MS</c:v>
                </c:pt>
                <c:pt idx="41">
                  <c:v> AL</c:v>
                </c:pt>
                <c:pt idx="42">
                  <c:v> NH</c:v>
                </c:pt>
                <c:pt idx="43">
                  <c:v> NJ</c:v>
                </c:pt>
                <c:pt idx="44">
                  <c:v> DC</c:v>
                </c:pt>
                <c:pt idx="45">
                  <c:v> SD</c:v>
                </c:pt>
                <c:pt idx="46">
                  <c:v> TN</c:v>
                </c:pt>
                <c:pt idx="47">
                  <c:v> AR</c:v>
                </c:pt>
                <c:pt idx="48">
                  <c:v> ND</c:v>
                </c:pt>
                <c:pt idx="49">
                  <c:v> WV</c:v>
                </c:pt>
                <c:pt idx="50">
                  <c:v> DE</c:v>
                </c:pt>
              </c:strCache>
            </c:strRef>
          </c:cat>
          <c:val>
            <c:numRef>
              <c:f>Sheet2!$D$2:$D$52</c:f>
              <c:numCache>
                <c:formatCode>0</c:formatCode>
                <c:ptCount val="51"/>
                <c:pt idx="0">
                  <c:v>5.6382978723404253</c:v>
                </c:pt>
                <c:pt idx="1">
                  <c:v>4.6923076923076925</c:v>
                </c:pt>
                <c:pt idx="2">
                  <c:v>5.0625</c:v>
                </c:pt>
                <c:pt idx="3">
                  <c:v>6.3181818181818183</c:v>
                </c:pt>
                <c:pt idx="4">
                  <c:v>4.6428571428571432</c:v>
                </c:pt>
                <c:pt idx="5">
                  <c:v>4.3103448275862073</c:v>
                </c:pt>
                <c:pt idx="6">
                  <c:v>4</c:v>
                </c:pt>
                <c:pt idx="7">
                  <c:v>5.0555555555555554</c:v>
                </c:pt>
                <c:pt idx="8">
                  <c:v>4.3499999999999996</c:v>
                </c:pt>
                <c:pt idx="9">
                  <c:v>3.5652173913043477</c:v>
                </c:pt>
                <c:pt idx="10">
                  <c:v>4.625</c:v>
                </c:pt>
                <c:pt idx="11">
                  <c:v>2.9565217391304346</c:v>
                </c:pt>
                <c:pt idx="12">
                  <c:v>3.1052631578947367</c:v>
                </c:pt>
                <c:pt idx="13">
                  <c:v>3.8666666666666667</c:v>
                </c:pt>
                <c:pt idx="14">
                  <c:v>4.583333333333333</c:v>
                </c:pt>
                <c:pt idx="15">
                  <c:v>3.2666666666666666</c:v>
                </c:pt>
                <c:pt idx="16">
                  <c:v>4.2727272727272725</c:v>
                </c:pt>
                <c:pt idx="17">
                  <c:v>4.666666666666667</c:v>
                </c:pt>
                <c:pt idx="18">
                  <c:v>2.5</c:v>
                </c:pt>
                <c:pt idx="19">
                  <c:v>4.4444444444444446</c:v>
                </c:pt>
                <c:pt idx="20">
                  <c:v>6</c:v>
                </c:pt>
                <c:pt idx="21">
                  <c:v>6</c:v>
                </c:pt>
                <c:pt idx="22">
                  <c:v>5.4</c:v>
                </c:pt>
                <c:pt idx="23">
                  <c:v>3</c:v>
                </c:pt>
                <c:pt idx="24">
                  <c:v>2.7</c:v>
                </c:pt>
                <c:pt idx="25">
                  <c:v>6.75</c:v>
                </c:pt>
                <c:pt idx="26">
                  <c:v>3.375</c:v>
                </c:pt>
                <c:pt idx="27">
                  <c:v>6.5</c:v>
                </c:pt>
                <c:pt idx="28">
                  <c:v>3.5714285714285716</c:v>
                </c:pt>
                <c:pt idx="29">
                  <c:v>5</c:v>
                </c:pt>
                <c:pt idx="30">
                  <c:v>7.666666666666667</c:v>
                </c:pt>
                <c:pt idx="31">
                  <c:v>5.25</c:v>
                </c:pt>
                <c:pt idx="32">
                  <c:v>3</c:v>
                </c:pt>
                <c:pt idx="33">
                  <c:v>3.8</c:v>
                </c:pt>
                <c:pt idx="34">
                  <c:v>3.1666666666666665</c:v>
                </c:pt>
                <c:pt idx="35">
                  <c:v>2.2857142857142856</c:v>
                </c:pt>
                <c:pt idx="36">
                  <c:v>3.75</c:v>
                </c:pt>
                <c:pt idx="37">
                  <c:v>3.5</c:v>
                </c:pt>
                <c:pt idx="38">
                  <c:v>3.5</c:v>
                </c:pt>
                <c:pt idx="39">
                  <c:v>5.5</c:v>
                </c:pt>
                <c:pt idx="40">
                  <c:v>5.5</c:v>
                </c:pt>
                <c:pt idx="41">
                  <c:v>3.3333333333333335</c:v>
                </c:pt>
                <c:pt idx="42">
                  <c:v>2.6666666666666665</c:v>
                </c:pt>
                <c:pt idx="43">
                  <c:v>2.6666666666666665</c:v>
                </c:pt>
                <c:pt idx="44">
                  <c:v>8</c:v>
                </c:pt>
                <c:pt idx="45">
                  <c:v>7</c:v>
                </c:pt>
                <c:pt idx="46">
                  <c:v>2</c:v>
                </c:pt>
                <c:pt idx="47">
                  <c:v>2.5</c:v>
                </c:pt>
                <c:pt idx="48">
                  <c:v>3</c:v>
                </c:pt>
                <c:pt idx="49">
                  <c:v>2</c:v>
                </c:pt>
                <c:pt idx="50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685-41FB-A096-F0CD6B7C3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784079"/>
        <c:axId val="515012815"/>
      </c:lineChart>
      <c:catAx>
        <c:axId val="51628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651999"/>
        <c:crosses val="autoZero"/>
        <c:auto val="1"/>
        <c:lblAlgn val="ctr"/>
        <c:lblOffset val="100"/>
        <c:noMultiLvlLbl val="0"/>
      </c:catAx>
      <c:valAx>
        <c:axId val="51665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88879"/>
        <c:crosses val="autoZero"/>
        <c:crossBetween val="between"/>
      </c:valAx>
      <c:valAx>
        <c:axId val="515012815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84079"/>
        <c:crosses val="max"/>
        <c:crossBetween val="between"/>
      </c:valAx>
      <c:catAx>
        <c:axId val="632784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5012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[Breweries and Beers Analysis.xlsx]IBU vs Ounces!PivotTable10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Beers and Alcohol By Volume(ABV)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36372828066677E-2"/>
              <c:y val="2.200421060441649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1683875927118543E-2"/>
              <c:y val="5.7880740120536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2842332703135707E-3"/>
              <c:y val="1.57680643276480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96759990946002"/>
          <c:y val="0.21544226290293242"/>
          <c:w val="0.55193735942204891"/>
          <c:h val="0.7391671280993044"/>
        </c:manualLayout>
      </c:layout>
      <c:pieChart>
        <c:varyColors val="1"/>
        <c:ser>
          <c:idx val="0"/>
          <c:order val="0"/>
          <c:tx>
            <c:strRef>
              <c:f>'IBU vs Ounces'!$B$3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30-49A6-A0F3-AE0D822DDE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30-49A6-A0F3-AE0D822DDE6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30-49A6-A0F3-AE0D822DDE6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30-49A6-A0F3-AE0D822DDE6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30-49A6-A0F3-AE0D822DDE6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30-49A6-A0F3-AE0D822DDE6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30-49A6-A0F3-AE0D822DDE6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30-49A6-A0F3-AE0D822DDE6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930-49A6-A0F3-AE0D822DDE6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930-49A6-A0F3-AE0D822DDE6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930-49A6-A0F3-AE0D822DDE6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930-49A6-A0F3-AE0D822DDE6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930-49A6-A0F3-AE0D822DDE60}"/>
                </c:ext>
              </c:extLst>
            </c:dLbl>
            <c:dLbl>
              <c:idx val="5"/>
              <c:layout>
                <c:manualLayout>
                  <c:x val="-2.36372828066677E-2"/>
                  <c:y val="2.20042106044164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930-49A6-A0F3-AE0D822DDE60}"/>
                </c:ext>
              </c:extLst>
            </c:dLbl>
            <c:dLbl>
              <c:idx val="6"/>
              <c:layout>
                <c:manualLayout>
                  <c:x val="9.4989075332686558E-3"/>
                  <c:y val="7.238666176297823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930-49A6-A0F3-AE0D822DDE60}"/>
                </c:ext>
              </c:extLst>
            </c:dLbl>
            <c:dLbl>
              <c:idx val="7"/>
              <c:layout>
                <c:manualLayout>
                  <c:x val="0.1606581552858497"/>
                  <c:y val="2.3559175996301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930-49A6-A0F3-AE0D822DDE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'IBU vs Ounces'!$A$4:$A$12</c:f>
              <c:strCache>
                <c:ptCount val="8"/>
                <c:pt idx="0">
                  <c:v>4-5%</c:v>
                </c:pt>
                <c:pt idx="1">
                  <c:v>5-6%</c:v>
                </c:pt>
                <c:pt idx="2">
                  <c:v>6-7%</c:v>
                </c:pt>
                <c:pt idx="3">
                  <c:v>7-8%</c:v>
                </c:pt>
                <c:pt idx="4">
                  <c:v>8-9%</c:v>
                </c:pt>
                <c:pt idx="5">
                  <c:v>9-10%</c:v>
                </c:pt>
                <c:pt idx="6">
                  <c:v>10-11%</c:v>
                </c:pt>
                <c:pt idx="7">
                  <c:v>12-13%</c:v>
                </c:pt>
              </c:strCache>
            </c:strRef>
          </c:cat>
          <c:val>
            <c:numRef>
              <c:f>'IBU vs Ounces'!$B$4:$B$12</c:f>
              <c:numCache>
                <c:formatCode>General</c:formatCode>
                <c:ptCount val="8"/>
                <c:pt idx="0">
                  <c:v>523</c:v>
                </c:pt>
                <c:pt idx="1">
                  <c:v>870</c:v>
                </c:pt>
                <c:pt idx="2">
                  <c:v>516</c:v>
                </c:pt>
                <c:pt idx="3">
                  <c:v>251</c:v>
                </c:pt>
                <c:pt idx="4">
                  <c:v>142</c:v>
                </c:pt>
                <c:pt idx="5">
                  <c:v>103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930-49A6-A0F3-AE0D822DDE6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9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78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0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2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69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433B46-9C33-4431-BD6C-16E2A502F25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1367F-3DD5-41D3-9DA7-E19B965B0F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 title="right edge border"/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6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C4320E-2507-4DE9-8166-DA9B8281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 and Breweries of America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CB5FDD-4158-4B6A-BC4F-09D20B287E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3" y="2186395"/>
            <a:ext cx="1977951" cy="197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B2E7F-E937-40DC-97A7-4BA463C4FC19}"/>
              </a:ext>
            </a:extLst>
          </p:cNvPr>
          <p:cNvSpPr txBox="1"/>
          <p:nvPr/>
        </p:nvSpPr>
        <p:spPr>
          <a:xfrm>
            <a:off x="5550194" y="3607540"/>
            <a:ext cx="136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Miner League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30059E-AA73-4523-B1BC-5FBE1724242A}"/>
              </a:ext>
            </a:extLst>
          </p:cNvPr>
          <p:cNvSpPr/>
          <p:nvPr/>
        </p:nvSpPr>
        <p:spPr>
          <a:xfrm>
            <a:off x="5071730" y="2186395"/>
            <a:ext cx="2232837" cy="2232837"/>
          </a:xfrm>
          <a:prstGeom prst="ellipse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F43FB-2F58-4971-835B-332AF50E723E}"/>
              </a:ext>
            </a:extLst>
          </p:cNvPr>
          <p:cNvSpPr/>
          <p:nvPr/>
        </p:nvSpPr>
        <p:spPr>
          <a:xfrm>
            <a:off x="4561366" y="4438857"/>
            <a:ext cx="3253563" cy="1032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Brandon Croom</a:t>
            </a:r>
          </a:p>
          <a:p>
            <a:pPr algn="ctr"/>
            <a:r>
              <a:rPr lang="en-US" dirty="0">
                <a:solidFill>
                  <a:srgbClr val="2A1A00"/>
                </a:solidFill>
              </a:rPr>
              <a:t>Sangrae Cho</a:t>
            </a:r>
          </a:p>
          <a:p>
            <a:pPr algn="ctr"/>
            <a:r>
              <a:rPr lang="en-US" dirty="0">
                <a:solidFill>
                  <a:srgbClr val="2A1A00"/>
                </a:solidFill>
              </a:rPr>
              <a:t>Sandesh Ojha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3A2E0B-25C3-4FAA-B5D1-F66ED163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66" y="5447562"/>
            <a:ext cx="373689" cy="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There are </a:t>
            </a:r>
            <a:r>
              <a:rPr lang="en-US" sz="2400" b="1" dirty="0">
                <a:solidFill>
                  <a:srgbClr val="A14039"/>
                </a:solidFill>
                <a:latin typeface="+mn-lt"/>
              </a:rPr>
              <a:t>558</a:t>
            </a:r>
            <a:r>
              <a:rPr lang="en-US" sz="2000" dirty="0">
                <a:latin typeface="+mn-lt"/>
              </a:rPr>
              <a:t> Breweries which make Around </a:t>
            </a:r>
            <a:r>
              <a:rPr lang="en-US" sz="2400" b="1" dirty="0">
                <a:solidFill>
                  <a:srgbClr val="A14039"/>
                </a:solidFill>
                <a:latin typeface="+mn-lt"/>
              </a:rPr>
              <a:t>2,400</a:t>
            </a:r>
            <a:r>
              <a:rPr lang="en-US" sz="2000" dirty="0">
                <a:latin typeface="+mn-lt"/>
              </a:rPr>
              <a:t> different types of Beers in the United States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6C97D-BDE9-4BB5-AC5B-38B13811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41" y="813507"/>
            <a:ext cx="5869635" cy="5689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236B5-F7D7-4BB1-962C-343AEB7E506D}"/>
              </a:ext>
            </a:extLst>
          </p:cNvPr>
          <p:cNvSpPr/>
          <p:nvPr/>
        </p:nvSpPr>
        <p:spPr>
          <a:xfrm>
            <a:off x="10934700" y="1169582"/>
            <a:ext cx="571500" cy="5221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471C6-D65F-4B57-8217-233B3FC04A01}"/>
              </a:ext>
            </a:extLst>
          </p:cNvPr>
          <p:cNvSpPr/>
          <p:nvPr/>
        </p:nvSpPr>
        <p:spPr>
          <a:xfrm>
            <a:off x="10617033" y="116958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DC03B6-30A2-44A6-B534-86B4B98E906B}"/>
              </a:ext>
            </a:extLst>
          </p:cNvPr>
          <p:cNvSpPr/>
          <p:nvPr/>
        </p:nvSpPr>
        <p:spPr>
          <a:xfrm>
            <a:off x="282408" y="1238482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8B19B-762D-460B-A895-77E34E5C63E6}"/>
              </a:ext>
            </a:extLst>
          </p:cNvPr>
          <p:cNvSpPr txBox="1"/>
          <p:nvPr/>
        </p:nvSpPr>
        <p:spPr>
          <a:xfrm>
            <a:off x="600075" y="1169582"/>
            <a:ext cx="48577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states produce </a:t>
            </a:r>
            <a:r>
              <a:rPr lang="en-US" b="1" dirty="0"/>
              <a:t>865(36%) </a:t>
            </a:r>
            <a:r>
              <a:rPr lang="en-US" dirty="0"/>
              <a:t>of beers and represent </a:t>
            </a:r>
            <a:r>
              <a:rPr lang="en-US" b="1" dirty="0"/>
              <a:t>31%</a:t>
            </a:r>
            <a:r>
              <a:rPr lang="en-US" dirty="0"/>
              <a:t> of the breweries in the US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These states include Colorado, California, Michigan, Oregon and Texas.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Two of the biggest states by population and size Texas and California also happen to have a lot of breweries than many other smaller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not being a top 10 states based on size or population Michigan is one of the largest producers of beers in the 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76A03-9528-42DF-BBEC-3966F3D31D5B}"/>
              </a:ext>
            </a:extLst>
          </p:cNvPr>
          <p:cNvSpPr/>
          <p:nvPr/>
        </p:nvSpPr>
        <p:spPr>
          <a:xfrm>
            <a:off x="6178383" y="517519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7E897-5872-46DA-8C2E-B2D317B88F52}"/>
              </a:ext>
            </a:extLst>
          </p:cNvPr>
          <p:cNvSpPr/>
          <p:nvPr/>
        </p:nvSpPr>
        <p:spPr>
          <a:xfrm>
            <a:off x="6096000" y="5438775"/>
            <a:ext cx="2457450" cy="992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68BE1-F896-4BE7-93E7-22551E73D076}"/>
              </a:ext>
            </a:extLst>
          </p:cNvPr>
          <p:cNvSpPr/>
          <p:nvPr/>
        </p:nvSpPr>
        <p:spPr>
          <a:xfrm>
            <a:off x="344893" y="4411096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B7490-F8DF-471F-9EA1-25DC198869E4}"/>
              </a:ext>
            </a:extLst>
          </p:cNvPr>
          <p:cNvSpPr txBox="1"/>
          <p:nvPr/>
        </p:nvSpPr>
        <p:spPr>
          <a:xfrm>
            <a:off x="726761" y="4386773"/>
            <a:ext cx="48577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bottom 20 states only produce x# of beers and only represent 10% of the breweries in the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it’s size and population New Mexico is one of the lowest producer of beer and only has 4 breweries.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2FED-D4AF-42A0-92F8-29F73D80A169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31656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8EB0445-30D1-4F0E-A5BB-E4E40D971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368315"/>
              </p:ext>
            </p:extLst>
          </p:nvPr>
        </p:nvGraphicFramePr>
        <p:xfrm>
          <a:off x="1261728" y="1099298"/>
          <a:ext cx="9134476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Even states with less than 5 Breweries produce Variety of Beers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236B5-F7D7-4BB1-962C-343AEB7E506D}"/>
              </a:ext>
            </a:extLst>
          </p:cNvPr>
          <p:cNvSpPr/>
          <p:nvPr/>
        </p:nvSpPr>
        <p:spPr>
          <a:xfrm>
            <a:off x="14065140" y="713487"/>
            <a:ext cx="571500" cy="5221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471C6-D65F-4B57-8217-233B3FC04A01}"/>
              </a:ext>
            </a:extLst>
          </p:cNvPr>
          <p:cNvSpPr/>
          <p:nvPr/>
        </p:nvSpPr>
        <p:spPr>
          <a:xfrm>
            <a:off x="7694345" y="1769231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76A03-9528-42DF-BBEC-3966F3D31D5B}"/>
              </a:ext>
            </a:extLst>
          </p:cNvPr>
          <p:cNvSpPr/>
          <p:nvPr/>
        </p:nvSpPr>
        <p:spPr>
          <a:xfrm>
            <a:off x="957798" y="5812907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7E897-5872-46DA-8C2E-B2D317B88F52}"/>
              </a:ext>
            </a:extLst>
          </p:cNvPr>
          <p:cNvSpPr/>
          <p:nvPr/>
        </p:nvSpPr>
        <p:spPr>
          <a:xfrm>
            <a:off x="1504173" y="1483030"/>
            <a:ext cx="959109" cy="3829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68BE1-F896-4BE7-93E7-22551E73D076}"/>
              </a:ext>
            </a:extLst>
          </p:cNvPr>
          <p:cNvSpPr/>
          <p:nvPr/>
        </p:nvSpPr>
        <p:spPr>
          <a:xfrm>
            <a:off x="1869722" y="1209068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B7490-F8DF-471F-9EA1-25DC198869E4}"/>
              </a:ext>
            </a:extLst>
          </p:cNvPr>
          <p:cNvSpPr txBox="1"/>
          <p:nvPr/>
        </p:nvSpPr>
        <p:spPr>
          <a:xfrm>
            <a:off x="1212980" y="5758702"/>
            <a:ext cx="10738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Washington DC and Kansas have less than 5 breweries but per brewery they produce the highest numbers of beers at around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8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The top 5 states produce around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5</a:t>
            </a:r>
            <a:r>
              <a:rPr lang="en-US" sz="1400" dirty="0"/>
              <a:t> different types of beers per brewery.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F8E1C-6620-480F-90DE-2E68DE485F46}"/>
              </a:ext>
            </a:extLst>
          </p:cNvPr>
          <p:cNvSpPr/>
          <p:nvPr/>
        </p:nvSpPr>
        <p:spPr>
          <a:xfrm>
            <a:off x="2732898" y="759855"/>
            <a:ext cx="2313991" cy="55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create this chart in 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D4A56-4D19-49E4-8B10-EF787136D127}"/>
              </a:ext>
            </a:extLst>
          </p:cNvPr>
          <p:cNvCxnSpPr/>
          <p:nvPr/>
        </p:nvCxnSpPr>
        <p:spPr>
          <a:xfrm flipH="1">
            <a:off x="6800850" y="1891505"/>
            <a:ext cx="893495" cy="1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E4D0D-DFD8-4174-8CE6-C43ABBCFA7B2}"/>
              </a:ext>
            </a:extLst>
          </p:cNvPr>
          <p:cNvCxnSpPr>
            <a:cxnSpLocks/>
          </p:cNvCxnSpPr>
          <p:nvPr/>
        </p:nvCxnSpPr>
        <p:spPr>
          <a:xfrm flipV="1">
            <a:off x="7949527" y="1891505"/>
            <a:ext cx="1048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4CCBFDB-D80E-4CC0-859E-6E9976E1E404}"/>
              </a:ext>
            </a:extLst>
          </p:cNvPr>
          <p:cNvSpPr/>
          <p:nvPr/>
        </p:nvSpPr>
        <p:spPr>
          <a:xfrm>
            <a:off x="961988" y="624746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01E55-97AE-4D48-8203-22B8653A9BD3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42749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4842A3-C5B2-465B-A578-16E360A6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2" y="921501"/>
            <a:ext cx="6839074" cy="2756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162F25-65D5-4023-A41C-7FA2F599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2" r="7223"/>
          <a:stretch/>
        </p:blipFill>
        <p:spPr>
          <a:xfrm>
            <a:off x="145892" y="3677779"/>
            <a:ext cx="6839074" cy="503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A4BA7-13B5-415C-9CEB-7ED689B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2" y="128470"/>
            <a:ext cx="11550384" cy="8499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14039"/>
                </a:solidFill>
                <a:latin typeface="+mn-lt"/>
              </a:rPr>
              <a:t>5% </a:t>
            </a:r>
            <a:r>
              <a:rPr lang="en-US" sz="2000" dirty="0">
                <a:latin typeface="+mn-lt"/>
              </a:rPr>
              <a:t>ABV Is becoming the Norm and there are select beers with much Higher ABV(10-13%)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DC03B6-30A2-44A6-B534-86B4B98E906B}"/>
              </a:ext>
            </a:extLst>
          </p:cNvPr>
          <p:cNvSpPr/>
          <p:nvPr/>
        </p:nvSpPr>
        <p:spPr>
          <a:xfrm>
            <a:off x="524921" y="257883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5C4C3-CA79-4A55-8C22-3AECCFDF61A2}"/>
              </a:ext>
            </a:extLst>
          </p:cNvPr>
          <p:cNvSpPr txBox="1"/>
          <p:nvPr/>
        </p:nvSpPr>
        <p:spPr>
          <a:xfrm>
            <a:off x="9518166" y="6684859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Disclaimer :  This analysis is based on a sample dataset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791D23E-563E-4B60-8E34-3A6DCBB4D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22761"/>
              </p:ext>
            </p:extLst>
          </p:nvPr>
        </p:nvGraphicFramePr>
        <p:xfrm>
          <a:off x="7203233" y="921501"/>
          <a:ext cx="4493043" cy="326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C8CD29C-AFAE-45EF-85B9-5F61AF4B1AAE}"/>
              </a:ext>
            </a:extLst>
          </p:cNvPr>
          <p:cNvSpPr/>
          <p:nvPr/>
        </p:nvSpPr>
        <p:spPr>
          <a:xfrm>
            <a:off x="977422" y="4902675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FFD59-05D3-4032-AEB4-56B41D14BFFA}"/>
              </a:ext>
            </a:extLst>
          </p:cNvPr>
          <p:cNvSpPr txBox="1"/>
          <p:nvPr/>
        </p:nvSpPr>
        <p:spPr>
          <a:xfrm>
            <a:off x="1232604" y="4848470"/>
            <a:ext cx="10738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Beers brewed in Utah and New Jersey average between 4-5% for ABV, most other States are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5% or higher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36%</a:t>
            </a:r>
            <a:r>
              <a:rPr lang="en-US" sz="1400" dirty="0"/>
              <a:t> of the beers are between 5-6% ABV and </a:t>
            </a:r>
            <a:r>
              <a:rPr lang="en-US" sz="1600" b="1" cap="all" spc="200" dirty="0">
                <a:solidFill>
                  <a:srgbClr val="A14039"/>
                </a:solidFill>
                <a:ea typeface="+mj-ea"/>
                <a:cs typeface="+mj-cs"/>
              </a:rPr>
              <a:t>21%</a:t>
            </a:r>
            <a:r>
              <a:rPr lang="en-US" sz="1400" dirty="0"/>
              <a:t> between 6-7% ABV which represents more than half of the total beers.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D9FA3-FEC2-4EFB-A343-D5150F074A80}"/>
              </a:ext>
            </a:extLst>
          </p:cNvPr>
          <p:cNvSpPr/>
          <p:nvPr/>
        </p:nvSpPr>
        <p:spPr>
          <a:xfrm>
            <a:off x="533048" y="2823387"/>
            <a:ext cx="278715" cy="872422"/>
          </a:xfrm>
          <a:prstGeom prst="rect">
            <a:avLst/>
          </a:prstGeom>
          <a:noFill/>
          <a:ln w="38100"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947EED-A756-4A11-980B-56C874A3E48E}"/>
              </a:ext>
            </a:extLst>
          </p:cNvPr>
          <p:cNvSpPr/>
          <p:nvPr/>
        </p:nvSpPr>
        <p:spPr>
          <a:xfrm>
            <a:off x="9079744" y="3429000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A6455B-9051-4D55-86C3-34295CA33015}"/>
              </a:ext>
            </a:extLst>
          </p:cNvPr>
          <p:cNvSpPr/>
          <p:nvPr/>
        </p:nvSpPr>
        <p:spPr>
          <a:xfrm>
            <a:off x="969295" y="5527319"/>
            <a:ext cx="255182" cy="24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82D6D6-997D-4634-B5CF-0330CAA3E02C}"/>
              </a:ext>
            </a:extLst>
          </p:cNvPr>
          <p:cNvSpPr/>
          <p:nvPr/>
        </p:nvSpPr>
        <p:spPr>
          <a:xfrm>
            <a:off x="7307580" y="3871787"/>
            <a:ext cx="1899755" cy="27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Need to create this chart in R</a:t>
            </a:r>
          </a:p>
        </p:txBody>
      </p:sp>
    </p:spTree>
    <p:extLst>
      <p:ext uri="{BB962C8B-B14F-4D97-AF65-F5344CB8AC3E}">
        <p14:creationId xmlns:p14="http://schemas.microsoft.com/office/powerpoint/2010/main" val="39294011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209</TotalTime>
  <Words>343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PowerPoint Presentation</vt:lpstr>
      <vt:lpstr>There are 558 Breweries which make Around 2,400 different types of Beers in the United States </vt:lpstr>
      <vt:lpstr>Even states with less than 5 Breweries produce Variety of Beers</vt:lpstr>
      <vt:lpstr>5% ABV Is becoming the Norm and there are select beers with much Higher ABV(10-13%)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Ojha</dc:creator>
  <cp:lastModifiedBy>Sandesh Ojha</cp:lastModifiedBy>
  <cp:revision>24</cp:revision>
  <dcterms:created xsi:type="dcterms:W3CDTF">2019-06-20T15:42:10Z</dcterms:created>
  <dcterms:modified xsi:type="dcterms:W3CDTF">2019-06-20T19:12:08Z</dcterms:modified>
</cp:coreProperties>
</file>