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15"/>
  </p:notesMasterIdLst>
  <p:sldIdLst>
    <p:sldId id="256" r:id="rId2"/>
    <p:sldId id="264" r:id="rId3"/>
    <p:sldId id="265" r:id="rId4"/>
    <p:sldId id="270" r:id="rId5"/>
    <p:sldId id="266" r:id="rId6"/>
    <p:sldId id="267" r:id="rId7"/>
    <p:sldId id="269" r:id="rId8"/>
    <p:sldId id="272" r:id="rId9"/>
    <p:sldId id="274" r:id="rId10"/>
    <p:sldId id="268" r:id="rId11"/>
    <p:sldId id="273"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7256"/>
    <a:srgbClr val="0000FF"/>
    <a:srgbClr val="096BAB"/>
    <a:srgbClr val="033D75"/>
    <a:srgbClr val="A4D9F8"/>
    <a:srgbClr val="2E6CA4"/>
    <a:srgbClr val="020A0F"/>
    <a:srgbClr val="B9510D"/>
    <a:srgbClr val="A140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54"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AE770-11DA-436A-9DC6-C5C6EE90CEB2}"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87DB7-087C-4DFB-9E96-FFC53A8F6A1D}" type="slidenum">
              <a:rPr lang="en-US" smtClean="0"/>
              <a:t>‹#›</a:t>
            </a:fld>
            <a:endParaRPr lang="en-US"/>
          </a:p>
        </p:txBody>
      </p:sp>
    </p:spTree>
    <p:extLst>
      <p:ext uri="{BB962C8B-B14F-4D97-AF65-F5344CB8AC3E}">
        <p14:creationId xmlns:p14="http://schemas.microsoft.com/office/powerpoint/2010/main" val="39163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74F5-88CA-44F2-B959-4AA7F0C93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49A359-D3D7-4600-A211-A175B65C3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AE693-BA7A-4E07-B17D-ACCECC9BDF0B}"/>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88D3F3FC-9C53-4894-932F-26C0A9AA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2E1C7-D797-447E-A940-4D624EDFD23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36801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0444-2509-4E9E-B95D-80C117B19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7959E-8929-4969-A2A4-CDB20D066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FBF9D-865F-45A3-B8F7-BAC3195DCA45}"/>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24D45FF1-04DE-4BA6-A9FB-C54AD4C77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09C3A-ED50-47A5-9E5B-206DA99D90CB}"/>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41471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F9CDC-C824-474C-9549-558950DCB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F2471-ACF5-412C-A587-E9140A9AE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21601-C376-4AD6-B3CB-330E9041E507}"/>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437952CF-5D1F-4133-8B53-2582DCD6B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DF90C-23D0-41BA-9419-F4D521B7E40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8429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483D-111F-47BA-A148-4887B14D6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3FFE-921C-4185-BA20-417858D13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13113-D4B7-427F-8AAD-1E38A31BFBA1}"/>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28C88369-B179-45A9-A820-4D7824EAE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965E4-5BCE-4FD9-BE0C-89D2F096C52D}"/>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7280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7C29-4933-413A-93A9-D719979F3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17D94-6F84-43E5-A470-2913FB69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1347E-6BD8-403F-B4FF-85746925B4F9}"/>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D4964E88-9801-4158-AABD-DAF0176C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2A70-5A9F-46E1-A43F-66D6E13FD136}"/>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424120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DB00-FD1F-4203-85C0-018631B03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660B5-B6DD-43E9-87C5-E61473250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DDCCBA-A075-4FC3-8FFE-B88027A5B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373CB2-39F9-4BF5-BE0B-607C084243EC}"/>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6" name="Footer Placeholder 5">
            <a:extLst>
              <a:ext uri="{FF2B5EF4-FFF2-40B4-BE49-F238E27FC236}">
                <a16:creationId xmlns:a16="http://schemas.microsoft.com/office/drawing/2014/main" id="{210E2408-50FC-4477-BB5D-B0A96BE97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BBFB7-393F-452E-A373-DFFD9470183B}"/>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1518073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C02E-9236-41F3-9A36-419251E69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907DB-DC86-4B2B-81E9-415B59A3A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403F9-2187-4D51-B30F-E072903477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42EEF-1549-47EE-8380-76006A4B0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A97D3-E60F-4BE8-9CD3-956D955DC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969FC-5303-4653-A5CC-A202BE072FEF}"/>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8" name="Footer Placeholder 7">
            <a:extLst>
              <a:ext uri="{FF2B5EF4-FFF2-40B4-BE49-F238E27FC236}">
                <a16:creationId xmlns:a16="http://schemas.microsoft.com/office/drawing/2014/main" id="{6EE6184C-0A19-43CA-8030-7ADA72158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E0C9B2-D017-49FB-9784-C229A3FFDB3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8748661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4765-EE8B-4B66-8A48-76AA45DF2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B380CA-06F2-4FBF-96DA-D45B9C162E21}"/>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4" name="Footer Placeholder 3">
            <a:extLst>
              <a:ext uri="{FF2B5EF4-FFF2-40B4-BE49-F238E27FC236}">
                <a16:creationId xmlns:a16="http://schemas.microsoft.com/office/drawing/2014/main" id="{2CA50C1A-B01B-4BE1-B2E0-241D5C2FB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90A2-2616-4AE6-B394-83806B49DF71}"/>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2322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E0572-43BB-45F2-A57A-BFFBEDDFF0F8}"/>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3" name="Footer Placeholder 2">
            <a:extLst>
              <a:ext uri="{FF2B5EF4-FFF2-40B4-BE49-F238E27FC236}">
                <a16:creationId xmlns:a16="http://schemas.microsoft.com/office/drawing/2014/main" id="{7CBF634C-CE8F-4D63-9B46-9039A00E9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B28B4B-2CB1-482E-A540-A5329A232A24}"/>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2787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9F07-C9A4-46A7-A937-277CAC144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A69A8-36B5-4875-8319-96268F2E3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5688B-2213-4749-A542-3F22F7D70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DDC18-ADF7-46F8-82B8-63B044A74384}"/>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6" name="Footer Placeholder 5">
            <a:extLst>
              <a:ext uri="{FF2B5EF4-FFF2-40B4-BE49-F238E27FC236}">
                <a16:creationId xmlns:a16="http://schemas.microsoft.com/office/drawing/2014/main" id="{530911ED-9372-4A24-99BF-71962DA11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FBF3E-5BA9-4A9D-8768-16F35CFFFDBD}"/>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8185780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22B2-F1F9-4492-864F-5711FA33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C4E84-09B4-4788-BB93-8B0862FB6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4048C-50CE-4E9A-9527-44E3FCBE8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24954-97E6-4E0E-A26B-C642AA76967F}"/>
              </a:ext>
            </a:extLst>
          </p:cNvPr>
          <p:cNvSpPr>
            <a:spLocks noGrp="1"/>
          </p:cNvSpPr>
          <p:nvPr>
            <p:ph type="dt" sz="half" idx="10"/>
          </p:nvPr>
        </p:nvSpPr>
        <p:spPr/>
        <p:txBody>
          <a:bodyPr/>
          <a:lstStyle/>
          <a:p>
            <a:fld id="{B7433B46-9C33-4431-BD6C-16E2A502F258}" type="datetimeFigureOut">
              <a:rPr lang="en-US" smtClean="0"/>
              <a:t>8/12/2019</a:t>
            </a:fld>
            <a:endParaRPr lang="en-US"/>
          </a:p>
        </p:txBody>
      </p:sp>
      <p:sp>
        <p:nvSpPr>
          <p:cNvPr id="6" name="Footer Placeholder 5">
            <a:extLst>
              <a:ext uri="{FF2B5EF4-FFF2-40B4-BE49-F238E27FC236}">
                <a16:creationId xmlns:a16="http://schemas.microsoft.com/office/drawing/2014/main" id="{BD277C41-D2B8-4BB9-9B4C-89E48981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16BEC-56F2-4E28-93A3-DDB5A6C37681}"/>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48458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31520-027B-4B6B-89C5-A81AB8F01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8AFDA-A00A-4E73-BE4A-E1F47FDC0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3848C-C052-43A6-A064-8AED8AEA6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3B46-9C33-4431-BD6C-16E2A502F258}" type="datetimeFigureOut">
              <a:rPr lang="en-US" smtClean="0"/>
              <a:t>8/12/2019</a:t>
            </a:fld>
            <a:endParaRPr lang="en-US"/>
          </a:p>
        </p:txBody>
      </p:sp>
      <p:sp>
        <p:nvSpPr>
          <p:cNvPr id="5" name="Footer Placeholder 4">
            <a:extLst>
              <a:ext uri="{FF2B5EF4-FFF2-40B4-BE49-F238E27FC236}">
                <a16:creationId xmlns:a16="http://schemas.microsoft.com/office/drawing/2014/main" id="{0CF1F405-13D3-4A7C-9965-BA0F278EB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456E60-D36D-436A-BCD1-44EAE9089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1367F-3DD5-41D3-9DA7-E19B965B0FAC}" type="slidenum">
              <a:rPr lang="en-US" smtClean="0"/>
              <a:t>‹#›</a:t>
            </a:fld>
            <a:endParaRPr lang="en-US"/>
          </a:p>
        </p:txBody>
      </p:sp>
      <p:sp>
        <p:nvSpPr>
          <p:cNvPr id="7" name="Rectangle 6" title="right edge border">
            <a:extLst>
              <a:ext uri="{FF2B5EF4-FFF2-40B4-BE49-F238E27FC236}">
                <a16:creationId xmlns:a16="http://schemas.microsoft.com/office/drawing/2014/main" id="{D6365F22-9026-42D4-A951-E8C85BC2D627}"/>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284822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C4320E-2507-4DE9-8166-DA9B82816B12}"/>
              </a:ext>
            </a:extLst>
          </p:cNvPr>
          <p:cNvSpPr>
            <a:spLocks noGrp="1"/>
          </p:cNvSpPr>
          <p:nvPr>
            <p:ph type="subTitle" idx="1"/>
          </p:nvPr>
        </p:nvSpPr>
        <p:spPr>
          <a:xfrm>
            <a:off x="1959321" y="5503847"/>
            <a:ext cx="8273357" cy="532824"/>
          </a:xfrm>
        </p:spPr>
        <p:txBody>
          <a:bodyPr>
            <a:normAutofit fontScale="92500" lnSpcReduction="10000"/>
          </a:bodyPr>
          <a:lstStyle/>
          <a:p>
            <a:r>
              <a:rPr lang="en-US" dirty="0">
                <a:latin typeface="Yu Gothic UI Semibold" panose="020B0700000000000000" pitchFamily="34" charset="-128"/>
                <a:ea typeface="Yu Gothic UI Semibold" panose="020B0700000000000000" pitchFamily="34" charset="-128"/>
              </a:rPr>
              <a:t>Data Science for Talent Management for </a:t>
            </a:r>
            <a:r>
              <a:rPr lang="en-US" sz="3600" dirty="0">
                <a:solidFill>
                  <a:srgbClr val="2E6CA4"/>
                </a:solidFill>
                <a:latin typeface="Yu Gothic UI Semibold" panose="020B0700000000000000" pitchFamily="34" charset="-128"/>
                <a:ea typeface="Yu Gothic UI Semibold" panose="020B0700000000000000" pitchFamily="34" charset="-128"/>
              </a:rPr>
              <a:t>DDSAnalytics</a:t>
            </a:r>
          </a:p>
          <a:p>
            <a:endParaRPr lang="en-US" dirty="0">
              <a:latin typeface="Yu Gothic UI Semilight" panose="020B0400000000000000" pitchFamily="34" charset="-128"/>
              <a:ea typeface="Yu Gothic UI Semilight" panose="020B0400000000000000" pitchFamily="34" charset="-128"/>
            </a:endParaRPr>
          </a:p>
          <a:p>
            <a:endParaRPr lang="en-US" dirty="0">
              <a:latin typeface="Yu Gothic UI Semilight" panose="020B0400000000000000" pitchFamily="34" charset="-128"/>
              <a:ea typeface="Yu Gothic UI Semilight" panose="020B0400000000000000" pitchFamily="34" charset="-128"/>
            </a:endParaRPr>
          </a:p>
        </p:txBody>
      </p:sp>
      <p:pic>
        <p:nvPicPr>
          <p:cNvPr id="4" name="Content Placeholder 4">
            <a:extLst>
              <a:ext uri="{FF2B5EF4-FFF2-40B4-BE49-F238E27FC236}">
                <a16:creationId xmlns:a16="http://schemas.microsoft.com/office/drawing/2014/main" id="{D7CB5FDD-4158-4B6A-BC4F-09D20B287E5E}"/>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4912" y="5030499"/>
            <a:ext cx="463269" cy="463269"/>
          </a:xfrm>
          <a:prstGeom prst="rect">
            <a:avLst/>
          </a:prstGeom>
        </p:spPr>
      </p:pic>
      <p:sp>
        <p:nvSpPr>
          <p:cNvPr id="5" name="TextBox 4">
            <a:extLst>
              <a:ext uri="{FF2B5EF4-FFF2-40B4-BE49-F238E27FC236}">
                <a16:creationId xmlns:a16="http://schemas.microsoft.com/office/drawing/2014/main" id="{712B2E7F-E937-40DC-97A7-4BA463C4FC19}"/>
              </a:ext>
            </a:extLst>
          </p:cNvPr>
          <p:cNvSpPr txBox="1"/>
          <p:nvPr/>
        </p:nvSpPr>
        <p:spPr>
          <a:xfrm>
            <a:off x="-367030" y="5576449"/>
            <a:ext cx="3093763" cy="369332"/>
          </a:xfrm>
          <a:prstGeom prst="rect">
            <a:avLst/>
          </a:prstGeom>
          <a:noFill/>
        </p:spPr>
        <p:txBody>
          <a:bodyPr wrap="square" rtlCol="0">
            <a:spAutoFit/>
          </a:bodyPr>
          <a:lstStyle/>
          <a:p>
            <a:pPr algn="ctr"/>
            <a:r>
              <a:rPr lang="en-US" dirty="0">
                <a:solidFill>
                  <a:srgbClr val="020A0F"/>
                </a:solidFill>
                <a:latin typeface="Yu Gothic UI Semibold" panose="020B0700000000000000" pitchFamily="34" charset="-128"/>
                <a:ea typeface="Yu Gothic UI Semibold" panose="020B0700000000000000" pitchFamily="34" charset="-128"/>
              </a:rPr>
              <a:t>Miner League</a:t>
            </a:r>
          </a:p>
        </p:txBody>
      </p:sp>
      <p:sp>
        <p:nvSpPr>
          <p:cNvPr id="6" name="Oval 5">
            <a:extLst>
              <a:ext uri="{FF2B5EF4-FFF2-40B4-BE49-F238E27FC236}">
                <a16:creationId xmlns:a16="http://schemas.microsoft.com/office/drawing/2014/main" id="{B130059E-AA73-4523-B1BC-5FBE1724242A}"/>
              </a:ext>
            </a:extLst>
          </p:cNvPr>
          <p:cNvSpPr/>
          <p:nvPr/>
        </p:nvSpPr>
        <p:spPr>
          <a:xfrm>
            <a:off x="870011" y="4956767"/>
            <a:ext cx="619682" cy="619682"/>
          </a:xfrm>
          <a:prstGeom prst="ellipse">
            <a:avLst/>
          </a:prstGeom>
          <a:noFill/>
          <a:ln w="762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9D6D597-48C9-4BB6-A613-6F5AFDF376A5}"/>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2199993" y="3704795"/>
            <a:ext cx="3657607" cy="1828804"/>
          </a:xfrm>
          <a:prstGeom prst="rect">
            <a:avLst/>
          </a:prstGeom>
        </p:spPr>
      </p:pic>
    </p:spTree>
    <p:extLst>
      <p:ext uri="{BB962C8B-B14F-4D97-AF65-F5344CB8AC3E}">
        <p14:creationId xmlns:p14="http://schemas.microsoft.com/office/powerpoint/2010/main" val="231983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Personal</a:t>
            </a:r>
          </a:p>
        </p:txBody>
      </p:sp>
      <p:sp>
        <p:nvSpPr>
          <p:cNvPr id="13" name="Rectangle 12">
            <a:extLst>
              <a:ext uri="{FF2B5EF4-FFF2-40B4-BE49-F238E27FC236}">
                <a16:creationId xmlns:a16="http://schemas.microsoft.com/office/drawing/2014/main" id="{300A6997-7075-4699-A41E-33DA68926AA1}"/>
              </a:ext>
            </a:extLst>
          </p:cNvPr>
          <p:cNvSpPr/>
          <p:nvPr/>
        </p:nvSpPr>
        <p:spPr>
          <a:xfrm>
            <a:off x="426719" y="1118885"/>
            <a:ext cx="5669281" cy="455509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sz="1600"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60% of the employees are male.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39% of the employees have a bachelors degree, with 27% having a masters degree.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76% of the employees have a life science or medical degree.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46% of the employees are married, with 32% being single.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More than 30% of the employees rate Relationship Satisfaction as High or Very High.</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More than 60% of the employees rate Work Life Balance as Better.</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C39C88BE-9472-4B91-A93B-90442C3E8284}"/>
              </a:ext>
            </a:extLst>
          </p:cNvPr>
          <p:cNvPicPr>
            <a:picLocks noChangeAspect="1"/>
          </p:cNvPicPr>
          <p:nvPr/>
        </p:nvPicPr>
        <p:blipFill>
          <a:blip r:embed="rId2"/>
          <a:stretch>
            <a:fillRect/>
          </a:stretch>
        </p:blipFill>
        <p:spPr>
          <a:xfrm>
            <a:off x="6026996" y="833079"/>
            <a:ext cx="5669280" cy="5548785"/>
          </a:xfrm>
          <a:prstGeom prst="rect">
            <a:avLst/>
          </a:prstGeom>
        </p:spPr>
      </p:pic>
      <p:sp>
        <p:nvSpPr>
          <p:cNvPr id="7" name="Oval 6">
            <a:extLst>
              <a:ext uri="{FF2B5EF4-FFF2-40B4-BE49-F238E27FC236}">
                <a16:creationId xmlns:a16="http://schemas.microsoft.com/office/drawing/2014/main" id="{2C345C21-FA33-4BB3-A850-79C2B13C7045}"/>
              </a:ext>
            </a:extLst>
          </p:cNvPr>
          <p:cNvSpPr/>
          <p:nvPr/>
        </p:nvSpPr>
        <p:spPr>
          <a:xfrm>
            <a:off x="152098" y="167384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42301EA1-61F4-4074-8051-C966BA03DC46}"/>
              </a:ext>
            </a:extLst>
          </p:cNvPr>
          <p:cNvSpPr/>
          <p:nvPr/>
        </p:nvSpPr>
        <p:spPr>
          <a:xfrm>
            <a:off x="7391594" y="2127864"/>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9" name="Oval 8">
            <a:extLst>
              <a:ext uri="{FF2B5EF4-FFF2-40B4-BE49-F238E27FC236}">
                <a16:creationId xmlns:a16="http://schemas.microsoft.com/office/drawing/2014/main" id="{F553F72D-F40F-4202-9DC7-0BF3C06D94E0}"/>
              </a:ext>
            </a:extLst>
          </p:cNvPr>
          <p:cNvSpPr/>
          <p:nvPr/>
        </p:nvSpPr>
        <p:spPr>
          <a:xfrm>
            <a:off x="152098" y="23129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0" name="Oval 9">
            <a:extLst>
              <a:ext uri="{FF2B5EF4-FFF2-40B4-BE49-F238E27FC236}">
                <a16:creationId xmlns:a16="http://schemas.microsoft.com/office/drawing/2014/main" id="{823C5D56-F417-4D8D-9581-35F1DBE28E09}"/>
              </a:ext>
            </a:extLst>
          </p:cNvPr>
          <p:cNvSpPr/>
          <p:nvPr/>
        </p:nvSpPr>
        <p:spPr>
          <a:xfrm>
            <a:off x="152098" y="3008404"/>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1" name="Oval 10">
            <a:extLst>
              <a:ext uri="{FF2B5EF4-FFF2-40B4-BE49-F238E27FC236}">
                <a16:creationId xmlns:a16="http://schemas.microsoft.com/office/drawing/2014/main" id="{1ED23070-20BB-49D3-BC9B-2471F78E8AB5}"/>
              </a:ext>
            </a:extLst>
          </p:cNvPr>
          <p:cNvSpPr/>
          <p:nvPr/>
        </p:nvSpPr>
        <p:spPr>
          <a:xfrm>
            <a:off x="152098" y="372421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2" name="Oval 11">
            <a:extLst>
              <a:ext uri="{FF2B5EF4-FFF2-40B4-BE49-F238E27FC236}">
                <a16:creationId xmlns:a16="http://schemas.microsoft.com/office/drawing/2014/main" id="{14A3D167-E6DB-4178-8316-05FC6C07DD51}"/>
              </a:ext>
            </a:extLst>
          </p:cNvPr>
          <p:cNvSpPr/>
          <p:nvPr/>
        </p:nvSpPr>
        <p:spPr>
          <a:xfrm>
            <a:off x="152098" y="444001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4" name="Oval 13">
            <a:extLst>
              <a:ext uri="{FF2B5EF4-FFF2-40B4-BE49-F238E27FC236}">
                <a16:creationId xmlns:a16="http://schemas.microsoft.com/office/drawing/2014/main" id="{0C050DAC-2994-4220-A7F3-92243C2B6338}"/>
              </a:ext>
            </a:extLst>
          </p:cNvPr>
          <p:cNvSpPr/>
          <p:nvPr/>
        </p:nvSpPr>
        <p:spPr>
          <a:xfrm>
            <a:off x="152098" y="5216232"/>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16" name="Oval 15">
            <a:extLst>
              <a:ext uri="{FF2B5EF4-FFF2-40B4-BE49-F238E27FC236}">
                <a16:creationId xmlns:a16="http://schemas.microsoft.com/office/drawing/2014/main" id="{75B842DB-FD6B-4D72-9A64-47CF206DD40D}"/>
              </a:ext>
            </a:extLst>
          </p:cNvPr>
          <p:cNvSpPr/>
          <p:nvPr/>
        </p:nvSpPr>
        <p:spPr>
          <a:xfrm>
            <a:off x="8861636" y="103381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5" name="Straight Connector 4">
            <a:extLst>
              <a:ext uri="{FF2B5EF4-FFF2-40B4-BE49-F238E27FC236}">
                <a16:creationId xmlns:a16="http://schemas.microsoft.com/office/drawing/2014/main" id="{E49E5AED-8CEE-4FF4-BD87-1A9996FC1BB3}"/>
              </a:ext>
            </a:extLst>
          </p:cNvPr>
          <p:cNvCxnSpPr>
            <a:endCxn id="16" idx="4"/>
          </p:cNvCxnSpPr>
          <p:nvPr/>
        </p:nvCxnSpPr>
        <p:spPr>
          <a:xfrm flipV="1">
            <a:off x="8509518" y="1252886"/>
            <a:ext cx="460675" cy="7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158131-35DC-423F-8349-A89CB9A7DD40}"/>
              </a:ext>
            </a:extLst>
          </p:cNvPr>
          <p:cNvCxnSpPr/>
          <p:nvPr/>
        </p:nvCxnSpPr>
        <p:spPr>
          <a:xfrm>
            <a:off x="8970193" y="1252886"/>
            <a:ext cx="481717" cy="569932"/>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4FAB72A-3E53-4CF0-A158-C8D7244A6F6E}"/>
              </a:ext>
            </a:extLst>
          </p:cNvPr>
          <p:cNvSpPr/>
          <p:nvPr/>
        </p:nvSpPr>
        <p:spPr>
          <a:xfrm>
            <a:off x="10775011" y="113272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0" name="Oval 19">
            <a:extLst>
              <a:ext uri="{FF2B5EF4-FFF2-40B4-BE49-F238E27FC236}">
                <a16:creationId xmlns:a16="http://schemas.microsoft.com/office/drawing/2014/main" id="{56B4D857-A128-49A3-B6E5-2906B565A940}"/>
              </a:ext>
            </a:extLst>
          </p:cNvPr>
          <p:cNvSpPr/>
          <p:nvPr/>
        </p:nvSpPr>
        <p:spPr>
          <a:xfrm>
            <a:off x="7519112" y="388462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1" name="Oval 20">
            <a:extLst>
              <a:ext uri="{FF2B5EF4-FFF2-40B4-BE49-F238E27FC236}">
                <a16:creationId xmlns:a16="http://schemas.microsoft.com/office/drawing/2014/main" id="{22493E69-B041-4C9B-A160-94ECE2E920D9}"/>
              </a:ext>
            </a:extLst>
          </p:cNvPr>
          <p:cNvSpPr/>
          <p:nvPr/>
        </p:nvSpPr>
        <p:spPr>
          <a:xfrm>
            <a:off x="8861636" y="378198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2" name="Oval 21">
            <a:extLst>
              <a:ext uri="{FF2B5EF4-FFF2-40B4-BE49-F238E27FC236}">
                <a16:creationId xmlns:a16="http://schemas.microsoft.com/office/drawing/2014/main" id="{451A264E-E2ED-47D7-B69C-3EB4811FC9A9}"/>
              </a:ext>
            </a:extLst>
          </p:cNvPr>
          <p:cNvSpPr/>
          <p:nvPr/>
        </p:nvSpPr>
        <p:spPr>
          <a:xfrm>
            <a:off x="10876983" y="500745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cxnSp>
        <p:nvCxnSpPr>
          <p:cNvPr id="24" name="Straight Connector 23">
            <a:extLst>
              <a:ext uri="{FF2B5EF4-FFF2-40B4-BE49-F238E27FC236}">
                <a16:creationId xmlns:a16="http://schemas.microsoft.com/office/drawing/2014/main" id="{2A4CD9E0-B5B1-4706-A4DE-5C1E7378DF0F}"/>
              </a:ext>
            </a:extLst>
          </p:cNvPr>
          <p:cNvCxnSpPr>
            <a:cxnSpLocks/>
            <a:endCxn id="19" idx="2"/>
          </p:cNvCxnSpPr>
          <p:nvPr/>
        </p:nvCxnSpPr>
        <p:spPr>
          <a:xfrm flipV="1">
            <a:off x="10571584" y="1242261"/>
            <a:ext cx="203427" cy="1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5876CB-ED2B-4D5C-8757-F6032F77B182}"/>
              </a:ext>
            </a:extLst>
          </p:cNvPr>
          <p:cNvCxnSpPr>
            <a:stCxn id="19" idx="4"/>
          </p:cNvCxnSpPr>
          <p:nvPr/>
        </p:nvCxnSpPr>
        <p:spPr>
          <a:xfrm>
            <a:off x="10883568" y="1351798"/>
            <a:ext cx="0" cy="186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2638C-0E72-4413-A6CD-A90A2FB2D751}"/>
              </a:ext>
            </a:extLst>
          </p:cNvPr>
          <p:cNvCxnSpPr>
            <a:cxnSpLocks/>
          </p:cNvCxnSpPr>
          <p:nvPr/>
        </p:nvCxnSpPr>
        <p:spPr>
          <a:xfrm>
            <a:off x="7360780" y="4103696"/>
            <a:ext cx="2668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1C7651-D2D4-48CB-99AE-68522EC44EFC}"/>
              </a:ext>
            </a:extLst>
          </p:cNvPr>
          <p:cNvCxnSpPr>
            <a:cxnSpLocks/>
          </p:cNvCxnSpPr>
          <p:nvPr/>
        </p:nvCxnSpPr>
        <p:spPr>
          <a:xfrm>
            <a:off x="7627669" y="4094365"/>
            <a:ext cx="0" cy="45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4948FF-9168-41FE-A034-A2EA5D73B94D}"/>
              </a:ext>
            </a:extLst>
          </p:cNvPr>
          <p:cNvCxnSpPr>
            <a:cxnSpLocks/>
            <a:stCxn id="21" idx="4"/>
          </p:cNvCxnSpPr>
          <p:nvPr/>
        </p:nvCxnSpPr>
        <p:spPr>
          <a:xfrm>
            <a:off x="8970193" y="4001057"/>
            <a:ext cx="388411" cy="13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B0C58C-F93D-42FB-8D53-B75F16CB392B}"/>
              </a:ext>
            </a:extLst>
          </p:cNvPr>
          <p:cNvCxnSpPr>
            <a:cxnSpLocks/>
            <a:stCxn id="21" idx="4"/>
          </p:cNvCxnSpPr>
          <p:nvPr/>
        </p:nvCxnSpPr>
        <p:spPr>
          <a:xfrm flipH="1">
            <a:off x="8621487" y="4001057"/>
            <a:ext cx="348706" cy="210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8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Personal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1168" y="1166842"/>
            <a:ext cx="5584667" cy="507831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Male attrition rate is higher than female attrition rate.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approximately 18% for employees with no college education.</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those employees with backgrounds in HR, Marketing or a Technical Degree.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single employees.</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employees with low relationship satisfaction.</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employees with bad work life balance.</a:t>
            </a:r>
            <a:endParaRPr lang="en-US"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95E28121-9CE6-4611-AD5C-F909CE7B58F8}"/>
              </a:ext>
            </a:extLst>
          </p:cNvPr>
          <p:cNvPicPr>
            <a:picLocks noChangeAspect="1"/>
          </p:cNvPicPr>
          <p:nvPr/>
        </p:nvPicPr>
        <p:blipFill>
          <a:blip r:embed="rId2"/>
          <a:stretch>
            <a:fillRect/>
          </a:stretch>
        </p:blipFill>
        <p:spPr>
          <a:xfrm>
            <a:off x="6025835" y="810638"/>
            <a:ext cx="5670441" cy="5533012"/>
          </a:xfrm>
          <a:prstGeom prst="rect">
            <a:avLst/>
          </a:prstGeom>
        </p:spPr>
      </p:pic>
      <p:cxnSp>
        <p:nvCxnSpPr>
          <p:cNvPr id="5" name="Straight Arrow Connector 4">
            <a:extLst>
              <a:ext uri="{FF2B5EF4-FFF2-40B4-BE49-F238E27FC236}">
                <a16:creationId xmlns:a16="http://schemas.microsoft.com/office/drawing/2014/main" id="{20CF0017-C035-4005-9BBC-9A4B63D3E8A8}"/>
              </a:ext>
            </a:extLst>
          </p:cNvPr>
          <p:cNvCxnSpPr/>
          <p:nvPr/>
        </p:nvCxnSpPr>
        <p:spPr>
          <a:xfrm flipV="1">
            <a:off x="6743700" y="1276350"/>
            <a:ext cx="561975"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BFFE735-2595-43E6-A446-46EF8F212C40}"/>
              </a:ext>
            </a:extLst>
          </p:cNvPr>
          <p:cNvSpPr/>
          <p:nvPr/>
        </p:nvSpPr>
        <p:spPr>
          <a:xfrm>
            <a:off x="200449" y="175782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9" name="Oval 8">
            <a:extLst>
              <a:ext uri="{FF2B5EF4-FFF2-40B4-BE49-F238E27FC236}">
                <a16:creationId xmlns:a16="http://schemas.microsoft.com/office/drawing/2014/main" id="{465DC9DF-494E-4CE5-A607-AAFB446A4975}"/>
              </a:ext>
            </a:extLst>
          </p:cNvPr>
          <p:cNvSpPr/>
          <p:nvPr/>
        </p:nvSpPr>
        <p:spPr>
          <a:xfrm>
            <a:off x="6859749" y="116681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10" name="Oval 9">
            <a:extLst>
              <a:ext uri="{FF2B5EF4-FFF2-40B4-BE49-F238E27FC236}">
                <a16:creationId xmlns:a16="http://schemas.microsoft.com/office/drawing/2014/main" id="{FB291E5F-C3B8-4FB9-A7C1-78F23409E896}"/>
              </a:ext>
            </a:extLst>
          </p:cNvPr>
          <p:cNvSpPr/>
          <p:nvPr/>
        </p:nvSpPr>
        <p:spPr>
          <a:xfrm>
            <a:off x="10698324" y="96307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cxnSp>
        <p:nvCxnSpPr>
          <p:cNvPr id="14" name="Straight Connector 13">
            <a:extLst>
              <a:ext uri="{FF2B5EF4-FFF2-40B4-BE49-F238E27FC236}">
                <a16:creationId xmlns:a16="http://schemas.microsoft.com/office/drawing/2014/main" id="{EC09E540-B2FE-4734-B2A0-ED3B56FECF09}"/>
              </a:ext>
            </a:extLst>
          </p:cNvPr>
          <p:cNvCxnSpPr>
            <a:endCxn id="10" idx="4"/>
          </p:cNvCxnSpPr>
          <p:nvPr/>
        </p:nvCxnSpPr>
        <p:spPr>
          <a:xfrm flipV="1">
            <a:off x="10229850" y="1182147"/>
            <a:ext cx="577031" cy="9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CC8055-7B01-4713-95F1-CA0D6F50011F}"/>
              </a:ext>
            </a:extLst>
          </p:cNvPr>
          <p:cNvCxnSpPr/>
          <p:nvPr/>
        </p:nvCxnSpPr>
        <p:spPr>
          <a:xfrm flipH="1">
            <a:off x="10698324" y="1182147"/>
            <a:ext cx="108557" cy="313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E03614-29BA-4B52-99C6-D84A78546904}"/>
              </a:ext>
            </a:extLst>
          </p:cNvPr>
          <p:cNvCxnSpPr/>
          <p:nvPr/>
        </p:nvCxnSpPr>
        <p:spPr>
          <a:xfrm>
            <a:off x="10806881" y="1182147"/>
            <a:ext cx="546919" cy="2037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8C5B10C-601F-4CBE-B70E-82C52262C634}"/>
              </a:ext>
            </a:extLst>
          </p:cNvPr>
          <p:cNvSpPr/>
          <p:nvPr/>
        </p:nvSpPr>
        <p:spPr>
          <a:xfrm>
            <a:off x="200448" y="336308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0" name="Oval 19">
            <a:extLst>
              <a:ext uri="{FF2B5EF4-FFF2-40B4-BE49-F238E27FC236}">
                <a16:creationId xmlns:a16="http://schemas.microsoft.com/office/drawing/2014/main" id="{F09423E8-CFDB-4389-A9C0-F2624D49695B}"/>
              </a:ext>
            </a:extLst>
          </p:cNvPr>
          <p:cNvSpPr/>
          <p:nvPr/>
        </p:nvSpPr>
        <p:spPr>
          <a:xfrm>
            <a:off x="211694" y="4192929"/>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1" name="Oval 20">
            <a:extLst>
              <a:ext uri="{FF2B5EF4-FFF2-40B4-BE49-F238E27FC236}">
                <a16:creationId xmlns:a16="http://schemas.microsoft.com/office/drawing/2014/main" id="{BEF1B590-E2D8-4556-AB5A-7296C1F50921}"/>
              </a:ext>
            </a:extLst>
          </p:cNvPr>
          <p:cNvSpPr/>
          <p:nvPr/>
        </p:nvSpPr>
        <p:spPr>
          <a:xfrm>
            <a:off x="7519695" y="483838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2" name="Oval 21">
            <a:extLst>
              <a:ext uri="{FF2B5EF4-FFF2-40B4-BE49-F238E27FC236}">
                <a16:creationId xmlns:a16="http://schemas.microsoft.com/office/drawing/2014/main" id="{F745FE1E-34A2-4965-8CE5-6F842D25CCE8}"/>
              </a:ext>
            </a:extLst>
          </p:cNvPr>
          <p:cNvSpPr/>
          <p:nvPr/>
        </p:nvSpPr>
        <p:spPr>
          <a:xfrm>
            <a:off x="200448" y="4872409"/>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4" name="Oval 23">
            <a:extLst>
              <a:ext uri="{FF2B5EF4-FFF2-40B4-BE49-F238E27FC236}">
                <a16:creationId xmlns:a16="http://schemas.microsoft.com/office/drawing/2014/main" id="{722152AE-0D79-4E03-AA20-4696F103A269}"/>
              </a:ext>
            </a:extLst>
          </p:cNvPr>
          <p:cNvSpPr/>
          <p:nvPr/>
        </p:nvSpPr>
        <p:spPr>
          <a:xfrm>
            <a:off x="10121293" y="5021380"/>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5" name="Oval 24">
            <a:extLst>
              <a:ext uri="{FF2B5EF4-FFF2-40B4-BE49-F238E27FC236}">
                <a16:creationId xmlns:a16="http://schemas.microsoft.com/office/drawing/2014/main" id="{1192CC01-DBBC-4813-AD8B-507404B35D8A}"/>
              </a:ext>
            </a:extLst>
          </p:cNvPr>
          <p:cNvSpPr/>
          <p:nvPr/>
        </p:nvSpPr>
        <p:spPr>
          <a:xfrm>
            <a:off x="200449" y="243864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26" name="Oval 25">
            <a:extLst>
              <a:ext uri="{FF2B5EF4-FFF2-40B4-BE49-F238E27FC236}">
                <a16:creationId xmlns:a16="http://schemas.microsoft.com/office/drawing/2014/main" id="{68BDEC9D-2130-4B9B-B0CA-3B532E741776}"/>
              </a:ext>
            </a:extLst>
          </p:cNvPr>
          <p:cNvSpPr/>
          <p:nvPr/>
        </p:nvSpPr>
        <p:spPr>
          <a:xfrm>
            <a:off x="211693" y="574776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7" name="Oval 26">
            <a:extLst>
              <a:ext uri="{FF2B5EF4-FFF2-40B4-BE49-F238E27FC236}">
                <a16:creationId xmlns:a16="http://schemas.microsoft.com/office/drawing/2014/main" id="{7ACC354D-26A7-4FA6-921D-525CD6983233}"/>
              </a:ext>
            </a:extLst>
          </p:cNvPr>
          <p:cNvSpPr/>
          <p:nvPr/>
        </p:nvSpPr>
        <p:spPr>
          <a:xfrm>
            <a:off x="8567918" y="212317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28" name="Oval 27">
            <a:extLst>
              <a:ext uri="{FF2B5EF4-FFF2-40B4-BE49-F238E27FC236}">
                <a16:creationId xmlns:a16="http://schemas.microsoft.com/office/drawing/2014/main" id="{A2EEE93B-57BB-4C28-81DC-A751FF465C93}"/>
              </a:ext>
            </a:extLst>
          </p:cNvPr>
          <p:cNvSpPr/>
          <p:nvPr/>
        </p:nvSpPr>
        <p:spPr>
          <a:xfrm>
            <a:off x="8675097" y="506081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Tree>
    <p:extLst>
      <p:ext uri="{BB962C8B-B14F-4D97-AF65-F5344CB8AC3E}">
        <p14:creationId xmlns:p14="http://schemas.microsoft.com/office/powerpoint/2010/main" val="169908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Correlation</a:t>
            </a:r>
          </a:p>
        </p:txBody>
      </p:sp>
      <p:pic>
        <p:nvPicPr>
          <p:cNvPr id="2" name="Picture 1">
            <a:extLst>
              <a:ext uri="{FF2B5EF4-FFF2-40B4-BE49-F238E27FC236}">
                <a16:creationId xmlns:a16="http://schemas.microsoft.com/office/drawing/2014/main" id="{57F6B696-C21A-432E-9B53-9B9E72323493}"/>
              </a:ext>
            </a:extLst>
          </p:cNvPr>
          <p:cNvPicPr>
            <a:picLocks noChangeAspect="1"/>
          </p:cNvPicPr>
          <p:nvPr/>
        </p:nvPicPr>
        <p:blipFill rotWithShape="1">
          <a:blip r:embed="rId2"/>
          <a:srcRect r="7027"/>
          <a:stretch/>
        </p:blipFill>
        <p:spPr>
          <a:xfrm>
            <a:off x="5601808" y="737585"/>
            <a:ext cx="6173425" cy="5532120"/>
          </a:xfrm>
          <a:prstGeom prst="rect">
            <a:avLst/>
          </a:prstGeom>
        </p:spPr>
      </p:pic>
      <p:sp>
        <p:nvSpPr>
          <p:cNvPr id="7" name="Rectangle 6">
            <a:extLst>
              <a:ext uri="{FF2B5EF4-FFF2-40B4-BE49-F238E27FC236}">
                <a16:creationId xmlns:a16="http://schemas.microsoft.com/office/drawing/2014/main" id="{2AF32BE6-2491-4B46-8C39-8C69E55359CE}"/>
              </a:ext>
            </a:extLst>
          </p:cNvPr>
          <p:cNvSpPr/>
          <p:nvPr/>
        </p:nvSpPr>
        <p:spPr>
          <a:xfrm>
            <a:off x="335614" y="1811914"/>
            <a:ext cx="5760386" cy="3662541"/>
          </a:xfrm>
          <a:prstGeom prst="rect">
            <a:avLst/>
          </a:prstGeom>
        </p:spPr>
        <p:txBody>
          <a:bodyPr wrap="square">
            <a:spAutoFit/>
          </a:bodyPr>
          <a:lstStyle/>
          <a:p>
            <a:endParaRPr lang="en-US" dirty="0"/>
          </a:p>
          <a:p>
            <a:r>
              <a:rPr lang="en-US" b="1" dirty="0">
                <a:solidFill>
                  <a:srgbClr val="4472C4"/>
                </a:solidFill>
                <a:latin typeface="Helvetica" panose="020B0604020202020204" pitchFamily="34" charset="0"/>
                <a:cs typeface="Helvetica" panose="020B0604020202020204" pitchFamily="34" charset="0"/>
              </a:rPr>
              <a:t>Highly Correlated Observations:</a:t>
            </a:r>
          </a:p>
          <a:p>
            <a:endParaRPr lang="en-US" dirty="0"/>
          </a:p>
          <a:p>
            <a:r>
              <a:rPr lang="en-US" dirty="0"/>
              <a:t> </a:t>
            </a:r>
            <a:r>
              <a:rPr lang="en-US" sz="1600" dirty="0">
                <a:solidFill>
                  <a:srgbClr val="333333"/>
                </a:solidFill>
                <a:latin typeface="Helvetica" panose="020B0604020202020204" pitchFamily="34" charset="0"/>
                <a:cs typeface="Helvetica" panose="020B0604020202020204" pitchFamily="34" charset="0"/>
              </a:rPr>
              <a:t>YearsInCurrentRole and YearsAtCompany </a:t>
            </a:r>
            <a:r>
              <a:rPr lang="en-US" sz="1600" b="1" dirty="0">
                <a:solidFill>
                  <a:srgbClr val="333333"/>
                </a:solidFill>
                <a:latin typeface="Helvetica" panose="020B0604020202020204" pitchFamily="34" charset="0"/>
                <a:cs typeface="Helvetica" panose="020B0604020202020204" pitchFamily="34" charset="0"/>
              </a:rPr>
              <a:t>(0.76)</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YearsInCurrentRole and YearsWithCurrManager </a:t>
            </a:r>
            <a:r>
              <a:rPr lang="en-US" sz="1600" b="1" dirty="0">
                <a:solidFill>
                  <a:srgbClr val="333333"/>
                </a:solidFill>
                <a:latin typeface="Helvetica" panose="020B0604020202020204" pitchFamily="34" charset="0"/>
                <a:cs typeface="Helvetica" panose="020B0604020202020204" pitchFamily="34" charset="0"/>
              </a:rPr>
              <a:t>(0.71)</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YearsAtCompany and YearsInCurrentRole </a:t>
            </a:r>
            <a:r>
              <a:rPr lang="en-US" sz="1600" b="1" dirty="0">
                <a:solidFill>
                  <a:srgbClr val="333333"/>
                </a:solidFill>
                <a:latin typeface="Helvetica" panose="020B0604020202020204" pitchFamily="34" charset="0"/>
                <a:cs typeface="Helvetica" panose="020B0604020202020204" pitchFamily="34" charset="0"/>
              </a:rPr>
              <a:t>(0.76)</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YearsAtCompany and YearsWithCurrManager </a:t>
            </a:r>
            <a:r>
              <a:rPr lang="en-US" sz="1600" b="1" dirty="0">
                <a:solidFill>
                  <a:srgbClr val="333333"/>
                </a:solidFill>
                <a:latin typeface="Helvetica" panose="020B0604020202020204" pitchFamily="34" charset="0"/>
                <a:cs typeface="Helvetica" panose="020B0604020202020204" pitchFamily="34" charset="0"/>
              </a:rPr>
              <a:t>(0.77)</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YearsAtCompany and TotalWorkingYears </a:t>
            </a:r>
            <a:r>
              <a:rPr lang="en-US" sz="1600" b="1" dirty="0">
                <a:solidFill>
                  <a:srgbClr val="333333"/>
                </a:solidFill>
                <a:latin typeface="Helvetica" panose="020B0604020202020204" pitchFamily="34" charset="0"/>
                <a:cs typeface="Helvetica" panose="020B0604020202020204" pitchFamily="34" charset="0"/>
              </a:rPr>
              <a:t>(0.63)</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MonthyIncome and TotalWorkingYears </a:t>
            </a:r>
            <a:r>
              <a:rPr lang="en-US" sz="1600" b="1" dirty="0">
                <a:solidFill>
                  <a:srgbClr val="333333"/>
                </a:solidFill>
                <a:latin typeface="Helvetica" panose="020B0604020202020204" pitchFamily="34" charset="0"/>
                <a:cs typeface="Helvetica" panose="020B0604020202020204" pitchFamily="34" charset="0"/>
              </a:rPr>
              <a:t>(0.77)</a:t>
            </a:r>
          </a:p>
        </p:txBody>
      </p:sp>
    </p:spTree>
    <p:extLst>
      <p:ext uri="{BB962C8B-B14F-4D97-AF65-F5344CB8AC3E}">
        <p14:creationId xmlns:p14="http://schemas.microsoft.com/office/powerpoint/2010/main" val="335810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4B156-35C7-4200-8C08-82FAF9FF6202}"/>
              </a:ext>
            </a:extLst>
          </p:cNvPr>
          <p:cNvSpPr>
            <a:spLocks noGrp="1"/>
          </p:cNvSpPr>
          <p:nvPr>
            <p:ph idx="1"/>
          </p:nvPr>
        </p:nvSpPr>
        <p:spPr>
          <a:xfrm>
            <a:off x="2130641" y="1577975"/>
            <a:ext cx="8946934" cy="4351338"/>
          </a:xfrm>
        </p:spPr>
        <p:txBody>
          <a:bodyPr>
            <a:normAutofit lnSpcReduction="10000"/>
          </a:bodyPr>
          <a:lstStyle/>
          <a:p>
            <a:pPr marL="0" indent="0">
              <a:buNone/>
            </a:pPr>
            <a:endParaRPr lang="en-US" sz="1800" b="0" i="0" dirty="0">
              <a:solidFill>
                <a:srgbClr val="333333"/>
              </a:solidFill>
              <a:effectLst/>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Department</a:t>
            </a:r>
          </a:p>
          <a:p>
            <a:r>
              <a:rPr lang="en-US" sz="1400" b="0" i="0" dirty="0">
                <a:solidFill>
                  <a:srgbClr val="333333"/>
                </a:solidFill>
                <a:effectLst/>
                <a:latin typeface="Helvetica" panose="020B0604020202020204" pitchFamily="34" charset="0"/>
                <a:cs typeface="Helvetica" panose="020B0604020202020204" pitchFamily="34" charset="0"/>
              </a:rPr>
              <a:t>Job Role</a:t>
            </a:r>
          </a:p>
          <a:p>
            <a:r>
              <a:rPr lang="en-US" sz="1400" b="0" i="0" dirty="0">
                <a:solidFill>
                  <a:srgbClr val="333333"/>
                </a:solidFill>
                <a:effectLst/>
                <a:latin typeface="Helvetica" panose="020B0604020202020204" pitchFamily="34" charset="0"/>
                <a:cs typeface="Helvetica" panose="020B0604020202020204" pitchFamily="34" charset="0"/>
              </a:rPr>
              <a:t>Level of Education</a:t>
            </a:r>
          </a:p>
          <a:p>
            <a:r>
              <a:rPr lang="en-US" sz="1400" b="0" i="0" dirty="0">
                <a:solidFill>
                  <a:srgbClr val="333333"/>
                </a:solidFill>
                <a:effectLst/>
                <a:latin typeface="Helvetica" panose="020B0604020202020204" pitchFamily="34" charset="0"/>
                <a:cs typeface="Helvetica" panose="020B0604020202020204" pitchFamily="34" charset="0"/>
              </a:rPr>
              <a:t>Amount of Travel</a:t>
            </a:r>
          </a:p>
          <a:p>
            <a:r>
              <a:rPr lang="en-US" sz="1400" b="0" i="0" dirty="0">
                <a:solidFill>
                  <a:srgbClr val="333333"/>
                </a:solidFill>
                <a:effectLst/>
                <a:latin typeface="Helvetica" panose="020B0604020202020204" pitchFamily="34" charset="0"/>
                <a:cs typeface="Helvetica" panose="020B0604020202020204" pitchFamily="34" charset="0"/>
              </a:rPr>
              <a:t>Amount of Overtime</a:t>
            </a:r>
          </a:p>
          <a:p>
            <a:r>
              <a:rPr lang="en-US" sz="1400" b="0" i="0" dirty="0">
                <a:solidFill>
                  <a:srgbClr val="333333"/>
                </a:solidFill>
                <a:effectLst/>
                <a:latin typeface="Helvetica" panose="020B0604020202020204" pitchFamily="34" charset="0"/>
                <a:cs typeface="Helvetica" panose="020B0604020202020204" pitchFamily="34" charset="0"/>
              </a:rPr>
              <a:t>Employees with low satisfaction scores in Job Satisfaction, </a:t>
            </a:r>
          </a:p>
          <a:p>
            <a:r>
              <a:rPr lang="en-US" sz="1400" b="0" i="0" dirty="0">
                <a:solidFill>
                  <a:srgbClr val="333333"/>
                </a:solidFill>
                <a:effectLst/>
                <a:latin typeface="Helvetica" panose="020B0604020202020204" pitchFamily="34" charset="0"/>
                <a:cs typeface="Helvetica" panose="020B0604020202020204" pitchFamily="34" charset="0"/>
              </a:rPr>
              <a:t>Job Engagement and Environmental conditions may also need to be taken into account</a:t>
            </a:r>
          </a:p>
          <a:p>
            <a:pPr marL="0" indent="0">
              <a:buNone/>
            </a:pPr>
            <a:endParaRPr lang="en-US" sz="1400" b="0" i="0" dirty="0">
              <a:solidFill>
                <a:srgbClr val="333333"/>
              </a:solidFill>
              <a:effectLst/>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Years In Current Role</a:t>
            </a:r>
          </a:p>
          <a:p>
            <a:r>
              <a:rPr lang="en-US" sz="1400" dirty="0">
                <a:solidFill>
                  <a:srgbClr val="333333"/>
                </a:solidFill>
                <a:latin typeface="Helvetica" panose="020B0604020202020204" pitchFamily="34" charset="0"/>
                <a:cs typeface="Helvetica" panose="020B0604020202020204" pitchFamily="34" charset="0"/>
              </a:rPr>
              <a:t>Years At Company</a:t>
            </a:r>
          </a:p>
          <a:p>
            <a:r>
              <a:rPr lang="en-US" sz="1400" dirty="0">
                <a:solidFill>
                  <a:srgbClr val="333333"/>
                </a:solidFill>
                <a:latin typeface="Helvetica" panose="020B0604020202020204" pitchFamily="34" charset="0"/>
                <a:cs typeface="Helvetica" panose="020B0604020202020204" pitchFamily="34" charset="0"/>
              </a:rPr>
              <a:t>Years with Current Manager</a:t>
            </a:r>
          </a:p>
          <a:p>
            <a:r>
              <a:rPr lang="en-US" sz="1400" dirty="0">
                <a:solidFill>
                  <a:srgbClr val="333333"/>
                </a:solidFill>
                <a:latin typeface="Helvetica" panose="020B0604020202020204" pitchFamily="34" charset="0"/>
                <a:cs typeface="Helvetica" panose="020B0604020202020204" pitchFamily="34" charset="0"/>
              </a:rPr>
              <a:t>Total Working Years</a:t>
            </a:r>
          </a:p>
          <a:p>
            <a:r>
              <a:rPr lang="en-US" sz="1400" dirty="0">
                <a:solidFill>
                  <a:srgbClr val="333333"/>
                </a:solidFill>
                <a:latin typeface="Helvetica" panose="020B0604020202020204" pitchFamily="34" charset="0"/>
                <a:cs typeface="Helvetica" panose="020B0604020202020204" pitchFamily="34" charset="0"/>
              </a:rPr>
              <a:t>Monthly Income</a:t>
            </a:r>
          </a:p>
          <a:p>
            <a:endParaRPr lang="en-US" sz="18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18D8BE23-7181-4F11-A0E3-D35B78F107B4}"/>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Conclusion</a:t>
            </a:r>
          </a:p>
        </p:txBody>
      </p:sp>
      <p:sp>
        <p:nvSpPr>
          <p:cNvPr id="2" name="Rectangle 1">
            <a:extLst>
              <a:ext uri="{FF2B5EF4-FFF2-40B4-BE49-F238E27FC236}">
                <a16:creationId xmlns:a16="http://schemas.microsoft.com/office/drawing/2014/main" id="{524061E3-7C29-4393-8DD7-3003B8690153}"/>
              </a:ext>
            </a:extLst>
          </p:cNvPr>
          <p:cNvSpPr/>
          <p:nvPr/>
        </p:nvSpPr>
        <p:spPr>
          <a:xfrm>
            <a:off x="145892" y="980272"/>
            <a:ext cx="11307192" cy="646331"/>
          </a:xfrm>
          <a:prstGeom prst="rect">
            <a:avLst/>
          </a:prstGeom>
        </p:spPr>
        <p:txBody>
          <a:bodyPr wrap="square">
            <a:spAutoFit/>
          </a:bodyPr>
          <a:lstStyle/>
          <a:p>
            <a:r>
              <a:rPr lang="en-US" dirty="0">
                <a:solidFill>
                  <a:srgbClr val="333333"/>
                </a:solidFill>
                <a:latin typeface="Helvetica" panose="020B0604020202020204" pitchFamily="34" charset="0"/>
                <a:cs typeface="Helvetica" panose="020B0604020202020204" pitchFamily="34" charset="0"/>
              </a:rPr>
              <a:t>From our analysis here at Miner League we can see that the following variables, broken down by type may have an influence on attrition:</a:t>
            </a:r>
          </a:p>
        </p:txBody>
      </p:sp>
      <p:sp>
        <p:nvSpPr>
          <p:cNvPr id="5" name="Rectangle 4">
            <a:extLst>
              <a:ext uri="{FF2B5EF4-FFF2-40B4-BE49-F238E27FC236}">
                <a16:creationId xmlns:a16="http://schemas.microsoft.com/office/drawing/2014/main" id="{0DF1BBFF-4F70-4105-AD84-C1DD2C57DB64}"/>
              </a:ext>
            </a:extLst>
          </p:cNvPr>
          <p:cNvSpPr/>
          <p:nvPr/>
        </p:nvSpPr>
        <p:spPr>
          <a:xfrm>
            <a:off x="1003177" y="1935332"/>
            <a:ext cx="1127464" cy="2068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Helvetica" panose="020B0604020202020204" pitchFamily="34" charset="0"/>
                <a:cs typeface="Helvetica" panose="020B0604020202020204" pitchFamily="34" charset="0"/>
              </a:rPr>
              <a:t>Categorical</a:t>
            </a:r>
          </a:p>
        </p:txBody>
      </p:sp>
      <p:sp>
        <p:nvSpPr>
          <p:cNvPr id="6" name="Rectangle 5">
            <a:extLst>
              <a:ext uri="{FF2B5EF4-FFF2-40B4-BE49-F238E27FC236}">
                <a16:creationId xmlns:a16="http://schemas.microsoft.com/office/drawing/2014/main" id="{1760900F-ACAF-4AA7-BEDB-B034B832E2CD}"/>
              </a:ext>
            </a:extLst>
          </p:cNvPr>
          <p:cNvSpPr/>
          <p:nvPr/>
        </p:nvSpPr>
        <p:spPr>
          <a:xfrm>
            <a:off x="1003177" y="4266686"/>
            <a:ext cx="1127464" cy="1477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Helvetica" panose="020B0604020202020204" pitchFamily="34" charset="0"/>
                <a:cs typeface="Helvetica" panose="020B0604020202020204" pitchFamily="34" charset="0"/>
              </a:rPr>
              <a:t>Non-Categorical</a:t>
            </a:r>
          </a:p>
        </p:txBody>
      </p:sp>
    </p:spTree>
    <p:extLst>
      <p:ext uri="{BB962C8B-B14F-4D97-AF65-F5344CB8AC3E}">
        <p14:creationId xmlns:p14="http://schemas.microsoft.com/office/powerpoint/2010/main" val="350833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9E9A55-F088-490B-89DD-F34D70FD77D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423890" y="758343"/>
            <a:ext cx="5211619" cy="2701533"/>
          </a:xfrm>
          <a:prstGeom prst="rect">
            <a:avLst/>
          </a:prstGeom>
        </p:spPr>
      </p:pic>
      <p:sp>
        <p:nvSpPr>
          <p:cNvPr id="4" name="Rectangle 3">
            <a:extLst>
              <a:ext uri="{FF2B5EF4-FFF2-40B4-BE49-F238E27FC236}">
                <a16:creationId xmlns:a16="http://schemas.microsoft.com/office/drawing/2014/main" id="{9CF5EE70-DCEB-44FB-993C-925ED8C640C4}"/>
              </a:ext>
            </a:extLst>
          </p:cNvPr>
          <p:cNvSpPr/>
          <p:nvPr/>
        </p:nvSpPr>
        <p:spPr>
          <a:xfrm>
            <a:off x="264859" y="677948"/>
            <a:ext cx="6278815" cy="2862322"/>
          </a:xfrm>
          <a:prstGeom prst="rect">
            <a:avLst/>
          </a:prstGeom>
        </p:spPr>
        <p:txBody>
          <a:bodyPr wrap="square">
            <a:spAutoFit/>
          </a:bodyPr>
          <a:lstStyle/>
          <a:p>
            <a:pPr marL="342900" indent="-342900">
              <a:buFont typeface="Arial" panose="020B0604020202020204" pitchFamily="34" charset="0"/>
              <a:buChar char="•"/>
            </a:pPr>
            <a:r>
              <a:rPr lang="en-US" dirty="0">
                <a:solidFill>
                  <a:srgbClr val="494949"/>
                </a:solidFill>
                <a:latin typeface="Helvetica" panose="020B0604020202020204" pitchFamily="34" charset="0"/>
              </a:rPr>
              <a:t>DDSAnalytics is an analytics company that specializes in </a:t>
            </a:r>
            <a:r>
              <a:rPr lang="en-US" b="1" dirty="0">
                <a:solidFill>
                  <a:srgbClr val="494949"/>
                </a:solidFill>
                <a:latin typeface="Helvetica" panose="020B0604020202020204" pitchFamily="34" charset="0"/>
              </a:rPr>
              <a:t>Talent Management </a:t>
            </a:r>
            <a:r>
              <a:rPr lang="en-US" dirty="0">
                <a:solidFill>
                  <a:srgbClr val="494949"/>
                </a:solidFill>
                <a:latin typeface="Helvetica" panose="020B0604020202020204" pitchFamily="34" charset="0"/>
              </a:rPr>
              <a:t>solutions for Fortune 1000 companies. </a:t>
            </a:r>
          </a:p>
          <a:p>
            <a:pPr marL="342900" indent="-342900">
              <a:buFont typeface="Arial" panose="020B0604020202020204" pitchFamily="34" charset="0"/>
              <a:buChar char="•"/>
            </a:pPr>
            <a:r>
              <a:rPr lang="en-US" dirty="0">
                <a:solidFill>
                  <a:srgbClr val="494949"/>
                </a:solidFill>
                <a:latin typeface="Helvetica" panose="020B0604020202020204" pitchFamily="34" charset="0"/>
              </a:rPr>
              <a:t>DDS Analytics focus on iterative process for developing and retaining employees by using various HR techniques.</a:t>
            </a:r>
          </a:p>
          <a:p>
            <a:pPr marL="342900" indent="-342900">
              <a:buFont typeface="Arial" panose="020B0604020202020204" pitchFamily="34" charset="0"/>
              <a:buChar char="•"/>
            </a:pPr>
            <a:r>
              <a:rPr lang="en-US" dirty="0">
                <a:solidFill>
                  <a:srgbClr val="494949"/>
                </a:solidFill>
                <a:latin typeface="Helvetica" panose="020B0604020202020204" pitchFamily="34" charset="0"/>
              </a:rPr>
              <a:t>Techniques include workforce planning, employee training programs, identifying high-potential employees and reducing/preventing voluntary employee turnover (attrition). </a:t>
            </a:r>
            <a:endParaRPr lang="en-US" dirty="0"/>
          </a:p>
        </p:txBody>
      </p:sp>
      <p:sp>
        <p:nvSpPr>
          <p:cNvPr id="5" name="Title 1">
            <a:extLst>
              <a:ext uri="{FF2B5EF4-FFF2-40B4-BE49-F238E27FC236}">
                <a16:creationId xmlns:a16="http://schemas.microsoft.com/office/drawing/2014/main" id="{4384BA99-5F09-4BDB-9487-B9F420643BE0}"/>
              </a:ext>
            </a:extLst>
          </p:cNvPr>
          <p:cNvSpPr>
            <a:spLocks noGrp="1"/>
          </p:cNvSpPr>
          <p:nvPr>
            <p:ph type="title"/>
          </p:nvPr>
        </p:nvSpPr>
        <p:spPr>
          <a:xfrm>
            <a:off x="6452465" y="617550"/>
            <a:ext cx="3286125" cy="849938"/>
          </a:xfrm>
          <a:effectLst>
            <a:outerShdw blurRad="63500" sx="102000" sy="102000" algn="ctr" rotWithShape="0">
              <a:prstClr val="black">
                <a:alpha val="40000"/>
              </a:prstClr>
            </a:outerShdw>
          </a:effectLst>
        </p:spPr>
        <p:txBody>
          <a:bodyPr>
            <a:normAutofit/>
          </a:bodyPr>
          <a:lstStyle/>
          <a:p>
            <a:pPr algn="ctr">
              <a:spcBef>
                <a:spcPts val="1000"/>
              </a:spcBef>
            </a:pPr>
            <a:r>
              <a:rPr lang="en-US" sz="2800" dirty="0">
                <a:solidFill>
                  <a:srgbClr val="096BAB"/>
                </a:solidFill>
                <a:latin typeface="Yu Gothic UI Semibold" panose="020B0700000000000000" pitchFamily="34" charset="-128"/>
                <a:ea typeface="Yu Gothic UI Semibold" panose="020B0700000000000000" pitchFamily="34" charset="-128"/>
                <a:cs typeface="Times New Roman" panose="02020603050405020304" pitchFamily="18" charset="0"/>
              </a:rPr>
              <a:t>DDSANALYTICS</a:t>
            </a:r>
          </a:p>
        </p:txBody>
      </p:sp>
      <p:sp>
        <p:nvSpPr>
          <p:cNvPr id="8" name="TextBox 7">
            <a:extLst>
              <a:ext uri="{FF2B5EF4-FFF2-40B4-BE49-F238E27FC236}">
                <a16:creationId xmlns:a16="http://schemas.microsoft.com/office/drawing/2014/main" id="{1576C605-E1FB-4FCD-B384-48D43BAEACBB}"/>
              </a:ext>
            </a:extLst>
          </p:cNvPr>
          <p:cNvSpPr txBox="1"/>
          <p:nvPr/>
        </p:nvSpPr>
        <p:spPr>
          <a:xfrm>
            <a:off x="180975" y="4853498"/>
            <a:ext cx="11353800" cy="1477328"/>
          </a:xfrm>
          <a:prstGeom prst="rect">
            <a:avLst/>
          </a:prstGeom>
          <a:noFill/>
        </p:spPr>
        <p:txBody>
          <a:bodyPr wrap="square" rtlCol="0">
            <a:spAutoFit/>
          </a:bodyPr>
          <a:lstStyle/>
          <a:p>
            <a:pPr lvl="1"/>
            <a:r>
              <a:rPr lang="en-US" b="1" dirty="0">
                <a:solidFill>
                  <a:srgbClr val="494949"/>
                </a:solidFill>
                <a:latin typeface="Helvetica" panose="020B0604020202020204" pitchFamily="34" charset="0"/>
              </a:rPr>
              <a:t>Objective</a:t>
            </a:r>
            <a:r>
              <a:rPr lang="en-US" dirty="0">
                <a:solidFill>
                  <a:srgbClr val="494949"/>
                </a:solidFill>
                <a:latin typeface="Helvetica" panose="020B0604020202020204" pitchFamily="34" charset="0"/>
              </a:rPr>
              <a:t> : Our Firm </a:t>
            </a:r>
            <a:r>
              <a:rPr lang="en-US" b="1" dirty="0">
                <a:solidFill>
                  <a:srgbClr val="494949"/>
                </a:solidFill>
                <a:latin typeface="Helvetica" panose="020B0604020202020204" pitchFamily="34" charset="0"/>
              </a:rPr>
              <a:t>Miner League </a:t>
            </a:r>
            <a:r>
              <a:rPr lang="en-US" dirty="0">
                <a:solidFill>
                  <a:srgbClr val="494949"/>
                </a:solidFill>
                <a:latin typeface="Helvetica" panose="020B0604020202020204" pitchFamily="34" charset="0"/>
              </a:rPr>
              <a:t>which specializes in leveraging data science for Talent Management has been hired by DDS Analytics to predict various contributing factors that lead to turnover and attrition.  As part of this analysis we will also provide specific trends related to job roles and other trends and observations in the industry.</a:t>
            </a:r>
          </a:p>
          <a:p>
            <a:pPr marL="742950" lvl="1" indent="-285750">
              <a:buFont typeface="Arial" panose="020B0604020202020204" pitchFamily="34" charset="0"/>
              <a:buChar char="•"/>
            </a:pP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8367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Basic</a:t>
            </a:r>
          </a:p>
        </p:txBody>
      </p:sp>
      <p:pic>
        <p:nvPicPr>
          <p:cNvPr id="11" name="Picture 10">
            <a:extLst>
              <a:ext uri="{FF2B5EF4-FFF2-40B4-BE49-F238E27FC236}">
                <a16:creationId xmlns:a16="http://schemas.microsoft.com/office/drawing/2014/main" id="{3E88D0EA-C75D-4CEE-89CB-B3C51C7A90D6}"/>
              </a:ext>
            </a:extLst>
          </p:cNvPr>
          <p:cNvPicPr>
            <a:picLocks noChangeAspect="1"/>
          </p:cNvPicPr>
          <p:nvPr/>
        </p:nvPicPr>
        <p:blipFill rotWithShape="1">
          <a:blip r:embed="rId2"/>
          <a:srcRect b="50334"/>
          <a:stretch/>
        </p:blipFill>
        <p:spPr>
          <a:xfrm>
            <a:off x="76407" y="959620"/>
            <a:ext cx="6101025" cy="2821375"/>
          </a:xfrm>
          <a:prstGeom prst="rect">
            <a:avLst/>
          </a:prstGeom>
        </p:spPr>
      </p:pic>
      <p:sp>
        <p:nvSpPr>
          <p:cNvPr id="13" name="Rectangle 12">
            <a:extLst>
              <a:ext uri="{FF2B5EF4-FFF2-40B4-BE49-F238E27FC236}">
                <a16:creationId xmlns:a16="http://schemas.microsoft.com/office/drawing/2014/main" id="{300A6997-7075-4699-A41E-33DA68926AA1}"/>
              </a:ext>
            </a:extLst>
          </p:cNvPr>
          <p:cNvSpPr/>
          <p:nvPr/>
        </p:nvSpPr>
        <p:spPr>
          <a:xfrm>
            <a:off x="504824" y="4138898"/>
            <a:ext cx="11191451" cy="2154436"/>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 :</a:t>
            </a:r>
          </a:p>
          <a:p>
            <a:endParaRPr lang="en-US" b="1" dirty="0">
              <a:solidFill>
                <a:srgbClr val="4472C4"/>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Average Age of employees is around </a:t>
            </a:r>
            <a:r>
              <a:rPr lang="en-US" sz="1400" b="1" dirty="0">
                <a:solidFill>
                  <a:srgbClr val="333333"/>
                </a:solidFill>
                <a:latin typeface="Helvetica" panose="020B0604020202020204" pitchFamily="34" charset="0"/>
                <a:cs typeface="Helvetica" panose="020B0604020202020204" pitchFamily="34" charset="0"/>
              </a:rPr>
              <a:t>37</a:t>
            </a:r>
            <a:r>
              <a:rPr lang="en-US" sz="1400" dirty="0">
                <a:solidFill>
                  <a:srgbClr val="333333"/>
                </a:solidFill>
                <a:latin typeface="Helvetica" panose="020B0604020202020204" pitchFamily="34" charset="0"/>
                <a:cs typeface="Helvetica" panose="020B0604020202020204" pitchFamily="34" charset="0"/>
              </a:rPr>
              <a:t> years and only </a:t>
            </a:r>
            <a:r>
              <a:rPr lang="en-US" sz="1400" b="1" dirty="0">
                <a:solidFill>
                  <a:srgbClr val="333333"/>
                </a:solidFill>
                <a:latin typeface="Helvetica" panose="020B0604020202020204" pitchFamily="34" charset="0"/>
                <a:cs typeface="Helvetica" panose="020B0604020202020204" pitchFamily="34" charset="0"/>
              </a:rPr>
              <a:t>22%</a:t>
            </a:r>
            <a:r>
              <a:rPr lang="en-US" sz="1400" dirty="0">
                <a:solidFill>
                  <a:srgbClr val="333333"/>
                </a:solidFill>
                <a:latin typeface="Helvetica" panose="020B0604020202020204" pitchFamily="34" charset="0"/>
                <a:cs typeface="Helvetica" panose="020B0604020202020204" pitchFamily="34" charset="0"/>
              </a:rPr>
              <a:t> of the employees are under the age of 30.</a:t>
            </a:r>
          </a:p>
          <a:p>
            <a:endParaRPr lang="en-US" sz="1400" dirty="0">
              <a:solidFill>
                <a:srgbClr val="333333"/>
              </a:solidFill>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Average Years of experience is around </a:t>
            </a:r>
            <a:r>
              <a:rPr lang="en-US" sz="1400" b="1" i="0" dirty="0">
                <a:solidFill>
                  <a:srgbClr val="333333"/>
                </a:solidFill>
                <a:effectLst/>
                <a:latin typeface="Helvetica" panose="020B0604020202020204" pitchFamily="34" charset="0"/>
                <a:cs typeface="Helvetica" panose="020B0604020202020204" pitchFamily="34" charset="0"/>
              </a:rPr>
              <a:t>11</a:t>
            </a:r>
            <a:r>
              <a:rPr lang="en-US" sz="1400" b="0" i="0" dirty="0">
                <a:solidFill>
                  <a:srgbClr val="333333"/>
                </a:solidFill>
                <a:effectLst/>
                <a:latin typeface="Helvetica" panose="020B0604020202020204" pitchFamily="34" charset="0"/>
                <a:cs typeface="Helvetica" panose="020B0604020202020204" pitchFamily="34" charset="0"/>
              </a:rPr>
              <a:t> years with </a:t>
            </a:r>
            <a:r>
              <a:rPr lang="en-US" sz="1400" b="1" i="0" dirty="0">
                <a:solidFill>
                  <a:srgbClr val="333333"/>
                </a:solidFill>
                <a:effectLst/>
                <a:latin typeface="Helvetica" panose="020B0604020202020204" pitchFamily="34" charset="0"/>
                <a:cs typeface="Helvetica" panose="020B0604020202020204" pitchFamily="34" charset="0"/>
              </a:rPr>
              <a:t>49%</a:t>
            </a:r>
            <a:r>
              <a:rPr lang="en-US" sz="1400" b="0" i="0" dirty="0">
                <a:solidFill>
                  <a:srgbClr val="333333"/>
                </a:solidFill>
                <a:effectLst/>
                <a:latin typeface="Helvetica" panose="020B0604020202020204" pitchFamily="34" charset="0"/>
                <a:cs typeface="Helvetica" panose="020B0604020202020204" pitchFamily="34" charset="0"/>
              </a:rPr>
              <a:t> of the employees with less than 10 years of experience.</a:t>
            </a:r>
          </a:p>
          <a:p>
            <a:endParaRPr lang="en-US" sz="1400" dirty="0">
              <a:solidFill>
                <a:srgbClr val="333333"/>
              </a:solidFill>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Most employees have worked in more than 1 companies with an average of around </a:t>
            </a:r>
            <a:r>
              <a:rPr lang="en-US" sz="1400" b="1" i="0" dirty="0">
                <a:solidFill>
                  <a:srgbClr val="333333"/>
                </a:solidFill>
                <a:effectLst/>
                <a:latin typeface="Helvetica" panose="020B0604020202020204" pitchFamily="34" charset="0"/>
                <a:cs typeface="Helvetica" panose="020B0604020202020204" pitchFamily="34" charset="0"/>
              </a:rPr>
              <a:t>2.7.</a:t>
            </a:r>
          </a:p>
          <a:p>
            <a:endParaRPr lang="en-US" sz="1400" dirty="0">
              <a:solidFill>
                <a:srgbClr val="333333"/>
              </a:solidFill>
              <a:latin typeface="Helvetica" panose="020B0604020202020204" pitchFamily="34" charset="0"/>
              <a:cs typeface="Helvetica" panose="020B0604020202020204" pitchFamily="34" charset="0"/>
            </a:endParaRPr>
          </a:p>
          <a:p>
            <a:r>
              <a:rPr lang="en-US" sz="1400" b="0" i="0" dirty="0">
                <a:solidFill>
                  <a:srgbClr val="333333"/>
                </a:solidFill>
                <a:effectLst/>
                <a:latin typeface="Helvetica" panose="020B0604020202020204" pitchFamily="34" charset="0"/>
                <a:cs typeface="Helvetica" panose="020B0604020202020204" pitchFamily="34" charset="0"/>
              </a:rPr>
              <a:t>As far as distance from home, most live relatively close as </a:t>
            </a:r>
            <a:r>
              <a:rPr lang="en-US" sz="1400" b="1" i="0" dirty="0">
                <a:solidFill>
                  <a:srgbClr val="333333"/>
                </a:solidFill>
                <a:effectLst/>
                <a:latin typeface="Helvetica" panose="020B0604020202020204" pitchFamily="34" charset="0"/>
                <a:cs typeface="Helvetica" panose="020B0604020202020204" pitchFamily="34" charset="0"/>
              </a:rPr>
              <a:t>within 10 miles </a:t>
            </a:r>
            <a:r>
              <a:rPr lang="en-US" sz="1400" b="0" i="0" dirty="0">
                <a:solidFill>
                  <a:srgbClr val="333333"/>
                </a:solidFill>
                <a:effectLst/>
                <a:latin typeface="Helvetica" panose="020B0604020202020204" pitchFamily="34" charset="0"/>
                <a:cs typeface="Helvetica" panose="020B0604020202020204" pitchFamily="34" charset="0"/>
              </a:rPr>
              <a:t>from the office.</a:t>
            </a:r>
          </a:p>
        </p:txBody>
      </p:sp>
      <p:pic>
        <p:nvPicPr>
          <p:cNvPr id="14" name="Picture 13">
            <a:extLst>
              <a:ext uri="{FF2B5EF4-FFF2-40B4-BE49-F238E27FC236}">
                <a16:creationId xmlns:a16="http://schemas.microsoft.com/office/drawing/2014/main" id="{8E810EFD-1756-4EF4-9D5B-649302E37778}"/>
              </a:ext>
            </a:extLst>
          </p:cNvPr>
          <p:cNvPicPr>
            <a:picLocks noChangeAspect="1"/>
          </p:cNvPicPr>
          <p:nvPr/>
        </p:nvPicPr>
        <p:blipFill>
          <a:blip r:embed="rId3"/>
          <a:stretch>
            <a:fillRect/>
          </a:stretch>
        </p:blipFill>
        <p:spPr>
          <a:xfrm>
            <a:off x="5921084" y="959619"/>
            <a:ext cx="5734951" cy="2821375"/>
          </a:xfrm>
          <a:prstGeom prst="rect">
            <a:avLst/>
          </a:prstGeom>
        </p:spPr>
      </p:pic>
    </p:spTree>
    <p:extLst>
      <p:ext uri="{BB962C8B-B14F-4D97-AF65-F5344CB8AC3E}">
        <p14:creationId xmlns:p14="http://schemas.microsoft.com/office/powerpoint/2010/main" val="299940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Basic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7675" y="1324988"/>
            <a:ext cx="4581525" cy="4093428"/>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Younger employees between </a:t>
            </a:r>
            <a:r>
              <a:rPr lang="en-US" sz="1600" b="1" dirty="0">
                <a:solidFill>
                  <a:srgbClr val="333333"/>
                </a:solidFill>
                <a:latin typeface="Helvetica" panose="020B0604020202020204" pitchFamily="34" charset="0"/>
                <a:cs typeface="Helvetica" panose="020B0604020202020204" pitchFamily="34" charset="0"/>
              </a:rPr>
              <a:t>25-35 years </a:t>
            </a:r>
            <a:r>
              <a:rPr lang="en-US" sz="1600" dirty="0">
                <a:solidFill>
                  <a:srgbClr val="333333"/>
                </a:solidFill>
                <a:latin typeface="Helvetica" panose="020B0604020202020204" pitchFamily="34" charset="0"/>
                <a:cs typeface="Helvetica" panose="020B0604020202020204" pitchFamily="34" charset="0"/>
              </a:rPr>
              <a:t>have a higher attrition rate.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There is a higher attrition rate when the distance from home is </a:t>
            </a:r>
            <a:r>
              <a:rPr lang="en-US" sz="1600" b="1" dirty="0">
                <a:solidFill>
                  <a:srgbClr val="333333"/>
                </a:solidFill>
                <a:latin typeface="Helvetica" panose="020B0604020202020204" pitchFamily="34" charset="0"/>
                <a:cs typeface="Helvetica" panose="020B0604020202020204" pitchFamily="34" charset="0"/>
              </a:rPr>
              <a:t>greater than 10.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 Attrition rate is less </a:t>
            </a:r>
            <a:r>
              <a:rPr lang="en-US" sz="1600" b="1" dirty="0">
                <a:solidFill>
                  <a:srgbClr val="333333"/>
                </a:solidFill>
                <a:latin typeface="Helvetica" panose="020B0604020202020204" pitchFamily="34" charset="0"/>
                <a:cs typeface="Helvetica" panose="020B0604020202020204" pitchFamily="34" charset="0"/>
              </a:rPr>
              <a:t>below 10.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Attrition rate seems to be higher for employees who have work with </a:t>
            </a:r>
            <a:r>
              <a:rPr lang="en-US" sz="1600" b="1" dirty="0">
                <a:solidFill>
                  <a:srgbClr val="333333"/>
                </a:solidFill>
                <a:latin typeface="Helvetica" panose="020B0604020202020204" pitchFamily="34" charset="0"/>
                <a:cs typeface="Helvetica" panose="020B0604020202020204" pitchFamily="34" charset="0"/>
              </a:rPr>
              <a:t>5 to 7 </a:t>
            </a:r>
            <a:r>
              <a:rPr lang="en-US" sz="1600" dirty="0">
                <a:solidFill>
                  <a:srgbClr val="333333"/>
                </a:solidFill>
                <a:latin typeface="Helvetica" panose="020B0604020202020204" pitchFamily="34" charset="0"/>
                <a:cs typeface="Helvetica" panose="020B0604020202020204" pitchFamily="34" charset="0"/>
              </a:rPr>
              <a:t>companies.</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The highest attrition rates seem to be with employees with between </a:t>
            </a:r>
            <a:r>
              <a:rPr lang="en-US" sz="1600" b="1" dirty="0">
                <a:solidFill>
                  <a:srgbClr val="333333"/>
                </a:solidFill>
                <a:latin typeface="Helvetica" panose="020B0604020202020204" pitchFamily="34" charset="0"/>
                <a:cs typeface="Helvetica" panose="020B0604020202020204" pitchFamily="34" charset="0"/>
              </a:rPr>
              <a:t>0 to 7 </a:t>
            </a:r>
            <a:r>
              <a:rPr lang="en-US" sz="1600" dirty="0">
                <a:solidFill>
                  <a:srgbClr val="333333"/>
                </a:solidFill>
                <a:latin typeface="Helvetica" panose="020B0604020202020204" pitchFamily="34" charset="0"/>
                <a:cs typeface="Helvetica" panose="020B0604020202020204" pitchFamily="34" charset="0"/>
              </a:rPr>
              <a:t>years of work experience.</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9B1DE1D9-0268-4CC4-ADA2-314DC417980C}"/>
              </a:ext>
            </a:extLst>
          </p:cNvPr>
          <p:cNvPicPr>
            <a:picLocks noChangeAspect="1"/>
          </p:cNvPicPr>
          <p:nvPr/>
        </p:nvPicPr>
        <p:blipFill>
          <a:blip r:embed="rId2"/>
          <a:stretch>
            <a:fillRect/>
          </a:stretch>
        </p:blipFill>
        <p:spPr>
          <a:xfrm>
            <a:off x="5705475" y="655751"/>
            <a:ext cx="6084496" cy="5955587"/>
          </a:xfrm>
          <a:prstGeom prst="rect">
            <a:avLst/>
          </a:prstGeom>
        </p:spPr>
      </p:pic>
    </p:spTree>
    <p:extLst>
      <p:ext uri="{BB962C8B-B14F-4D97-AF65-F5344CB8AC3E}">
        <p14:creationId xmlns:p14="http://schemas.microsoft.com/office/powerpoint/2010/main" val="18480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Financial</a:t>
            </a:r>
          </a:p>
        </p:txBody>
      </p:sp>
      <p:sp>
        <p:nvSpPr>
          <p:cNvPr id="13" name="Rectangle 12">
            <a:extLst>
              <a:ext uri="{FF2B5EF4-FFF2-40B4-BE49-F238E27FC236}">
                <a16:creationId xmlns:a16="http://schemas.microsoft.com/office/drawing/2014/main" id="{300A6997-7075-4699-A41E-33DA68926AA1}"/>
              </a:ext>
            </a:extLst>
          </p:cNvPr>
          <p:cNvSpPr/>
          <p:nvPr/>
        </p:nvSpPr>
        <p:spPr>
          <a:xfrm>
            <a:off x="424927" y="3024348"/>
            <a:ext cx="3996154" cy="923330"/>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No patterns are observed in this data.</a:t>
            </a:r>
            <a:endParaRPr lang="en-US" sz="1600" b="0" i="0" dirty="0">
              <a:solidFill>
                <a:srgbClr val="333333"/>
              </a:solidFill>
              <a:effectLst/>
              <a:latin typeface="Helvetica" panose="020B0604020202020204" pitchFamily="34" charset="0"/>
              <a:cs typeface="Helvetica" panose="020B0604020202020204" pitchFamily="34" charset="0"/>
            </a:endParaRPr>
          </a:p>
        </p:txBody>
      </p:sp>
      <p:grpSp>
        <p:nvGrpSpPr>
          <p:cNvPr id="5" name="Group 4">
            <a:extLst>
              <a:ext uri="{FF2B5EF4-FFF2-40B4-BE49-F238E27FC236}">
                <a16:creationId xmlns:a16="http://schemas.microsoft.com/office/drawing/2014/main" id="{93532935-C288-4A9A-ABC2-0C70671B30EF}"/>
              </a:ext>
            </a:extLst>
          </p:cNvPr>
          <p:cNvGrpSpPr/>
          <p:nvPr/>
        </p:nvGrpSpPr>
        <p:grpSpPr>
          <a:xfrm>
            <a:off x="4323210" y="978408"/>
            <a:ext cx="7176393" cy="2258928"/>
            <a:chOff x="0" y="871823"/>
            <a:chExt cx="10911152" cy="3434525"/>
          </a:xfrm>
        </p:grpSpPr>
        <p:pic>
          <p:nvPicPr>
            <p:cNvPr id="3" name="Picture 2">
              <a:extLst>
                <a:ext uri="{FF2B5EF4-FFF2-40B4-BE49-F238E27FC236}">
                  <a16:creationId xmlns:a16="http://schemas.microsoft.com/office/drawing/2014/main" id="{B11DE241-8DFD-45B2-A9FA-5169227E37F3}"/>
                </a:ext>
              </a:extLst>
            </p:cNvPr>
            <p:cNvPicPr>
              <a:picLocks noChangeAspect="1"/>
            </p:cNvPicPr>
            <p:nvPr/>
          </p:nvPicPr>
          <p:blipFill rotWithShape="1">
            <a:blip r:embed="rId2"/>
            <a:srcRect b="50000"/>
            <a:stretch/>
          </p:blipFill>
          <p:spPr>
            <a:xfrm>
              <a:off x="0" y="871823"/>
              <a:ext cx="7398827" cy="3429000"/>
            </a:xfrm>
            <a:prstGeom prst="rect">
              <a:avLst/>
            </a:prstGeom>
          </p:spPr>
        </p:pic>
        <p:pic>
          <p:nvPicPr>
            <p:cNvPr id="4" name="Picture 3">
              <a:extLst>
                <a:ext uri="{FF2B5EF4-FFF2-40B4-BE49-F238E27FC236}">
                  <a16:creationId xmlns:a16="http://schemas.microsoft.com/office/drawing/2014/main" id="{79EBC3E8-55CA-42BD-AD32-36F616B14FAB}"/>
                </a:ext>
              </a:extLst>
            </p:cNvPr>
            <p:cNvPicPr>
              <a:picLocks noChangeAspect="1"/>
            </p:cNvPicPr>
            <p:nvPr/>
          </p:nvPicPr>
          <p:blipFill>
            <a:blip r:embed="rId3"/>
            <a:stretch>
              <a:fillRect/>
            </a:stretch>
          </p:blipFill>
          <p:spPr>
            <a:xfrm>
              <a:off x="7110147" y="886396"/>
              <a:ext cx="3801005" cy="3419952"/>
            </a:xfrm>
            <a:prstGeom prst="rect">
              <a:avLst/>
            </a:prstGeom>
          </p:spPr>
        </p:pic>
      </p:grpSp>
      <p:grpSp>
        <p:nvGrpSpPr>
          <p:cNvPr id="7" name="Group 6">
            <a:extLst>
              <a:ext uri="{FF2B5EF4-FFF2-40B4-BE49-F238E27FC236}">
                <a16:creationId xmlns:a16="http://schemas.microsoft.com/office/drawing/2014/main" id="{7299DE4A-28E3-4D13-8E13-DD4A70C5C58B}"/>
              </a:ext>
            </a:extLst>
          </p:cNvPr>
          <p:cNvGrpSpPr/>
          <p:nvPr/>
        </p:nvGrpSpPr>
        <p:grpSpPr>
          <a:xfrm>
            <a:off x="4580088" y="3741958"/>
            <a:ext cx="7116188" cy="2335849"/>
            <a:chOff x="811572" y="978408"/>
            <a:chExt cx="9466228" cy="3067478"/>
          </a:xfrm>
        </p:grpSpPr>
        <p:pic>
          <p:nvPicPr>
            <p:cNvPr id="8" name="Picture 7">
              <a:extLst>
                <a:ext uri="{FF2B5EF4-FFF2-40B4-BE49-F238E27FC236}">
                  <a16:creationId xmlns:a16="http://schemas.microsoft.com/office/drawing/2014/main" id="{60A20963-B746-428D-BAED-642FB7EBD837}"/>
                </a:ext>
              </a:extLst>
            </p:cNvPr>
            <p:cNvPicPr>
              <a:picLocks noChangeAspect="1"/>
            </p:cNvPicPr>
            <p:nvPr/>
          </p:nvPicPr>
          <p:blipFill rotWithShape="1">
            <a:blip r:embed="rId4"/>
            <a:srcRect b="50220"/>
            <a:stretch/>
          </p:blipFill>
          <p:spPr>
            <a:xfrm>
              <a:off x="811572" y="978408"/>
              <a:ext cx="6098834" cy="2996682"/>
            </a:xfrm>
            <a:prstGeom prst="rect">
              <a:avLst/>
            </a:prstGeom>
          </p:spPr>
        </p:pic>
        <p:pic>
          <p:nvPicPr>
            <p:cNvPr id="9" name="Picture 8">
              <a:extLst>
                <a:ext uri="{FF2B5EF4-FFF2-40B4-BE49-F238E27FC236}">
                  <a16:creationId xmlns:a16="http://schemas.microsoft.com/office/drawing/2014/main" id="{A96E2C96-3A06-40FB-A89F-A83BC96A4E95}"/>
                </a:ext>
              </a:extLst>
            </p:cNvPr>
            <p:cNvPicPr>
              <a:picLocks noChangeAspect="1"/>
            </p:cNvPicPr>
            <p:nvPr/>
          </p:nvPicPr>
          <p:blipFill>
            <a:blip r:embed="rId5"/>
            <a:stretch>
              <a:fillRect/>
            </a:stretch>
          </p:blipFill>
          <p:spPr>
            <a:xfrm>
              <a:off x="6934058" y="978408"/>
              <a:ext cx="3343742" cy="3067478"/>
            </a:xfrm>
            <a:prstGeom prst="rect">
              <a:avLst/>
            </a:prstGeom>
          </p:spPr>
        </p:pic>
      </p:grpSp>
    </p:spTree>
    <p:extLst>
      <p:ext uri="{BB962C8B-B14F-4D97-AF65-F5344CB8AC3E}">
        <p14:creationId xmlns:p14="http://schemas.microsoft.com/office/powerpoint/2010/main" val="30276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a:t>
            </a:r>
          </a:p>
        </p:txBody>
      </p:sp>
      <p:pic>
        <p:nvPicPr>
          <p:cNvPr id="2" name="Picture 1">
            <a:extLst>
              <a:ext uri="{FF2B5EF4-FFF2-40B4-BE49-F238E27FC236}">
                <a16:creationId xmlns:a16="http://schemas.microsoft.com/office/drawing/2014/main" id="{AA838B12-72D7-47F1-8F2F-E8D7E2E67636}"/>
              </a:ext>
            </a:extLst>
          </p:cNvPr>
          <p:cNvPicPr>
            <a:picLocks noChangeAspect="1"/>
          </p:cNvPicPr>
          <p:nvPr/>
        </p:nvPicPr>
        <p:blipFill>
          <a:blip r:embed="rId2"/>
          <a:stretch>
            <a:fillRect/>
          </a:stretch>
        </p:blipFill>
        <p:spPr>
          <a:xfrm>
            <a:off x="5629274" y="686524"/>
            <a:ext cx="5916999" cy="5753858"/>
          </a:xfrm>
          <a:prstGeom prst="rect">
            <a:avLst/>
          </a:prstGeom>
        </p:spPr>
      </p:pic>
      <p:sp>
        <p:nvSpPr>
          <p:cNvPr id="5" name="Rectangle 4">
            <a:extLst>
              <a:ext uri="{FF2B5EF4-FFF2-40B4-BE49-F238E27FC236}">
                <a16:creationId xmlns:a16="http://schemas.microsoft.com/office/drawing/2014/main" id="{807B3811-E04A-4538-8D91-2F288BFBFB69}"/>
              </a:ext>
            </a:extLst>
          </p:cNvPr>
          <p:cNvSpPr/>
          <p:nvPr/>
        </p:nvSpPr>
        <p:spPr>
          <a:xfrm>
            <a:off x="371661" y="1382286"/>
            <a:ext cx="5381069" cy="4093428"/>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Average monthly income is around 6.5k and majority of the employees make less than 6.5k.</a:t>
            </a:r>
          </a:p>
          <a:p>
            <a:endParaRPr lang="en-US" sz="1600" b="0" i="0" dirty="0">
              <a:solidFill>
                <a:srgbClr val="333333"/>
              </a:solidFill>
              <a:effectLst/>
              <a:latin typeface="Helvetica" panose="020B0604020202020204" pitchFamily="34" charset="0"/>
              <a:cs typeface="Helvetica" panose="020B0604020202020204" pitchFamily="34" charset="0"/>
            </a:endParaRPr>
          </a:p>
          <a:p>
            <a:r>
              <a:rPr lang="en-US" sz="1600" b="0" i="0" dirty="0">
                <a:solidFill>
                  <a:srgbClr val="333333"/>
                </a:solidFill>
                <a:effectLst/>
                <a:latin typeface="Helvetica" panose="020B0604020202020204" pitchFamily="34" charset="0"/>
                <a:cs typeface="Helvetica" panose="020B0604020202020204" pitchFamily="34" charset="0"/>
              </a:rPr>
              <a:t>Average employees has been with the company for about 7 years</a:t>
            </a:r>
            <a:r>
              <a:rPr lang="en-US" sz="1600" dirty="0">
                <a:solidFill>
                  <a:srgbClr val="333333"/>
                </a:solidFill>
                <a:latin typeface="Helvetica" panose="020B0604020202020204" pitchFamily="34" charset="0"/>
                <a:cs typeface="Helvetica" panose="020B0604020202020204" pitchFamily="34" charset="0"/>
              </a:rPr>
              <a:t> however majority of the employees are relatively new and have not been around for long.</a:t>
            </a:r>
          </a:p>
          <a:p>
            <a:endParaRPr lang="en-US" sz="1600" b="0" i="0" dirty="0">
              <a:solidFill>
                <a:srgbClr val="333333"/>
              </a:solidFill>
              <a:effectLst/>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Average employee at a role is around 4 years and then they either leave or move on to something else.</a:t>
            </a:r>
          </a:p>
          <a:p>
            <a:endParaRPr lang="en-US" sz="1600" b="0" i="0" dirty="0">
              <a:solidFill>
                <a:srgbClr val="333333"/>
              </a:solidFill>
              <a:effectLst/>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Promotions are frequent it seems, employees are getting promoted on average every 2 years.</a:t>
            </a:r>
          </a:p>
          <a:p>
            <a:endParaRPr lang="en-US" sz="1600" b="0" i="0" dirty="0">
              <a:solidFill>
                <a:srgbClr val="333333"/>
              </a:solidFill>
              <a:effectLst/>
              <a:latin typeface="Helvetica" panose="020B0604020202020204" pitchFamily="34" charset="0"/>
              <a:cs typeface="Helvetica" panose="020B0604020202020204" pitchFamily="34" charset="0"/>
            </a:endParaRPr>
          </a:p>
          <a:p>
            <a:endParaRPr lang="en-US" sz="1600" b="0" i="0" dirty="0">
              <a:solidFill>
                <a:srgbClr val="333333"/>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2729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Environment(Continued)</a:t>
            </a:r>
          </a:p>
        </p:txBody>
      </p:sp>
      <p:sp>
        <p:nvSpPr>
          <p:cNvPr id="13" name="Rectangle 12">
            <a:extLst>
              <a:ext uri="{FF2B5EF4-FFF2-40B4-BE49-F238E27FC236}">
                <a16:creationId xmlns:a16="http://schemas.microsoft.com/office/drawing/2014/main" id="{300A6997-7075-4699-A41E-33DA68926AA1}"/>
              </a:ext>
            </a:extLst>
          </p:cNvPr>
          <p:cNvSpPr/>
          <p:nvPr/>
        </p:nvSpPr>
        <p:spPr>
          <a:xfrm>
            <a:off x="495724" y="978408"/>
            <a:ext cx="5580739" cy="5170646"/>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71%</a:t>
            </a:r>
            <a:r>
              <a:rPr lang="en-US" sz="1400" dirty="0">
                <a:solidFill>
                  <a:srgbClr val="333333"/>
                </a:solidFill>
                <a:latin typeface="Helvetica" panose="020B0604020202020204" pitchFamily="34" charset="0"/>
                <a:cs typeface="Helvetica" panose="020B0604020202020204" pitchFamily="34" charset="0"/>
              </a:rPr>
              <a:t> of the employees rarely travel for work.</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30%</a:t>
            </a:r>
            <a:r>
              <a:rPr lang="en-US" sz="1400" dirty="0">
                <a:solidFill>
                  <a:srgbClr val="333333"/>
                </a:solidFill>
                <a:latin typeface="Helvetica" panose="020B0604020202020204" pitchFamily="34" charset="0"/>
                <a:cs typeface="Helvetica" panose="020B0604020202020204" pitchFamily="34" charset="0"/>
              </a:rPr>
              <a:t> of the employees rate environment satisfaction as high or very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59%</a:t>
            </a:r>
            <a:r>
              <a:rPr lang="en-US" sz="1400" dirty="0">
                <a:solidFill>
                  <a:srgbClr val="333333"/>
                </a:solidFill>
                <a:latin typeface="Helvetica" panose="020B0604020202020204" pitchFamily="34" charset="0"/>
                <a:cs typeface="Helvetica" panose="020B0604020202020204" pitchFamily="34" charset="0"/>
              </a:rPr>
              <a:t> of the employees rated their job involvement at work as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30%</a:t>
            </a:r>
            <a:r>
              <a:rPr lang="en-US" sz="1400" dirty="0">
                <a:solidFill>
                  <a:srgbClr val="333333"/>
                </a:solidFill>
                <a:latin typeface="Helvetica" panose="020B0604020202020204" pitchFamily="34" charset="0"/>
                <a:cs typeface="Helvetica" panose="020B0604020202020204" pitchFamily="34" charset="0"/>
              </a:rPr>
              <a:t> of the employees rate job satisfaction as high or very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72%</a:t>
            </a:r>
            <a:r>
              <a:rPr lang="en-US" sz="1400" dirty="0">
                <a:solidFill>
                  <a:srgbClr val="333333"/>
                </a:solidFill>
                <a:latin typeface="Helvetica" panose="020B0604020202020204" pitchFamily="34" charset="0"/>
                <a:cs typeface="Helvetica" panose="020B0604020202020204" pitchFamily="34" charset="0"/>
              </a:rPr>
              <a:t> of the employees do not work overtime.</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a:t>
            </a:r>
            <a:r>
              <a:rPr lang="en-US" sz="1400" b="1" dirty="0">
                <a:solidFill>
                  <a:srgbClr val="333333"/>
                </a:solidFill>
                <a:latin typeface="Helvetica" panose="020B0604020202020204" pitchFamily="34" charset="0"/>
                <a:cs typeface="Helvetica" panose="020B0604020202020204" pitchFamily="34" charset="0"/>
              </a:rPr>
              <a:t>85%</a:t>
            </a:r>
            <a:r>
              <a:rPr lang="en-US" sz="1400" dirty="0">
                <a:solidFill>
                  <a:srgbClr val="333333"/>
                </a:solidFill>
                <a:latin typeface="Helvetica" panose="020B0604020202020204" pitchFamily="34" charset="0"/>
                <a:cs typeface="Helvetica" panose="020B0604020202020204" pitchFamily="34" charset="0"/>
              </a:rPr>
              <a:t> of the employees have an Excellent Performance Rating.</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More than half </a:t>
            </a:r>
            <a:r>
              <a:rPr lang="en-US" sz="1400" b="1" dirty="0">
                <a:solidFill>
                  <a:srgbClr val="333333"/>
                </a:solidFill>
                <a:latin typeface="Helvetica" panose="020B0604020202020204" pitchFamily="34" charset="0"/>
                <a:cs typeface="Helvetica" panose="020B0604020202020204" pitchFamily="34" charset="0"/>
              </a:rPr>
              <a:t>65% </a:t>
            </a:r>
            <a:r>
              <a:rPr lang="en-US" sz="1400" dirty="0">
                <a:solidFill>
                  <a:srgbClr val="333333"/>
                </a:solidFill>
                <a:latin typeface="Helvetica" panose="020B0604020202020204" pitchFamily="34" charset="0"/>
                <a:cs typeface="Helvetica" panose="020B0604020202020204" pitchFamily="34" charset="0"/>
              </a:rPr>
              <a:t>of the employees work in Research &amp; Development.</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Most employees work as Sales Executives, Research Scientists or Laboratory Technicians</a:t>
            </a:r>
            <a:endParaRPr lang="en-US" sz="1400"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2AC71E88-2BAC-4E47-A1F2-1DA20D214B5D}"/>
              </a:ext>
            </a:extLst>
          </p:cNvPr>
          <p:cNvPicPr>
            <a:picLocks noChangeAspect="1"/>
          </p:cNvPicPr>
          <p:nvPr/>
        </p:nvPicPr>
        <p:blipFill rotWithShape="1">
          <a:blip r:embed="rId2"/>
          <a:srcRect l="4156"/>
          <a:stretch/>
        </p:blipFill>
        <p:spPr>
          <a:xfrm>
            <a:off x="6166665" y="866219"/>
            <a:ext cx="5678031" cy="5548312"/>
          </a:xfrm>
          <a:prstGeom prst="rect">
            <a:avLst/>
          </a:prstGeom>
        </p:spPr>
      </p:pic>
      <p:sp>
        <p:nvSpPr>
          <p:cNvPr id="5" name="Oval 4">
            <a:extLst>
              <a:ext uri="{FF2B5EF4-FFF2-40B4-BE49-F238E27FC236}">
                <a16:creationId xmlns:a16="http://schemas.microsoft.com/office/drawing/2014/main" id="{7CF5A6C4-940D-4E0F-B2CC-35A21AE3A33B}"/>
              </a:ext>
            </a:extLst>
          </p:cNvPr>
          <p:cNvSpPr/>
          <p:nvPr/>
        </p:nvSpPr>
        <p:spPr>
          <a:xfrm>
            <a:off x="200449" y="1530404"/>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7" name="Oval 6">
            <a:extLst>
              <a:ext uri="{FF2B5EF4-FFF2-40B4-BE49-F238E27FC236}">
                <a16:creationId xmlns:a16="http://schemas.microsoft.com/office/drawing/2014/main" id="{57F6C685-B6CF-48BB-8C2B-A6E1C05A3CEB}"/>
              </a:ext>
            </a:extLst>
          </p:cNvPr>
          <p:cNvSpPr/>
          <p:nvPr/>
        </p:nvSpPr>
        <p:spPr>
          <a:xfrm>
            <a:off x="8315415" y="131132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A9B250D1-9B80-4629-ACFC-D04FA9FBB1D5}"/>
              </a:ext>
            </a:extLst>
          </p:cNvPr>
          <p:cNvSpPr/>
          <p:nvPr/>
        </p:nvSpPr>
        <p:spPr>
          <a:xfrm>
            <a:off x="200449" y="208240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1FF1D441-543C-422A-B9A7-21670505CF65}"/>
              </a:ext>
            </a:extLst>
          </p:cNvPr>
          <p:cNvSpPr/>
          <p:nvPr/>
        </p:nvSpPr>
        <p:spPr>
          <a:xfrm>
            <a:off x="200449" y="271379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77DAEC89-2A6C-4C70-A16D-886C64AE362F}"/>
              </a:ext>
            </a:extLst>
          </p:cNvPr>
          <p:cNvSpPr/>
          <p:nvPr/>
        </p:nvSpPr>
        <p:spPr>
          <a:xfrm>
            <a:off x="200449" y="334243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1" name="Oval 10">
            <a:extLst>
              <a:ext uri="{FF2B5EF4-FFF2-40B4-BE49-F238E27FC236}">
                <a16:creationId xmlns:a16="http://schemas.microsoft.com/office/drawing/2014/main" id="{4A0A3D76-351B-4166-9BAB-C9130C9AED31}"/>
              </a:ext>
            </a:extLst>
          </p:cNvPr>
          <p:cNvSpPr/>
          <p:nvPr/>
        </p:nvSpPr>
        <p:spPr>
          <a:xfrm>
            <a:off x="200449" y="3865458"/>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2" name="Oval 11">
            <a:extLst>
              <a:ext uri="{FF2B5EF4-FFF2-40B4-BE49-F238E27FC236}">
                <a16:creationId xmlns:a16="http://schemas.microsoft.com/office/drawing/2014/main" id="{D25E09CE-71BA-4330-8A29-9A3B3520347D}"/>
              </a:ext>
            </a:extLst>
          </p:cNvPr>
          <p:cNvSpPr/>
          <p:nvPr/>
        </p:nvSpPr>
        <p:spPr>
          <a:xfrm>
            <a:off x="200449" y="438848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14" name="Oval 13">
            <a:extLst>
              <a:ext uri="{FF2B5EF4-FFF2-40B4-BE49-F238E27FC236}">
                <a16:creationId xmlns:a16="http://schemas.microsoft.com/office/drawing/2014/main" id="{840CED94-3CAA-4540-8158-0E22CF97C896}"/>
              </a:ext>
            </a:extLst>
          </p:cNvPr>
          <p:cNvSpPr/>
          <p:nvPr/>
        </p:nvSpPr>
        <p:spPr>
          <a:xfrm>
            <a:off x="203020" y="502965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7</a:t>
            </a:r>
          </a:p>
        </p:txBody>
      </p:sp>
      <p:sp>
        <p:nvSpPr>
          <p:cNvPr id="15" name="Oval 14">
            <a:extLst>
              <a:ext uri="{FF2B5EF4-FFF2-40B4-BE49-F238E27FC236}">
                <a16:creationId xmlns:a16="http://schemas.microsoft.com/office/drawing/2014/main" id="{7A062BA1-9DE7-449E-8B2D-70F7BF7A344C}"/>
              </a:ext>
            </a:extLst>
          </p:cNvPr>
          <p:cNvSpPr/>
          <p:nvPr/>
        </p:nvSpPr>
        <p:spPr>
          <a:xfrm>
            <a:off x="200449" y="567082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8</a:t>
            </a:r>
          </a:p>
        </p:txBody>
      </p:sp>
      <p:sp>
        <p:nvSpPr>
          <p:cNvPr id="16" name="Oval 15">
            <a:extLst>
              <a:ext uri="{FF2B5EF4-FFF2-40B4-BE49-F238E27FC236}">
                <a16:creationId xmlns:a16="http://schemas.microsoft.com/office/drawing/2014/main" id="{1FA3382D-771E-4799-9654-DBD0A54AB503}"/>
              </a:ext>
            </a:extLst>
          </p:cNvPr>
          <p:cNvSpPr/>
          <p:nvPr/>
        </p:nvSpPr>
        <p:spPr>
          <a:xfrm>
            <a:off x="10269982" y="9784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4" name="Straight Connector 3">
            <a:extLst>
              <a:ext uri="{FF2B5EF4-FFF2-40B4-BE49-F238E27FC236}">
                <a16:creationId xmlns:a16="http://schemas.microsoft.com/office/drawing/2014/main" id="{5BADD94B-35C2-498C-9B2F-051FA7AA33A9}"/>
              </a:ext>
            </a:extLst>
          </p:cNvPr>
          <p:cNvCxnSpPr/>
          <p:nvPr/>
        </p:nvCxnSpPr>
        <p:spPr>
          <a:xfrm>
            <a:off x="9818703" y="1197483"/>
            <a:ext cx="559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8EB606-BB19-41B0-961C-4D6596F0B53E}"/>
              </a:ext>
            </a:extLst>
          </p:cNvPr>
          <p:cNvCxnSpPr>
            <a:cxnSpLocks/>
          </p:cNvCxnSpPr>
          <p:nvPr/>
        </p:nvCxnSpPr>
        <p:spPr>
          <a:xfrm>
            <a:off x="10378539" y="1197483"/>
            <a:ext cx="62977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BD78DFD-661C-4C90-B1E6-D93C5FC716B6}"/>
              </a:ext>
            </a:extLst>
          </p:cNvPr>
          <p:cNvSpPr/>
          <p:nvPr/>
        </p:nvSpPr>
        <p:spPr>
          <a:xfrm>
            <a:off x="6667128" y="2753226"/>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1" name="Oval 20">
            <a:extLst>
              <a:ext uri="{FF2B5EF4-FFF2-40B4-BE49-F238E27FC236}">
                <a16:creationId xmlns:a16="http://schemas.microsoft.com/office/drawing/2014/main" id="{E2806A78-9E87-47C6-9C9C-6B5039F48CD2}"/>
              </a:ext>
            </a:extLst>
          </p:cNvPr>
          <p:cNvSpPr/>
          <p:nvPr/>
        </p:nvSpPr>
        <p:spPr>
          <a:xfrm>
            <a:off x="10272550" y="237559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cxnSp>
        <p:nvCxnSpPr>
          <p:cNvPr id="22" name="Straight Connector 21">
            <a:extLst>
              <a:ext uri="{FF2B5EF4-FFF2-40B4-BE49-F238E27FC236}">
                <a16:creationId xmlns:a16="http://schemas.microsoft.com/office/drawing/2014/main" id="{AEF1764F-257C-450D-90FF-E5FA52C1B20C}"/>
              </a:ext>
            </a:extLst>
          </p:cNvPr>
          <p:cNvCxnSpPr/>
          <p:nvPr/>
        </p:nvCxnSpPr>
        <p:spPr>
          <a:xfrm>
            <a:off x="9818703" y="2592140"/>
            <a:ext cx="559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B79A87-224F-448E-83B5-00DC016AE3C8}"/>
              </a:ext>
            </a:extLst>
          </p:cNvPr>
          <p:cNvCxnSpPr>
            <a:cxnSpLocks/>
          </p:cNvCxnSpPr>
          <p:nvPr/>
        </p:nvCxnSpPr>
        <p:spPr>
          <a:xfrm>
            <a:off x="10378539" y="2592140"/>
            <a:ext cx="62977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869E11B-D057-4D0D-A237-63C4F9211856}"/>
              </a:ext>
            </a:extLst>
          </p:cNvPr>
          <p:cNvSpPr/>
          <p:nvPr/>
        </p:nvSpPr>
        <p:spPr>
          <a:xfrm>
            <a:off x="7007047" y="427894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5" name="Oval 24">
            <a:extLst>
              <a:ext uri="{FF2B5EF4-FFF2-40B4-BE49-F238E27FC236}">
                <a16:creationId xmlns:a16="http://schemas.microsoft.com/office/drawing/2014/main" id="{6929B61F-87C0-4A5A-96D3-9A927FC17E37}"/>
              </a:ext>
            </a:extLst>
          </p:cNvPr>
          <p:cNvSpPr/>
          <p:nvPr/>
        </p:nvSpPr>
        <p:spPr>
          <a:xfrm>
            <a:off x="9818703" y="416940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6" name="Oval 25">
            <a:extLst>
              <a:ext uri="{FF2B5EF4-FFF2-40B4-BE49-F238E27FC236}">
                <a16:creationId xmlns:a16="http://schemas.microsoft.com/office/drawing/2014/main" id="{1E343734-35B1-424D-B625-7D7E9C2F3EAF}"/>
              </a:ext>
            </a:extLst>
          </p:cNvPr>
          <p:cNvSpPr/>
          <p:nvPr/>
        </p:nvSpPr>
        <p:spPr>
          <a:xfrm>
            <a:off x="7557464" y="543385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7</a:t>
            </a:r>
          </a:p>
        </p:txBody>
      </p:sp>
      <p:sp>
        <p:nvSpPr>
          <p:cNvPr id="27" name="Oval 26">
            <a:extLst>
              <a:ext uri="{FF2B5EF4-FFF2-40B4-BE49-F238E27FC236}">
                <a16:creationId xmlns:a16="http://schemas.microsoft.com/office/drawing/2014/main" id="{C67A0B00-D4B2-4C53-B5B4-BCA50E3EA59F}"/>
              </a:ext>
            </a:extLst>
          </p:cNvPr>
          <p:cNvSpPr/>
          <p:nvPr/>
        </p:nvSpPr>
        <p:spPr>
          <a:xfrm>
            <a:off x="10269982" y="507100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8</a:t>
            </a:r>
          </a:p>
        </p:txBody>
      </p:sp>
      <p:cxnSp>
        <p:nvCxnSpPr>
          <p:cNvPr id="29" name="Straight Connector 28">
            <a:extLst>
              <a:ext uri="{FF2B5EF4-FFF2-40B4-BE49-F238E27FC236}">
                <a16:creationId xmlns:a16="http://schemas.microsoft.com/office/drawing/2014/main" id="{3927EBDD-65CF-40FE-940D-0569EF23346B}"/>
              </a:ext>
            </a:extLst>
          </p:cNvPr>
          <p:cNvCxnSpPr/>
          <p:nvPr/>
        </p:nvCxnSpPr>
        <p:spPr>
          <a:xfrm flipV="1">
            <a:off x="10035817" y="5290082"/>
            <a:ext cx="342722" cy="3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E6E6F6-9DD6-40FE-93BA-44D275D33507}"/>
              </a:ext>
            </a:extLst>
          </p:cNvPr>
          <p:cNvCxnSpPr>
            <a:endCxn id="27" idx="4"/>
          </p:cNvCxnSpPr>
          <p:nvPr/>
        </p:nvCxnSpPr>
        <p:spPr>
          <a:xfrm flipH="1">
            <a:off x="10378539" y="5290082"/>
            <a:ext cx="461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B8A9DF-0B7F-4222-808C-B1B6B7812FAA}"/>
              </a:ext>
            </a:extLst>
          </p:cNvPr>
          <p:cNvCxnSpPr>
            <a:cxnSpLocks/>
            <a:endCxn id="27" idx="4"/>
          </p:cNvCxnSpPr>
          <p:nvPr/>
        </p:nvCxnSpPr>
        <p:spPr>
          <a:xfrm flipH="1">
            <a:off x="10378539" y="5234355"/>
            <a:ext cx="762937" cy="55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61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7675" y="1324988"/>
            <a:ext cx="4581525" cy="4585871"/>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Peak attrition occurs when the monthly income rate is about $2500.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Peak attrition rate also occurs when the employee is with the company for approximately 0-2 years.</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Attrition rate is higher when the employee is in the same role for 0-2 years or 6 years approximately, based off of the bi-modal nature of the graph.</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Attrition rate is higher when the employee is with the same manager for less than 1.5 years or 6 years approximately, based off of the bi-modal nature of the graph.</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F8754039-365F-4C20-BEF3-1265C2A35F02}"/>
              </a:ext>
            </a:extLst>
          </p:cNvPr>
          <p:cNvPicPr>
            <a:picLocks noChangeAspect="1"/>
          </p:cNvPicPr>
          <p:nvPr/>
        </p:nvPicPr>
        <p:blipFill>
          <a:blip r:embed="rId2"/>
          <a:stretch>
            <a:fillRect/>
          </a:stretch>
        </p:blipFill>
        <p:spPr>
          <a:xfrm>
            <a:off x="5581649" y="756677"/>
            <a:ext cx="6219825" cy="5972853"/>
          </a:xfrm>
          <a:prstGeom prst="rect">
            <a:avLst/>
          </a:prstGeom>
        </p:spPr>
      </p:pic>
      <p:sp>
        <p:nvSpPr>
          <p:cNvPr id="5" name="Oval 4">
            <a:extLst>
              <a:ext uri="{FF2B5EF4-FFF2-40B4-BE49-F238E27FC236}">
                <a16:creationId xmlns:a16="http://schemas.microsoft.com/office/drawing/2014/main" id="{55955770-535B-4C83-AA0A-7AEF85829F6F}"/>
              </a:ext>
            </a:extLst>
          </p:cNvPr>
          <p:cNvSpPr/>
          <p:nvPr/>
        </p:nvSpPr>
        <p:spPr>
          <a:xfrm>
            <a:off x="152400" y="206018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7" name="Oval 6">
            <a:extLst>
              <a:ext uri="{FF2B5EF4-FFF2-40B4-BE49-F238E27FC236}">
                <a16:creationId xmlns:a16="http://schemas.microsoft.com/office/drawing/2014/main" id="{697B130B-60A6-44A3-8D81-A65E511AB428}"/>
              </a:ext>
            </a:extLst>
          </p:cNvPr>
          <p:cNvSpPr/>
          <p:nvPr/>
        </p:nvSpPr>
        <p:spPr>
          <a:xfrm>
            <a:off x="7019275" y="9784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ED2B83C0-D92D-4DEB-8C1F-B35C421189AA}"/>
              </a:ext>
            </a:extLst>
          </p:cNvPr>
          <p:cNvSpPr/>
          <p:nvPr/>
        </p:nvSpPr>
        <p:spPr>
          <a:xfrm>
            <a:off x="152400" y="286953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6D0BD48E-064C-4C91-881A-8E168942F5B8}"/>
              </a:ext>
            </a:extLst>
          </p:cNvPr>
          <p:cNvSpPr/>
          <p:nvPr/>
        </p:nvSpPr>
        <p:spPr>
          <a:xfrm>
            <a:off x="156608" y="392745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CEEE303C-295A-4736-983E-EDAED8F1B2C4}"/>
              </a:ext>
            </a:extLst>
          </p:cNvPr>
          <p:cNvSpPr/>
          <p:nvPr/>
        </p:nvSpPr>
        <p:spPr>
          <a:xfrm>
            <a:off x="152399" y="514517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cxnSp>
        <p:nvCxnSpPr>
          <p:cNvPr id="4" name="Straight Arrow Connector 3">
            <a:extLst>
              <a:ext uri="{FF2B5EF4-FFF2-40B4-BE49-F238E27FC236}">
                <a16:creationId xmlns:a16="http://schemas.microsoft.com/office/drawing/2014/main" id="{AEECA362-3B05-40DA-8DF5-4CA4B26A6B31}"/>
              </a:ext>
            </a:extLst>
          </p:cNvPr>
          <p:cNvCxnSpPr>
            <a:cxnSpLocks/>
          </p:cNvCxnSpPr>
          <p:nvPr/>
        </p:nvCxnSpPr>
        <p:spPr>
          <a:xfrm>
            <a:off x="6454066" y="1025798"/>
            <a:ext cx="565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E61518-9224-425D-BD23-47219A68AEEF}"/>
              </a:ext>
            </a:extLst>
          </p:cNvPr>
          <p:cNvSpPr/>
          <p:nvPr/>
        </p:nvSpPr>
        <p:spPr>
          <a:xfrm>
            <a:off x="6837673" y="2907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14" name="Straight Arrow Connector 13">
            <a:extLst>
              <a:ext uri="{FF2B5EF4-FFF2-40B4-BE49-F238E27FC236}">
                <a16:creationId xmlns:a16="http://schemas.microsoft.com/office/drawing/2014/main" id="{AAC90679-96D4-44D0-A55F-3DB3FCE8C430}"/>
              </a:ext>
            </a:extLst>
          </p:cNvPr>
          <p:cNvCxnSpPr>
            <a:cxnSpLocks/>
          </p:cNvCxnSpPr>
          <p:nvPr/>
        </p:nvCxnSpPr>
        <p:spPr>
          <a:xfrm>
            <a:off x="6269114" y="3000844"/>
            <a:ext cx="565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62305-3E6A-4A3E-86C5-73A18F180A47}"/>
              </a:ext>
            </a:extLst>
          </p:cNvPr>
          <p:cNvSpPr/>
          <p:nvPr/>
        </p:nvSpPr>
        <p:spPr>
          <a:xfrm>
            <a:off x="9876710" y="2907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cxnSp>
        <p:nvCxnSpPr>
          <p:cNvPr id="17" name="Straight Arrow Connector 16">
            <a:extLst>
              <a:ext uri="{FF2B5EF4-FFF2-40B4-BE49-F238E27FC236}">
                <a16:creationId xmlns:a16="http://schemas.microsoft.com/office/drawing/2014/main" id="{05CCC8FF-8C09-44D0-A9DE-7485EF03D26D}"/>
              </a:ext>
            </a:extLst>
          </p:cNvPr>
          <p:cNvCxnSpPr>
            <a:cxnSpLocks/>
          </p:cNvCxnSpPr>
          <p:nvPr/>
        </p:nvCxnSpPr>
        <p:spPr>
          <a:xfrm>
            <a:off x="9311501" y="3017402"/>
            <a:ext cx="565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892078-0282-4EA0-BB5A-7BD7789A8D45}"/>
              </a:ext>
            </a:extLst>
          </p:cNvPr>
          <p:cNvCxnSpPr>
            <a:endCxn id="16" idx="4"/>
          </p:cNvCxnSpPr>
          <p:nvPr/>
        </p:nvCxnSpPr>
        <p:spPr>
          <a:xfrm flipV="1">
            <a:off x="9876710" y="3126940"/>
            <a:ext cx="108557" cy="800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649DFFE-35B3-4DE7-B815-097FDD5B2C45}"/>
              </a:ext>
            </a:extLst>
          </p:cNvPr>
          <p:cNvSpPr/>
          <p:nvPr/>
        </p:nvSpPr>
        <p:spPr>
          <a:xfrm>
            <a:off x="9822431" y="489946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cxnSp>
        <p:nvCxnSpPr>
          <p:cNvPr id="21" name="Straight Arrow Connector 20">
            <a:extLst>
              <a:ext uri="{FF2B5EF4-FFF2-40B4-BE49-F238E27FC236}">
                <a16:creationId xmlns:a16="http://schemas.microsoft.com/office/drawing/2014/main" id="{D8B8E485-864C-4FFC-A924-C9BCEE651062}"/>
              </a:ext>
            </a:extLst>
          </p:cNvPr>
          <p:cNvCxnSpPr>
            <a:cxnSpLocks/>
          </p:cNvCxnSpPr>
          <p:nvPr/>
        </p:nvCxnSpPr>
        <p:spPr>
          <a:xfrm>
            <a:off x="9162060" y="4973492"/>
            <a:ext cx="669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3A996F8-1C62-4EBC-AD3E-A6C9488BAC4D}"/>
              </a:ext>
            </a:extLst>
          </p:cNvPr>
          <p:cNvCxnSpPr>
            <a:cxnSpLocks/>
            <a:endCxn id="20" idx="4"/>
          </p:cNvCxnSpPr>
          <p:nvPr/>
        </p:nvCxnSpPr>
        <p:spPr>
          <a:xfrm flipV="1">
            <a:off x="9930988" y="5118543"/>
            <a:ext cx="0" cy="79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72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 vs Attrition (Continued)</a:t>
            </a:r>
          </a:p>
        </p:txBody>
      </p:sp>
      <p:sp>
        <p:nvSpPr>
          <p:cNvPr id="13" name="Rectangle 12">
            <a:extLst>
              <a:ext uri="{FF2B5EF4-FFF2-40B4-BE49-F238E27FC236}">
                <a16:creationId xmlns:a16="http://schemas.microsoft.com/office/drawing/2014/main" id="{300A6997-7075-4699-A41E-33DA68926AA1}"/>
              </a:ext>
            </a:extLst>
          </p:cNvPr>
          <p:cNvSpPr/>
          <p:nvPr/>
        </p:nvSpPr>
        <p:spPr>
          <a:xfrm>
            <a:off x="378671" y="1138376"/>
            <a:ext cx="5648325" cy="3847207"/>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travel frequently have a higher attrition rate.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score environmental satisfaction, job involvement and job satisfaction low have higher attrition.</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work overtime have a higher attrition rate (approximately 30%).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in the Sales Department have the highest attrition rate at 20%.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are Sales Representatives have the highest attrition rate at 40%.</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E08900DA-4E90-499E-B456-73C1DEE32348}"/>
              </a:ext>
            </a:extLst>
          </p:cNvPr>
          <p:cNvPicPr>
            <a:picLocks noChangeAspect="1"/>
          </p:cNvPicPr>
          <p:nvPr/>
        </p:nvPicPr>
        <p:blipFill>
          <a:blip r:embed="rId2"/>
          <a:stretch>
            <a:fillRect/>
          </a:stretch>
        </p:blipFill>
        <p:spPr>
          <a:xfrm>
            <a:off x="6026996" y="1056634"/>
            <a:ext cx="5669280" cy="5543296"/>
          </a:xfrm>
          <a:prstGeom prst="rect">
            <a:avLst/>
          </a:prstGeom>
        </p:spPr>
      </p:pic>
      <p:sp>
        <p:nvSpPr>
          <p:cNvPr id="7" name="Oval 6">
            <a:extLst>
              <a:ext uri="{FF2B5EF4-FFF2-40B4-BE49-F238E27FC236}">
                <a16:creationId xmlns:a16="http://schemas.microsoft.com/office/drawing/2014/main" id="{7F19E586-6CBB-420E-9019-A91A614D030C}"/>
              </a:ext>
            </a:extLst>
          </p:cNvPr>
          <p:cNvSpPr/>
          <p:nvPr/>
        </p:nvSpPr>
        <p:spPr>
          <a:xfrm>
            <a:off x="145892" y="173383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49C8A29E-B062-4E02-8C6F-3671D04926E9}"/>
              </a:ext>
            </a:extLst>
          </p:cNvPr>
          <p:cNvSpPr/>
          <p:nvPr/>
        </p:nvSpPr>
        <p:spPr>
          <a:xfrm>
            <a:off x="152098" y="23129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5501A3D2-CBF0-4803-9D95-8234485606C4}"/>
              </a:ext>
            </a:extLst>
          </p:cNvPr>
          <p:cNvSpPr/>
          <p:nvPr/>
        </p:nvSpPr>
        <p:spPr>
          <a:xfrm>
            <a:off x="152098" y="306439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A4DF54B3-011A-4C72-9516-71C68E4BA705}"/>
              </a:ext>
            </a:extLst>
          </p:cNvPr>
          <p:cNvSpPr/>
          <p:nvPr/>
        </p:nvSpPr>
        <p:spPr>
          <a:xfrm>
            <a:off x="152098" y="37708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1" name="Oval 10">
            <a:extLst>
              <a:ext uri="{FF2B5EF4-FFF2-40B4-BE49-F238E27FC236}">
                <a16:creationId xmlns:a16="http://schemas.microsoft.com/office/drawing/2014/main" id="{F42B27EC-6973-42A9-816F-EF996F9AA1DD}"/>
              </a:ext>
            </a:extLst>
          </p:cNvPr>
          <p:cNvSpPr/>
          <p:nvPr/>
        </p:nvSpPr>
        <p:spPr>
          <a:xfrm>
            <a:off x="145892" y="453138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2" name="Oval 11">
            <a:extLst>
              <a:ext uri="{FF2B5EF4-FFF2-40B4-BE49-F238E27FC236}">
                <a16:creationId xmlns:a16="http://schemas.microsoft.com/office/drawing/2014/main" id="{34F1A381-F449-4383-A3D0-BD23A6A67B53}"/>
              </a:ext>
            </a:extLst>
          </p:cNvPr>
          <p:cNvSpPr/>
          <p:nvPr/>
        </p:nvSpPr>
        <p:spPr>
          <a:xfrm>
            <a:off x="7037031" y="18828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14" name="Oval 13">
            <a:extLst>
              <a:ext uri="{FF2B5EF4-FFF2-40B4-BE49-F238E27FC236}">
                <a16:creationId xmlns:a16="http://schemas.microsoft.com/office/drawing/2014/main" id="{DA5A92B0-CF10-4A15-B9FE-B59C24004706}"/>
              </a:ext>
            </a:extLst>
          </p:cNvPr>
          <p:cNvSpPr/>
          <p:nvPr/>
        </p:nvSpPr>
        <p:spPr>
          <a:xfrm>
            <a:off x="8672515" y="1971389"/>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5" name="Oval 14">
            <a:extLst>
              <a:ext uri="{FF2B5EF4-FFF2-40B4-BE49-F238E27FC236}">
                <a16:creationId xmlns:a16="http://schemas.microsoft.com/office/drawing/2014/main" id="{DC37DB1B-B188-474B-9093-ED84DC141F93}"/>
              </a:ext>
            </a:extLst>
          </p:cNvPr>
          <p:cNvSpPr/>
          <p:nvPr/>
        </p:nvSpPr>
        <p:spPr>
          <a:xfrm>
            <a:off x="10501797" y="1959764"/>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6" name="Oval 15">
            <a:extLst>
              <a:ext uri="{FF2B5EF4-FFF2-40B4-BE49-F238E27FC236}">
                <a16:creationId xmlns:a16="http://schemas.microsoft.com/office/drawing/2014/main" id="{75808FC3-B747-41FD-BDCB-974E2F86DDF6}"/>
              </a:ext>
            </a:extLst>
          </p:cNvPr>
          <p:cNvSpPr/>
          <p:nvPr/>
        </p:nvSpPr>
        <p:spPr>
          <a:xfrm>
            <a:off x="9195512" y="3770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7" name="Oval 16">
            <a:extLst>
              <a:ext uri="{FF2B5EF4-FFF2-40B4-BE49-F238E27FC236}">
                <a16:creationId xmlns:a16="http://schemas.microsoft.com/office/drawing/2014/main" id="{321ED15A-342B-48F7-A523-6D4F6A847777}"/>
              </a:ext>
            </a:extLst>
          </p:cNvPr>
          <p:cNvSpPr/>
          <p:nvPr/>
        </p:nvSpPr>
        <p:spPr>
          <a:xfrm>
            <a:off x="6843150" y="381029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8" name="Oval 17">
            <a:extLst>
              <a:ext uri="{FF2B5EF4-FFF2-40B4-BE49-F238E27FC236}">
                <a16:creationId xmlns:a16="http://schemas.microsoft.com/office/drawing/2014/main" id="{3CF7906E-826F-4F41-B2FE-D8C7A6B6A573}"/>
              </a:ext>
            </a:extLst>
          </p:cNvPr>
          <p:cNvSpPr/>
          <p:nvPr/>
        </p:nvSpPr>
        <p:spPr>
          <a:xfrm>
            <a:off x="7497341" y="529159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9" name="Oval 18">
            <a:extLst>
              <a:ext uri="{FF2B5EF4-FFF2-40B4-BE49-F238E27FC236}">
                <a16:creationId xmlns:a16="http://schemas.microsoft.com/office/drawing/2014/main" id="{85BA1F01-0831-49FA-AA86-C3F1B1817CEF}"/>
              </a:ext>
            </a:extLst>
          </p:cNvPr>
          <p:cNvSpPr/>
          <p:nvPr/>
        </p:nvSpPr>
        <p:spPr>
          <a:xfrm>
            <a:off x="9516244" y="518205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Tree>
    <p:extLst>
      <p:ext uri="{BB962C8B-B14F-4D97-AF65-F5344CB8AC3E}">
        <p14:creationId xmlns:p14="http://schemas.microsoft.com/office/powerpoint/2010/main" val="3953503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1004</Words>
  <Application>Microsoft Office PowerPoint</Application>
  <PresentationFormat>Widescreen</PresentationFormat>
  <Paragraphs>200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Yu Gothic UI Semibold</vt:lpstr>
      <vt:lpstr>Yu Gothic UI Semilight</vt:lpstr>
      <vt:lpstr>Arial</vt:lpstr>
      <vt:lpstr>Calibri</vt:lpstr>
      <vt:lpstr>Calibri Light</vt:lpstr>
      <vt:lpstr>Helvetica</vt:lpstr>
      <vt:lpstr>Office Theme</vt:lpstr>
      <vt:lpstr>PowerPoint Presentation</vt:lpstr>
      <vt:lpstr>DDSANALYTICS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Ojha</dc:creator>
  <cp:lastModifiedBy>Sandesh Ojha</cp:lastModifiedBy>
  <cp:revision>85</cp:revision>
  <dcterms:created xsi:type="dcterms:W3CDTF">2019-06-20T15:42:10Z</dcterms:created>
  <dcterms:modified xsi:type="dcterms:W3CDTF">2019-08-12T19:47:48Z</dcterms:modified>
</cp:coreProperties>
</file>