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notesMasterIdLst>
    <p:notesMasterId r:id="rId16"/>
  </p:notesMasterIdLst>
  <p:sldIdLst>
    <p:sldId id="256" r:id="rId2"/>
    <p:sldId id="264" r:id="rId3"/>
    <p:sldId id="265" r:id="rId4"/>
    <p:sldId id="270" r:id="rId5"/>
    <p:sldId id="266" r:id="rId6"/>
    <p:sldId id="271" r:id="rId7"/>
    <p:sldId id="267" r:id="rId8"/>
    <p:sldId id="269" r:id="rId9"/>
    <p:sldId id="272" r:id="rId10"/>
    <p:sldId id="274" r:id="rId11"/>
    <p:sldId id="268" r:id="rId12"/>
    <p:sldId id="273"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256"/>
    <a:srgbClr val="4472C4"/>
    <a:srgbClr val="0000FF"/>
    <a:srgbClr val="096BAB"/>
    <a:srgbClr val="033D75"/>
    <a:srgbClr val="A4D9F8"/>
    <a:srgbClr val="2E6CA4"/>
    <a:srgbClr val="020A0F"/>
    <a:srgbClr val="B9510D"/>
    <a:srgbClr val="A140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54" autoAdjust="0"/>
  </p:normalViewPr>
  <p:slideViewPr>
    <p:cSldViewPr snapToGrid="0">
      <p:cViewPr varScale="1">
        <p:scale>
          <a:sx n="103" d="100"/>
          <a:sy n="103" d="100"/>
        </p:scale>
        <p:origin x="19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AE770-11DA-436A-9DC6-C5C6EE90CEB2}" type="datetimeFigureOut">
              <a:rPr lang="en-US" smtClean="0"/>
              <a:t>8/11/2019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D87DB7-087C-4DFB-9E96-FFC53A8F6A1D}" type="slidenum">
              <a:rPr lang="en-US" smtClean="0"/>
              <a:t>‹#›</a:t>
            </a:fld>
            <a:endParaRPr lang="en-US"/>
          </a:p>
        </p:txBody>
      </p:sp>
    </p:spTree>
    <p:extLst>
      <p:ext uri="{BB962C8B-B14F-4D97-AF65-F5344CB8AC3E}">
        <p14:creationId xmlns:p14="http://schemas.microsoft.com/office/powerpoint/2010/main" val="39163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74F5-88CA-44F2-B959-4AA7F0C93D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49A359-D3D7-4600-A211-A175B65C3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BAE693-BA7A-4E07-B17D-ACCECC9BDF0B}"/>
              </a:ext>
            </a:extLst>
          </p:cNvPr>
          <p:cNvSpPr>
            <a:spLocks noGrp="1"/>
          </p:cNvSpPr>
          <p:nvPr>
            <p:ph type="dt" sz="half" idx="10"/>
          </p:nvPr>
        </p:nvSpPr>
        <p:spPr/>
        <p:txBody>
          <a:bodyPr/>
          <a:lstStyle/>
          <a:p>
            <a:fld id="{B7433B46-9C33-4431-BD6C-16E2A502F258}" type="datetimeFigureOut">
              <a:rPr lang="en-US" smtClean="0"/>
              <a:t>8/11/2019</a:t>
            </a:fld>
            <a:endParaRPr lang="en-US"/>
          </a:p>
        </p:txBody>
      </p:sp>
      <p:sp>
        <p:nvSpPr>
          <p:cNvPr id="5" name="Footer Placeholder 4">
            <a:extLst>
              <a:ext uri="{FF2B5EF4-FFF2-40B4-BE49-F238E27FC236}">
                <a16:creationId xmlns:a16="http://schemas.microsoft.com/office/drawing/2014/main" id="{88D3F3FC-9C53-4894-932F-26C0A9AA5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2E1C7-D797-447E-A940-4D624EDFD232}"/>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3680120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B0444-2509-4E9E-B95D-80C117B198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D7959E-8929-4969-A2A4-CDB20D066B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FBF9D-865F-45A3-B8F7-BAC3195DCA45}"/>
              </a:ext>
            </a:extLst>
          </p:cNvPr>
          <p:cNvSpPr>
            <a:spLocks noGrp="1"/>
          </p:cNvSpPr>
          <p:nvPr>
            <p:ph type="dt" sz="half" idx="10"/>
          </p:nvPr>
        </p:nvSpPr>
        <p:spPr/>
        <p:txBody>
          <a:bodyPr/>
          <a:lstStyle/>
          <a:p>
            <a:fld id="{B7433B46-9C33-4431-BD6C-16E2A502F258}" type="datetimeFigureOut">
              <a:rPr lang="en-US" smtClean="0"/>
              <a:t>8/11/2019</a:t>
            </a:fld>
            <a:endParaRPr lang="en-US"/>
          </a:p>
        </p:txBody>
      </p:sp>
      <p:sp>
        <p:nvSpPr>
          <p:cNvPr id="5" name="Footer Placeholder 4">
            <a:extLst>
              <a:ext uri="{FF2B5EF4-FFF2-40B4-BE49-F238E27FC236}">
                <a16:creationId xmlns:a16="http://schemas.microsoft.com/office/drawing/2014/main" id="{24D45FF1-04DE-4BA6-A9FB-C54AD4C77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09C3A-ED50-47A5-9E5B-206DA99D90CB}"/>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2414710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4F9CDC-C824-474C-9549-558950DCB3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DF2471-ACF5-412C-A587-E9140A9AE3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A21601-C376-4AD6-B3CB-330E9041E507}"/>
              </a:ext>
            </a:extLst>
          </p:cNvPr>
          <p:cNvSpPr>
            <a:spLocks noGrp="1"/>
          </p:cNvSpPr>
          <p:nvPr>
            <p:ph type="dt" sz="half" idx="10"/>
          </p:nvPr>
        </p:nvSpPr>
        <p:spPr/>
        <p:txBody>
          <a:bodyPr/>
          <a:lstStyle/>
          <a:p>
            <a:fld id="{B7433B46-9C33-4431-BD6C-16E2A502F258}" type="datetimeFigureOut">
              <a:rPr lang="en-US" smtClean="0"/>
              <a:t>8/11/2019</a:t>
            </a:fld>
            <a:endParaRPr lang="en-US"/>
          </a:p>
        </p:txBody>
      </p:sp>
      <p:sp>
        <p:nvSpPr>
          <p:cNvPr id="5" name="Footer Placeholder 4">
            <a:extLst>
              <a:ext uri="{FF2B5EF4-FFF2-40B4-BE49-F238E27FC236}">
                <a16:creationId xmlns:a16="http://schemas.microsoft.com/office/drawing/2014/main" id="{437952CF-5D1F-4133-8B53-2582DCD6B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DF90C-23D0-41BA-9419-F4D521B7E402}"/>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18429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483D-111F-47BA-A148-4887B14D6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AE3FFE-921C-4185-BA20-417858D131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613113-D4B7-427F-8AAD-1E38A31BFBA1}"/>
              </a:ext>
            </a:extLst>
          </p:cNvPr>
          <p:cNvSpPr>
            <a:spLocks noGrp="1"/>
          </p:cNvSpPr>
          <p:nvPr>
            <p:ph type="dt" sz="half" idx="10"/>
          </p:nvPr>
        </p:nvSpPr>
        <p:spPr/>
        <p:txBody>
          <a:bodyPr/>
          <a:lstStyle/>
          <a:p>
            <a:fld id="{B7433B46-9C33-4431-BD6C-16E2A502F258}" type="datetimeFigureOut">
              <a:rPr lang="en-US" smtClean="0"/>
              <a:t>8/11/2019</a:t>
            </a:fld>
            <a:endParaRPr lang="en-US"/>
          </a:p>
        </p:txBody>
      </p:sp>
      <p:sp>
        <p:nvSpPr>
          <p:cNvPr id="5" name="Footer Placeholder 4">
            <a:extLst>
              <a:ext uri="{FF2B5EF4-FFF2-40B4-BE49-F238E27FC236}">
                <a16:creationId xmlns:a16="http://schemas.microsoft.com/office/drawing/2014/main" id="{28C88369-B179-45A9-A820-4D7824EAE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965E4-5BCE-4FD9-BE0C-89D2F096C52D}"/>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728006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7C29-4933-413A-93A9-D719979F36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C17D94-6F84-43E5-A470-2913FB6976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51347E-6BD8-403F-B4FF-85746925B4F9}"/>
              </a:ext>
            </a:extLst>
          </p:cNvPr>
          <p:cNvSpPr>
            <a:spLocks noGrp="1"/>
          </p:cNvSpPr>
          <p:nvPr>
            <p:ph type="dt" sz="half" idx="10"/>
          </p:nvPr>
        </p:nvSpPr>
        <p:spPr/>
        <p:txBody>
          <a:bodyPr/>
          <a:lstStyle/>
          <a:p>
            <a:fld id="{B7433B46-9C33-4431-BD6C-16E2A502F258}" type="datetimeFigureOut">
              <a:rPr lang="en-US" smtClean="0"/>
              <a:t>8/11/2019</a:t>
            </a:fld>
            <a:endParaRPr lang="en-US"/>
          </a:p>
        </p:txBody>
      </p:sp>
      <p:sp>
        <p:nvSpPr>
          <p:cNvPr id="5" name="Footer Placeholder 4">
            <a:extLst>
              <a:ext uri="{FF2B5EF4-FFF2-40B4-BE49-F238E27FC236}">
                <a16:creationId xmlns:a16="http://schemas.microsoft.com/office/drawing/2014/main" id="{D4964E88-9801-4158-AABD-DAF0176CD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A2A70-5A9F-46E1-A43F-66D6E13FD136}"/>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424120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DB00-FD1F-4203-85C0-018631B031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0660B5-B6DD-43E9-87C5-E61473250D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DDCCBA-A075-4FC3-8FFE-B88027A5BC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373CB2-39F9-4BF5-BE0B-607C084243EC}"/>
              </a:ext>
            </a:extLst>
          </p:cNvPr>
          <p:cNvSpPr>
            <a:spLocks noGrp="1"/>
          </p:cNvSpPr>
          <p:nvPr>
            <p:ph type="dt" sz="half" idx="10"/>
          </p:nvPr>
        </p:nvSpPr>
        <p:spPr/>
        <p:txBody>
          <a:bodyPr/>
          <a:lstStyle/>
          <a:p>
            <a:fld id="{B7433B46-9C33-4431-BD6C-16E2A502F258}" type="datetimeFigureOut">
              <a:rPr lang="en-US" smtClean="0"/>
              <a:t>8/11/2019</a:t>
            </a:fld>
            <a:endParaRPr lang="en-US"/>
          </a:p>
        </p:txBody>
      </p:sp>
      <p:sp>
        <p:nvSpPr>
          <p:cNvPr id="6" name="Footer Placeholder 5">
            <a:extLst>
              <a:ext uri="{FF2B5EF4-FFF2-40B4-BE49-F238E27FC236}">
                <a16:creationId xmlns:a16="http://schemas.microsoft.com/office/drawing/2014/main" id="{210E2408-50FC-4477-BB5D-B0A96BE976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DBBFB7-393F-452E-A373-DFFD9470183B}"/>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11518073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C02E-9236-41F3-9A36-419251E697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2907DB-DC86-4B2B-81E9-415B59A3A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4403F9-2187-4D51-B30F-E072903477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342EEF-1549-47EE-8380-76006A4B00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A97D3-E60F-4BE8-9CD3-956D955DC2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969FC-5303-4653-A5CC-A202BE072FEF}"/>
              </a:ext>
            </a:extLst>
          </p:cNvPr>
          <p:cNvSpPr>
            <a:spLocks noGrp="1"/>
          </p:cNvSpPr>
          <p:nvPr>
            <p:ph type="dt" sz="half" idx="10"/>
          </p:nvPr>
        </p:nvSpPr>
        <p:spPr/>
        <p:txBody>
          <a:bodyPr/>
          <a:lstStyle/>
          <a:p>
            <a:fld id="{B7433B46-9C33-4431-BD6C-16E2A502F258}" type="datetimeFigureOut">
              <a:rPr lang="en-US" smtClean="0"/>
              <a:t>8/11/2019</a:t>
            </a:fld>
            <a:endParaRPr lang="en-US"/>
          </a:p>
        </p:txBody>
      </p:sp>
      <p:sp>
        <p:nvSpPr>
          <p:cNvPr id="8" name="Footer Placeholder 7">
            <a:extLst>
              <a:ext uri="{FF2B5EF4-FFF2-40B4-BE49-F238E27FC236}">
                <a16:creationId xmlns:a16="http://schemas.microsoft.com/office/drawing/2014/main" id="{6EE6184C-0A19-43CA-8030-7ADA72158A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E0C9B2-D017-49FB-9784-C229A3FFDB32}"/>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87486610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4765-EE8B-4B66-8A48-76AA45DF23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B380CA-06F2-4FBF-96DA-D45B9C162E21}"/>
              </a:ext>
            </a:extLst>
          </p:cNvPr>
          <p:cNvSpPr>
            <a:spLocks noGrp="1"/>
          </p:cNvSpPr>
          <p:nvPr>
            <p:ph type="dt" sz="half" idx="10"/>
          </p:nvPr>
        </p:nvSpPr>
        <p:spPr/>
        <p:txBody>
          <a:bodyPr/>
          <a:lstStyle/>
          <a:p>
            <a:fld id="{B7433B46-9C33-4431-BD6C-16E2A502F258}" type="datetimeFigureOut">
              <a:rPr lang="en-US" smtClean="0"/>
              <a:t>8/11/2019</a:t>
            </a:fld>
            <a:endParaRPr lang="en-US"/>
          </a:p>
        </p:txBody>
      </p:sp>
      <p:sp>
        <p:nvSpPr>
          <p:cNvPr id="4" name="Footer Placeholder 3">
            <a:extLst>
              <a:ext uri="{FF2B5EF4-FFF2-40B4-BE49-F238E27FC236}">
                <a16:creationId xmlns:a16="http://schemas.microsoft.com/office/drawing/2014/main" id="{2CA50C1A-B01B-4BE1-B2E0-241D5C2FBF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790A2-2616-4AE6-B394-83806B49DF71}"/>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123225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0E0572-43BB-45F2-A57A-BFFBEDDFF0F8}"/>
              </a:ext>
            </a:extLst>
          </p:cNvPr>
          <p:cNvSpPr>
            <a:spLocks noGrp="1"/>
          </p:cNvSpPr>
          <p:nvPr>
            <p:ph type="dt" sz="half" idx="10"/>
          </p:nvPr>
        </p:nvSpPr>
        <p:spPr/>
        <p:txBody>
          <a:bodyPr/>
          <a:lstStyle/>
          <a:p>
            <a:fld id="{B7433B46-9C33-4431-BD6C-16E2A502F258}" type="datetimeFigureOut">
              <a:rPr lang="en-US" smtClean="0"/>
              <a:t>8/11/2019</a:t>
            </a:fld>
            <a:endParaRPr lang="en-US"/>
          </a:p>
        </p:txBody>
      </p:sp>
      <p:sp>
        <p:nvSpPr>
          <p:cNvPr id="3" name="Footer Placeholder 2">
            <a:extLst>
              <a:ext uri="{FF2B5EF4-FFF2-40B4-BE49-F238E27FC236}">
                <a16:creationId xmlns:a16="http://schemas.microsoft.com/office/drawing/2014/main" id="{7CBF634C-CE8F-4D63-9B46-9039A00E97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B28B4B-2CB1-482E-A540-A5329A232A24}"/>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227876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39F07-C9A4-46A7-A937-277CAC144F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8A69A8-36B5-4875-8319-96268F2E30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75688B-2213-4749-A542-3F22F7D70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3DDC18-ADF7-46F8-82B8-63B044A74384}"/>
              </a:ext>
            </a:extLst>
          </p:cNvPr>
          <p:cNvSpPr>
            <a:spLocks noGrp="1"/>
          </p:cNvSpPr>
          <p:nvPr>
            <p:ph type="dt" sz="half" idx="10"/>
          </p:nvPr>
        </p:nvSpPr>
        <p:spPr/>
        <p:txBody>
          <a:bodyPr/>
          <a:lstStyle/>
          <a:p>
            <a:fld id="{B7433B46-9C33-4431-BD6C-16E2A502F258}" type="datetimeFigureOut">
              <a:rPr lang="en-US" smtClean="0"/>
              <a:t>8/11/2019</a:t>
            </a:fld>
            <a:endParaRPr lang="en-US"/>
          </a:p>
        </p:txBody>
      </p:sp>
      <p:sp>
        <p:nvSpPr>
          <p:cNvPr id="6" name="Footer Placeholder 5">
            <a:extLst>
              <a:ext uri="{FF2B5EF4-FFF2-40B4-BE49-F238E27FC236}">
                <a16:creationId xmlns:a16="http://schemas.microsoft.com/office/drawing/2014/main" id="{530911ED-9372-4A24-99BF-71962DA11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BFBF3E-5BA9-4A9D-8768-16F35CFFFDBD}"/>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8185780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C22B2-F1F9-4492-864F-5711FA338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C4E84-09B4-4788-BB93-8B0862FB6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54048C-50CE-4E9A-9527-44E3FCBE8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24954-97E6-4E0E-A26B-C642AA76967F}"/>
              </a:ext>
            </a:extLst>
          </p:cNvPr>
          <p:cNvSpPr>
            <a:spLocks noGrp="1"/>
          </p:cNvSpPr>
          <p:nvPr>
            <p:ph type="dt" sz="half" idx="10"/>
          </p:nvPr>
        </p:nvSpPr>
        <p:spPr/>
        <p:txBody>
          <a:bodyPr/>
          <a:lstStyle/>
          <a:p>
            <a:fld id="{B7433B46-9C33-4431-BD6C-16E2A502F258}" type="datetimeFigureOut">
              <a:rPr lang="en-US" smtClean="0"/>
              <a:t>8/11/2019</a:t>
            </a:fld>
            <a:endParaRPr lang="en-US"/>
          </a:p>
        </p:txBody>
      </p:sp>
      <p:sp>
        <p:nvSpPr>
          <p:cNvPr id="6" name="Footer Placeholder 5">
            <a:extLst>
              <a:ext uri="{FF2B5EF4-FFF2-40B4-BE49-F238E27FC236}">
                <a16:creationId xmlns:a16="http://schemas.microsoft.com/office/drawing/2014/main" id="{BD277C41-D2B8-4BB9-9B4C-89E48981C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A16BEC-56F2-4E28-93A3-DDB5A6C37681}"/>
              </a:ext>
            </a:extLst>
          </p:cNvPr>
          <p:cNvSpPr>
            <a:spLocks noGrp="1"/>
          </p:cNvSpPr>
          <p:nvPr>
            <p:ph type="sldNum" sz="quarter" idx="12"/>
          </p:nvPr>
        </p:nvSpPr>
        <p:spPr/>
        <p:txBody>
          <a:bodyPr/>
          <a:lstStyle/>
          <a:p>
            <a:fld id="{5741367F-3DD5-41D3-9DA7-E19B965B0FAC}" type="slidenum">
              <a:rPr lang="en-US" smtClean="0"/>
              <a:t>‹#›</a:t>
            </a:fld>
            <a:endParaRPr lang="en-US"/>
          </a:p>
        </p:txBody>
      </p:sp>
    </p:spTree>
    <p:extLst>
      <p:ext uri="{BB962C8B-B14F-4D97-AF65-F5344CB8AC3E}">
        <p14:creationId xmlns:p14="http://schemas.microsoft.com/office/powerpoint/2010/main" val="248458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331520-027B-4B6B-89C5-A81AB8F016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F8AFDA-A00A-4E73-BE4A-E1F47FDC0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53848C-C052-43A6-A064-8AED8AEA6D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33B46-9C33-4431-BD6C-16E2A502F258}" type="datetimeFigureOut">
              <a:rPr lang="en-US" smtClean="0"/>
              <a:t>8/11/2019</a:t>
            </a:fld>
            <a:endParaRPr lang="en-US"/>
          </a:p>
        </p:txBody>
      </p:sp>
      <p:sp>
        <p:nvSpPr>
          <p:cNvPr id="5" name="Footer Placeholder 4">
            <a:extLst>
              <a:ext uri="{FF2B5EF4-FFF2-40B4-BE49-F238E27FC236}">
                <a16:creationId xmlns:a16="http://schemas.microsoft.com/office/drawing/2014/main" id="{0CF1F405-13D3-4A7C-9965-BA0F278EB1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456E60-D36D-436A-BCD1-44EAE90890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1367F-3DD5-41D3-9DA7-E19B965B0FAC}" type="slidenum">
              <a:rPr lang="en-US" smtClean="0"/>
              <a:t>‹#›</a:t>
            </a:fld>
            <a:endParaRPr lang="en-US"/>
          </a:p>
        </p:txBody>
      </p:sp>
      <p:sp>
        <p:nvSpPr>
          <p:cNvPr id="7" name="Rectangle 6" title="right edge border">
            <a:extLst>
              <a:ext uri="{FF2B5EF4-FFF2-40B4-BE49-F238E27FC236}">
                <a16:creationId xmlns:a16="http://schemas.microsoft.com/office/drawing/2014/main" id="{D6365F22-9026-42D4-A951-E8C85BC2D627}"/>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2848221"/>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7C4320E-2507-4DE9-8166-DA9B82816B12}"/>
              </a:ext>
            </a:extLst>
          </p:cNvPr>
          <p:cNvSpPr>
            <a:spLocks noGrp="1"/>
          </p:cNvSpPr>
          <p:nvPr>
            <p:ph type="subTitle" idx="1"/>
          </p:nvPr>
        </p:nvSpPr>
        <p:spPr>
          <a:xfrm>
            <a:off x="1959321" y="5503847"/>
            <a:ext cx="8273357" cy="532824"/>
          </a:xfrm>
        </p:spPr>
        <p:txBody>
          <a:bodyPr>
            <a:normAutofit fontScale="92500" lnSpcReduction="10000"/>
          </a:bodyPr>
          <a:lstStyle/>
          <a:p>
            <a:r>
              <a:rPr lang="en-US" dirty="0">
                <a:latin typeface="Yu Gothic UI Semibold" panose="020B0700000000000000" pitchFamily="34" charset="-128"/>
                <a:ea typeface="Yu Gothic UI Semibold" panose="020B0700000000000000" pitchFamily="34" charset="-128"/>
              </a:rPr>
              <a:t>Data Science for Talent Management for </a:t>
            </a:r>
            <a:r>
              <a:rPr lang="en-US" sz="3600" dirty="0">
                <a:solidFill>
                  <a:srgbClr val="2E6CA4"/>
                </a:solidFill>
                <a:latin typeface="Yu Gothic UI Semibold" panose="020B0700000000000000" pitchFamily="34" charset="-128"/>
                <a:ea typeface="Yu Gothic UI Semibold" panose="020B0700000000000000" pitchFamily="34" charset="-128"/>
              </a:rPr>
              <a:t>DDSAnalytics</a:t>
            </a:r>
          </a:p>
          <a:p>
            <a:endParaRPr lang="en-US" dirty="0">
              <a:latin typeface="Yu Gothic UI Semilight" panose="020B0400000000000000" pitchFamily="34" charset="-128"/>
              <a:ea typeface="Yu Gothic UI Semilight" panose="020B0400000000000000" pitchFamily="34" charset="-128"/>
            </a:endParaRPr>
          </a:p>
          <a:p>
            <a:endParaRPr lang="en-US" dirty="0">
              <a:latin typeface="Yu Gothic UI Semilight" panose="020B0400000000000000" pitchFamily="34" charset="-128"/>
              <a:ea typeface="Yu Gothic UI Semilight" panose="020B0400000000000000" pitchFamily="34" charset="-128"/>
            </a:endParaRPr>
          </a:p>
        </p:txBody>
      </p:sp>
      <p:pic>
        <p:nvPicPr>
          <p:cNvPr id="4" name="Content Placeholder 4">
            <a:extLst>
              <a:ext uri="{FF2B5EF4-FFF2-40B4-BE49-F238E27FC236}">
                <a16:creationId xmlns:a16="http://schemas.microsoft.com/office/drawing/2014/main" id="{D7CB5FDD-4158-4B6A-BC4F-09D20B287E5E}"/>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64912" y="5030499"/>
            <a:ext cx="463269" cy="463269"/>
          </a:xfrm>
          <a:prstGeom prst="rect">
            <a:avLst/>
          </a:prstGeom>
        </p:spPr>
      </p:pic>
      <p:sp>
        <p:nvSpPr>
          <p:cNvPr id="5" name="TextBox 4">
            <a:extLst>
              <a:ext uri="{FF2B5EF4-FFF2-40B4-BE49-F238E27FC236}">
                <a16:creationId xmlns:a16="http://schemas.microsoft.com/office/drawing/2014/main" id="{712B2E7F-E937-40DC-97A7-4BA463C4FC19}"/>
              </a:ext>
            </a:extLst>
          </p:cNvPr>
          <p:cNvSpPr txBox="1"/>
          <p:nvPr/>
        </p:nvSpPr>
        <p:spPr>
          <a:xfrm>
            <a:off x="-367030" y="5576449"/>
            <a:ext cx="3093763" cy="369332"/>
          </a:xfrm>
          <a:prstGeom prst="rect">
            <a:avLst/>
          </a:prstGeom>
          <a:noFill/>
        </p:spPr>
        <p:txBody>
          <a:bodyPr wrap="square" rtlCol="0">
            <a:spAutoFit/>
          </a:bodyPr>
          <a:lstStyle/>
          <a:p>
            <a:pPr algn="ctr"/>
            <a:r>
              <a:rPr lang="en-US" dirty="0">
                <a:solidFill>
                  <a:srgbClr val="020A0F"/>
                </a:solidFill>
                <a:latin typeface="Yu Gothic UI Semibold" panose="020B0700000000000000" pitchFamily="34" charset="-128"/>
                <a:ea typeface="Yu Gothic UI Semibold" panose="020B0700000000000000" pitchFamily="34" charset="-128"/>
              </a:rPr>
              <a:t>Miner League</a:t>
            </a:r>
          </a:p>
        </p:txBody>
      </p:sp>
      <p:sp>
        <p:nvSpPr>
          <p:cNvPr id="6" name="Oval 5">
            <a:extLst>
              <a:ext uri="{FF2B5EF4-FFF2-40B4-BE49-F238E27FC236}">
                <a16:creationId xmlns:a16="http://schemas.microsoft.com/office/drawing/2014/main" id="{B130059E-AA73-4523-B1BC-5FBE1724242A}"/>
              </a:ext>
            </a:extLst>
          </p:cNvPr>
          <p:cNvSpPr/>
          <p:nvPr/>
        </p:nvSpPr>
        <p:spPr>
          <a:xfrm>
            <a:off x="870011" y="4956767"/>
            <a:ext cx="619682" cy="619682"/>
          </a:xfrm>
          <a:prstGeom prst="ellipse">
            <a:avLst/>
          </a:prstGeom>
          <a:noFill/>
          <a:ln w="762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9D6D597-48C9-4BB6-A613-6F5AFDF376A5}"/>
              </a:ext>
            </a:extLst>
          </p:cNvPr>
          <p:cNvPicPr>
            <a:picLocks noChangeAspect="1"/>
          </p:cNvPicPr>
          <p:nvPr/>
        </p:nvPicPr>
        <p:blipFill>
          <a:blip r:embed="rId3">
            <a:biLevel thresh="50000"/>
            <a:extLst>
              <a:ext uri="{28A0092B-C50C-407E-A947-70E740481C1C}">
                <a14:useLocalDpi xmlns:a14="http://schemas.microsoft.com/office/drawing/2010/main" val="0"/>
              </a:ext>
            </a:extLst>
          </a:blip>
          <a:stretch>
            <a:fillRect/>
          </a:stretch>
        </p:blipFill>
        <p:spPr>
          <a:xfrm>
            <a:off x="2199993" y="3704795"/>
            <a:ext cx="3657607" cy="1828804"/>
          </a:xfrm>
          <a:prstGeom prst="rect">
            <a:avLst/>
          </a:prstGeom>
        </p:spPr>
      </p:pic>
    </p:spTree>
    <p:extLst>
      <p:ext uri="{BB962C8B-B14F-4D97-AF65-F5344CB8AC3E}">
        <p14:creationId xmlns:p14="http://schemas.microsoft.com/office/powerpoint/2010/main" val="2319837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Work Environment vs Attrition (Continued)</a:t>
            </a:r>
          </a:p>
        </p:txBody>
      </p:sp>
      <p:sp>
        <p:nvSpPr>
          <p:cNvPr id="13" name="Rectangle 12">
            <a:extLst>
              <a:ext uri="{FF2B5EF4-FFF2-40B4-BE49-F238E27FC236}">
                <a16:creationId xmlns:a16="http://schemas.microsoft.com/office/drawing/2014/main" id="{300A6997-7075-4699-A41E-33DA68926AA1}"/>
              </a:ext>
            </a:extLst>
          </p:cNvPr>
          <p:cNvSpPr/>
          <p:nvPr/>
        </p:nvSpPr>
        <p:spPr>
          <a:xfrm>
            <a:off x="378671" y="1138376"/>
            <a:ext cx="5648325" cy="3847207"/>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Employees who travel frequently have a higher attrition rate.</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Employees who score environmental satisfaction, job involvement and job satisfaction low have higher attrition.</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Employees who work overtime have a higher attrition rate (approximately 30%).</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Employees in the Sales Department have the highest attrition rate at 20%.</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Employees who are Sales Representatives have the highest attrition rate at 40%.</a:t>
            </a:r>
            <a:endParaRPr lang="en-US" sz="1600" b="0" i="0" dirty="0">
              <a:solidFill>
                <a:srgbClr val="333333"/>
              </a:solidFill>
              <a:effectLst/>
              <a:latin typeface="Helvetica" panose="020B060402020202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E08900DA-4E90-499E-B456-73C1DEE32348}"/>
              </a:ext>
            </a:extLst>
          </p:cNvPr>
          <p:cNvPicPr>
            <a:picLocks noChangeAspect="1"/>
          </p:cNvPicPr>
          <p:nvPr/>
        </p:nvPicPr>
        <p:blipFill>
          <a:blip r:embed="rId2"/>
          <a:stretch>
            <a:fillRect/>
          </a:stretch>
        </p:blipFill>
        <p:spPr>
          <a:xfrm>
            <a:off x="6026996" y="1056634"/>
            <a:ext cx="5669280" cy="5543296"/>
          </a:xfrm>
          <a:prstGeom prst="rect">
            <a:avLst/>
          </a:prstGeom>
        </p:spPr>
      </p:pic>
      <p:sp>
        <p:nvSpPr>
          <p:cNvPr id="7" name="Oval 6">
            <a:extLst>
              <a:ext uri="{FF2B5EF4-FFF2-40B4-BE49-F238E27FC236}">
                <a16:creationId xmlns:a16="http://schemas.microsoft.com/office/drawing/2014/main" id="{7F19E586-6CBB-420E-9019-A91A614D030C}"/>
              </a:ext>
            </a:extLst>
          </p:cNvPr>
          <p:cNvSpPr/>
          <p:nvPr/>
        </p:nvSpPr>
        <p:spPr>
          <a:xfrm>
            <a:off x="145892" y="1733837"/>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8" name="Oval 7">
            <a:extLst>
              <a:ext uri="{FF2B5EF4-FFF2-40B4-BE49-F238E27FC236}">
                <a16:creationId xmlns:a16="http://schemas.microsoft.com/office/drawing/2014/main" id="{49C8A29E-B062-4E02-8C6F-3671D04926E9}"/>
              </a:ext>
            </a:extLst>
          </p:cNvPr>
          <p:cNvSpPr/>
          <p:nvPr/>
        </p:nvSpPr>
        <p:spPr>
          <a:xfrm>
            <a:off x="152098" y="2312965"/>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9" name="Oval 8">
            <a:extLst>
              <a:ext uri="{FF2B5EF4-FFF2-40B4-BE49-F238E27FC236}">
                <a16:creationId xmlns:a16="http://schemas.microsoft.com/office/drawing/2014/main" id="{5501A3D2-CBF0-4803-9D95-8234485606C4}"/>
              </a:ext>
            </a:extLst>
          </p:cNvPr>
          <p:cNvSpPr/>
          <p:nvPr/>
        </p:nvSpPr>
        <p:spPr>
          <a:xfrm>
            <a:off x="152098" y="3064390"/>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10" name="Oval 9">
            <a:extLst>
              <a:ext uri="{FF2B5EF4-FFF2-40B4-BE49-F238E27FC236}">
                <a16:creationId xmlns:a16="http://schemas.microsoft.com/office/drawing/2014/main" id="{A4DF54B3-011A-4C72-9516-71C68E4BA705}"/>
              </a:ext>
            </a:extLst>
          </p:cNvPr>
          <p:cNvSpPr/>
          <p:nvPr/>
        </p:nvSpPr>
        <p:spPr>
          <a:xfrm>
            <a:off x="152098" y="3770865"/>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11" name="Oval 10">
            <a:extLst>
              <a:ext uri="{FF2B5EF4-FFF2-40B4-BE49-F238E27FC236}">
                <a16:creationId xmlns:a16="http://schemas.microsoft.com/office/drawing/2014/main" id="{F42B27EC-6973-42A9-816F-EF996F9AA1DD}"/>
              </a:ext>
            </a:extLst>
          </p:cNvPr>
          <p:cNvSpPr/>
          <p:nvPr/>
        </p:nvSpPr>
        <p:spPr>
          <a:xfrm>
            <a:off x="145892" y="4531383"/>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5</a:t>
            </a:r>
          </a:p>
        </p:txBody>
      </p:sp>
      <p:sp>
        <p:nvSpPr>
          <p:cNvPr id="12" name="Oval 11">
            <a:extLst>
              <a:ext uri="{FF2B5EF4-FFF2-40B4-BE49-F238E27FC236}">
                <a16:creationId xmlns:a16="http://schemas.microsoft.com/office/drawing/2014/main" id="{34F1A381-F449-4383-A3D0-BD23A6A67B53}"/>
              </a:ext>
            </a:extLst>
          </p:cNvPr>
          <p:cNvSpPr/>
          <p:nvPr/>
        </p:nvSpPr>
        <p:spPr>
          <a:xfrm>
            <a:off x="7037031" y="1882808"/>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14" name="Oval 13">
            <a:extLst>
              <a:ext uri="{FF2B5EF4-FFF2-40B4-BE49-F238E27FC236}">
                <a16:creationId xmlns:a16="http://schemas.microsoft.com/office/drawing/2014/main" id="{DA5A92B0-CF10-4A15-B9FE-B59C24004706}"/>
              </a:ext>
            </a:extLst>
          </p:cNvPr>
          <p:cNvSpPr/>
          <p:nvPr/>
        </p:nvSpPr>
        <p:spPr>
          <a:xfrm>
            <a:off x="8672515" y="1971389"/>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15" name="Oval 14">
            <a:extLst>
              <a:ext uri="{FF2B5EF4-FFF2-40B4-BE49-F238E27FC236}">
                <a16:creationId xmlns:a16="http://schemas.microsoft.com/office/drawing/2014/main" id="{DC37DB1B-B188-474B-9093-ED84DC141F93}"/>
              </a:ext>
            </a:extLst>
          </p:cNvPr>
          <p:cNvSpPr/>
          <p:nvPr/>
        </p:nvSpPr>
        <p:spPr>
          <a:xfrm>
            <a:off x="10501797" y="1959764"/>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16" name="Oval 15">
            <a:extLst>
              <a:ext uri="{FF2B5EF4-FFF2-40B4-BE49-F238E27FC236}">
                <a16:creationId xmlns:a16="http://schemas.microsoft.com/office/drawing/2014/main" id="{75808FC3-B747-41FD-BDCB-974E2F86DDF6}"/>
              </a:ext>
            </a:extLst>
          </p:cNvPr>
          <p:cNvSpPr/>
          <p:nvPr/>
        </p:nvSpPr>
        <p:spPr>
          <a:xfrm>
            <a:off x="9195512" y="3770865"/>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17" name="Oval 16">
            <a:extLst>
              <a:ext uri="{FF2B5EF4-FFF2-40B4-BE49-F238E27FC236}">
                <a16:creationId xmlns:a16="http://schemas.microsoft.com/office/drawing/2014/main" id="{321ED15A-342B-48F7-A523-6D4F6A847777}"/>
              </a:ext>
            </a:extLst>
          </p:cNvPr>
          <p:cNvSpPr/>
          <p:nvPr/>
        </p:nvSpPr>
        <p:spPr>
          <a:xfrm>
            <a:off x="6843150" y="3810298"/>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18" name="Oval 17">
            <a:extLst>
              <a:ext uri="{FF2B5EF4-FFF2-40B4-BE49-F238E27FC236}">
                <a16:creationId xmlns:a16="http://schemas.microsoft.com/office/drawing/2014/main" id="{3CF7906E-826F-4F41-B2FE-D8C7A6B6A573}"/>
              </a:ext>
            </a:extLst>
          </p:cNvPr>
          <p:cNvSpPr/>
          <p:nvPr/>
        </p:nvSpPr>
        <p:spPr>
          <a:xfrm>
            <a:off x="7497341" y="5291591"/>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19" name="Oval 18">
            <a:extLst>
              <a:ext uri="{FF2B5EF4-FFF2-40B4-BE49-F238E27FC236}">
                <a16:creationId xmlns:a16="http://schemas.microsoft.com/office/drawing/2014/main" id="{85BA1F01-0831-49FA-AA86-C3F1B1817CEF}"/>
              </a:ext>
            </a:extLst>
          </p:cNvPr>
          <p:cNvSpPr/>
          <p:nvPr/>
        </p:nvSpPr>
        <p:spPr>
          <a:xfrm>
            <a:off x="9516244" y="5182053"/>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5</a:t>
            </a:r>
          </a:p>
        </p:txBody>
      </p:sp>
    </p:spTree>
    <p:extLst>
      <p:ext uri="{BB962C8B-B14F-4D97-AF65-F5344CB8AC3E}">
        <p14:creationId xmlns:p14="http://schemas.microsoft.com/office/powerpoint/2010/main" val="3953503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Personal</a:t>
            </a:r>
          </a:p>
        </p:txBody>
      </p:sp>
      <p:sp>
        <p:nvSpPr>
          <p:cNvPr id="13" name="Rectangle 12">
            <a:extLst>
              <a:ext uri="{FF2B5EF4-FFF2-40B4-BE49-F238E27FC236}">
                <a16:creationId xmlns:a16="http://schemas.microsoft.com/office/drawing/2014/main" id="{300A6997-7075-4699-A41E-33DA68926AA1}"/>
              </a:ext>
            </a:extLst>
          </p:cNvPr>
          <p:cNvSpPr/>
          <p:nvPr/>
        </p:nvSpPr>
        <p:spPr>
          <a:xfrm>
            <a:off x="426719" y="1118885"/>
            <a:ext cx="5669281" cy="4555093"/>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sz="1600" b="1" dirty="0">
              <a:solidFill>
                <a:srgbClr val="4472C4"/>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Approximately 60% of the employees are male.</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Approximately 39% of the employees have a bachelors degree, with 27% having a masters degree.</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Approximately 76% of the employees have a life science or medical degree.</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Approximately 46% of the employees are married, with 32% being single.</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More than 30% of the employees rate Relationship Satisfaction as High or Very High.</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More than 60% of the employees rate Work Life Balance as Better.</a:t>
            </a:r>
            <a:endParaRPr lang="en-US" sz="1600" b="0" i="0" dirty="0">
              <a:solidFill>
                <a:srgbClr val="333333"/>
              </a:solidFill>
              <a:effectLst/>
              <a:latin typeface="Helvetica" panose="020B060402020202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C39C88BE-9472-4B91-A93B-90442C3E8284}"/>
              </a:ext>
            </a:extLst>
          </p:cNvPr>
          <p:cNvPicPr>
            <a:picLocks noChangeAspect="1"/>
          </p:cNvPicPr>
          <p:nvPr/>
        </p:nvPicPr>
        <p:blipFill>
          <a:blip r:embed="rId2"/>
          <a:stretch>
            <a:fillRect/>
          </a:stretch>
        </p:blipFill>
        <p:spPr>
          <a:xfrm>
            <a:off x="6026996" y="833079"/>
            <a:ext cx="5669280" cy="5548785"/>
          </a:xfrm>
          <a:prstGeom prst="rect">
            <a:avLst/>
          </a:prstGeom>
        </p:spPr>
      </p:pic>
      <p:sp>
        <p:nvSpPr>
          <p:cNvPr id="7" name="Oval 6">
            <a:extLst>
              <a:ext uri="{FF2B5EF4-FFF2-40B4-BE49-F238E27FC236}">
                <a16:creationId xmlns:a16="http://schemas.microsoft.com/office/drawing/2014/main" id="{2C345C21-FA33-4BB3-A850-79C2B13C7045}"/>
              </a:ext>
            </a:extLst>
          </p:cNvPr>
          <p:cNvSpPr/>
          <p:nvPr/>
        </p:nvSpPr>
        <p:spPr>
          <a:xfrm>
            <a:off x="152098" y="1673847"/>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8" name="Oval 7">
            <a:extLst>
              <a:ext uri="{FF2B5EF4-FFF2-40B4-BE49-F238E27FC236}">
                <a16:creationId xmlns:a16="http://schemas.microsoft.com/office/drawing/2014/main" id="{42301EA1-61F4-4074-8051-C966BA03DC46}"/>
              </a:ext>
            </a:extLst>
          </p:cNvPr>
          <p:cNvSpPr/>
          <p:nvPr/>
        </p:nvSpPr>
        <p:spPr>
          <a:xfrm>
            <a:off x="7391594" y="2127864"/>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9" name="Oval 8">
            <a:extLst>
              <a:ext uri="{FF2B5EF4-FFF2-40B4-BE49-F238E27FC236}">
                <a16:creationId xmlns:a16="http://schemas.microsoft.com/office/drawing/2014/main" id="{F553F72D-F40F-4202-9DC7-0BF3C06D94E0}"/>
              </a:ext>
            </a:extLst>
          </p:cNvPr>
          <p:cNvSpPr/>
          <p:nvPr/>
        </p:nvSpPr>
        <p:spPr>
          <a:xfrm>
            <a:off x="152098" y="2312965"/>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10" name="Oval 9">
            <a:extLst>
              <a:ext uri="{FF2B5EF4-FFF2-40B4-BE49-F238E27FC236}">
                <a16:creationId xmlns:a16="http://schemas.microsoft.com/office/drawing/2014/main" id="{823C5D56-F417-4D8D-9581-35F1DBE28E09}"/>
              </a:ext>
            </a:extLst>
          </p:cNvPr>
          <p:cNvSpPr/>
          <p:nvPr/>
        </p:nvSpPr>
        <p:spPr>
          <a:xfrm>
            <a:off x="152098" y="3008404"/>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11" name="Oval 10">
            <a:extLst>
              <a:ext uri="{FF2B5EF4-FFF2-40B4-BE49-F238E27FC236}">
                <a16:creationId xmlns:a16="http://schemas.microsoft.com/office/drawing/2014/main" id="{1ED23070-20BB-49D3-BC9B-2471F78E8AB5}"/>
              </a:ext>
            </a:extLst>
          </p:cNvPr>
          <p:cNvSpPr/>
          <p:nvPr/>
        </p:nvSpPr>
        <p:spPr>
          <a:xfrm>
            <a:off x="152098" y="3724210"/>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12" name="Oval 11">
            <a:extLst>
              <a:ext uri="{FF2B5EF4-FFF2-40B4-BE49-F238E27FC236}">
                <a16:creationId xmlns:a16="http://schemas.microsoft.com/office/drawing/2014/main" id="{14A3D167-E6DB-4178-8316-05FC6C07DD51}"/>
              </a:ext>
            </a:extLst>
          </p:cNvPr>
          <p:cNvSpPr/>
          <p:nvPr/>
        </p:nvSpPr>
        <p:spPr>
          <a:xfrm>
            <a:off x="152098" y="4440016"/>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5</a:t>
            </a:r>
          </a:p>
        </p:txBody>
      </p:sp>
      <p:sp>
        <p:nvSpPr>
          <p:cNvPr id="14" name="Oval 13">
            <a:extLst>
              <a:ext uri="{FF2B5EF4-FFF2-40B4-BE49-F238E27FC236}">
                <a16:creationId xmlns:a16="http://schemas.microsoft.com/office/drawing/2014/main" id="{0C050DAC-2994-4220-A7F3-92243C2B6338}"/>
              </a:ext>
            </a:extLst>
          </p:cNvPr>
          <p:cNvSpPr/>
          <p:nvPr/>
        </p:nvSpPr>
        <p:spPr>
          <a:xfrm>
            <a:off x="152098" y="5216232"/>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6</a:t>
            </a:r>
          </a:p>
        </p:txBody>
      </p:sp>
      <p:sp>
        <p:nvSpPr>
          <p:cNvPr id="16" name="Oval 15">
            <a:extLst>
              <a:ext uri="{FF2B5EF4-FFF2-40B4-BE49-F238E27FC236}">
                <a16:creationId xmlns:a16="http://schemas.microsoft.com/office/drawing/2014/main" id="{75B842DB-FD6B-4D72-9A64-47CF206DD40D}"/>
              </a:ext>
            </a:extLst>
          </p:cNvPr>
          <p:cNvSpPr/>
          <p:nvPr/>
        </p:nvSpPr>
        <p:spPr>
          <a:xfrm>
            <a:off x="8861636" y="1033811"/>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2</a:t>
            </a:r>
          </a:p>
        </p:txBody>
      </p:sp>
      <p:cxnSp>
        <p:nvCxnSpPr>
          <p:cNvPr id="5" name="Straight Connector 4">
            <a:extLst>
              <a:ext uri="{FF2B5EF4-FFF2-40B4-BE49-F238E27FC236}">
                <a16:creationId xmlns:a16="http://schemas.microsoft.com/office/drawing/2014/main" id="{E49E5AED-8CEE-4FF4-BD87-1A9996FC1BB3}"/>
              </a:ext>
            </a:extLst>
          </p:cNvPr>
          <p:cNvCxnSpPr>
            <a:endCxn id="16" idx="4"/>
          </p:cNvCxnSpPr>
          <p:nvPr/>
        </p:nvCxnSpPr>
        <p:spPr>
          <a:xfrm flipV="1">
            <a:off x="8509518" y="1252886"/>
            <a:ext cx="460675" cy="72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158131-35DC-423F-8349-A89CB9A7DD40}"/>
              </a:ext>
            </a:extLst>
          </p:cNvPr>
          <p:cNvCxnSpPr/>
          <p:nvPr/>
        </p:nvCxnSpPr>
        <p:spPr>
          <a:xfrm>
            <a:off x="8970193" y="1252886"/>
            <a:ext cx="481717" cy="569932"/>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4FAB72A-3E53-4CF0-A158-C8D7244A6F6E}"/>
              </a:ext>
            </a:extLst>
          </p:cNvPr>
          <p:cNvSpPr/>
          <p:nvPr/>
        </p:nvSpPr>
        <p:spPr>
          <a:xfrm>
            <a:off x="10775011" y="1132723"/>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20" name="Oval 19">
            <a:extLst>
              <a:ext uri="{FF2B5EF4-FFF2-40B4-BE49-F238E27FC236}">
                <a16:creationId xmlns:a16="http://schemas.microsoft.com/office/drawing/2014/main" id="{56B4D857-A128-49A3-B6E5-2906B565A940}"/>
              </a:ext>
            </a:extLst>
          </p:cNvPr>
          <p:cNvSpPr/>
          <p:nvPr/>
        </p:nvSpPr>
        <p:spPr>
          <a:xfrm>
            <a:off x="7519112" y="3884621"/>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21" name="Oval 20">
            <a:extLst>
              <a:ext uri="{FF2B5EF4-FFF2-40B4-BE49-F238E27FC236}">
                <a16:creationId xmlns:a16="http://schemas.microsoft.com/office/drawing/2014/main" id="{22493E69-B041-4C9B-A160-94ECE2E920D9}"/>
              </a:ext>
            </a:extLst>
          </p:cNvPr>
          <p:cNvSpPr/>
          <p:nvPr/>
        </p:nvSpPr>
        <p:spPr>
          <a:xfrm>
            <a:off x="8861636" y="3781982"/>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5</a:t>
            </a:r>
          </a:p>
        </p:txBody>
      </p:sp>
      <p:sp>
        <p:nvSpPr>
          <p:cNvPr id="22" name="Oval 21">
            <a:extLst>
              <a:ext uri="{FF2B5EF4-FFF2-40B4-BE49-F238E27FC236}">
                <a16:creationId xmlns:a16="http://schemas.microsoft.com/office/drawing/2014/main" id="{451A264E-E2ED-47D7-B69C-3EB4811FC9A9}"/>
              </a:ext>
            </a:extLst>
          </p:cNvPr>
          <p:cNvSpPr/>
          <p:nvPr/>
        </p:nvSpPr>
        <p:spPr>
          <a:xfrm>
            <a:off x="10876983" y="5007452"/>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6</a:t>
            </a:r>
          </a:p>
        </p:txBody>
      </p:sp>
      <p:cxnSp>
        <p:nvCxnSpPr>
          <p:cNvPr id="24" name="Straight Connector 23">
            <a:extLst>
              <a:ext uri="{FF2B5EF4-FFF2-40B4-BE49-F238E27FC236}">
                <a16:creationId xmlns:a16="http://schemas.microsoft.com/office/drawing/2014/main" id="{2A4CD9E0-B5B1-4706-A4DE-5C1E7378DF0F}"/>
              </a:ext>
            </a:extLst>
          </p:cNvPr>
          <p:cNvCxnSpPr>
            <a:cxnSpLocks/>
            <a:endCxn id="19" idx="2"/>
          </p:cNvCxnSpPr>
          <p:nvPr/>
        </p:nvCxnSpPr>
        <p:spPr>
          <a:xfrm flipV="1">
            <a:off x="10571584" y="1242261"/>
            <a:ext cx="203427" cy="10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5876CB-ED2B-4D5C-8757-F6032F77B182}"/>
              </a:ext>
            </a:extLst>
          </p:cNvPr>
          <p:cNvCxnSpPr>
            <a:stCxn id="19" idx="4"/>
          </p:cNvCxnSpPr>
          <p:nvPr/>
        </p:nvCxnSpPr>
        <p:spPr>
          <a:xfrm>
            <a:off x="10883568" y="1351798"/>
            <a:ext cx="0" cy="186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4E2638C-0E72-4413-A6CD-A90A2FB2D751}"/>
              </a:ext>
            </a:extLst>
          </p:cNvPr>
          <p:cNvCxnSpPr>
            <a:cxnSpLocks/>
          </p:cNvCxnSpPr>
          <p:nvPr/>
        </p:nvCxnSpPr>
        <p:spPr>
          <a:xfrm>
            <a:off x="7360780" y="4103696"/>
            <a:ext cx="2668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1C7651-D2D4-48CB-99AE-68522EC44EFC}"/>
              </a:ext>
            </a:extLst>
          </p:cNvPr>
          <p:cNvCxnSpPr>
            <a:cxnSpLocks/>
          </p:cNvCxnSpPr>
          <p:nvPr/>
        </p:nvCxnSpPr>
        <p:spPr>
          <a:xfrm>
            <a:off x="7627669" y="4094365"/>
            <a:ext cx="0" cy="457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14948FF-9168-41FE-A034-A2EA5D73B94D}"/>
              </a:ext>
            </a:extLst>
          </p:cNvPr>
          <p:cNvCxnSpPr>
            <a:cxnSpLocks/>
            <a:stCxn id="21" idx="4"/>
          </p:cNvCxnSpPr>
          <p:nvPr/>
        </p:nvCxnSpPr>
        <p:spPr>
          <a:xfrm>
            <a:off x="8970193" y="4001057"/>
            <a:ext cx="388411" cy="13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7B0C58C-F93D-42FB-8D53-B75F16CB392B}"/>
              </a:ext>
            </a:extLst>
          </p:cNvPr>
          <p:cNvCxnSpPr>
            <a:cxnSpLocks/>
            <a:stCxn id="21" idx="4"/>
          </p:cNvCxnSpPr>
          <p:nvPr/>
        </p:nvCxnSpPr>
        <p:spPr>
          <a:xfrm flipH="1">
            <a:off x="8621487" y="4001057"/>
            <a:ext cx="348706" cy="210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485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Personal vs Attrition</a:t>
            </a:r>
          </a:p>
        </p:txBody>
      </p:sp>
      <p:sp>
        <p:nvSpPr>
          <p:cNvPr id="13" name="Rectangle 12">
            <a:extLst>
              <a:ext uri="{FF2B5EF4-FFF2-40B4-BE49-F238E27FC236}">
                <a16:creationId xmlns:a16="http://schemas.microsoft.com/office/drawing/2014/main" id="{300A6997-7075-4699-A41E-33DA68926AA1}"/>
              </a:ext>
            </a:extLst>
          </p:cNvPr>
          <p:cNvSpPr/>
          <p:nvPr/>
        </p:nvSpPr>
        <p:spPr>
          <a:xfrm>
            <a:off x="441168" y="1166842"/>
            <a:ext cx="5584667" cy="5078313"/>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b="1"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Male attrition rate is higher than female attrition rate.</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Attrition rate is approximately 18% for employees with no college education.</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Attrition rate is highest for those employees with backgrounds in HR, Marketing or a Technical Degree.</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Attrition rate is highest for single employees.</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Attrition rate is highest for employees with low relationship satisfaction.</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Attrition rate is highest for employees with bad work life balance.</a:t>
            </a:r>
            <a:endParaRPr lang="en-US" b="0" i="0" dirty="0">
              <a:solidFill>
                <a:srgbClr val="333333"/>
              </a:solidFill>
              <a:effectLst/>
              <a:latin typeface="Helvetica" panose="020B0604020202020204" pitchFamily="34" charset="0"/>
              <a:cs typeface="Helvetica" panose="020B0604020202020204" pitchFamily="34" charset="0"/>
            </a:endParaRPr>
          </a:p>
        </p:txBody>
      </p:sp>
      <p:pic>
        <p:nvPicPr>
          <p:cNvPr id="2" name="Picture 1">
            <a:extLst>
              <a:ext uri="{FF2B5EF4-FFF2-40B4-BE49-F238E27FC236}">
                <a16:creationId xmlns:a16="http://schemas.microsoft.com/office/drawing/2014/main" id="{95E28121-9CE6-4611-AD5C-F909CE7B58F8}"/>
              </a:ext>
            </a:extLst>
          </p:cNvPr>
          <p:cNvPicPr>
            <a:picLocks noChangeAspect="1"/>
          </p:cNvPicPr>
          <p:nvPr/>
        </p:nvPicPr>
        <p:blipFill>
          <a:blip r:embed="rId2"/>
          <a:stretch>
            <a:fillRect/>
          </a:stretch>
        </p:blipFill>
        <p:spPr>
          <a:xfrm>
            <a:off x="6025835" y="810638"/>
            <a:ext cx="5670441" cy="5533012"/>
          </a:xfrm>
          <a:prstGeom prst="rect">
            <a:avLst/>
          </a:prstGeom>
        </p:spPr>
      </p:pic>
      <p:cxnSp>
        <p:nvCxnSpPr>
          <p:cNvPr id="5" name="Straight Arrow Connector 4">
            <a:extLst>
              <a:ext uri="{FF2B5EF4-FFF2-40B4-BE49-F238E27FC236}">
                <a16:creationId xmlns:a16="http://schemas.microsoft.com/office/drawing/2014/main" id="{20CF0017-C035-4005-9BBC-9A4B63D3E8A8}"/>
              </a:ext>
            </a:extLst>
          </p:cNvPr>
          <p:cNvCxnSpPr/>
          <p:nvPr/>
        </p:nvCxnSpPr>
        <p:spPr>
          <a:xfrm flipV="1">
            <a:off x="6743700" y="1276350"/>
            <a:ext cx="561975"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BFFE735-2595-43E6-A446-46EF8F212C40}"/>
              </a:ext>
            </a:extLst>
          </p:cNvPr>
          <p:cNvSpPr/>
          <p:nvPr/>
        </p:nvSpPr>
        <p:spPr>
          <a:xfrm>
            <a:off x="200449" y="1757823"/>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9" name="Oval 8">
            <a:extLst>
              <a:ext uri="{FF2B5EF4-FFF2-40B4-BE49-F238E27FC236}">
                <a16:creationId xmlns:a16="http://schemas.microsoft.com/office/drawing/2014/main" id="{465DC9DF-494E-4CE5-A607-AAFB446A4975}"/>
              </a:ext>
            </a:extLst>
          </p:cNvPr>
          <p:cNvSpPr/>
          <p:nvPr/>
        </p:nvSpPr>
        <p:spPr>
          <a:xfrm>
            <a:off x="6859749" y="1166811"/>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1</a:t>
            </a:r>
          </a:p>
        </p:txBody>
      </p:sp>
      <p:sp>
        <p:nvSpPr>
          <p:cNvPr id="10" name="Oval 9">
            <a:extLst>
              <a:ext uri="{FF2B5EF4-FFF2-40B4-BE49-F238E27FC236}">
                <a16:creationId xmlns:a16="http://schemas.microsoft.com/office/drawing/2014/main" id="{FB291E5F-C3B8-4FB9-A7C1-78F23409E896}"/>
              </a:ext>
            </a:extLst>
          </p:cNvPr>
          <p:cNvSpPr/>
          <p:nvPr/>
        </p:nvSpPr>
        <p:spPr>
          <a:xfrm>
            <a:off x="10698324" y="963072"/>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3</a:t>
            </a:r>
          </a:p>
        </p:txBody>
      </p:sp>
      <p:cxnSp>
        <p:nvCxnSpPr>
          <p:cNvPr id="14" name="Straight Connector 13">
            <a:extLst>
              <a:ext uri="{FF2B5EF4-FFF2-40B4-BE49-F238E27FC236}">
                <a16:creationId xmlns:a16="http://schemas.microsoft.com/office/drawing/2014/main" id="{EC09E540-B2FE-4734-B2A0-ED3B56FECF09}"/>
              </a:ext>
            </a:extLst>
          </p:cNvPr>
          <p:cNvCxnSpPr>
            <a:endCxn id="10" idx="4"/>
          </p:cNvCxnSpPr>
          <p:nvPr/>
        </p:nvCxnSpPr>
        <p:spPr>
          <a:xfrm flipV="1">
            <a:off x="10229850" y="1182147"/>
            <a:ext cx="577031" cy="94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CC8055-7B01-4713-95F1-CA0D6F50011F}"/>
              </a:ext>
            </a:extLst>
          </p:cNvPr>
          <p:cNvCxnSpPr/>
          <p:nvPr/>
        </p:nvCxnSpPr>
        <p:spPr>
          <a:xfrm flipH="1">
            <a:off x="10698324" y="1182147"/>
            <a:ext cx="108557" cy="313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E03614-29BA-4B52-99C6-D84A78546904}"/>
              </a:ext>
            </a:extLst>
          </p:cNvPr>
          <p:cNvCxnSpPr/>
          <p:nvPr/>
        </p:nvCxnSpPr>
        <p:spPr>
          <a:xfrm>
            <a:off x="10806881" y="1182147"/>
            <a:ext cx="546919" cy="203739"/>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8C5B10C-601F-4CBE-B70E-82C52262C634}"/>
              </a:ext>
            </a:extLst>
          </p:cNvPr>
          <p:cNvSpPr/>
          <p:nvPr/>
        </p:nvSpPr>
        <p:spPr>
          <a:xfrm>
            <a:off x="200448" y="3363087"/>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3</a:t>
            </a:r>
          </a:p>
        </p:txBody>
      </p:sp>
      <p:sp>
        <p:nvSpPr>
          <p:cNvPr id="20" name="Oval 19">
            <a:extLst>
              <a:ext uri="{FF2B5EF4-FFF2-40B4-BE49-F238E27FC236}">
                <a16:creationId xmlns:a16="http://schemas.microsoft.com/office/drawing/2014/main" id="{F09423E8-CFDB-4389-A9C0-F2624D49695B}"/>
              </a:ext>
            </a:extLst>
          </p:cNvPr>
          <p:cNvSpPr/>
          <p:nvPr/>
        </p:nvSpPr>
        <p:spPr>
          <a:xfrm>
            <a:off x="211694" y="4192929"/>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21" name="Oval 20">
            <a:extLst>
              <a:ext uri="{FF2B5EF4-FFF2-40B4-BE49-F238E27FC236}">
                <a16:creationId xmlns:a16="http://schemas.microsoft.com/office/drawing/2014/main" id="{BEF1B590-E2D8-4556-AB5A-7296C1F50921}"/>
              </a:ext>
            </a:extLst>
          </p:cNvPr>
          <p:cNvSpPr/>
          <p:nvPr/>
        </p:nvSpPr>
        <p:spPr>
          <a:xfrm>
            <a:off x="7519695" y="4838387"/>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4</a:t>
            </a:r>
          </a:p>
        </p:txBody>
      </p:sp>
      <p:sp>
        <p:nvSpPr>
          <p:cNvPr id="22" name="Oval 21">
            <a:extLst>
              <a:ext uri="{FF2B5EF4-FFF2-40B4-BE49-F238E27FC236}">
                <a16:creationId xmlns:a16="http://schemas.microsoft.com/office/drawing/2014/main" id="{F745FE1E-34A2-4965-8CE5-6F842D25CCE8}"/>
              </a:ext>
            </a:extLst>
          </p:cNvPr>
          <p:cNvSpPr/>
          <p:nvPr/>
        </p:nvSpPr>
        <p:spPr>
          <a:xfrm>
            <a:off x="200448" y="4872409"/>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5</a:t>
            </a:r>
          </a:p>
        </p:txBody>
      </p:sp>
      <p:sp>
        <p:nvSpPr>
          <p:cNvPr id="24" name="Oval 23">
            <a:extLst>
              <a:ext uri="{FF2B5EF4-FFF2-40B4-BE49-F238E27FC236}">
                <a16:creationId xmlns:a16="http://schemas.microsoft.com/office/drawing/2014/main" id="{722152AE-0D79-4E03-AA20-4696F103A269}"/>
              </a:ext>
            </a:extLst>
          </p:cNvPr>
          <p:cNvSpPr/>
          <p:nvPr/>
        </p:nvSpPr>
        <p:spPr>
          <a:xfrm>
            <a:off x="10121293" y="5021380"/>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6</a:t>
            </a:r>
          </a:p>
        </p:txBody>
      </p:sp>
      <p:sp>
        <p:nvSpPr>
          <p:cNvPr id="25" name="Oval 24">
            <a:extLst>
              <a:ext uri="{FF2B5EF4-FFF2-40B4-BE49-F238E27FC236}">
                <a16:creationId xmlns:a16="http://schemas.microsoft.com/office/drawing/2014/main" id="{1192CC01-DBBC-4813-AD8B-507404B35D8A}"/>
              </a:ext>
            </a:extLst>
          </p:cNvPr>
          <p:cNvSpPr/>
          <p:nvPr/>
        </p:nvSpPr>
        <p:spPr>
          <a:xfrm>
            <a:off x="200449" y="2438645"/>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26" name="Oval 25">
            <a:extLst>
              <a:ext uri="{FF2B5EF4-FFF2-40B4-BE49-F238E27FC236}">
                <a16:creationId xmlns:a16="http://schemas.microsoft.com/office/drawing/2014/main" id="{68BDEC9D-2130-4B9B-B0CA-3B532E741776}"/>
              </a:ext>
            </a:extLst>
          </p:cNvPr>
          <p:cNvSpPr/>
          <p:nvPr/>
        </p:nvSpPr>
        <p:spPr>
          <a:xfrm>
            <a:off x="211693" y="5747766"/>
            <a:ext cx="295275" cy="29794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Helvetica" panose="020B0604020202020204" pitchFamily="34" charset="0"/>
                <a:ea typeface="Yu Gothic UI Semilight" panose="020B0400000000000000" pitchFamily="34" charset="-128"/>
                <a:cs typeface="Helvetica" panose="020B0604020202020204" pitchFamily="34" charset="0"/>
              </a:rPr>
              <a:t>6</a:t>
            </a:r>
          </a:p>
        </p:txBody>
      </p:sp>
      <p:sp>
        <p:nvSpPr>
          <p:cNvPr id="27" name="Oval 26">
            <a:extLst>
              <a:ext uri="{FF2B5EF4-FFF2-40B4-BE49-F238E27FC236}">
                <a16:creationId xmlns:a16="http://schemas.microsoft.com/office/drawing/2014/main" id="{7ACC354D-26A7-4FA6-921D-525CD6983233}"/>
              </a:ext>
            </a:extLst>
          </p:cNvPr>
          <p:cNvSpPr/>
          <p:nvPr/>
        </p:nvSpPr>
        <p:spPr>
          <a:xfrm>
            <a:off x="8567918" y="2123178"/>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2</a:t>
            </a:r>
          </a:p>
        </p:txBody>
      </p:sp>
      <p:sp>
        <p:nvSpPr>
          <p:cNvPr id="28" name="Oval 27">
            <a:extLst>
              <a:ext uri="{FF2B5EF4-FFF2-40B4-BE49-F238E27FC236}">
                <a16:creationId xmlns:a16="http://schemas.microsoft.com/office/drawing/2014/main" id="{A2EEE93B-57BB-4C28-81DC-A751FF465C93}"/>
              </a:ext>
            </a:extLst>
          </p:cNvPr>
          <p:cNvSpPr/>
          <p:nvPr/>
        </p:nvSpPr>
        <p:spPr>
          <a:xfrm>
            <a:off x="8675097" y="5060813"/>
            <a:ext cx="217114" cy="219075"/>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Helvetica" panose="020B0604020202020204" pitchFamily="34" charset="0"/>
                <a:ea typeface="Yu Gothic UI Semilight" panose="020B0400000000000000" pitchFamily="34" charset="-128"/>
                <a:cs typeface="Helvetica" panose="020B0604020202020204" pitchFamily="34" charset="0"/>
              </a:rPr>
              <a:t>5</a:t>
            </a:r>
          </a:p>
        </p:txBody>
      </p:sp>
    </p:spTree>
    <p:extLst>
      <p:ext uri="{BB962C8B-B14F-4D97-AF65-F5344CB8AC3E}">
        <p14:creationId xmlns:p14="http://schemas.microsoft.com/office/powerpoint/2010/main" val="1699082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Correlation</a:t>
            </a:r>
          </a:p>
        </p:txBody>
      </p:sp>
      <p:pic>
        <p:nvPicPr>
          <p:cNvPr id="2" name="Picture 1">
            <a:extLst>
              <a:ext uri="{FF2B5EF4-FFF2-40B4-BE49-F238E27FC236}">
                <a16:creationId xmlns:a16="http://schemas.microsoft.com/office/drawing/2014/main" id="{57F6B696-C21A-432E-9B53-9B9E72323493}"/>
              </a:ext>
            </a:extLst>
          </p:cNvPr>
          <p:cNvPicPr>
            <a:picLocks noChangeAspect="1"/>
          </p:cNvPicPr>
          <p:nvPr/>
        </p:nvPicPr>
        <p:blipFill rotWithShape="1">
          <a:blip r:embed="rId2"/>
          <a:srcRect r="7027"/>
          <a:stretch/>
        </p:blipFill>
        <p:spPr>
          <a:xfrm>
            <a:off x="5601808" y="737585"/>
            <a:ext cx="6173425" cy="5532120"/>
          </a:xfrm>
          <a:prstGeom prst="rect">
            <a:avLst/>
          </a:prstGeom>
        </p:spPr>
      </p:pic>
      <p:sp>
        <p:nvSpPr>
          <p:cNvPr id="7" name="Rectangle 6">
            <a:extLst>
              <a:ext uri="{FF2B5EF4-FFF2-40B4-BE49-F238E27FC236}">
                <a16:creationId xmlns:a16="http://schemas.microsoft.com/office/drawing/2014/main" id="{2AF32BE6-2491-4B46-8C39-8C69E55359CE}"/>
              </a:ext>
            </a:extLst>
          </p:cNvPr>
          <p:cNvSpPr/>
          <p:nvPr/>
        </p:nvSpPr>
        <p:spPr>
          <a:xfrm>
            <a:off x="335614" y="1811914"/>
            <a:ext cx="5760386" cy="3662541"/>
          </a:xfrm>
          <a:prstGeom prst="rect">
            <a:avLst/>
          </a:prstGeom>
        </p:spPr>
        <p:txBody>
          <a:bodyPr wrap="square">
            <a:spAutoFit/>
          </a:bodyPr>
          <a:lstStyle/>
          <a:p>
            <a:endParaRPr lang="en-US" dirty="0"/>
          </a:p>
          <a:p>
            <a:r>
              <a:rPr lang="en-US" b="1" dirty="0">
                <a:solidFill>
                  <a:srgbClr val="4472C4"/>
                </a:solidFill>
                <a:latin typeface="Helvetica" panose="020B0604020202020204" pitchFamily="34" charset="0"/>
                <a:cs typeface="Helvetica" panose="020B0604020202020204" pitchFamily="34" charset="0"/>
              </a:rPr>
              <a:t>Highly Correlated Observations:</a:t>
            </a:r>
          </a:p>
          <a:p>
            <a:endParaRPr lang="en-US" dirty="0"/>
          </a:p>
          <a:p>
            <a:r>
              <a:rPr lang="en-US" dirty="0"/>
              <a:t> </a:t>
            </a:r>
            <a:r>
              <a:rPr lang="en-US" sz="1600" dirty="0">
                <a:solidFill>
                  <a:srgbClr val="333333"/>
                </a:solidFill>
                <a:latin typeface="Helvetica" panose="020B0604020202020204" pitchFamily="34" charset="0"/>
                <a:cs typeface="Helvetica" panose="020B0604020202020204" pitchFamily="34" charset="0"/>
              </a:rPr>
              <a:t>YearsInCurrentRole and YearsAtCompany </a:t>
            </a:r>
            <a:r>
              <a:rPr lang="en-US" sz="1600" b="1" dirty="0">
                <a:solidFill>
                  <a:srgbClr val="333333"/>
                </a:solidFill>
                <a:latin typeface="Helvetica" panose="020B0604020202020204" pitchFamily="34" charset="0"/>
                <a:cs typeface="Helvetica" panose="020B0604020202020204" pitchFamily="34" charset="0"/>
              </a:rPr>
              <a:t>(0.76)</a:t>
            </a:r>
          </a:p>
          <a:p>
            <a:br>
              <a:rPr lang="en-US" sz="1600" dirty="0">
                <a:solidFill>
                  <a:srgbClr val="333333"/>
                </a:solidFill>
                <a:latin typeface="Helvetica" panose="020B0604020202020204" pitchFamily="34" charset="0"/>
                <a:cs typeface="Helvetica" panose="020B0604020202020204" pitchFamily="34" charset="0"/>
              </a:rPr>
            </a:br>
            <a:r>
              <a:rPr lang="en-US" sz="1600" dirty="0">
                <a:solidFill>
                  <a:srgbClr val="333333"/>
                </a:solidFill>
                <a:latin typeface="Helvetica" panose="020B0604020202020204" pitchFamily="34" charset="0"/>
                <a:cs typeface="Helvetica" panose="020B0604020202020204" pitchFamily="34" charset="0"/>
              </a:rPr>
              <a:t>YearsInCurrentRole and YearsWithCurrManager </a:t>
            </a:r>
            <a:r>
              <a:rPr lang="en-US" sz="1600" b="1" dirty="0">
                <a:solidFill>
                  <a:srgbClr val="333333"/>
                </a:solidFill>
                <a:latin typeface="Helvetica" panose="020B0604020202020204" pitchFamily="34" charset="0"/>
                <a:cs typeface="Helvetica" panose="020B0604020202020204" pitchFamily="34" charset="0"/>
              </a:rPr>
              <a:t>(0.71)</a:t>
            </a:r>
          </a:p>
          <a:p>
            <a:br>
              <a:rPr lang="en-US" sz="1600" dirty="0">
                <a:solidFill>
                  <a:srgbClr val="333333"/>
                </a:solidFill>
                <a:latin typeface="Helvetica" panose="020B0604020202020204" pitchFamily="34" charset="0"/>
                <a:cs typeface="Helvetica" panose="020B0604020202020204" pitchFamily="34" charset="0"/>
              </a:rPr>
            </a:br>
            <a:r>
              <a:rPr lang="en-US" sz="1600" dirty="0">
                <a:solidFill>
                  <a:srgbClr val="333333"/>
                </a:solidFill>
                <a:latin typeface="Helvetica" panose="020B0604020202020204" pitchFamily="34" charset="0"/>
                <a:cs typeface="Helvetica" panose="020B0604020202020204" pitchFamily="34" charset="0"/>
              </a:rPr>
              <a:t>YearsAtCompany and YearsInCurrentRole </a:t>
            </a:r>
            <a:r>
              <a:rPr lang="en-US" sz="1600" b="1" dirty="0">
                <a:solidFill>
                  <a:srgbClr val="333333"/>
                </a:solidFill>
                <a:latin typeface="Helvetica" panose="020B0604020202020204" pitchFamily="34" charset="0"/>
                <a:cs typeface="Helvetica" panose="020B0604020202020204" pitchFamily="34" charset="0"/>
              </a:rPr>
              <a:t>(0.76)</a:t>
            </a:r>
          </a:p>
          <a:p>
            <a:endParaRPr lang="en-US" sz="1600" dirty="0">
              <a:solidFill>
                <a:srgbClr val="333333"/>
              </a:solidFill>
              <a:latin typeface="Helvetica" panose="020B0604020202020204" pitchFamily="34" charset="0"/>
              <a:cs typeface="Helvetica" panose="020B0604020202020204" pitchFamily="34" charset="0"/>
            </a:endParaRPr>
          </a:p>
          <a:p>
            <a:r>
              <a:rPr lang="en-US" sz="1600" dirty="0">
                <a:solidFill>
                  <a:srgbClr val="333333"/>
                </a:solidFill>
                <a:latin typeface="Helvetica" panose="020B0604020202020204" pitchFamily="34" charset="0"/>
                <a:cs typeface="Helvetica" panose="020B0604020202020204" pitchFamily="34" charset="0"/>
              </a:rPr>
              <a:t>YearsAtCompany and YearsWithCurrManager </a:t>
            </a:r>
            <a:r>
              <a:rPr lang="en-US" sz="1600" b="1" dirty="0">
                <a:solidFill>
                  <a:srgbClr val="333333"/>
                </a:solidFill>
                <a:latin typeface="Helvetica" panose="020B0604020202020204" pitchFamily="34" charset="0"/>
                <a:cs typeface="Helvetica" panose="020B0604020202020204" pitchFamily="34" charset="0"/>
              </a:rPr>
              <a:t>(0.77)</a:t>
            </a:r>
          </a:p>
          <a:p>
            <a:br>
              <a:rPr lang="en-US" sz="1600" dirty="0">
                <a:solidFill>
                  <a:srgbClr val="333333"/>
                </a:solidFill>
                <a:latin typeface="Helvetica" panose="020B0604020202020204" pitchFamily="34" charset="0"/>
                <a:cs typeface="Helvetica" panose="020B0604020202020204" pitchFamily="34" charset="0"/>
              </a:rPr>
            </a:br>
            <a:r>
              <a:rPr lang="en-US" sz="1600" dirty="0">
                <a:solidFill>
                  <a:srgbClr val="333333"/>
                </a:solidFill>
                <a:latin typeface="Helvetica" panose="020B0604020202020204" pitchFamily="34" charset="0"/>
                <a:cs typeface="Helvetica" panose="020B0604020202020204" pitchFamily="34" charset="0"/>
              </a:rPr>
              <a:t>YearsAtCompany and TotalWorkingYears </a:t>
            </a:r>
            <a:r>
              <a:rPr lang="en-US" sz="1600" b="1" dirty="0">
                <a:solidFill>
                  <a:srgbClr val="333333"/>
                </a:solidFill>
                <a:latin typeface="Helvetica" panose="020B0604020202020204" pitchFamily="34" charset="0"/>
                <a:cs typeface="Helvetica" panose="020B0604020202020204" pitchFamily="34" charset="0"/>
              </a:rPr>
              <a:t>(0.63)</a:t>
            </a:r>
          </a:p>
          <a:p>
            <a:br>
              <a:rPr lang="en-US" sz="1600" dirty="0">
                <a:solidFill>
                  <a:srgbClr val="333333"/>
                </a:solidFill>
                <a:latin typeface="Helvetica" panose="020B0604020202020204" pitchFamily="34" charset="0"/>
                <a:cs typeface="Helvetica" panose="020B0604020202020204" pitchFamily="34" charset="0"/>
              </a:rPr>
            </a:br>
            <a:r>
              <a:rPr lang="en-US" sz="1600" dirty="0">
                <a:solidFill>
                  <a:srgbClr val="333333"/>
                </a:solidFill>
                <a:latin typeface="Helvetica" panose="020B0604020202020204" pitchFamily="34" charset="0"/>
                <a:cs typeface="Helvetica" panose="020B0604020202020204" pitchFamily="34" charset="0"/>
              </a:rPr>
              <a:t>MonthyIncome and TotalWorkingYears </a:t>
            </a:r>
            <a:r>
              <a:rPr lang="en-US" sz="1600" b="1" dirty="0">
                <a:solidFill>
                  <a:srgbClr val="333333"/>
                </a:solidFill>
                <a:latin typeface="Helvetica" panose="020B0604020202020204" pitchFamily="34" charset="0"/>
                <a:cs typeface="Helvetica" panose="020B0604020202020204" pitchFamily="34" charset="0"/>
              </a:rPr>
              <a:t>(0.77)</a:t>
            </a:r>
          </a:p>
        </p:txBody>
      </p:sp>
    </p:spTree>
    <p:extLst>
      <p:ext uri="{BB962C8B-B14F-4D97-AF65-F5344CB8AC3E}">
        <p14:creationId xmlns:p14="http://schemas.microsoft.com/office/powerpoint/2010/main" val="3358105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C4B156-35C7-4200-8C08-82FAF9FF6202}"/>
              </a:ext>
            </a:extLst>
          </p:cNvPr>
          <p:cNvSpPr>
            <a:spLocks noGrp="1"/>
          </p:cNvSpPr>
          <p:nvPr>
            <p:ph idx="1"/>
          </p:nvPr>
        </p:nvSpPr>
        <p:spPr>
          <a:xfrm>
            <a:off x="561975" y="1577975"/>
            <a:ext cx="10515600" cy="4351338"/>
          </a:xfrm>
        </p:spPr>
        <p:txBody>
          <a:bodyPr>
            <a:normAutofit/>
          </a:bodyPr>
          <a:lstStyle/>
          <a:p>
            <a:pPr marL="0" indent="0">
              <a:buNone/>
            </a:pPr>
            <a:r>
              <a:rPr lang="en-US" sz="1800" b="0" i="0" dirty="0">
                <a:solidFill>
                  <a:srgbClr val="333333"/>
                </a:solidFill>
                <a:effectLst/>
                <a:latin typeface="Helvetica" panose="020B0604020202020204" pitchFamily="34" charset="0"/>
                <a:cs typeface="Helvetica" panose="020B0604020202020204" pitchFamily="34" charset="0"/>
              </a:rPr>
              <a:t>From our analysis here at Miner League we can conclude that the following variables have an influence on attrition:</a:t>
            </a:r>
          </a:p>
          <a:p>
            <a:r>
              <a:rPr lang="en-US" sz="1800" b="0" i="0" dirty="0">
                <a:solidFill>
                  <a:srgbClr val="333333"/>
                </a:solidFill>
                <a:effectLst/>
                <a:latin typeface="Helvetica" panose="020B0604020202020204" pitchFamily="34" charset="0"/>
                <a:cs typeface="Helvetica" panose="020B0604020202020204" pitchFamily="34" charset="0"/>
              </a:rPr>
              <a:t>Department</a:t>
            </a:r>
          </a:p>
          <a:p>
            <a:r>
              <a:rPr lang="en-US" sz="1800" b="0" i="0" dirty="0">
                <a:solidFill>
                  <a:srgbClr val="333333"/>
                </a:solidFill>
                <a:effectLst/>
                <a:latin typeface="Helvetica" panose="020B0604020202020204" pitchFamily="34" charset="0"/>
                <a:cs typeface="Helvetica" panose="020B0604020202020204" pitchFamily="34" charset="0"/>
              </a:rPr>
              <a:t>Job Role</a:t>
            </a:r>
          </a:p>
          <a:p>
            <a:r>
              <a:rPr lang="en-US" sz="1800" b="0" i="0" dirty="0">
                <a:solidFill>
                  <a:srgbClr val="333333"/>
                </a:solidFill>
                <a:effectLst/>
                <a:latin typeface="Helvetica" panose="020B0604020202020204" pitchFamily="34" charset="0"/>
                <a:cs typeface="Helvetica" panose="020B0604020202020204" pitchFamily="34" charset="0"/>
              </a:rPr>
              <a:t>Level of Education</a:t>
            </a:r>
          </a:p>
          <a:p>
            <a:r>
              <a:rPr lang="en-US" sz="1800" b="0" i="0" dirty="0">
                <a:solidFill>
                  <a:srgbClr val="333333"/>
                </a:solidFill>
                <a:effectLst/>
                <a:latin typeface="Helvetica" panose="020B0604020202020204" pitchFamily="34" charset="0"/>
                <a:cs typeface="Helvetica" panose="020B0604020202020204" pitchFamily="34" charset="0"/>
              </a:rPr>
              <a:t>Amount of Travel</a:t>
            </a:r>
          </a:p>
          <a:p>
            <a:r>
              <a:rPr lang="en-US" sz="1800" b="0" i="0" dirty="0">
                <a:solidFill>
                  <a:srgbClr val="333333"/>
                </a:solidFill>
                <a:effectLst/>
                <a:latin typeface="Helvetica" panose="020B0604020202020204" pitchFamily="34" charset="0"/>
                <a:cs typeface="Helvetica" panose="020B0604020202020204" pitchFamily="34" charset="0"/>
              </a:rPr>
              <a:t>Amount of Overtime</a:t>
            </a:r>
          </a:p>
          <a:p>
            <a:r>
              <a:rPr lang="en-US" sz="1800" b="0" i="0" dirty="0">
                <a:solidFill>
                  <a:srgbClr val="333333"/>
                </a:solidFill>
                <a:effectLst/>
                <a:latin typeface="Helvetica" panose="020B0604020202020204" pitchFamily="34" charset="0"/>
                <a:cs typeface="Helvetica" panose="020B0604020202020204" pitchFamily="34" charset="0"/>
              </a:rPr>
              <a:t>Employees with low satisfaction scores in Job Satisfaction, Job Engagement and Environmental conditions may also need to be taken into account</a:t>
            </a:r>
          </a:p>
          <a:p>
            <a:endParaRPr lang="en-US" sz="1800" dirty="0">
              <a:latin typeface="Helvetica" panose="020B0604020202020204" pitchFamily="34" charset="0"/>
              <a:cs typeface="Helvetica" panose="020B0604020202020204" pitchFamily="34" charset="0"/>
            </a:endParaRPr>
          </a:p>
        </p:txBody>
      </p:sp>
      <p:sp>
        <p:nvSpPr>
          <p:cNvPr id="4" name="Title 1">
            <a:extLst>
              <a:ext uri="{FF2B5EF4-FFF2-40B4-BE49-F238E27FC236}">
                <a16:creationId xmlns:a16="http://schemas.microsoft.com/office/drawing/2014/main" id="{18D8BE23-7181-4F11-A0E3-D35B78F107B4}"/>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Conclusion</a:t>
            </a:r>
          </a:p>
        </p:txBody>
      </p:sp>
    </p:spTree>
    <p:extLst>
      <p:ext uri="{BB962C8B-B14F-4D97-AF65-F5344CB8AC3E}">
        <p14:creationId xmlns:p14="http://schemas.microsoft.com/office/powerpoint/2010/main" val="350833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F9E9A55-F088-490B-89DD-F34D70FD77D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6423890" y="758343"/>
            <a:ext cx="5211619" cy="2701533"/>
          </a:xfrm>
          <a:prstGeom prst="rect">
            <a:avLst/>
          </a:prstGeom>
        </p:spPr>
      </p:pic>
      <p:sp>
        <p:nvSpPr>
          <p:cNvPr id="4" name="Rectangle 3">
            <a:extLst>
              <a:ext uri="{FF2B5EF4-FFF2-40B4-BE49-F238E27FC236}">
                <a16:creationId xmlns:a16="http://schemas.microsoft.com/office/drawing/2014/main" id="{9CF5EE70-DCEB-44FB-993C-925ED8C640C4}"/>
              </a:ext>
            </a:extLst>
          </p:cNvPr>
          <p:cNvSpPr/>
          <p:nvPr/>
        </p:nvSpPr>
        <p:spPr>
          <a:xfrm>
            <a:off x="264859" y="677948"/>
            <a:ext cx="6278815" cy="2862322"/>
          </a:xfrm>
          <a:prstGeom prst="rect">
            <a:avLst/>
          </a:prstGeom>
        </p:spPr>
        <p:txBody>
          <a:bodyPr wrap="square">
            <a:spAutoFit/>
          </a:bodyPr>
          <a:lstStyle/>
          <a:p>
            <a:pPr marL="342900" indent="-342900">
              <a:buFont typeface="Arial" panose="020B0604020202020204" pitchFamily="34" charset="0"/>
              <a:buChar char="•"/>
            </a:pPr>
            <a:r>
              <a:rPr lang="en-US" dirty="0">
                <a:solidFill>
                  <a:srgbClr val="494949"/>
                </a:solidFill>
                <a:latin typeface="Helvetica" panose="020B0604020202020204" pitchFamily="34" charset="0"/>
              </a:rPr>
              <a:t>DDSAnalytics is an analytics company that specializes in </a:t>
            </a:r>
            <a:r>
              <a:rPr lang="en-US" b="1" dirty="0">
                <a:solidFill>
                  <a:srgbClr val="494949"/>
                </a:solidFill>
                <a:latin typeface="Helvetica" panose="020B0604020202020204" pitchFamily="34" charset="0"/>
              </a:rPr>
              <a:t>Talent Management </a:t>
            </a:r>
            <a:r>
              <a:rPr lang="en-US" dirty="0">
                <a:solidFill>
                  <a:srgbClr val="494949"/>
                </a:solidFill>
                <a:latin typeface="Helvetica" panose="020B0604020202020204" pitchFamily="34" charset="0"/>
              </a:rPr>
              <a:t>solutions for Fortune 1000 companies. </a:t>
            </a:r>
          </a:p>
          <a:p>
            <a:pPr marL="342900" indent="-342900">
              <a:buFont typeface="Arial" panose="020B0604020202020204" pitchFamily="34" charset="0"/>
              <a:buChar char="•"/>
            </a:pPr>
            <a:r>
              <a:rPr lang="en-US" dirty="0">
                <a:solidFill>
                  <a:srgbClr val="494949"/>
                </a:solidFill>
                <a:latin typeface="Helvetica" panose="020B0604020202020204" pitchFamily="34" charset="0"/>
              </a:rPr>
              <a:t>DDS Analytics focus on iterative process for developing and retaining employees by using various HR techniques.</a:t>
            </a:r>
          </a:p>
          <a:p>
            <a:pPr marL="342900" indent="-342900">
              <a:buFont typeface="Arial" panose="020B0604020202020204" pitchFamily="34" charset="0"/>
              <a:buChar char="•"/>
            </a:pPr>
            <a:r>
              <a:rPr lang="en-US" dirty="0">
                <a:solidFill>
                  <a:srgbClr val="494949"/>
                </a:solidFill>
                <a:latin typeface="Helvetica" panose="020B0604020202020204" pitchFamily="34" charset="0"/>
              </a:rPr>
              <a:t>Techniques include workforce planning, employee training programs, identifying high-potential employees and reducing/preventing voluntary employee turnover (attrition). </a:t>
            </a:r>
            <a:endParaRPr lang="en-US" dirty="0"/>
          </a:p>
        </p:txBody>
      </p:sp>
      <p:sp>
        <p:nvSpPr>
          <p:cNvPr id="5" name="Title 1">
            <a:extLst>
              <a:ext uri="{FF2B5EF4-FFF2-40B4-BE49-F238E27FC236}">
                <a16:creationId xmlns:a16="http://schemas.microsoft.com/office/drawing/2014/main" id="{4384BA99-5F09-4BDB-9487-B9F420643BE0}"/>
              </a:ext>
            </a:extLst>
          </p:cNvPr>
          <p:cNvSpPr>
            <a:spLocks noGrp="1"/>
          </p:cNvSpPr>
          <p:nvPr>
            <p:ph type="title"/>
          </p:nvPr>
        </p:nvSpPr>
        <p:spPr>
          <a:xfrm>
            <a:off x="6452465" y="617550"/>
            <a:ext cx="3286125" cy="849938"/>
          </a:xfrm>
          <a:effectLst>
            <a:outerShdw blurRad="63500" sx="102000" sy="102000" algn="ctr" rotWithShape="0">
              <a:prstClr val="black">
                <a:alpha val="40000"/>
              </a:prstClr>
            </a:outerShdw>
          </a:effectLst>
        </p:spPr>
        <p:txBody>
          <a:bodyPr>
            <a:normAutofit/>
          </a:bodyPr>
          <a:lstStyle/>
          <a:p>
            <a:pPr algn="ctr">
              <a:spcBef>
                <a:spcPts val="1000"/>
              </a:spcBef>
            </a:pPr>
            <a:r>
              <a:rPr lang="en-US" sz="2800" dirty="0">
                <a:solidFill>
                  <a:srgbClr val="096BAB"/>
                </a:solidFill>
                <a:latin typeface="Yu Gothic UI Semibold" panose="020B0700000000000000" pitchFamily="34" charset="-128"/>
                <a:ea typeface="Yu Gothic UI Semibold" panose="020B0700000000000000" pitchFamily="34" charset="-128"/>
                <a:cs typeface="Times New Roman" panose="02020603050405020304" pitchFamily="18" charset="0"/>
              </a:rPr>
              <a:t>DDSANALYTICS</a:t>
            </a:r>
          </a:p>
        </p:txBody>
      </p:sp>
      <p:sp>
        <p:nvSpPr>
          <p:cNvPr id="8" name="TextBox 7">
            <a:extLst>
              <a:ext uri="{FF2B5EF4-FFF2-40B4-BE49-F238E27FC236}">
                <a16:creationId xmlns:a16="http://schemas.microsoft.com/office/drawing/2014/main" id="{1576C605-E1FB-4FCD-B384-48D43BAEACBB}"/>
              </a:ext>
            </a:extLst>
          </p:cNvPr>
          <p:cNvSpPr txBox="1"/>
          <p:nvPr/>
        </p:nvSpPr>
        <p:spPr>
          <a:xfrm>
            <a:off x="180975" y="4853498"/>
            <a:ext cx="11353800" cy="1477328"/>
          </a:xfrm>
          <a:prstGeom prst="rect">
            <a:avLst/>
          </a:prstGeom>
          <a:noFill/>
        </p:spPr>
        <p:txBody>
          <a:bodyPr wrap="square" rtlCol="0">
            <a:spAutoFit/>
          </a:bodyPr>
          <a:lstStyle/>
          <a:p>
            <a:pPr lvl="1"/>
            <a:r>
              <a:rPr lang="en-US" b="1" dirty="0">
                <a:solidFill>
                  <a:srgbClr val="494949"/>
                </a:solidFill>
                <a:latin typeface="Helvetica" panose="020B0604020202020204" pitchFamily="34" charset="0"/>
              </a:rPr>
              <a:t>Objective</a:t>
            </a:r>
            <a:r>
              <a:rPr lang="en-US" dirty="0">
                <a:solidFill>
                  <a:srgbClr val="494949"/>
                </a:solidFill>
                <a:latin typeface="Helvetica" panose="020B0604020202020204" pitchFamily="34" charset="0"/>
              </a:rPr>
              <a:t> : Our Firm </a:t>
            </a:r>
            <a:r>
              <a:rPr lang="en-US" b="1" dirty="0">
                <a:solidFill>
                  <a:srgbClr val="494949"/>
                </a:solidFill>
                <a:latin typeface="Helvetica" panose="020B0604020202020204" pitchFamily="34" charset="0"/>
              </a:rPr>
              <a:t>Miner League </a:t>
            </a:r>
            <a:r>
              <a:rPr lang="en-US" dirty="0">
                <a:solidFill>
                  <a:srgbClr val="494949"/>
                </a:solidFill>
                <a:latin typeface="Helvetica" panose="020B0604020202020204" pitchFamily="34" charset="0"/>
              </a:rPr>
              <a:t>which specializes in leveraging data science for Talent Management has been hired by DDS Analytics to predict various contributing factors that lead to turnover and attrition.  As part of this analysis we will also provide specific trends related to job roles and other trends and observations in the industry.</a:t>
            </a:r>
          </a:p>
          <a:p>
            <a:pPr marL="742950" lvl="1" indent="-285750">
              <a:buFont typeface="Arial" panose="020B0604020202020204" pitchFamily="34" charset="0"/>
              <a:buChar char="•"/>
            </a:pP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8367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Basic</a:t>
            </a:r>
          </a:p>
        </p:txBody>
      </p:sp>
      <p:pic>
        <p:nvPicPr>
          <p:cNvPr id="11" name="Picture 10">
            <a:extLst>
              <a:ext uri="{FF2B5EF4-FFF2-40B4-BE49-F238E27FC236}">
                <a16:creationId xmlns:a16="http://schemas.microsoft.com/office/drawing/2014/main" id="{3E88D0EA-C75D-4CEE-89CB-B3C51C7A90D6}"/>
              </a:ext>
            </a:extLst>
          </p:cNvPr>
          <p:cNvPicPr>
            <a:picLocks noChangeAspect="1"/>
          </p:cNvPicPr>
          <p:nvPr/>
        </p:nvPicPr>
        <p:blipFill rotWithShape="1">
          <a:blip r:embed="rId2"/>
          <a:srcRect b="50334"/>
          <a:stretch/>
        </p:blipFill>
        <p:spPr>
          <a:xfrm>
            <a:off x="76407" y="959620"/>
            <a:ext cx="6101025" cy="2821375"/>
          </a:xfrm>
          <a:prstGeom prst="rect">
            <a:avLst/>
          </a:prstGeom>
        </p:spPr>
      </p:pic>
      <p:sp>
        <p:nvSpPr>
          <p:cNvPr id="13" name="Rectangle 12">
            <a:extLst>
              <a:ext uri="{FF2B5EF4-FFF2-40B4-BE49-F238E27FC236}">
                <a16:creationId xmlns:a16="http://schemas.microsoft.com/office/drawing/2014/main" id="{300A6997-7075-4699-A41E-33DA68926AA1}"/>
              </a:ext>
            </a:extLst>
          </p:cNvPr>
          <p:cNvSpPr/>
          <p:nvPr/>
        </p:nvSpPr>
        <p:spPr>
          <a:xfrm>
            <a:off x="504824" y="4138898"/>
            <a:ext cx="11191451" cy="1200329"/>
          </a:xfrm>
          <a:prstGeom prst="rect">
            <a:avLst/>
          </a:prstGeom>
        </p:spPr>
        <p:txBody>
          <a:bodyPr wrap="square">
            <a:spAutoFit/>
          </a:bodyPr>
          <a:lstStyle/>
          <a:p>
            <a:r>
              <a:rPr lang="en-US" b="0" i="0" dirty="0">
                <a:solidFill>
                  <a:srgbClr val="333333"/>
                </a:solidFill>
                <a:effectLst/>
                <a:latin typeface="Helvetica" panose="020B0604020202020204" pitchFamily="34" charset="0"/>
                <a:cs typeface="Helvetica" panose="020B0604020202020204" pitchFamily="34" charset="0"/>
              </a:rPr>
              <a:t>Observations</a:t>
            </a:r>
          </a:p>
          <a:p>
            <a:pPr>
              <a:buFont typeface="Arial" panose="020B0604020202020204" pitchFamily="34" charset="0"/>
              <a:buChar char="•"/>
            </a:pPr>
            <a:r>
              <a:rPr lang="en-US" b="0" i="0" dirty="0">
                <a:solidFill>
                  <a:srgbClr val="333333"/>
                </a:solidFill>
                <a:effectLst/>
                <a:latin typeface="Helvetica" panose="020B0604020202020204" pitchFamily="34" charset="0"/>
                <a:cs typeface="Helvetica" panose="020B0604020202020204" pitchFamily="34" charset="0"/>
              </a:rPr>
              <a:t>Age data looks to be normally distributed.</a:t>
            </a:r>
          </a:p>
          <a:p>
            <a:pPr>
              <a:buFont typeface="Arial" panose="020B0604020202020204" pitchFamily="34" charset="0"/>
              <a:buChar char="•"/>
            </a:pPr>
            <a:r>
              <a:rPr lang="en-US" b="0" i="0" dirty="0">
                <a:solidFill>
                  <a:srgbClr val="333333"/>
                </a:solidFill>
                <a:effectLst/>
                <a:latin typeface="Helvetica" panose="020B0604020202020204" pitchFamily="34" charset="0"/>
                <a:cs typeface="Helvetica" panose="020B0604020202020204" pitchFamily="34" charset="0"/>
              </a:rPr>
              <a:t>Total Working Years, Number of Companies Worked For, and Distance From Home are all right skewed. Transformation of this data may be necessary for further analysis</a:t>
            </a:r>
          </a:p>
        </p:txBody>
      </p:sp>
      <p:pic>
        <p:nvPicPr>
          <p:cNvPr id="14" name="Picture 13">
            <a:extLst>
              <a:ext uri="{FF2B5EF4-FFF2-40B4-BE49-F238E27FC236}">
                <a16:creationId xmlns:a16="http://schemas.microsoft.com/office/drawing/2014/main" id="{8E810EFD-1756-4EF4-9D5B-649302E37778}"/>
              </a:ext>
            </a:extLst>
          </p:cNvPr>
          <p:cNvPicPr>
            <a:picLocks noChangeAspect="1"/>
          </p:cNvPicPr>
          <p:nvPr/>
        </p:nvPicPr>
        <p:blipFill>
          <a:blip r:embed="rId3"/>
          <a:stretch>
            <a:fillRect/>
          </a:stretch>
        </p:blipFill>
        <p:spPr>
          <a:xfrm>
            <a:off x="5921084" y="959619"/>
            <a:ext cx="5734951" cy="2821375"/>
          </a:xfrm>
          <a:prstGeom prst="rect">
            <a:avLst/>
          </a:prstGeom>
        </p:spPr>
      </p:pic>
    </p:spTree>
    <p:extLst>
      <p:ext uri="{BB962C8B-B14F-4D97-AF65-F5344CB8AC3E}">
        <p14:creationId xmlns:p14="http://schemas.microsoft.com/office/powerpoint/2010/main" val="299940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Basic vs Attrition</a:t>
            </a:r>
          </a:p>
        </p:txBody>
      </p:sp>
      <p:sp>
        <p:nvSpPr>
          <p:cNvPr id="13" name="Rectangle 12">
            <a:extLst>
              <a:ext uri="{FF2B5EF4-FFF2-40B4-BE49-F238E27FC236}">
                <a16:creationId xmlns:a16="http://schemas.microsoft.com/office/drawing/2014/main" id="{300A6997-7075-4699-A41E-33DA68926AA1}"/>
              </a:ext>
            </a:extLst>
          </p:cNvPr>
          <p:cNvSpPr/>
          <p:nvPr/>
        </p:nvSpPr>
        <p:spPr>
          <a:xfrm>
            <a:off x="447675" y="1324988"/>
            <a:ext cx="4581525" cy="4801314"/>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b="1" dirty="0">
              <a:solidFill>
                <a:srgbClr val="4472C4"/>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Younger employees between 25-35 years have a higher attrition rate.</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There is a higher attrition rate when the distance from home is greater than 10.</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 Attrition rate is less below 10.</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Attrition rate seems to be higher for employees who have work with 5 to 7 companies.</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The highest attrition rates seem to be with employees with between 0 to 7 years of work experience.</a:t>
            </a:r>
            <a:endParaRPr lang="en-US" b="0" i="0" dirty="0">
              <a:solidFill>
                <a:srgbClr val="333333"/>
              </a:solidFill>
              <a:effectLst/>
              <a:latin typeface="Helvetica" panose="020B060402020202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9B1DE1D9-0268-4CC4-ADA2-314DC417980C}"/>
              </a:ext>
            </a:extLst>
          </p:cNvPr>
          <p:cNvPicPr>
            <a:picLocks noChangeAspect="1"/>
          </p:cNvPicPr>
          <p:nvPr/>
        </p:nvPicPr>
        <p:blipFill>
          <a:blip r:embed="rId2"/>
          <a:stretch>
            <a:fillRect/>
          </a:stretch>
        </p:blipFill>
        <p:spPr>
          <a:xfrm>
            <a:off x="5705475" y="655751"/>
            <a:ext cx="6084496" cy="5955587"/>
          </a:xfrm>
          <a:prstGeom prst="rect">
            <a:avLst/>
          </a:prstGeom>
        </p:spPr>
      </p:pic>
    </p:spTree>
    <p:extLst>
      <p:ext uri="{BB962C8B-B14F-4D97-AF65-F5344CB8AC3E}">
        <p14:creationId xmlns:p14="http://schemas.microsoft.com/office/powerpoint/2010/main" val="184801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Financial</a:t>
            </a:r>
          </a:p>
        </p:txBody>
      </p:sp>
      <p:sp>
        <p:nvSpPr>
          <p:cNvPr id="13" name="Rectangle 12">
            <a:extLst>
              <a:ext uri="{FF2B5EF4-FFF2-40B4-BE49-F238E27FC236}">
                <a16:creationId xmlns:a16="http://schemas.microsoft.com/office/drawing/2014/main" id="{300A6997-7075-4699-A41E-33DA68926AA1}"/>
              </a:ext>
            </a:extLst>
          </p:cNvPr>
          <p:cNvSpPr/>
          <p:nvPr/>
        </p:nvSpPr>
        <p:spPr>
          <a:xfrm>
            <a:off x="504825" y="5043773"/>
            <a:ext cx="11191451" cy="646331"/>
          </a:xfrm>
          <a:prstGeom prst="rect">
            <a:avLst/>
          </a:prstGeom>
        </p:spPr>
        <p:txBody>
          <a:bodyPr wrap="square">
            <a:spAutoFit/>
          </a:bodyPr>
          <a:lstStyle/>
          <a:p>
            <a:r>
              <a:rPr lang="en-US" dirty="0">
                <a:solidFill>
                  <a:srgbClr val="333333"/>
                </a:solidFill>
                <a:latin typeface="Helvetica" panose="020B0604020202020204" pitchFamily="34" charset="0"/>
                <a:cs typeface="Helvetica" panose="020B0604020202020204" pitchFamily="34" charset="0"/>
              </a:rPr>
              <a:t>Observations</a:t>
            </a:r>
          </a:p>
          <a:p>
            <a:r>
              <a:rPr lang="en-US" dirty="0">
                <a:solidFill>
                  <a:srgbClr val="333333"/>
                </a:solidFill>
                <a:latin typeface="Helvetica" panose="020B0604020202020204" pitchFamily="34" charset="0"/>
                <a:cs typeface="Helvetica" panose="020B0604020202020204" pitchFamily="34" charset="0"/>
              </a:rPr>
              <a:t>No patterns are observed in this data.</a:t>
            </a:r>
            <a:endParaRPr lang="en-US" b="0" i="0" dirty="0">
              <a:solidFill>
                <a:srgbClr val="333333"/>
              </a:solidFill>
              <a:effectLst/>
              <a:latin typeface="Helvetica" panose="020B0604020202020204" pitchFamily="34" charset="0"/>
              <a:cs typeface="Helvetica" panose="020B0604020202020204" pitchFamily="34" charset="0"/>
            </a:endParaRPr>
          </a:p>
        </p:txBody>
      </p:sp>
      <p:grpSp>
        <p:nvGrpSpPr>
          <p:cNvPr id="5" name="Group 4">
            <a:extLst>
              <a:ext uri="{FF2B5EF4-FFF2-40B4-BE49-F238E27FC236}">
                <a16:creationId xmlns:a16="http://schemas.microsoft.com/office/drawing/2014/main" id="{93532935-C288-4A9A-ABC2-0C70671B30EF}"/>
              </a:ext>
            </a:extLst>
          </p:cNvPr>
          <p:cNvGrpSpPr/>
          <p:nvPr/>
        </p:nvGrpSpPr>
        <p:grpSpPr>
          <a:xfrm>
            <a:off x="333375" y="1167896"/>
            <a:ext cx="10911152" cy="3434525"/>
            <a:chOff x="0" y="871823"/>
            <a:chExt cx="10911152" cy="3434525"/>
          </a:xfrm>
        </p:grpSpPr>
        <p:pic>
          <p:nvPicPr>
            <p:cNvPr id="3" name="Picture 2">
              <a:extLst>
                <a:ext uri="{FF2B5EF4-FFF2-40B4-BE49-F238E27FC236}">
                  <a16:creationId xmlns:a16="http://schemas.microsoft.com/office/drawing/2014/main" id="{B11DE241-8DFD-45B2-A9FA-5169227E37F3}"/>
                </a:ext>
              </a:extLst>
            </p:cNvPr>
            <p:cNvPicPr>
              <a:picLocks noChangeAspect="1"/>
            </p:cNvPicPr>
            <p:nvPr/>
          </p:nvPicPr>
          <p:blipFill rotWithShape="1">
            <a:blip r:embed="rId2"/>
            <a:srcRect b="50000"/>
            <a:stretch/>
          </p:blipFill>
          <p:spPr>
            <a:xfrm>
              <a:off x="0" y="871823"/>
              <a:ext cx="7398827" cy="3429000"/>
            </a:xfrm>
            <a:prstGeom prst="rect">
              <a:avLst/>
            </a:prstGeom>
          </p:spPr>
        </p:pic>
        <p:pic>
          <p:nvPicPr>
            <p:cNvPr id="4" name="Picture 3">
              <a:extLst>
                <a:ext uri="{FF2B5EF4-FFF2-40B4-BE49-F238E27FC236}">
                  <a16:creationId xmlns:a16="http://schemas.microsoft.com/office/drawing/2014/main" id="{79EBC3E8-55CA-42BD-AD32-36F616B14FAB}"/>
                </a:ext>
              </a:extLst>
            </p:cNvPr>
            <p:cNvPicPr>
              <a:picLocks noChangeAspect="1"/>
            </p:cNvPicPr>
            <p:nvPr/>
          </p:nvPicPr>
          <p:blipFill>
            <a:blip r:embed="rId3"/>
            <a:stretch>
              <a:fillRect/>
            </a:stretch>
          </p:blipFill>
          <p:spPr>
            <a:xfrm>
              <a:off x="7110147" y="886396"/>
              <a:ext cx="3801005" cy="3419952"/>
            </a:xfrm>
            <a:prstGeom prst="rect">
              <a:avLst/>
            </a:prstGeom>
          </p:spPr>
        </p:pic>
      </p:grpSp>
    </p:spTree>
    <p:extLst>
      <p:ext uri="{BB962C8B-B14F-4D97-AF65-F5344CB8AC3E}">
        <p14:creationId xmlns:p14="http://schemas.microsoft.com/office/powerpoint/2010/main" val="302767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Financial vs Attrition</a:t>
            </a:r>
          </a:p>
        </p:txBody>
      </p:sp>
      <p:sp>
        <p:nvSpPr>
          <p:cNvPr id="13" name="Rectangle 12">
            <a:extLst>
              <a:ext uri="{FF2B5EF4-FFF2-40B4-BE49-F238E27FC236}">
                <a16:creationId xmlns:a16="http://schemas.microsoft.com/office/drawing/2014/main" id="{300A6997-7075-4699-A41E-33DA68926AA1}"/>
              </a:ext>
            </a:extLst>
          </p:cNvPr>
          <p:cNvSpPr/>
          <p:nvPr/>
        </p:nvSpPr>
        <p:spPr>
          <a:xfrm>
            <a:off x="3191070" y="4572658"/>
            <a:ext cx="8220270" cy="646331"/>
          </a:xfrm>
          <a:prstGeom prst="rect">
            <a:avLst/>
          </a:prstGeom>
        </p:spPr>
        <p:txBody>
          <a:bodyPr wrap="square">
            <a:spAutoFit/>
          </a:bodyPr>
          <a:lstStyle/>
          <a:p>
            <a:r>
              <a:rPr lang="en-US" dirty="0">
                <a:solidFill>
                  <a:srgbClr val="333333"/>
                </a:solidFill>
                <a:latin typeface="Helvetica" panose="020B0604020202020204" pitchFamily="34" charset="0"/>
                <a:cs typeface="Helvetica" panose="020B0604020202020204" pitchFamily="34" charset="0"/>
              </a:rPr>
              <a:t>Observations</a:t>
            </a:r>
          </a:p>
          <a:p>
            <a:r>
              <a:rPr lang="en-US" dirty="0">
                <a:solidFill>
                  <a:srgbClr val="333333"/>
                </a:solidFill>
                <a:latin typeface="Helvetica" panose="020B0604020202020204" pitchFamily="34" charset="0"/>
                <a:cs typeface="Helvetica" panose="020B0604020202020204" pitchFamily="34" charset="0"/>
              </a:rPr>
              <a:t>There are no observable patterns in this data.</a:t>
            </a:r>
            <a:endParaRPr lang="en-US" b="0" i="0" dirty="0">
              <a:solidFill>
                <a:srgbClr val="333333"/>
              </a:solidFill>
              <a:effectLst/>
              <a:latin typeface="Helvetica" panose="020B0604020202020204" pitchFamily="34" charset="0"/>
              <a:cs typeface="Helvetica" panose="020B0604020202020204" pitchFamily="34" charset="0"/>
            </a:endParaRPr>
          </a:p>
        </p:txBody>
      </p:sp>
      <p:grpSp>
        <p:nvGrpSpPr>
          <p:cNvPr id="4" name="Group 3">
            <a:extLst>
              <a:ext uri="{FF2B5EF4-FFF2-40B4-BE49-F238E27FC236}">
                <a16:creationId xmlns:a16="http://schemas.microsoft.com/office/drawing/2014/main" id="{267C05D0-9D5D-4C95-A13D-D1C1F2107735}"/>
              </a:ext>
            </a:extLst>
          </p:cNvPr>
          <p:cNvGrpSpPr/>
          <p:nvPr/>
        </p:nvGrpSpPr>
        <p:grpSpPr>
          <a:xfrm>
            <a:off x="811572" y="978408"/>
            <a:ext cx="9466228" cy="3067478"/>
            <a:chOff x="811572" y="978408"/>
            <a:chExt cx="9466228" cy="3067478"/>
          </a:xfrm>
        </p:grpSpPr>
        <p:pic>
          <p:nvPicPr>
            <p:cNvPr id="2" name="Picture 1">
              <a:extLst>
                <a:ext uri="{FF2B5EF4-FFF2-40B4-BE49-F238E27FC236}">
                  <a16:creationId xmlns:a16="http://schemas.microsoft.com/office/drawing/2014/main" id="{5BE72CA9-CFBC-47D6-8A74-293BAE62245B}"/>
                </a:ext>
              </a:extLst>
            </p:cNvPr>
            <p:cNvPicPr>
              <a:picLocks noChangeAspect="1"/>
            </p:cNvPicPr>
            <p:nvPr/>
          </p:nvPicPr>
          <p:blipFill rotWithShape="1">
            <a:blip r:embed="rId2"/>
            <a:srcRect b="50220"/>
            <a:stretch/>
          </p:blipFill>
          <p:spPr>
            <a:xfrm>
              <a:off x="811572" y="978408"/>
              <a:ext cx="6098834" cy="2996682"/>
            </a:xfrm>
            <a:prstGeom prst="rect">
              <a:avLst/>
            </a:prstGeom>
          </p:spPr>
        </p:pic>
        <p:pic>
          <p:nvPicPr>
            <p:cNvPr id="3" name="Picture 2">
              <a:extLst>
                <a:ext uri="{FF2B5EF4-FFF2-40B4-BE49-F238E27FC236}">
                  <a16:creationId xmlns:a16="http://schemas.microsoft.com/office/drawing/2014/main" id="{4F849128-97E9-4A30-BBC6-04D97BF89C13}"/>
                </a:ext>
              </a:extLst>
            </p:cNvPr>
            <p:cNvPicPr>
              <a:picLocks noChangeAspect="1"/>
            </p:cNvPicPr>
            <p:nvPr/>
          </p:nvPicPr>
          <p:blipFill>
            <a:blip r:embed="rId3"/>
            <a:stretch>
              <a:fillRect/>
            </a:stretch>
          </p:blipFill>
          <p:spPr>
            <a:xfrm>
              <a:off x="6934058" y="978408"/>
              <a:ext cx="3343742" cy="3067478"/>
            </a:xfrm>
            <a:prstGeom prst="rect">
              <a:avLst/>
            </a:prstGeom>
          </p:spPr>
        </p:pic>
      </p:grpSp>
    </p:spTree>
    <p:extLst>
      <p:ext uri="{BB962C8B-B14F-4D97-AF65-F5344CB8AC3E}">
        <p14:creationId xmlns:p14="http://schemas.microsoft.com/office/powerpoint/2010/main" val="1138278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Work Environment</a:t>
            </a:r>
          </a:p>
        </p:txBody>
      </p:sp>
      <p:sp>
        <p:nvSpPr>
          <p:cNvPr id="13" name="Rectangle 12">
            <a:extLst>
              <a:ext uri="{FF2B5EF4-FFF2-40B4-BE49-F238E27FC236}">
                <a16:creationId xmlns:a16="http://schemas.microsoft.com/office/drawing/2014/main" id="{300A6997-7075-4699-A41E-33DA68926AA1}"/>
              </a:ext>
            </a:extLst>
          </p:cNvPr>
          <p:cNvSpPr/>
          <p:nvPr/>
        </p:nvSpPr>
        <p:spPr>
          <a:xfrm>
            <a:off x="723900" y="2963288"/>
            <a:ext cx="4581525" cy="2031325"/>
          </a:xfrm>
          <a:prstGeom prst="rect">
            <a:avLst/>
          </a:prstGeom>
        </p:spPr>
        <p:txBody>
          <a:bodyPr wrap="square">
            <a:spAutoFit/>
          </a:bodyPr>
          <a:lstStyle/>
          <a:p>
            <a:r>
              <a:rPr lang="en-US" dirty="0">
                <a:solidFill>
                  <a:srgbClr val="333333"/>
                </a:solidFill>
                <a:latin typeface="Helvetica" panose="020B0604020202020204" pitchFamily="34" charset="0"/>
                <a:cs typeface="Helvetica" panose="020B0604020202020204" pitchFamily="34" charset="0"/>
              </a:rPr>
              <a:t>Observations</a:t>
            </a:r>
          </a:p>
          <a:p>
            <a:r>
              <a:rPr lang="en-US" dirty="0">
                <a:solidFill>
                  <a:srgbClr val="333333"/>
                </a:solidFill>
                <a:latin typeface="Helvetica" panose="020B0604020202020204" pitchFamily="34" charset="0"/>
                <a:cs typeface="Helvetica" panose="020B0604020202020204" pitchFamily="34" charset="0"/>
              </a:rPr>
              <a:t>All data for these observations is right skewed. Transformation of data may be needed for further analysis.</a:t>
            </a:r>
          </a:p>
          <a:p>
            <a:endParaRPr lang="en-US" b="0" i="0" dirty="0">
              <a:solidFill>
                <a:srgbClr val="333333"/>
              </a:solidFill>
              <a:effectLst/>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I will add some more stuff here like averages and stuff tomorrow.</a:t>
            </a:r>
            <a:endParaRPr lang="en-US" b="0" i="0" dirty="0">
              <a:solidFill>
                <a:srgbClr val="333333"/>
              </a:solidFill>
              <a:effectLst/>
              <a:latin typeface="Helvetica" panose="020B0604020202020204" pitchFamily="34" charset="0"/>
              <a:cs typeface="Helvetica" panose="020B0604020202020204" pitchFamily="34" charset="0"/>
            </a:endParaRPr>
          </a:p>
        </p:txBody>
      </p:sp>
      <p:pic>
        <p:nvPicPr>
          <p:cNvPr id="2" name="Picture 1">
            <a:extLst>
              <a:ext uri="{FF2B5EF4-FFF2-40B4-BE49-F238E27FC236}">
                <a16:creationId xmlns:a16="http://schemas.microsoft.com/office/drawing/2014/main" id="{AA838B12-72D7-47F1-8F2F-E8D7E2E67636}"/>
              </a:ext>
            </a:extLst>
          </p:cNvPr>
          <p:cNvPicPr>
            <a:picLocks noChangeAspect="1"/>
          </p:cNvPicPr>
          <p:nvPr/>
        </p:nvPicPr>
        <p:blipFill>
          <a:blip r:embed="rId2"/>
          <a:stretch>
            <a:fillRect/>
          </a:stretch>
        </p:blipFill>
        <p:spPr>
          <a:xfrm>
            <a:off x="5629274" y="686524"/>
            <a:ext cx="5916999" cy="5753858"/>
          </a:xfrm>
          <a:prstGeom prst="rect">
            <a:avLst/>
          </a:prstGeom>
        </p:spPr>
      </p:pic>
    </p:spTree>
    <p:extLst>
      <p:ext uri="{BB962C8B-B14F-4D97-AF65-F5344CB8AC3E}">
        <p14:creationId xmlns:p14="http://schemas.microsoft.com/office/powerpoint/2010/main" val="2327290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Work Environment(Continued)</a:t>
            </a:r>
          </a:p>
        </p:txBody>
      </p:sp>
      <p:sp>
        <p:nvSpPr>
          <p:cNvPr id="13" name="Rectangle 12">
            <a:extLst>
              <a:ext uri="{FF2B5EF4-FFF2-40B4-BE49-F238E27FC236}">
                <a16:creationId xmlns:a16="http://schemas.microsoft.com/office/drawing/2014/main" id="{300A6997-7075-4699-A41E-33DA68926AA1}"/>
              </a:ext>
            </a:extLst>
          </p:cNvPr>
          <p:cNvSpPr/>
          <p:nvPr/>
        </p:nvSpPr>
        <p:spPr>
          <a:xfrm>
            <a:off x="242401" y="821135"/>
            <a:ext cx="5924264" cy="5170646"/>
          </a:xfrm>
          <a:prstGeom prst="rect">
            <a:avLst/>
          </a:prstGeom>
        </p:spPr>
        <p:txBody>
          <a:bodyPr wrap="square">
            <a:spAutoFit/>
          </a:bodyPr>
          <a:lstStyle/>
          <a:p>
            <a:r>
              <a:rPr lang="en-US" b="1" dirty="0">
                <a:solidFill>
                  <a:srgbClr val="4472C4"/>
                </a:solidFill>
                <a:latin typeface="Helvetica" panose="020B0604020202020204" pitchFamily="34" charset="0"/>
                <a:cs typeface="Helvetica" panose="020B0604020202020204" pitchFamily="34" charset="0"/>
              </a:rPr>
              <a:t>Observations:</a:t>
            </a:r>
          </a:p>
          <a:p>
            <a:endParaRPr lang="en-US" b="1" dirty="0">
              <a:solidFill>
                <a:srgbClr val="4472C4"/>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Approximately 71% of the employees rarely travel for work.</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Approximately 30% of the employees rate environment satisfaction as high or very high.</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Approximately 59% of the employees rated their job involvement at work as high.</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Approximately 30% of the employees rate job satisfaction as high or very high.</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Approximately 72% of the employees do not work overtime.</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Approximately 85% of the employees have an Excellent Performance Rating.</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More than half (65%) of the employees work in Research &amp; Development.</a:t>
            </a:r>
          </a:p>
          <a:p>
            <a:endParaRPr lang="en-US" sz="1400" dirty="0">
              <a:solidFill>
                <a:srgbClr val="333333"/>
              </a:solidFill>
              <a:latin typeface="Helvetica" panose="020B0604020202020204" pitchFamily="34" charset="0"/>
              <a:cs typeface="Helvetica" panose="020B0604020202020204" pitchFamily="34" charset="0"/>
            </a:endParaRPr>
          </a:p>
          <a:p>
            <a:r>
              <a:rPr lang="en-US" sz="1400" dirty="0">
                <a:solidFill>
                  <a:srgbClr val="333333"/>
                </a:solidFill>
                <a:latin typeface="Helvetica" panose="020B0604020202020204" pitchFamily="34" charset="0"/>
                <a:cs typeface="Helvetica" panose="020B0604020202020204" pitchFamily="34" charset="0"/>
              </a:rPr>
              <a:t>Most employees work as Sales Executives, Research Scientists or Laboratory Technicians</a:t>
            </a:r>
            <a:endParaRPr lang="en-US" sz="1400" b="0" i="0" dirty="0">
              <a:solidFill>
                <a:srgbClr val="333333"/>
              </a:solidFill>
              <a:effectLst/>
              <a:latin typeface="Helvetica" panose="020B0604020202020204" pitchFamily="34" charset="0"/>
              <a:cs typeface="Helvetica" panose="020B0604020202020204" pitchFamily="34" charset="0"/>
            </a:endParaRPr>
          </a:p>
        </p:txBody>
      </p:sp>
      <p:pic>
        <p:nvPicPr>
          <p:cNvPr id="2" name="Picture 1">
            <a:extLst>
              <a:ext uri="{FF2B5EF4-FFF2-40B4-BE49-F238E27FC236}">
                <a16:creationId xmlns:a16="http://schemas.microsoft.com/office/drawing/2014/main" id="{2AC71E88-2BAC-4E47-A1F2-1DA20D214B5D}"/>
              </a:ext>
            </a:extLst>
          </p:cNvPr>
          <p:cNvPicPr>
            <a:picLocks noChangeAspect="1"/>
          </p:cNvPicPr>
          <p:nvPr/>
        </p:nvPicPr>
        <p:blipFill rotWithShape="1">
          <a:blip r:embed="rId2"/>
          <a:srcRect l="4156"/>
          <a:stretch/>
        </p:blipFill>
        <p:spPr>
          <a:xfrm>
            <a:off x="6166665" y="866219"/>
            <a:ext cx="5678031" cy="5548312"/>
          </a:xfrm>
          <a:prstGeom prst="rect">
            <a:avLst/>
          </a:prstGeom>
        </p:spPr>
      </p:pic>
    </p:spTree>
    <p:extLst>
      <p:ext uri="{BB962C8B-B14F-4D97-AF65-F5344CB8AC3E}">
        <p14:creationId xmlns:p14="http://schemas.microsoft.com/office/powerpoint/2010/main" val="2994613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B66461-A3E0-45CD-8469-653A2C5A71A8}"/>
              </a:ext>
            </a:extLst>
          </p:cNvPr>
          <p:cNvSpPr txBox="1">
            <a:spLocks/>
          </p:cNvSpPr>
          <p:nvPr/>
        </p:nvSpPr>
        <p:spPr>
          <a:xfrm>
            <a:off x="145892" y="128470"/>
            <a:ext cx="11550384" cy="849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panose="020B0604020202020204" pitchFamily="34" charset="0"/>
                <a:cs typeface="Helvetica" panose="020B0604020202020204" pitchFamily="34" charset="0"/>
              </a:rPr>
              <a:t>Employee Demographics - Work Environment vs Attrition</a:t>
            </a:r>
          </a:p>
        </p:txBody>
      </p:sp>
      <p:sp>
        <p:nvSpPr>
          <p:cNvPr id="13" name="Rectangle 12">
            <a:extLst>
              <a:ext uri="{FF2B5EF4-FFF2-40B4-BE49-F238E27FC236}">
                <a16:creationId xmlns:a16="http://schemas.microsoft.com/office/drawing/2014/main" id="{300A6997-7075-4699-A41E-33DA68926AA1}"/>
              </a:ext>
            </a:extLst>
          </p:cNvPr>
          <p:cNvSpPr/>
          <p:nvPr/>
        </p:nvSpPr>
        <p:spPr>
          <a:xfrm>
            <a:off x="447675" y="1324988"/>
            <a:ext cx="4581525" cy="4801314"/>
          </a:xfrm>
          <a:prstGeom prst="rect">
            <a:avLst/>
          </a:prstGeom>
        </p:spPr>
        <p:txBody>
          <a:bodyPr wrap="square">
            <a:spAutoFit/>
          </a:bodyPr>
          <a:lstStyle/>
          <a:p>
            <a:r>
              <a:rPr lang="en-US" dirty="0">
                <a:solidFill>
                  <a:srgbClr val="333333"/>
                </a:solidFill>
                <a:latin typeface="Helvetica" panose="020B0604020202020204" pitchFamily="34" charset="0"/>
                <a:cs typeface="Helvetica" panose="020B0604020202020204" pitchFamily="34" charset="0"/>
              </a:rPr>
              <a:t>Observations</a:t>
            </a:r>
          </a:p>
          <a:p>
            <a:r>
              <a:rPr lang="en-US" dirty="0">
                <a:solidFill>
                  <a:srgbClr val="333333"/>
                </a:solidFill>
                <a:latin typeface="Helvetica" panose="020B0604020202020204" pitchFamily="34" charset="0"/>
                <a:cs typeface="Helvetica" panose="020B0604020202020204" pitchFamily="34" charset="0"/>
              </a:rPr>
              <a:t>Peak attrition occurs when the monthly income rate is about $2500.</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Peak attrition rate also occurs when the employee is with the company for approximately 0-2 years.</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Attrition rate is higher when the employee is in the same role for 0-2 years or 6 years approximately, based off of the bi-modal nature of the graph.</a:t>
            </a:r>
          </a:p>
          <a:p>
            <a:endParaRPr lang="en-US" dirty="0">
              <a:solidFill>
                <a:srgbClr val="333333"/>
              </a:solidFill>
              <a:latin typeface="Helvetica" panose="020B0604020202020204" pitchFamily="34" charset="0"/>
              <a:cs typeface="Helvetica" panose="020B0604020202020204" pitchFamily="34" charset="0"/>
            </a:endParaRPr>
          </a:p>
          <a:p>
            <a:r>
              <a:rPr lang="en-US" dirty="0">
                <a:solidFill>
                  <a:srgbClr val="333333"/>
                </a:solidFill>
                <a:latin typeface="Helvetica" panose="020B0604020202020204" pitchFamily="34" charset="0"/>
                <a:cs typeface="Helvetica" panose="020B0604020202020204" pitchFamily="34" charset="0"/>
              </a:rPr>
              <a:t>Attrition rate is higher when the employee is with the same manager for less than 1.5 years or 6 years approximately, based off of the bi-modal nature of the graph.</a:t>
            </a:r>
            <a:endParaRPr lang="en-US" b="0" i="0" dirty="0">
              <a:solidFill>
                <a:srgbClr val="333333"/>
              </a:solidFill>
              <a:effectLst/>
              <a:latin typeface="Helvetica" panose="020B060402020202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F8754039-365F-4C20-BEF3-1265C2A35F02}"/>
              </a:ext>
            </a:extLst>
          </p:cNvPr>
          <p:cNvPicPr>
            <a:picLocks noChangeAspect="1"/>
          </p:cNvPicPr>
          <p:nvPr/>
        </p:nvPicPr>
        <p:blipFill>
          <a:blip r:embed="rId2"/>
          <a:stretch>
            <a:fillRect/>
          </a:stretch>
        </p:blipFill>
        <p:spPr>
          <a:xfrm>
            <a:off x="5581649" y="756677"/>
            <a:ext cx="6219825" cy="5972853"/>
          </a:xfrm>
          <a:prstGeom prst="rect">
            <a:avLst/>
          </a:prstGeom>
        </p:spPr>
      </p:pic>
    </p:spTree>
    <p:extLst>
      <p:ext uri="{BB962C8B-B14F-4D97-AF65-F5344CB8AC3E}">
        <p14:creationId xmlns:p14="http://schemas.microsoft.com/office/powerpoint/2010/main" val="3150724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463</TotalTime>
  <Words>879</Words>
  <Application>Microsoft Office PowerPoint</Application>
  <PresentationFormat>Widescreen</PresentationFormat>
  <Paragraphs>156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Yu Gothic UI Semibold</vt:lpstr>
      <vt:lpstr>Yu Gothic UI Semilight</vt:lpstr>
      <vt:lpstr>Arial</vt:lpstr>
      <vt:lpstr>Calibri</vt:lpstr>
      <vt:lpstr>Calibri Light</vt:lpstr>
      <vt:lpstr>Helvetica</vt:lpstr>
      <vt:lpstr>Office Theme</vt:lpstr>
      <vt:lpstr>PowerPoint Presentation</vt:lpstr>
      <vt:lpstr>DDSANALYTICS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Ojha</dc:creator>
  <cp:lastModifiedBy>Sandesh Ojha</cp:lastModifiedBy>
  <cp:revision>75</cp:revision>
  <dcterms:created xsi:type="dcterms:W3CDTF">2019-06-20T15:42:10Z</dcterms:created>
  <dcterms:modified xsi:type="dcterms:W3CDTF">2019-08-12T01:46:54Z</dcterms:modified>
</cp:coreProperties>
</file>