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60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59.xml" ContentType="application/vnd.openxmlformats-officedocument.presentationml.slide+xml"/>
  <Override PartName="/ppt/slides/slide72.xml" ContentType="application/vnd.openxmlformats-officedocument.presentationml.slide+xml"/>
  <Override PartName="/ppt/slides/slide58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78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3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1"/>
  </p:notesMasterIdLst>
  <p:handoutMasterIdLst>
    <p:handoutMasterId r:id="rId82"/>
  </p:handoutMasterIdLst>
  <p:sldIdLst>
    <p:sldId id="343" r:id="rId3"/>
    <p:sldId id="257" r:id="rId4"/>
    <p:sldId id="376" r:id="rId5"/>
    <p:sldId id="423" r:id="rId6"/>
    <p:sldId id="371" r:id="rId7"/>
    <p:sldId id="424" r:id="rId8"/>
    <p:sldId id="425" r:id="rId9"/>
    <p:sldId id="427" r:id="rId10"/>
    <p:sldId id="426" r:id="rId11"/>
    <p:sldId id="428" r:id="rId12"/>
    <p:sldId id="443" r:id="rId13"/>
    <p:sldId id="429" r:id="rId14"/>
    <p:sldId id="259" r:id="rId15"/>
    <p:sldId id="344" r:id="rId16"/>
    <p:sldId id="380" r:id="rId17"/>
    <p:sldId id="430" r:id="rId18"/>
    <p:sldId id="377" r:id="rId19"/>
    <p:sldId id="441" r:id="rId20"/>
    <p:sldId id="442" r:id="rId21"/>
    <p:sldId id="422" r:id="rId22"/>
    <p:sldId id="431" r:id="rId23"/>
    <p:sldId id="379" r:id="rId24"/>
    <p:sldId id="381" r:id="rId25"/>
    <p:sldId id="432" r:id="rId26"/>
    <p:sldId id="351" r:id="rId27"/>
    <p:sldId id="434" r:id="rId28"/>
    <p:sldId id="433" r:id="rId29"/>
    <p:sldId id="385" r:id="rId30"/>
    <p:sldId id="435" r:id="rId31"/>
    <p:sldId id="436" r:id="rId32"/>
    <p:sldId id="386" r:id="rId33"/>
    <p:sldId id="387" r:id="rId34"/>
    <p:sldId id="389" r:id="rId35"/>
    <p:sldId id="390" r:id="rId36"/>
    <p:sldId id="391" r:id="rId37"/>
    <p:sldId id="437" r:id="rId38"/>
    <p:sldId id="438" r:id="rId39"/>
    <p:sldId id="393" r:id="rId40"/>
    <p:sldId id="394" r:id="rId41"/>
    <p:sldId id="292" r:id="rId42"/>
    <p:sldId id="262" r:id="rId43"/>
    <p:sldId id="395" r:id="rId44"/>
    <p:sldId id="396" r:id="rId45"/>
    <p:sldId id="439" r:id="rId46"/>
    <p:sldId id="397" r:id="rId47"/>
    <p:sldId id="440" r:id="rId48"/>
    <p:sldId id="398" r:id="rId49"/>
    <p:sldId id="399" r:id="rId50"/>
    <p:sldId id="400" r:id="rId51"/>
    <p:sldId id="401" r:id="rId52"/>
    <p:sldId id="383" r:id="rId53"/>
    <p:sldId id="402" r:id="rId54"/>
    <p:sldId id="419" r:id="rId55"/>
    <p:sldId id="420" r:id="rId56"/>
    <p:sldId id="421" r:id="rId57"/>
    <p:sldId id="403" r:id="rId58"/>
    <p:sldId id="364" r:id="rId59"/>
    <p:sldId id="406" r:id="rId60"/>
    <p:sldId id="408" r:id="rId61"/>
    <p:sldId id="407" r:id="rId62"/>
    <p:sldId id="384" r:id="rId63"/>
    <p:sldId id="404" r:id="rId64"/>
    <p:sldId id="409" r:id="rId65"/>
    <p:sldId id="405" r:id="rId66"/>
    <p:sldId id="374" r:id="rId67"/>
    <p:sldId id="410" r:id="rId68"/>
    <p:sldId id="445" r:id="rId69"/>
    <p:sldId id="411" r:id="rId70"/>
    <p:sldId id="444" r:id="rId71"/>
    <p:sldId id="413" r:id="rId72"/>
    <p:sldId id="446" r:id="rId73"/>
    <p:sldId id="412" r:id="rId74"/>
    <p:sldId id="447" r:id="rId75"/>
    <p:sldId id="414" r:id="rId76"/>
    <p:sldId id="415" r:id="rId77"/>
    <p:sldId id="416" r:id="rId78"/>
    <p:sldId id="418" r:id="rId79"/>
    <p:sldId id="41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89292" autoAdjust="0"/>
  </p:normalViewPr>
  <p:slideViewPr>
    <p:cSldViewPr>
      <p:cViewPr varScale="1">
        <p:scale>
          <a:sx n="83" d="100"/>
          <a:sy n="83" d="100"/>
        </p:scale>
        <p:origin x="16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89" Type="http://schemas.openxmlformats.org/officeDocument/2006/relationships/customXml" Target="../customXml/item3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customXml" Target="../customXml/item4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88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1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681FD-B44C-4B4F-B267-C6EBB533742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178A-56DA-C74E-8D0D-30AD834F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81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09D4-3322-4EF8-9E2A-879A483CFADF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1F3E3-49D9-49EC-8EBF-C50AA75B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6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MENU: INTRO &amp; OBJECTIVES</a:t>
            </a:r>
          </a:p>
          <a:p>
            <a:endParaRPr lang="en-US" dirty="0" smtClean="0"/>
          </a:p>
          <a:p>
            <a:r>
              <a:rPr lang="en-US" dirty="0" smtClean="0"/>
              <a:t>No Audio</a:t>
            </a:r>
          </a:p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4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77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309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979F-CDEF-4C05-9267-AD2AEF8D323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7C8-89DD-4AF2-88DD-75CFB0057B80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A5A-E9EB-4549-9E89-AA87DEF8EBA5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86C3-8C0C-41E9-8B10-AD24DD0F58C7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28837"/>
            <a:ext cx="6553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1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9142809" cy="6858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82" y="616050"/>
            <a:ext cx="5258014" cy="578113"/>
          </a:xfrm>
        </p:spPr>
        <p:txBody>
          <a:bodyPr>
            <a:normAutofit/>
          </a:bodyPr>
          <a:lstStyle>
            <a:lvl1pPr algn="l">
              <a:defRPr sz="2900" b="1" baseline="0"/>
            </a:lvl1pPr>
          </a:lstStyle>
          <a:p>
            <a:r>
              <a:rPr lang="en-US" dirty="0" smtClean="0"/>
              <a:t>&lt;Module Name&gt;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695" y="1210465"/>
            <a:ext cx="5234757" cy="1738274"/>
          </a:xfrm>
        </p:spPr>
        <p:txBody>
          <a:bodyPr>
            <a:normAutofit/>
          </a:bodyPr>
          <a:lstStyle>
            <a:lvl1pPr marL="308644" indent="-308644" algn="l">
              <a:buFont typeface="Arial" pitchFamily="34" charset="0"/>
              <a:buChar char="•"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4F-A977-4C17-8A98-71A4D1542B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1896-DC4A-4D8E-941A-5CD2FCDB8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81" y="233724"/>
            <a:ext cx="3950825" cy="15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7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1"/>
            <a:ext cx="9142809" cy="68588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5284" y="1210465"/>
            <a:ext cx="4801350" cy="1738274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18C2-47AC-4515-A5A4-97B372597B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1896-DC4A-4D8E-941A-5CD2FCDB8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5228" y="1137999"/>
            <a:ext cx="399027" cy="539502"/>
            <a:chOff x="4071763" y="1283669"/>
            <a:chExt cx="443293" cy="599197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3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78602">
              <a:off x="4071763" y="1283669"/>
              <a:ext cx="443293" cy="599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 userDrawn="1"/>
          </p:nvSpPr>
          <p:spPr>
            <a:xfrm rot="20412712">
              <a:off x="4092741" y="1409095"/>
              <a:ext cx="420633" cy="341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44"/>
              <a:r>
                <a:rPr lang="en-US" sz="1400" dirty="0" smtClean="0">
                  <a:solidFill>
                    <a:srgbClr val="FF0000"/>
                  </a:solidFill>
                </a:rPr>
                <a:t>A+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20982" y="616050"/>
            <a:ext cx="5258014" cy="578113"/>
          </a:xfrm>
        </p:spPr>
        <p:txBody>
          <a:bodyPr>
            <a:normAutofit/>
          </a:bodyPr>
          <a:lstStyle>
            <a:lvl1pPr algn="l">
              <a:defRPr sz="2900" b="1" baseline="0"/>
            </a:lvl1pPr>
          </a:lstStyle>
          <a:p>
            <a:r>
              <a:rPr lang="en-US" dirty="0" smtClean="0"/>
              <a:t>&lt;Module Name&gt; Training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81" y="233724"/>
            <a:ext cx="3950825" cy="15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94896" y="153574"/>
            <a:ext cx="8779612" cy="6576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3A40-9AAA-4C7B-AA88-0AA5A0B92B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1896-DC4A-4D8E-941A-5CD2FCDB8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50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82194" y="153574"/>
            <a:ext cx="8779612" cy="6576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85744" y="5920495"/>
            <a:ext cx="1871954" cy="784561"/>
            <a:chOff x="537156" y="5865812"/>
            <a:chExt cx="2079625" cy="871372"/>
          </a:xfrm>
        </p:grpSpPr>
        <p:pic>
          <p:nvPicPr>
            <p:cNvPr id="17" name="Picture 1" descr="sm_aw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56" y="5865812"/>
              <a:ext cx="2079625" cy="763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 userDrawn="1"/>
          </p:nvSpPr>
          <p:spPr>
            <a:xfrm>
              <a:off x="1187299" y="6137052"/>
              <a:ext cx="1429482" cy="60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4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055630" y="6010913"/>
              <a:ext cx="518579" cy="71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44"/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?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82194" y="153574"/>
            <a:ext cx="8779612" cy="6576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82194" y="153574"/>
            <a:ext cx="8779612" cy="6576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341612"/>
            <a:ext cx="9144000" cy="960521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29600" cy="4525963"/>
          </a:xfrm>
        </p:spPr>
        <p:txBody>
          <a:bodyPr>
            <a:normAutofit/>
          </a:bodyPr>
          <a:lstStyle>
            <a:lvl1pPr marL="0" indent="0" algn="ctr">
              <a:buNone/>
              <a:defRPr sz="43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66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82194" y="153574"/>
            <a:ext cx="8779612" cy="6576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49" y="288156"/>
            <a:ext cx="1577587" cy="15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4422956" y="528288"/>
            <a:ext cx="1741205" cy="1097737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32" y="1251391"/>
            <a:ext cx="1431546" cy="143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5066711" y="1527827"/>
            <a:ext cx="1646177" cy="95851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24" y="-207255"/>
            <a:ext cx="2436400" cy="243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880131"/>
            <a:ext cx="9144000" cy="960521"/>
          </a:xfrm>
        </p:spPr>
        <p:txBody>
          <a:bodyPr>
            <a:noAutofit/>
          </a:bodyPr>
          <a:lstStyle>
            <a:lvl1pPr>
              <a:defRPr sz="7900" b="1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7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573-8F7E-4E8D-84D1-D65023D102A3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82194" y="153574"/>
            <a:ext cx="8779612" cy="6576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49" y="288156"/>
            <a:ext cx="1577587" cy="15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4422956" y="528288"/>
            <a:ext cx="1741205" cy="1097737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32" y="1251391"/>
            <a:ext cx="1431546" cy="143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5066711" y="1527827"/>
            <a:ext cx="1646177" cy="95851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24" y="-207255"/>
            <a:ext cx="2436400" cy="243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160455" y="204397"/>
            <a:ext cx="4664168" cy="228195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9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5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9142809" cy="6858893"/>
          </a:xfrm>
          <a:prstGeom prst="rect">
            <a:avLst/>
          </a:prstGeom>
        </p:spPr>
      </p:pic>
      <p:pic>
        <p:nvPicPr>
          <p:cNvPr id="10" name="Picture 1" descr="sm_aws.png"/>
          <p:cNvPicPr>
            <a:picLocks noChangeAspect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3" y="116303"/>
            <a:ext cx="1360477" cy="4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825143" y="567768"/>
            <a:ext cx="721632" cy="286288"/>
          </a:xfrm>
          <a:prstGeom prst="rect">
            <a:avLst/>
          </a:prstGeom>
          <a:noFill/>
        </p:spPr>
        <p:txBody>
          <a:bodyPr wrap="none" lIns="82310" tIns="41155" rIns="82310" bIns="41155" rtlCol="0">
            <a:spAutoFit/>
          </a:bodyPr>
          <a:lstStyle/>
          <a:p>
            <a:pPr defTabSz="914244"/>
            <a:r>
              <a:rPr lang="en-US" sz="1300" dirty="0" smtClean="0">
                <a:solidFill>
                  <a:prstClr val="white">
                    <a:lumMod val="75000"/>
                  </a:prstClr>
                </a:solidFill>
              </a:rPr>
              <a:t>Training</a:t>
            </a:r>
            <a:endParaRPr lang="en-US" sz="13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67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9142809" cy="6858893"/>
          </a:xfrm>
          <a:prstGeom prst="rect">
            <a:avLst/>
          </a:prstGeom>
        </p:spPr>
      </p:pic>
      <p:pic>
        <p:nvPicPr>
          <p:cNvPr id="6" name="Picture 1" descr="sm_aws.png"/>
          <p:cNvPicPr>
            <a:picLocks noChangeAspect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3" y="116303"/>
            <a:ext cx="1360477" cy="4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825143" y="567768"/>
            <a:ext cx="721632" cy="286288"/>
          </a:xfrm>
          <a:prstGeom prst="rect">
            <a:avLst/>
          </a:prstGeom>
          <a:noFill/>
        </p:spPr>
        <p:txBody>
          <a:bodyPr wrap="none" lIns="82310" tIns="41155" rIns="82310" bIns="41155" rtlCol="0">
            <a:spAutoFit/>
          </a:bodyPr>
          <a:lstStyle/>
          <a:p>
            <a:pPr defTabSz="914244"/>
            <a:r>
              <a:rPr lang="en-US" sz="1300" dirty="0" smtClean="0">
                <a:solidFill>
                  <a:prstClr val="white">
                    <a:lumMod val="75000"/>
                  </a:prstClr>
                </a:solidFill>
              </a:rPr>
              <a:t>Training</a:t>
            </a:r>
            <a:endParaRPr lang="en-US" sz="13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4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64481-EAB2-4899-9AE2-BB931F9D7A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3FFF0-0FAA-437A-92D9-22B735081B3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1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0"/>
          <a:stretch/>
        </p:blipFill>
        <p:spPr>
          <a:xfrm>
            <a:off x="1191" y="0"/>
            <a:ext cx="9142809" cy="685889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90742" y="78409"/>
            <a:ext cx="8961806" cy="67298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10" tIns="41155" rIns="82310" bIns="41155" rtlCol="0" anchor="ctr"/>
          <a:lstStyle/>
          <a:p>
            <a:pPr algn="ctr" defTabSz="91424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4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47AB-978E-497C-8BFA-0B7700A6AF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02E2-0F68-4D9A-952B-CAAD02234F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bg" descr="C:\Users\Jeanette\AppData\Local\Microsoft\Windows\Temporary Internet Files\Content.IE5\K87QJ1TV\MP900447000[1].jp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" t="122" r="5961" b="-7"/>
          <a:stretch/>
        </p:blipFill>
        <p:spPr bwMode="auto">
          <a:xfrm>
            <a:off x="2" y="2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cchrism\AppData\Local\Microsoft\Windows\Temporary Internet Files\Content.Outlook\7S8E4UR0\photo (2)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5" r="3898" b="5134"/>
          <a:stretch/>
        </p:blipFill>
        <p:spPr bwMode="auto">
          <a:xfrm>
            <a:off x="1" y="-25697"/>
            <a:ext cx="9153195" cy="68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 userDrawn="1"/>
        </p:nvSpPr>
        <p:spPr>
          <a:xfrm>
            <a:off x="277899" y="228601"/>
            <a:ext cx="8588203" cy="6400799"/>
          </a:xfrm>
          <a:prstGeom prst="roundRect">
            <a:avLst>
              <a:gd name="adj" fmla="val 2492"/>
            </a:avLst>
          </a:prstGeom>
          <a:solidFill>
            <a:schemeClr val="bg1"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673" tIns="54837" rIns="109673" bIns="54837" rtlCol="0" anchor="ctr"/>
          <a:lstStyle/>
          <a:p>
            <a:pPr marL="411274" indent="-411274" algn="ctr" defTabSz="914244">
              <a:buFont typeface="+mj-lt"/>
              <a:buAutoNum type="arabicPeriod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456799"/>
            <a:ext cx="9144000" cy="960521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cchrism\AppData\Local\Microsoft\Windows\Temporary Internet Files\Content.Outlook\7S8E4UR0\photo (2)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5" r="3898" b="5134"/>
          <a:stretch/>
        </p:blipFill>
        <p:spPr bwMode="auto">
          <a:xfrm>
            <a:off x="1" y="-25697"/>
            <a:ext cx="9153195" cy="68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2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" y="-1"/>
            <a:ext cx="9141526" cy="68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8BA-E1F2-4F04-9C4B-11302F1FA515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06161" y="6213230"/>
            <a:ext cx="3037840" cy="619760"/>
          </a:xfrm>
          <a:prstGeom prst="rect">
            <a:avLst/>
          </a:prstGeom>
        </p:spPr>
        <p:txBody>
          <a:bodyPr vert="horz" lIns="111756" tIns="55879" rIns="111756" bIns="55879" rtlCol="0" anchor="b"/>
          <a:lstStyle>
            <a:lvl1pPr algn="r">
              <a:defRPr sz="1100"/>
            </a:lvl1pPr>
          </a:lstStyle>
          <a:p>
            <a:fld id="{67DDE3BB-58D5-4142-9BBE-9062A1E626E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199" y="6243055"/>
            <a:ext cx="2927440" cy="332399"/>
          </a:xfrm>
          <a:prstGeom prst="rect">
            <a:avLst/>
          </a:prstGeom>
          <a:noFill/>
        </p:spPr>
        <p:txBody>
          <a:bodyPr wrap="none" lIns="109673" tIns="54837" rIns="109673" bIns="54837" rtlCol="0">
            <a:spAutoFit/>
          </a:bodyPr>
          <a:lstStyle/>
          <a:p>
            <a:pPr defTabSz="548366"/>
            <a:r>
              <a:rPr lang="en-US" sz="1400" dirty="0">
                <a:solidFill>
                  <a:prstClr val="black"/>
                </a:solidFill>
              </a:rPr>
              <a:t>AWS Confidential – Under NDA Only</a:t>
            </a:r>
          </a:p>
        </p:txBody>
      </p:sp>
    </p:spTree>
    <p:extLst>
      <p:ext uri="{BB962C8B-B14F-4D97-AF65-F5344CB8AC3E}">
        <p14:creationId xmlns:p14="http://schemas.microsoft.com/office/powerpoint/2010/main" val="197941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71-A361-4E57-9BFC-D115572AA111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FBC5-8F8D-4527-8CE0-5091F3FDA746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34E3-4791-4908-9752-EA655E779B59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7E0B-AE50-4C77-805B-68EB0972B7A9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7309-53CC-49DD-A758-AE9D54722961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83C1-6726-49EA-9848-1DF29006ABC4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E2D4-2553-477D-AB8E-4733A5B3917E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24" tIns="45713" rIns="91424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4" tIns="45713" rIns="91424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5"/>
          </a:xfrm>
          <a:prstGeom prst="rect">
            <a:avLst/>
          </a:prstGeom>
        </p:spPr>
        <p:txBody>
          <a:bodyPr vert="horz" lIns="91424" tIns="45713" rIns="91424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4"/>
            <a:fld id="{BFC94221-E934-4922-9A95-73F04467A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4" tIns="45713" rIns="91424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4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5"/>
          </a:xfrm>
          <a:prstGeom prst="rect">
            <a:avLst/>
          </a:prstGeom>
        </p:spPr>
        <p:txBody>
          <a:bodyPr vert="horz" lIns="91424" tIns="45713" rIns="91424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4"/>
            <a:fld id="{CF9F1896-DC4A-4D8E-941A-5CD2FCDB80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24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1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2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1" indent="-342841" algn="l" defTabSz="9142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2" indent="-285701" algn="l" defTabSz="91424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4" indent="-228560" algn="l" defTabSz="9142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25" indent="-228560" algn="l" defTabSz="91424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48" indent="-228560" algn="l" defTabSz="91424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69" indent="-228560" algn="l" defTabSz="91424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9" indent="-228560" algn="l" defTabSz="91424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1" indent="-228560" algn="l" defTabSz="91424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33" indent="-228560" algn="l" defTabSz="91424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4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5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8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0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2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3" algn="l" defTabSz="9142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4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g"/><Relationship Id="rId5" Type="http://schemas.openxmlformats.org/officeDocument/2006/relationships/image" Target="../media/image18.gif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aws.amazon.com/redshift/partners/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redshift/latest/dg/c_Compression_encoding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redshift/latest/mgmt/db-auditing-console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redshift/latest/mgmt/connecting-drop-issues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docs.aws.amazon.com/redshift/latest/mgmt/connecting-firewall-guidance.html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redshift/latest/dg/c_unsupported-postgresql-features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8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Columnar Storage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Redshift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609600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2" spcCol="127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Columns stored independently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Data blocks store column values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Blocks linked in </a:t>
            </a:r>
            <a:r>
              <a:rPr lang="en-US" dirty="0" smtClean="0"/>
              <a:t>sequence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1MB</a:t>
            </a:r>
            <a:r>
              <a:rPr lang="zh-CN" altLang="en-US" dirty="0"/>
              <a:t> </a:t>
            </a:r>
            <a:r>
              <a:rPr lang="en-US" altLang="zh-CN" dirty="0" smtClean="0"/>
              <a:t>Blocks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Row order preserved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Scan friendly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New values appended to the end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indexes No random </a:t>
            </a:r>
            <a:r>
              <a:rPr lang="en-US" dirty="0" smtClean="0"/>
              <a:t>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IO</a:t>
            </a:r>
          </a:p>
        </p:txBody>
      </p:sp>
      <p:pic>
        <p:nvPicPr>
          <p:cNvPr id="8" name="Picture 7" descr="RedShif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57200"/>
            <a:ext cx="731520" cy="731520"/>
          </a:xfrm>
          <a:prstGeom prst="rect">
            <a:avLst/>
          </a:prstGeom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60137"/>
              </p:ext>
            </p:extLst>
          </p:nvPr>
        </p:nvGraphicFramePr>
        <p:xfrm>
          <a:off x="4495800" y="1600200"/>
          <a:ext cx="1088571" cy="176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/>
              </a:tblGrid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 ID</a:t>
                      </a:r>
                      <a:endParaRPr lang="en-US" sz="16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</a:p>
                    <a:p>
                      <a:pPr marL="0" marR="0" indent="0" algn="l" defTabSz="9142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35</a:t>
                      </a:r>
                    </a:p>
                    <a:p>
                      <a:pPr marL="0" marR="0" indent="0" algn="l" defTabSz="9142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135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7678"/>
              </p:ext>
            </p:extLst>
          </p:nvPr>
        </p:nvGraphicFramePr>
        <p:xfrm>
          <a:off x="5791200" y="1600200"/>
          <a:ext cx="1088571" cy="163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ID</a:t>
                      </a:r>
                      <a:endParaRPr lang="en-US" sz="1600" dirty="0"/>
                    </a:p>
                  </a:txBody>
                  <a:tcPr/>
                </a:tc>
              </a:tr>
              <a:tr h="9479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27</a:t>
                      </a:r>
                    </a:p>
                    <a:p>
                      <a:pPr marL="0" marR="0" indent="0" algn="l" defTabSz="9142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Store 11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51107"/>
              </p:ext>
            </p:extLst>
          </p:nvPr>
        </p:nvGraphicFramePr>
        <p:xfrm>
          <a:off x="7162800" y="1600200"/>
          <a:ext cx="1045028" cy="183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8"/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1/1/2013</a:t>
                      </a:r>
                    </a:p>
                    <a:p>
                      <a:pPr marL="0" marR="0" indent="0" algn="l" defTabSz="9142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1/2/2013</a:t>
                      </a:r>
                    </a:p>
                    <a:p>
                      <a:pPr marL="0" marR="0" indent="0" algn="l" defTabSz="9142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1/2/2013</a:t>
                      </a:r>
                    </a:p>
                    <a:p>
                      <a:pPr marL="0" marR="0" indent="0" algn="l" defTabSz="9142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1/3/2013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4495800" y="3733800"/>
            <a:ext cx="10668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151</a:t>
            </a:r>
            <a:endParaRPr lang="en-US" sz="1600" dirty="0"/>
          </a:p>
        </p:txBody>
      </p:sp>
      <p:cxnSp>
        <p:nvCxnSpPr>
          <p:cNvPr id="43" name="Straight Connector 42"/>
          <p:cNvCxnSpPr>
            <a:stCxn id="42" idx="0"/>
          </p:cNvCxnSpPr>
          <p:nvPr/>
        </p:nvCxnSpPr>
        <p:spPr>
          <a:xfrm flipV="1">
            <a:off x="5029200" y="33528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91200" y="3733800"/>
            <a:ext cx="10668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Store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32</a:t>
            </a:r>
          </a:p>
          <a:p>
            <a:r>
              <a:rPr lang="en-US" sz="1600" dirty="0" smtClean="0"/>
              <a:t>Store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5</a:t>
            </a:r>
            <a:endParaRPr lang="en-US" sz="16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324600" y="3276600"/>
            <a:ext cx="0" cy="4572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62800" y="3733800"/>
            <a:ext cx="10668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1/4/2013</a:t>
            </a:r>
            <a:endParaRPr lang="en-US" sz="1600" dirty="0"/>
          </a:p>
        </p:txBody>
      </p:sp>
      <p:cxnSp>
        <p:nvCxnSpPr>
          <p:cNvPr id="54" name="Straight Connector 53"/>
          <p:cNvCxnSpPr>
            <a:endCxn id="41" idx="2"/>
          </p:cNvCxnSpPr>
          <p:nvPr/>
        </p:nvCxnSpPr>
        <p:spPr>
          <a:xfrm flipH="1" flipV="1">
            <a:off x="7685314" y="3431540"/>
            <a:ext cx="10886" cy="30226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4495800" y="2286001"/>
            <a:ext cx="1066800" cy="10668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5791200" y="2286000"/>
            <a:ext cx="1066800" cy="9144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7162800" y="2133600"/>
            <a:ext cx="1066800" cy="12954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495800" y="2286000"/>
            <a:ext cx="1066800" cy="304799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791200" y="2286000"/>
            <a:ext cx="1066800" cy="304799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7162800" y="2133600"/>
            <a:ext cx="1066800" cy="304799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495800" y="25908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791200" y="25908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7162800" y="24384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495800" y="28194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5791200" y="38100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7162800" y="26670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4495800" y="38100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5791200" y="40386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7162800" y="2895600"/>
            <a:ext cx="1066800" cy="22860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95800" y="3962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190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5791200" y="5410200"/>
            <a:ext cx="10668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Store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6</a:t>
            </a:r>
            <a:endParaRPr lang="en-US" sz="1600" dirty="0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 flipV="1">
            <a:off x="6324600" y="48768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 animBg="1"/>
      <p:bldP spid="53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 smtClean="0"/>
              <a:t>Columnar storage DBMS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endParaRPr lang="en-US" dirty="0"/>
          </a:p>
        </p:txBody>
      </p:sp>
      <p:pic>
        <p:nvPicPr>
          <p:cNvPr id="4" name="Picture 3" descr="img-vertica-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1879600" cy="876300"/>
          </a:xfrm>
          <a:prstGeom prst="rect">
            <a:avLst/>
          </a:prstGeom>
        </p:spPr>
      </p:pic>
      <p:pic>
        <p:nvPicPr>
          <p:cNvPr id="9" name="Picture 8" descr="ms-sql-server-2012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057400"/>
            <a:ext cx="2596195" cy="533400"/>
          </a:xfrm>
          <a:prstGeom prst="rect">
            <a:avLst/>
          </a:prstGeom>
        </p:spPr>
      </p:pic>
      <p:pic>
        <p:nvPicPr>
          <p:cNvPr id="10" name="Picture 9" descr="syLogo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95600"/>
            <a:ext cx="3365500" cy="1079500"/>
          </a:xfrm>
          <a:prstGeom prst="rect">
            <a:avLst/>
          </a:prstGeom>
        </p:spPr>
      </p:pic>
      <p:pic>
        <p:nvPicPr>
          <p:cNvPr id="11" name="Picture 10" descr="ParAccel-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00600"/>
            <a:ext cx="2286000" cy="685800"/>
          </a:xfrm>
          <a:prstGeom prst="rect">
            <a:avLst/>
          </a:prstGeom>
        </p:spPr>
      </p:pic>
      <p:pic>
        <p:nvPicPr>
          <p:cNvPr id="12" name="Picture 11" descr="RedShif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72000"/>
            <a:ext cx="1066800" cy="10668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038600" y="51054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 bwMode="auto">
          <a:xfrm>
            <a:off x="990600" y="4495800"/>
            <a:ext cx="6477000" cy="12954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 smtClean="0"/>
              <a:t>More Features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Scale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Resize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capability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Fully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Compatible</a:t>
            </a:r>
            <a:r>
              <a:rPr lang="zh-CN" altLang="en-US" sz="2000" dirty="0" smtClean="0"/>
              <a:t> 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Optimized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import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export: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Parallel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across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nodes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Efficient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Aggregates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Joins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Local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Storage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single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point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failure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5334000"/>
            <a:ext cx="25908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Redshift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Architecture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1600200"/>
            <a:ext cx="7696200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Leader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Node: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develops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execution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plans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carry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out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database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operations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Compute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Nodes: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executes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compiled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code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send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intermediate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results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back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leader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: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partitions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compute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30" name="Picture 29" descr="clus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562816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Redshift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Architecture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4648200"/>
            <a:ext cx="7696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Dense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storage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xlarge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slices,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8xlarge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16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Dense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compute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large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slices,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8xlarge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32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</a:t>
            </a: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7" name="Picture 6" descr="nod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48838"/>
            <a:ext cx="7924800" cy="252919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85800" y="2590800"/>
            <a:ext cx="7772400" cy="3810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Inside a Compute Node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981200" y="3962400"/>
            <a:ext cx="4648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90600" y="1447800"/>
            <a:ext cx="6934200" cy="4494668"/>
            <a:chOff x="2549525" y="760413"/>
            <a:chExt cx="1689100" cy="1733550"/>
          </a:xfrm>
        </p:grpSpPr>
        <p:sp>
          <p:nvSpPr>
            <p:cNvPr id="18" name="Rounded Rectangle 17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89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 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62200" y="2438400"/>
            <a:ext cx="1587438" cy="1392831"/>
            <a:chOff x="6750050" y="2843213"/>
            <a:chExt cx="1752600" cy="1754435"/>
          </a:xfrm>
        </p:grpSpPr>
        <p:sp>
          <p:nvSpPr>
            <p:cNvPr id="21" name="Rounded Rectangle 20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95800" y="2438400"/>
            <a:ext cx="1587438" cy="1392831"/>
            <a:chOff x="6750050" y="2843213"/>
            <a:chExt cx="1752600" cy="1754435"/>
          </a:xfrm>
        </p:grpSpPr>
        <p:sp>
          <p:nvSpPr>
            <p:cNvPr id="24" name="Rounded Rectangle 23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2200" y="4114799"/>
            <a:ext cx="1587438" cy="1392832"/>
            <a:chOff x="6750050" y="2843213"/>
            <a:chExt cx="1752600" cy="1754437"/>
          </a:xfrm>
        </p:grpSpPr>
        <p:sp>
          <p:nvSpPr>
            <p:cNvPr id="31" name="Rounded Rectangle 30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38950" y="4306890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Replicated data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95800" y="4114800"/>
            <a:ext cx="1587438" cy="1392832"/>
            <a:chOff x="6750050" y="2843213"/>
            <a:chExt cx="1752600" cy="1754437"/>
          </a:xfrm>
        </p:grpSpPr>
        <p:sp>
          <p:nvSpPr>
            <p:cNvPr id="36" name="Rounded Rectangle 35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8950" y="4306890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Replicated data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 GB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192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 GB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133600" y="1676400"/>
            <a:ext cx="2057400" cy="731520"/>
            <a:chOff x="2133600" y="1676400"/>
            <a:chExt cx="2057400" cy="731520"/>
          </a:xfrm>
        </p:grpSpPr>
        <p:pic>
          <p:nvPicPr>
            <p:cNvPr id="26" name="Picture 25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676400"/>
              <a:ext cx="2057400" cy="73152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0800" y="1828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Core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67200" y="1676400"/>
            <a:ext cx="2057400" cy="731520"/>
            <a:chOff x="2133600" y="1676400"/>
            <a:chExt cx="2057400" cy="731520"/>
          </a:xfrm>
        </p:grpSpPr>
        <p:pic>
          <p:nvPicPr>
            <p:cNvPr id="42" name="Picture 41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676400"/>
              <a:ext cx="2057400" cy="731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590800" y="1828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Core</a:t>
              </a:r>
              <a:endParaRPr lang="en-US" dirty="0"/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46614"/>
              </p:ext>
            </p:extLst>
          </p:nvPr>
        </p:nvGraphicFramePr>
        <p:xfrm>
          <a:off x="2438400" y="25908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75614"/>
              </p:ext>
            </p:extLst>
          </p:nvPr>
        </p:nvGraphicFramePr>
        <p:xfrm>
          <a:off x="4572000" y="25908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172200" y="1981200"/>
            <a:ext cx="27432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Create table test (id </a:t>
            </a:r>
            <a:r>
              <a:rPr lang="en-US" sz="1000" dirty="0" err="1" smtClean="0"/>
              <a:t>int</a:t>
            </a:r>
            <a:r>
              <a:rPr lang="en-US" sz="1000" dirty="0" smtClean="0"/>
              <a:t>, name </a:t>
            </a:r>
            <a:r>
              <a:rPr lang="en-US" sz="1000" dirty="0" err="1" smtClean="0"/>
              <a:t>varchar</a:t>
            </a:r>
            <a:r>
              <a:rPr lang="en-US" sz="1000" dirty="0" smtClean="0"/>
              <a:t>(100));</a:t>
            </a:r>
          </a:p>
          <a:p>
            <a:r>
              <a:rPr lang="en-US" sz="1000" dirty="0" smtClean="0"/>
              <a:t>INSERT INTO test VALUES (1, “Bob”), (2, “Alice”);</a:t>
            </a:r>
            <a:endParaRPr lang="en-US" sz="1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172200" y="2438400"/>
            <a:ext cx="457200" cy="3810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971800" y="2590800"/>
            <a:ext cx="838200" cy="6096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105400" y="2590800"/>
            <a:ext cx="838200" cy="6096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8" grpId="0"/>
      <p:bldP spid="57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Redshift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Architecture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4" name="Picture 3" descr="02-NodeRelationship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5867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Control Plane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Very similar to the Control Plane of RDS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Customer VPC (eth1) + Redshift VPC (eth2)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Host Manager + Event Processor (Tomcat Java)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AdminWorkflows</a:t>
            </a:r>
            <a:r>
              <a:rPr lang="en-US" sz="2000" dirty="0" smtClean="0"/>
              <a:t> + Admin DB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Observed Events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Coral Web Service (No Customer API)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Cluster Properties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Node Type &amp; # of Nodes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Cluster Type (Single Node/Multi Nodes)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Parameter Group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Encryption (KMS/HSM/None)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Subnet Group/VPC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Publicly Accessible (EIP)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Availability Zone &amp; Security Group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3429000"/>
            <a:ext cx="18288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Cannot be changed once cluster is created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82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0982" y="616050"/>
            <a:ext cx="5258014" cy="984150"/>
          </a:xfrm>
        </p:spPr>
        <p:txBody>
          <a:bodyPr>
            <a:normAutofit/>
          </a:bodyPr>
          <a:lstStyle/>
          <a:p>
            <a:r>
              <a:rPr lang="en-IE" dirty="0" smtClean="0"/>
              <a:t>Amazon Redshift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r>
              <a:rPr lang="en-IE" dirty="0" smtClean="0"/>
              <a:t/>
            </a:r>
            <a:br>
              <a:rPr lang="en-IE" dirty="0" smtClean="0"/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26689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Presented by Annie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Hui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Sun</a:t>
            </a:r>
            <a:endParaRPr lang="en-IE" sz="1600" dirty="0" smtClean="0"/>
          </a:p>
        </p:txBody>
      </p:sp>
    </p:spTree>
    <p:extLst>
      <p:ext uri="{BB962C8B-B14F-4D97-AF65-F5344CB8AC3E}">
        <p14:creationId xmlns:p14="http://schemas.microsoft.com/office/powerpoint/2010/main" val="20846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Resizing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Single node and multi-node</a:t>
            </a:r>
            <a:endParaRPr lang="en-US" altLang="zh-CN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Resize between the cluster types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Resize between cluster sizes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Make sure there’s enough space on the resized cluster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May need to re-distribute the data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Cluster becomes READ-ONLY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Resizing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2" spcCol="127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the destination cluster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Initiate the resize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Start Copying the data over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Resize and flip Endpoint</a:t>
            </a:r>
            <a:endParaRPr lang="en-US" dirty="0"/>
          </a:p>
          <a:p>
            <a:endParaRPr lang="en-US" sz="2000" dirty="0"/>
          </a:p>
        </p:txBody>
      </p:sp>
      <p:pic>
        <p:nvPicPr>
          <p:cNvPr id="8" name="Picture 7" descr="RedShif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33600"/>
            <a:ext cx="731520" cy="731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22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Cluster</a:t>
            </a:r>
            <a:endParaRPr lang="en-US" dirty="0"/>
          </a:p>
        </p:txBody>
      </p:sp>
      <p:pic>
        <p:nvPicPr>
          <p:cNvPr id="9" name="Picture 8" descr="RedShi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6" y="4069080"/>
            <a:ext cx="960120" cy="960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2200" y="510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Cluster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34200" y="2971800"/>
            <a:ext cx="0" cy="10668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19050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example.cphcouytanwb.eu</a:t>
            </a:r>
            <a:r>
              <a:rPr lang="en-US" sz="1000" dirty="0"/>
              <a:t>-west-1.redshift.amazonaws.com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49530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example.cphcouytanwb.eu</a:t>
            </a:r>
            <a:r>
              <a:rPr lang="en-US" sz="1000" dirty="0"/>
              <a:t>-west-1.redshift.amazonaws.com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05400" y="2133600"/>
            <a:ext cx="731520" cy="731520"/>
            <a:chOff x="6019800" y="1524000"/>
            <a:chExt cx="731520" cy="731520"/>
          </a:xfrm>
        </p:grpSpPr>
        <p:pic>
          <p:nvPicPr>
            <p:cNvPr id="17" name="Picture 16" descr="Client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524000"/>
              <a:ext cx="731520" cy="7315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55692" y="1703043"/>
              <a:ext cx="47370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5791200" y="25146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2209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Only</a:t>
            </a:r>
            <a:endParaRPr lang="en-US" sz="1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5400" y="4191000"/>
            <a:ext cx="731520" cy="731520"/>
            <a:chOff x="6019800" y="1524000"/>
            <a:chExt cx="731520" cy="731520"/>
          </a:xfrm>
        </p:grpSpPr>
        <p:pic>
          <p:nvPicPr>
            <p:cNvPr id="23" name="Picture 22" descr="Client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524000"/>
              <a:ext cx="731520" cy="73152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155692" y="1703043"/>
              <a:ext cx="47370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91200" y="45720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4" grpId="0"/>
      <p:bldP spid="14" grpId="1"/>
      <p:bldP spid="15" grpId="1"/>
      <p:bldP spid="21" grpId="0"/>
      <p:bldP spid="2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Connectors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and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Clients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Redshift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JDBC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(4.1/4.0)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ODBC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drivers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SQL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Workbench/J,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Aginity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p</a:t>
            </a:r>
            <a:r>
              <a:rPr lang="en-US" sz="2000" dirty="0" err="1" smtClean="0"/>
              <a:t>sql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8.x via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line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Partners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Tableau,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Microstrategy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Informatica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etc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More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partner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hlinkClick r:id="rId5"/>
              </a:rPr>
              <a:t>http://aws.amazon.com/redshift/partners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 smtClean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Concepts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 key 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column(s) that the data is sorted on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reates a sorted region and unsorted region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 style: Determines </a:t>
            </a: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where the data is stored on the 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Encoding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Columnar storage can be easily compressed as it is same data type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different encoding for different columns</a:t>
            </a: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Courier New"/>
                <a:cs typeface="Courier New"/>
              </a:rPr>
              <a:t>#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CREATE TABLE </a:t>
            </a:r>
            <a:r>
              <a:rPr lang="en-US" sz="1600" dirty="0" smtClean="0">
                <a:latin typeface="Courier New"/>
                <a:cs typeface="Courier New"/>
              </a:rPr>
              <a:t>test (</a:t>
            </a:r>
            <a:r>
              <a:rPr lang="en-US" sz="1600" dirty="0">
                <a:latin typeface="Courier New"/>
                <a:cs typeface="Courier New"/>
              </a:rPr>
              <a:t>id </a:t>
            </a:r>
            <a:r>
              <a:rPr lang="en-US" sz="16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name </a:t>
            </a:r>
            <a:r>
              <a:rPr lang="en-US" sz="1600" dirty="0" err="1">
                <a:solidFill>
                  <a:srgbClr val="4F81BD"/>
                </a:solidFill>
                <a:latin typeface="Courier New"/>
                <a:cs typeface="Courier New"/>
              </a:rPr>
              <a:t>varchar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(100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encode </a:t>
            </a:r>
            <a:r>
              <a:rPr lang="en-US" sz="1600" dirty="0" err="1" smtClean="0">
                <a:solidFill>
                  <a:schemeClr val="tx1"/>
                </a:solidFill>
                <a:latin typeface="Courier New"/>
                <a:cs typeface="Courier New"/>
              </a:rPr>
              <a:t>lzo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Courier New"/>
                <a:cs typeface="Courier New"/>
              </a:rPr>
              <a:t>DISTSTYLE even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Courier New"/>
                <a:cs typeface="Courier New"/>
              </a:rPr>
              <a:t>SORTKEY(</a:t>
            </a:r>
            <a:r>
              <a:rPr lang="en-US" sz="1600" dirty="0">
                <a:latin typeface="Courier New"/>
                <a:cs typeface="Courier New"/>
              </a:rPr>
              <a:t>id)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Minimum Table Size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# of columns (+ 3 hidden columns per table)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# of slices / node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# of nodes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# of regions (sorted and unsorted)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alibri"/>
                <a:cs typeface="Calibri"/>
              </a:rPr>
              <a:t>Formula: (# of columns + 3 hidden columns) * # of slices/node * # of nodes * # of regions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/>
                <a:cs typeface="Courier New"/>
              </a:rPr>
              <a:t># </a:t>
            </a:r>
            <a:r>
              <a:rPr lang="en-US" sz="1400" dirty="0">
                <a:solidFill>
                  <a:schemeClr val="accent1"/>
                </a:solidFill>
                <a:latin typeface="Courier New"/>
                <a:cs typeface="Courier New"/>
              </a:rPr>
              <a:t>CREATE TABLE </a:t>
            </a:r>
            <a:r>
              <a:rPr lang="en-US" sz="1400" dirty="0">
                <a:latin typeface="Courier New"/>
                <a:cs typeface="Courier New"/>
              </a:rPr>
              <a:t>test (id </a:t>
            </a:r>
            <a:r>
              <a:rPr lang="en-US" sz="14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, name </a:t>
            </a:r>
            <a:r>
              <a:rPr lang="en-US" sz="1400" dirty="0" err="1">
                <a:solidFill>
                  <a:srgbClr val="4F81BD"/>
                </a:solidFill>
                <a:latin typeface="Courier New"/>
                <a:cs typeface="Courier New"/>
              </a:rPr>
              <a:t>varchar</a:t>
            </a:r>
            <a:r>
              <a:rPr lang="en-US" sz="1400" dirty="0">
                <a:solidFill>
                  <a:srgbClr val="4F81BD"/>
                </a:solidFill>
                <a:latin typeface="Courier New"/>
                <a:cs typeface="Courier New"/>
              </a:rPr>
              <a:t>(100) 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encode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lzo</a:t>
            </a:r>
            <a:r>
              <a:rPr lang="en-US" sz="1400" dirty="0">
                <a:latin typeface="Courier New"/>
                <a:cs typeface="Courier New"/>
              </a:rPr>
              <a:t>)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Courier New"/>
                <a:cs typeface="Courier New"/>
              </a:rPr>
              <a:t>DISTSTYLE even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Courier New"/>
                <a:cs typeface="Courier New"/>
              </a:rPr>
              <a:t>SORTKEY(id);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2-node dc1.large: (2 cols + 3 hidden cols) * 2 slices/node * 2 nodes * 2 regions = 40 MBs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</a:t>
            </a:r>
            <a:r>
              <a:rPr lang="en-IE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-node dc1.8xlarge: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(2 cols + 3 hidden cols) * 32 slices/node * </a:t>
            </a:r>
            <a:r>
              <a:rPr lang="en-IE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 </a:t>
            </a:r>
            <a:r>
              <a:rPr lang="en-IE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nodes * 2 regions = </a:t>
            </a:r>
            <a:r>
              <a:rPr lang="en-IE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640 MBs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5715000"/>
            <a:ext cx="16764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 minimum table size grew by 8x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40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Minimum table size - Visualized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9600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>
                <a:solidFill>
                  <a:schemeClr val="accent1"/>
                </a:solidFill>
                <a:latin typeface="Courier New"/>
                <a:cs typeface="Courier New"/>
              </a:rPr>
              <a:t>CREATE TABLE </a:t>
            </a:r>
            <a:r>
              <a:rPr lang="en-US" sz="1200" dirty="0">
                <a:latin typeface="Courier New"/>
                <a:cs typeface="Courier New"/>
              </a:rPr>
              <a:t>test (id </a:t>
            </a:r>
            <a:r>
              <a:rPr lang="en-US" sz="12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, name </a:t>
            </a:r>
            <a:r>
              <a:rPr lang="en-US" sz="1200" dirty="0" err="1">
                <a:solidFill>
                  <a:srgbClr val="4F81BD"/>
                </a:solidFill>
                <a:latin typeface="Courier New"/>
                <a:cs typeface="Courier New"/>
              </a:rPr>
              <a:t>varchar</a:t>
            </a:r>
            <a:r>
              <a:rPr lang="en-US" sz="1200" dirty="0">
                <a:solidFill>
                  <a:srgbClr val="4F81BD"/>
                </a:solidFill>
                <a:latin typeface="Courier New"/>
                <a:cs typeface="Courier New"/>
              </a:rPr>
              <a:t>(100)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encode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lzo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DISTSTYLE </a:t>
            </a:r>
            <a:r>
              <a:rPr lang="en-US" sz="1200" dirty="0">
                <a:latin typeface="Courier New"/>
                <a:cs typeface="Courier New"/>
              </a:rPr>
              <a:t>even </a:t>
            </a:r>
            <a:r>
              <a:rPr lang="en-US" sz="1200" dirty="0" smtClean="0">
                <a:latin typeface="Courier New"/>
                <a:cs typeface="Courier New"/>
              </a:rPr>
              <a:t>SORTKEY</a:t>
            </a:r>
            <a:r>
              <a:rPr lang="en-US" sz="1200" dirty="0">
                <a:latin typeface="Courier New"/>
                <a:cs typeface="Courier New"/>
              </a:rPr>
              <a:t>(id)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 smtClean="0">
                <a:latin typeface="Courier New"/>
                <a:cs typeface="Courier New"/>
              </a:rPr>
              <a:t>#</a:t>
            </a:r>
            <a:r>
              <a:rPr lang="zh-CN" altLang="en-US" sz="1200" dirty="0" smtClean="0">
                <a:latin typeface="Courier New"/>
                <a:cs typeface="Courier New"/>
              </a:rPr>
              <a:t> </a:t>
            </a:r>
            <a:r>
              <a:rPr lang="en-US" altLang="zh-CN" sz="1200" dirty="0" smtClean="0">
                <a:latin typeface="Courier New"/>
                <a:cs typeface="Courier New"/>
              </a:rPr>
              <a:t>INSERT</a:t>
            </a:r>
            <a:r>
              <a:rPr lang="zh-CN" altLang="en-US" sz="1200" dirty="0" smtClean="0">
                <a:latin typeface="Courier New"/>
                <a:cs typeface="Courier New"/>
              </a:rPr>
              <a:t> </a:t>
            </a:r>
            <a:r>
              <a:rPr lang="en-US" altLang="zh-CN" sz="1200" dirty="0" smtClean="0">
                <a:latin typeface="Courier New"/>
                <a:cs typeface="Courier New"/>
              </a:rPr>
              <a:t>INTO</a:t>
            </a:r>
            <a:r>
              <a:rPr lang="zh-CN" altLang="en-US" sz="1200" dirty="0" smtClean="0">
                <a:latin typeface="Courier New"/>
                <a:cs typeface="Courier New"/>
              </a:rPr>
              <a:t> </a:t>
            </a:r>
            <a:r>
              <a:rPr lang="en-US" altLang="zh-CN" sz="1200" dirty="0" smtClean="0">
                <a:latin typeface="Courier New"/>
                <a:cs typeface="Courier New"/>
              </a:rPr>
              <a:t>test</a:t>
            </a:r>
            <a:r>
              <a:rPr lang="zh-CN" altLang="en-US" sz="1200" dirty="0" smtClean="0">
                <a:latin typeface="Courier New"/>
                <a:cs typeface="Courier New"/>
              </a:rPr>
              <a:t> </a:t>
            </a:r>
            <a:r>
              <a:rPr lang="en-US" altLang="zh-CN" sz="1200" dirty="0" smtClean="0">
                <a:latin typeface="Courier New"/>
                <a:cs typeface="Courier New"/>
              </a:rPr>
              <a:t>VALUES</a:t>
            </a:r>
            <a:r>
              <a:rPr lang="zh-CN" altLang="en-US" sz="1200" dirty="0" smtClean="0">
                <a:latin typeface="Courier New"/>
                <a:cs typeface="Courier New"/>
              </a:rPr>
              <a:t> </a:t>
            </a:r>
            <a:r>
              <a:rPr lang="en-US" altLang="zh-CN" sz="1200" dirty="0" smtClean="0">
                <a:latin typeface="Courier New"/>
                <a:cs typeface="Courier New"/>
              </a:rPr>
              <a:t>(1,</a:t>
            </a:r>
            <a:r>
              <a:rPr lang="zh-CN" altLang="en-US" sz="1200" dirty="0" smtClean="0">
                <a:latin typeface="Courier New"/>
                <a:cs typeface="Courier New"/>
              </a:rPr>
              <a:t> </a:t>
            </a:r>
            <a:r>
              <a:rPr lang="en-US" altLang="zh-CN" sz="1200" dirty="0" smtClean="0">
                <a:latin typeface="Courier New"/>
                <a:cs typeface="Courier New"/>
              </a:rPr>
              <a:t>‘Bob’), (2, ‘Alice’), (3, ‘Jack’), (4, ‘Jill’);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  <a:r>
              <a:rPr lang="zh-CN" altLang="en-US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size:</a:t>
            </a:r>
            <a:r>
              <a:rPr lang="zh-CN" altLang="en-US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IE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</a:t>
            </a:r>
            <a:r>
              <a:rPr lang="en-IE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 cols + 3 hidden cols) </a:t>
            </a:r>
            <a:r>
              <a:rPr lang="en-IE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x </a:t>
            </a:r>
            <a:r>
              <a:rPr lang="en-IE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 slices/node </a:t>
            </a:r>
            <a:r>
              <a:rPr lang="en-IE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x </a:t>
            </a:r>
            <a:r>
              <a:rPr lang="en-IE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 nodes </a:t>
            </a:r>
            <a:r>
              <a:rPr lang="en-IE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x </a:t>
            </a:r>
            <a:r>
              <a:rPr lang="en-IE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 regions = 40 MBs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latin typeface="Calibri"/>
              <a:cs typeface="Calibri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2514600"/>
            <a:ext cx="3733800" cy="3505200"/>
            <a:chOff x="2549525" y="760413"/>
            <a:chExt cx="1689100" cy="1733550"/>
          </a:xfrm>
        </p:grpSpPr>
        <p:sp>
          <p:nvSpPr>
            <p:cNvPr id="6" name="Rounded Rectangle 5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14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0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743200"/>
            <a:ext cx="3276600" cy="1251285"/>
            <a:chOff x="6750050" y="2843213"/>
            <a:chExt cx="1752600" cy="1735137"/>
          </a:xfrm>
        </p:grpSpPr>
        <p:sp>
          <p:nvSpPr>
            <p:cNvPr id="9" name="Rounded Rectangle 8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3507" y="4216862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4191000"/>
            <a:ext cx="3276600" cy="1281485"/>
            <a:chOff x="6750050" y="2843213"/>
            <a:chExt cx="1752600" cy="1735589"/>
          </a:xfrm>
        </p:grpSpPr>
        <p:sp>
          <p:nvSpPr>
            <p:cNvPr id="12" name="Rounded Rectangle 11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1566" y="4288042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50073"/>
              </p:ext>
            </p:extLst>
          </p:nvPr>
        </p:nvGraphicFramePr>
        <p:xfrm>
          <a:off x="914400" y="2895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60935"/>
              </p:ext>
            </p:extLst>
          </p:nvPr>
        </p:nvGraphicFramePr>
        <p:xfrm>
          <a:off x="914400" y="43434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438400" y="28956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3434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29972"/>
              </p:ext>
            </p:extLst>
          </p:nvPr>
        </p:nvGraphicFramePr>
        <p:xfrm>
          <a:off x="2590800" y="2895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23319"/>
              </p:ext>
            </p:extLst>
          </p:nvPr>
        </p:nvGraphicFramePr>
        <p:xfrm>
          <a:off x="2590800" y="43434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953000" y="2514600"/>
            <a:ext cx="3733800" cy="3505200"/>
            <a:chOff x="2549525" y="760413"/>
            <a:chExt cx="1689100" cy="1733550"/>
          </a:xfrm>
        </p:grpSpPr>
        <p:sp>
          <p:nvSpPr>
            <p:cNvPr id="26" name="Rounded Rectangle 25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7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14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1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81600" y="2743200"/>
            <a:ext cx="3276600" cy="1251285"/>
            <a:chOff x="6750050" y="2843213"/>
            <a:chExt cx="1752600" cy="1735137"/>
          </a:xfrm>
        </p:grpSpPr>
        <p:sp>
          <p:nvSpPr>
            <p:cNvPr id="29" name="Rounded Rectangle 28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3507" y="4216862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81600" y="4191000"/>
            <a:ext cx="3276600" cy="1281485"/>
            <a:chOff x="6750050" y="2843213"/>
            <a:chExt cx="1752600" cy="1735589"/>
          </a:xfrm>
        </p:grpSpPr>
        <p:sp>
          <p:nvSpPr>
            <p:cNvPr id="32" name="Rounded Rectangle 31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31566" y="4288042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50269"/>
              </p:ext>
            </p:extLst>
          </p:nvPr>
        </p:nvGraphicFramePr>
        <p:xfrm>
          <a:off x="5257800" y="2895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68158"/>
              </p:ext>
            </p:extLst>
          </p:nvPr>
        </p:nvGraphicFramePr>
        <p:xfrm>
          <a:off x="5257800" y="4419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6781800" y="28956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81800" y="43434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97981"/>
              </p:ext>
            </p:extLst>
          </p:nvPr>
        </p:nvGraphicFramePr>
        <p:xfrm>
          <a:off x="6934200" y="2895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03217"/>
              </p:ext>
            </p:extLst>
          </p:nvPr>
        </p:nvGraphicFramePr>
        <p:xfrm>
          <a:off x="6934200" y="4419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 bwMode="auto">
          <a:xfrm>
            <a:off x="914400" y="2895600"/>
            <a:ext cx="533400" cy="6096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1447800" y="2133600"/>
            <a:ext cx="381000" cy="1524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447800" y="2895600"/>
            <a:ext cx="838200" cy="6096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905000" y="2133600"/>
            <a:ext cx="914400" cy="1524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38200" y="2743200"/>
            <a:ext cx="3276600" cy="1219200"/>
          </a:xfrm>
          <a:prstGeom prst="roundRect">
            <a:avLst/>
          </a:prstGeom>
          <a:noFill/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38200" y="4191000"/>
            <a:ext cx="3276600" cy="1295400"/>
          </a:xfrm>
          <a:prstGeom prst="roundRect">
            <a:avLst/>
          </a:prstGeom>
          <a:noFill/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40005" y="2133600"/>
            <a:ext cx="869995" cy="152400"/>
          </a:xfrm>
          <a:prstGeom prst="roundRect">
            <a:avLst/>
          </a:prstGeom>
          <a:noFill/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457200" y="2438400"/>
            <a:ext cx="3886200" cy="3657600"/>
          </a:xfrm>
          <a:prstGeom prst="roundRect">
            <a:avLst/>
          </a:prstGeom>
          <a:noFill/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876800" y="2438400"/>
            <a:ext cx="3886200" cy="3657600"/>
          </a:xfrm>
          <a:prstGeom prst="roundRect">
            <a:avLst/>
          </a:prstGeom>
          <a:noFill/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86200" y="2133600"/>
            <a:ext cx="533400" cy="152400"/>
          </a:xfrm>
          <a:prstGeom prst="roundRect">
            <a:avLst/>
          </a:prstGeom>
          <a:noFill/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864843" y="2801638"/>
            <a:ext cx="1474443" cy="829319"/>
          </a:xfrm>
          <a:prstGeom prst="round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2559005" y="2810519"/>
            <a:ext cx="1474443" cy="829319"/>
          </a:xfrm>
          <a:prstGeom prst="round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95801" y="2133601"/>
            <a:ext cx="609600" cy="152400"/>
          </a:xfrm>
          <a:prstGeom prst="round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3657600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90800" y="3657600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U</a:t>
            </a: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nsorted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2000" y="5057745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5057745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U</a:t>
            </a: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nsorted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1600" y="3581400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34200" y="3581400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U</a:t>
            </a: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nsorted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81600" y="5133945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33945"/>
            <a:ext cx="152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U</a:t>
            </a: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nsorted</a:t>
            </a:r>
            <a:endParaRPr lang="en-US" sz="700" b="1" kern="12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28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Good Schema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Most of query performance issues and database errors are due to poor schema design or poor schema maintenance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What is considered good schema design?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Choosing the right sort key style and keys 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Choosing the right distribution style and key 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the correct encoding 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Always use the smallest column needed 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datetime instead of characters for timestamps 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constraints to help the query planner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Key?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according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column(s)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Sorted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unsorted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region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Define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frequently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filtered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styles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Compound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Key: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weight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given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defined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order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Interleave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key: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equal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weight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among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Growing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unsorted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region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=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performance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degradation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empty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[SORT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ONLY]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zoomed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9050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15838" y="19050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766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5814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8862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953000" y="1905000"/>
            <a:ext cx="838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25838" y="19050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866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914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962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8200" y="1600200"/>
            <a:ext cx="7239000" cy="3333679"/>
            <a:chOff x="838200" y="1600200"/>
            <a:chExt cx="7239000" cy="3333679"/>
          </a:xfrm>
        </p:grpSpPr>
        <p:grpSp>
          <p:nvGrpSpPr>
            <p:cNvPr id="51" name="Group 50"/>
            <p:cNvGrpSpPr/>
            <p:nvPr/>
          </p:nvGrpSpPr>
          <p:grpSpPr>
            <a:xfrm>
              <a:off x="838200" y="1600200"/>
              <a:ext cx="3429000" cy="3333679"/>
              <a:chOff x="4614863" y="760413"/>
              <a:chExt cx="1752600" cy="1763749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3" name="TextBox 33"/>
              <p:cNvSpPr txBox="1">
                <a:spLocks noChangeArrowheads="1"/>
              </p:cNvSpPr>
              <p:nvPr/>
            </p:nvSpPr>
            <p:spPr bwMode="auto">
              <a:xfrm>
                <a:off x="4691063" y="2292387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sorted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648200" y="1600200"/>
              <a:ext cx="3429000" cy="3276600"/>
              <a:chOff x="4614863" y="760413"/>
              <a:chExt cx="1752600" cy="173355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0" name="TextBox 33"/>
              <p:cNvSpPr txBox="1">
                <a:spLocks noChangeArrowheads="1"/>
              </p:cNvSpPr>
              <p:nvPr/>
            </p:nvSpPr>
            <p:spPr bwMode="auto">
              <a:xfrm>
                <a:off x="4691063" y="2292387"/>
                <a:ext cx="1555750" cy="122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unsorted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066800" y="1600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(Sort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Key)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133600" y="16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956966" y="1600200"/>
            <a:ext cx="98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(Sort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Key)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943600" y="16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371600" y="1905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2133600" y="1905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Bob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181600" y="19050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</a:t>
            </a:r>
          </a:p>
          <a:p>
            <a:r>
              <a:rPr lang="en-US" altLang="zh-CN" sz="1200" dirty="0" smtClean="0"/>
              <a:t>5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43600" y="1905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Sandra</a:t>
            </a:r>
          </a:p>
          <a:p>
            <a:r>
              <a:rPr lang="en-US" altLang="zh-CN" sz="1200" dirty="0" smtClean="0"/>
              <a:t>John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8200" y="5181600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Data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loaded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sorted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region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when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empty</a:t>
            </a:r>
            <a:r>
              <a:rPr lang="zh-CN" altLang="en-US" sz="1600" dirty="0" smtClean="0"/>
              <a:t> </a:t>
            </a:r>
            <a:endParaRPr lang="en-US" sz="1600" dirty="0" smtClean="0"/>
          </a:p>
        </p:txBody>
      </p:sp>
      <p:sp>
        <p:nvSpPr>
          <p:cNvPr id="99" name="Rectangle 98"/>
          <p:cNvSpPr/>
          <p:nvPr/>
        </p:nvSpPr>
        <p:spPr>
          <a:xfrm>
            <a:off x="4953000" y="2590800"/>
            <a:ext cx="838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25838" y="25908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953000" y="2590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   </a:t>
            </a:r>
            <a:r>
              <a:rPr lang="en-US" altLang="zh-CN" sz="1200" dirty="0" smtClean="0"/>
              <a:t>2</a:t>
            </a:r>
          </a:p>
          <a:p>
            <a:r>
              <a:rPr lang="zh-CN" altLang="en-US" sz="1200" dirty="0" smtClean="0"/>
              <a:t>   </a:t>
            </a:r>
            <a:endParaRPr lang="en-US" altLang="zh-CN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5943600" y="2590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925838" y="32766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34719" y="3276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Jeff</a:t>
            </a:r>
          </a:p>
          <a:p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5562600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Will</a:t>
            </a:r>
            <a:r>
              <a:rPr lang="zh-CN" altLang="en-US" sz="1600" dirty="0"/>
              <a:t> </a:t>
            </a:r>
            <a:r>
              <a:rPr lang="en-US" altLang="zh-CN" sz="1600" dirty="0"/>
              <a:t>keep</a:t>
            </a:r>
            <a:r>
              <a:rPr lang="zh-CN" altLang="en-US" sz="1600" dirty="0"/>
              <a:t> </a:t>
            </a:r>
            <a:r>
              <a:rPr lang="en-US" altLang="zh-CN" sz="1600" dirty="0"/>
              <a:t>adding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block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unsorted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region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until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reaches</a:t>
            </a:r>
            <a:r>
              <a:rPr lang="zh-CN" altLang="en-US" sz="1600" dirty="0"/>
              <a:t> </a:t>
            </a:r>
            <a:r>
              <a:rPr lang="en-US" altLang="zh-CN" sz="1600" dirty="0"/>
              <a:t>1MB.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4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6" grpId="0" animBg="1"/>
      <p:bldP spid="127" grpId="0" animBg="1"/>
      <p:bldP spid="131" grpId="0" animBg="1"/>
      <p:bldP spid="132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4" grpId="0"/>
      <p:bldP spid="87" grpId="0"/>
      <p:bldP spid="88" grpId="0"/>
      <p:bldP spid="89" grpId="0"/>
      <p:bldP spid="90" grpId="0"/>
      <p:bldP spid="93" grpId="0"/>
      <p:bldP spid="96" grpId="0"/>
      <p:bldP spid="97" grpId="0"/>
      <p:bldP spid="98" grpId="0"/>
      <p:bldP spid="99" grpId="0" animBg="1"/>
      <p:bldP spid="100" grpId="0" animBg="1"/>
      <p:bldP spid="104" grpId="0"/>
      <p:bldP spid="105" grpId="0"/>
      <p:bldP spid="106" grpId="0" animBg="1"/>
      <p:bldP spid="107" grpId="0"/>
      <p:bldP spid="1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 smtClean="0"/>
              <a:t>Topics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in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this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Presentation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IE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What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Redshift?</a:t>
            </a:r>
            <a:endParaRPr lang="en-IE" sz="28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IE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Redshift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Architecture</a:t>
            </a: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Structure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Terminology</a:t>
            </a: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Loading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 Processing</a:t>
            </a:r>
            <a:endParaRPr lang="en-US" altLang="zh-CN" sz="28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System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</a:t>
            </a:r>
            <a:endParaRPr lang="en-US" sz="28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IE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Backups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Restore</a:t>
            </a: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Common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issues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Case</a:t>
            </a:r>
            <a:r>
              <a:rPr lang="zh-CN" alt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Handling</a:t>
            </a:r>
          </a:p>
          <a:p>
            <a:pPr marL="514350" indent="-5143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 &amp; A</a:t>
            </a:r>
            <a:endParaRPr lang="en-IE" sz="28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VACUUM [SORT ONLY]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9050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15838" y="19050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766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5814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8862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953000" y="1905000"/>
            <a:ext cx="838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25838" y="19050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866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914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96200" y="1905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8200" y="1600200"/>
            <a:ext cx="7239000" cy="3333679"/>
            <a:chOff x="838200" y="1600200"/>
            <a:chExt cx="7239000" cy="3333679"/>
          </a:xfrm>
        </p:grpSpPr>
        <p:grpSp>
          <p:nvGrpSpPr>
            <p:cNvPr id="51" name="Group 50"/>
            <p:cNvGrpSpPr/>
            <p:nvPr/>
          </p:nvGrpSpPr>
          <p:grpSpPr>
            <a:xfrm>
              <a:off x="838200" y="1600200"/>
              <a:ext cx="3429000" cy="3333679"/>
              <a:chOff x="4614863" y="760413"/>
              <a:chExt cx="1752600" cy="1763749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3" name="TextBox 33"/>
              <p:cNvSpPr txBox="1">
                <a:spLocks noChangeArrowheads="1"/>
              </p:cNvSpPr>
              <p:nvPr/>
            </p:nvSpPr>
            <p:spPr bwMode="auto">
              <a:xfrm>
                <a:off x="4691063" y="2292387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sorted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648200" y="1600200"/>
              <a:ext cx="3429000" cy="3276600"/>
              <a:chOff x="4614863" y="760413"/>
              <a:chExt cx="1752600" cy="173355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0" name="TextBox 33"/>
              <p:cNvSpPr txBox="1">
                <a:spLocks noChangeArrowheads="1"/>
              </p:cNvSpPr>
              <p:nvPr/>
            </p:nvSpPr>
            <p:spPr bwMode="auto">
              <a:xfrm>
                <a:off x="4691063" y="2292387"/>
                <a:ext cx="1555750" cy="122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unsorted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066800" y="1600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(Sort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Key)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133600" y="16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956966" y="1600200"/>
            <a:ext cx="106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(Sort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Key)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943600" y="16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371600" y="1905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2133600" y="1905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Nathan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181600" y="19050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</a:t>
            </a:r>
          </a:p>
          <a:p>
            <a:r>
              <a:rPr lang="en-US" altLang="zh-CN" sz="1200" dirty="0" smtClean="0"/>
              <a:t>5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43600" y="1905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Sandra</a:t>
            </a:r>
          </a:p>
          <a:p>
            <a:r>
              <a:rPr lang="en-US" altLang="zh-CN" sz="1200" dirty="0" smtClean="0"/>
              <a:t>John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8200" y="5181600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600" dirty="0" smtClean="0"/>
              <a:t>VACUUM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[SORT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ONLY]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sort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rows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sort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order</a:t>
            </a:r>
            <a:endParaRPr lang="en-US" sz="1600" dirty="0" smtClean="0"/>
          </a:p>
        </p:txBody>
      </p:sp>
      <p:sp>
        <p:nvSpPr>
          <p:cNvPr id="99" name="Rectangle 98"/>
          <p:cNvSpPr/>
          <p:nvPr/>
        </p:nvSpPr>
        <p:spPr>
          <a:xfrm>
            <a:off x="4953000" y="2590800"/>
            <a:ext cx="838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25838" y="25908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953000" y="2590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</a:t>
            </a:r>
          </a:p>
          <a:p>
            <a:r>
              <a:rPr lang="zh-CN" altLang="en-US" sz="1200" dirty="0" smtClean="0"/>
              <a:t>   </a:t>
            </a:r>
            <a:endParaRPr lang="en-US" altLang="zh-CN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5943600" y="2590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925838" y="32766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34719" y="3276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Jeff</a:t>
            </a:r>
          </a:p>
          <a:p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5562600"/>
            <a:ext cx="50064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Data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sorted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region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after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VACUUM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completes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2057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</a:t>
            </a:r>
          </a:p>
          <a:p>
            <a:r>
              <a:rPr lang="zh-CN" altLang="zh-CN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…</a:t>
            </a:r>
            <a:r>
              <a:rPr lang="zh-CN" altLang="en-US" sz="1200" dirty="0" smtClean="0"/>
              <a:t>  </a:t>
            </a:r>
            <a:endParaRPr lang="en-US" altLang="zh-CN" sz="1200" dirty="0" smtClean="0"/>
          </a:p>
          <a:p>
            <a:r>
              <a:rPr lang="zh-CN" altLang="en-US" sz="1200" dirty="0" smtClean="0"/>
              <a:t>   </a:t>
            </a:r>
            <a:endParaRPr lang="en-US" altLang="zh-CN" sz="12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066800" y="25908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06236" y="2590800"/>
            <a:ext cx="4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33600" y="2057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Jeff</a:t>
            </a:r>
          </a:p>
          <a:p>
            <a:r>
              <a:rPr lang="en-US" altLang="zh-CN" sz="1200" dirty="0" smtClean="0"/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5838" y="2590800"/>
            <a:ext cx="1066800" cy="685800"/>
            <a:chOff x="2133600" y="2590800"/>
            <a:chExt cx="1066800" cy="685800"/>
          </a:xfrm>
        </p:grpSpPr>
        <p:sp>
          <p:nvSpPr>
            <p:cNvPr id="41" name="Rectangle 40"/>
            <p:cNvSpPr/>
            <p:nvPr/>
          </p:nvSpPr>
          <p:spPr>
            <a:xfrm>
              <a:off x="2133600" y="2590800"/>
              <a:ext cx="1066800" cy="685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3600" y="25908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John</a:t>
              </a:r>
            </a:p>
            <a:p>
              <a:r>
                <a:rPr lang="en-US" altLang="zh-CN" sz="1200" dirty="0" smtClean="0"/>
                <a:t>…</a:t>
              </a:r>
            </a:p>
            <a:p>
              <a:r>
                <a:rPr lang="en-US" altLang="zh-CN" sz="1200" dirty="0" smtClean="0"/>
                <a:t>…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124719" y="32766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133600" y="3276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Sandra</a:t>
            </a:r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604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6" grpId="0" animBg="1"/>
      <p:bldP spid="126" grpId="1" animBg="1"/>
      <p:bldP spid="127" grpId="0" animBg="1"/>
      <p:bldP spid="131" grpId="0" animBg="1"/>
      <p:bldP spid="132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4" grpId="0"/>
      <p:bldP spid="87" grpId="0"/>
      <p:bldP spid="88" grpId="0"/>
      <p:bldP spid="89" grpId="0"/>
      <p:bldP spid="90" grpId="0"/>
      <p:bldP spid="93" grpId="0"/>
      <p:bldP spid="96" grpId="0"/>
      <p:bldP spid="96" grpId="1"/>
      <p:bldP spid="97" grpId="0"/>
      <p:bldP spid="97" grpId="1"/>
      <p:bldP spid="97" grpId="2"/>
      <p:bldP spid="98" grpId="0"/>
      <p:bldP spid="99" grpId="0" animBg="1"/>
      <p:bldP spid="99" grpId="1" animBg="1"/>
      <p:bldP spid="100" grpId="0" animBg="1"/>
      <p:bldP spid="100" grpId="1" animBg="1"/>
      <p:bldP spid="104" grpId="0"/>
      <p:bldP spid="104" grpId="1"/>
      <p:bldP spid="105" grpId="0"/>
      <p:bldP spid="105" grpId="1"/>
      <p:bldP spid="106" grpId="0" animBg="1"/>
      <p:bldP spid="106" grpId="1" animBg="1"/>
      <p:bldP spid="107" grpId="0"/>
      <p:bldP spid="107" grpId="1"/>
      <p:bldP spid="36" grpId="0"/>
      <p:bldP spid="37" grpId="0" animBg="1"/>
      <p:bldP spid="38" grpId="0"/>
      <p:bldP spid="39" grpId="0"/>
      <p:bldP spid="43" grpId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Styles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--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single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sort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key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#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create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table </a:t>
            </a:r>
            <a:r>
              <a:rPr lang="en-US" sz="1600" dirty="0" err="1">
                <a:latin typeface="Courier New"/>
                <a:cs typeface="Courier New"/>
              </a:rPr>
              <a:t>cust_sales_date_single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sortkey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c_custkey</a:t>
            </a:r>
            <a:r>
              <a:rPr lang="en-US" sz="1600" dirty="0">
                <a:latin typeface="Courier New"/>
                <a:cs typeface="Courier New"/>
              </a:rPr>
              <a:t>) as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select</a:t>
            </a:r>
            <a:r>
              <a:rPr lang="en-US" sz="1600" dirty="0">
                <a:latin typeface="Courier New"/>
                <a:cs typeface="Courier New"/>
              </a:rPr>
              <a:t> *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from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cust_sales_date</a:t>
            </a:r>
            <a:r>
              <a:rPr lang="en-US" sz="1600" dirty="0">
                <a:latin typeface="Courier New"/>
                <a:cs typeface="Courier New"/>
              </a:rPr>
              <a:t>; </a:t>
            </a:r>
            <a:endParaRPr lang="en-US" sz="16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/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--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compound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sort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key</a:t>
            </a:r>
            <a:endParaRPr lang="en-US" sz="1600" dirty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#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create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table </a:t>
            </a:r>
            <a:r>
              <a:rPr lang="en-US" sz="1600" dirty="0" err="1">
                <a:latin typeface="Courier New"/>
                <a:cs typeface="Courier New"/>
              </a:rPr>
              <a:t>cust_sales_date_compound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compound </a:t>
            </a:r>
            <a:r>
              <a:rPr lang="en-US" sz="1600" b="1" dirty="0" err="1">
                <a:latin typeface="Courier New"/>
                <a:cs typeface="Courier New"/>
              </a:rPr>
              <a:t>sortkey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c_custkey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c_region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c_mktsegment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d_date</a:t>
            </a:r>
            <a:r>
              <a:rPr lang="en-US" sz="1600" dirty="0">
                <a:latin typeface="Courier New"/>
                <a:cs typeface="Courier New"/>
              </a:rPr>
              <a:t>) as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select</a:t>
            </a:r>
            <a:r>
              <a:rPr lang="en-US" sz="1600" dirty="0">
                <a:latin typeface="Courier New"/>
                <a:cs typeface="Courier New"/>
              </a:rPr>
              <a:t> *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from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cust_sales_date</a:t>
            </a:r>
            <a:r>
              <a:rPr lang="en-US" sz="1600" dirty="0">
                <a:latin typeface="Courier New"/>
                <a:cs typeface="Courier New"/>
              </a:rPr>
              <a:t>; </a:t>
            </a:r>
            <a:endParaRPr lang="en-US" sz="16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/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--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interleave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sort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key</a:t>
            </a:r>
            <a:endParaRPr lang="en-US" sz="1600" dirty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#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create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table </a:t>
            </a:r>
            <a:r>
              <a:rPr lang="en-US" sz="1600" dirty="0" err="1">
                <a:latin typeface="Courier New"/>
                <a:cs typeface="Courier New"/>
              </a:rPr>
              <a:t>cust_sales_date_interleaved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interleaved </a:t>
            </a:r>
            <a:r>
              <a:rPr lang="en-US" sz="1600" b="1" dirty="0" err="1">
                <a:latin typeface="Courier New"/>
                <a:cs typeface="Courier New"/>
              </a:rPr>
              <a:t>sortkey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c_custkey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c_region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c_mktsegment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d_date</a:t>
            </a:r>
            <a:r>
              <a:rPr lang="en-US" sz="1600" dirty="0">
                <a:latin typeface="Courier New"/>
                <a:cs typeface="Courier New"/>
              </a:rPr>
              <a:t>) as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select</a:t>
            </a:r>
            <a:r>
              <a:rPr lang="en-US" sz="1600" dirty="0">
                <a:latin typeface="Courier New"/>
                <a:cs typeface="Courier New"/>
              </a:rPr>
              <a:t> *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from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cust_sales_date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5181600"/>
            <a:ext cx="16764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All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Sort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keys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have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equal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weight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733800"/>
            <a:ext cx="1905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Ordered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first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sort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key..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second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..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etc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029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Styles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Courier New"/>
                <a:cs typeface="Courier New"/>
              </a:rPr>
              <a:t>-- Query 1 </a:t>
            </a:r>
            <a:endParaRPr lang="en-US" sz="16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#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select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max(</a:t>
            </a:r>
            <a:r>
              <a:rPr lang="en-US" sz="1600" dirty="0" err="1">
                <a:latin typeface="Courier New"/>
                <a:cs typeface="Courier New"/>
              </a:rPr>
              <a:t>lo_revenue</a:t>
            </a:r>
            <a:r>
              <a:rPr lang="en-US" sz="1600" dirty="0">
                <a:latin typeface="Courier New"/>
                <a:cs typeface="Courier New"/>
              </a:rPr>
              <a:t>), min(</a:t>
            </a:r>
            <a:r>
              <a:rPr lang="en-US" sz="1600" dirty="0" err="1">
                <a:latin typeface="Courier New"/>
                <a:cs typeface="Courier New"/>
              </a:rPr>
              <a:t>lo_revenue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from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&lt;</a:t>
            </a:r>
            <a:r>
              <a:rPr lang="en-US" altLang="zh-CN" sz="1600" dirty="0" err="1" smtClean="0">
                <a:latin typeface="Courier New"/>
                <a:cs typeface="Courier New"/>
              </a:rPr>
              <a:t>table_name</a:t>
            </a:r>
            <a:r>
              <a:rPr lang="en-US" altLang="zh-CN" sz="1600" dirty="0" smtClean="0">
                <a:latin typeface="Courier New"/>
                <a:cs typeface="Courier New"/>
              </a:rPr>
              <a:t>&gt;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where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c_custkey</a:t>
            </a:r>
            <a:r>
              <a:rPr lang="en-US" sz="1600" dirty="0">
                <a:latin typeface="Courier New"/>
                <a:cs typeface="Courier New"/>
              </a:rPr>
              <a:t> &lt; 100000;</a:t>
            </a:r>
            <a:endParaRPr lang="en-US" sz="16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/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 Query 2 </a:t>
            </a:r>
            <a:endParaRPr lang="en-US" sz="16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#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select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max(</a:t>
            </a:r>
            <a:r>
              <a:rPr lang="en-US" sz="1600" dirty="0" err="1">
                <a:latin typeface="Courier New"/>
                <a:cs typeface="Courier New"/>
              </a:rPr>
              <a:t>lo_revenue</a:t>
            </a:r>
            <a:r>
              <a:rPr lang="en-US" sz="1600" dirty="0">
                <a:latin typeface="Courier New"/>
                <a:cs typeface="Courier New"/>
              </a:rPr>
              <a:t>), min(</a:t>
            </a:r>
            <a:r>
              <a:rPr lang="en-US" sz="1600" dirty="0" err="1">
                <a:latin typeface="Courier New"/>
                <a:cs typeface="Courier New"/>
              </a:rPr>
              <a:t>lo_revenue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from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altLang="zh-CN" sz="1600" dirty="0">
                <a:latin typeface="Courier New"/>
                <a:cs typeface="Courier New"/>
              </a:rPr>
              <a:t>&lt;</a:t>
            </a:r>
            <a:r>
              <a:rPr lang="en-US" altLang="zh-CN" sz="1600" dirty="0" err="1">
                <a:latin typeface="Courier New"/>
                <a:cs typeface="Courier New"/>
              </a:rPr>
              <a:t>table_name</a:t>
            </a:r>
            <a:r>
              <a:rPr lang="en-US" altLang="zh-CN" sz="1600" dirty="0">
                <a:latin typeface="Courier New"/>
                <a:cs typeface="Courier New"/>
              </a:rPr>
              <a:t>&gt;</a:t>
            </a:r>
            <a:r>
              <a:rPr lang="zh-CN" alt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where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c_region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'ASIA' </a:t>
            </a:r>
            <a:r>
              <a:rPr lang="en-US" sz="1600" dirty="0">
                <a:latin typeface="Courier New"/>
                <a:cs typeface="Courier New"/>
              </a:rPr>
              <a:t>and </a:t>
            </a:r>
            <a:r>
              <a:rPr lang="en-US" sz="1600" dirty="0" err="1">
                <a:latin typeface="Courier New"/>
                <a:cs typeface="Courier New"/>
              </a:rPr>
              <a:t>c_mktsegment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'FURNITURE'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/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--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Query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altLang="zh-CN" sz="1600" dirty="0" smtClean="0">
                <a:latin typeface="Courier New"/>
                <a:cs typeface="Courier New"/>
              </a:rPr>
              <a:t>3</a:t>
            </a:r>
            <a:endParaRPr lang="en-US" sz="1600" dirty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Courier New"/>
                <a:cs typeface="Courier New"/>
              </a:rPr>
              <a:t>#</a:t>
            </a:r>
            <a:r>
              <a:rPr lang="zh-CN" alt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select</a:t>
            </a:r>
            <a:r>
              <a:rPr lang="en-US" sz="1600" dirty="0">
                <a:latin typeface="Courier New"/>
                <a:cs typeface="Courier New"/>
              </a:rPr>
              <a:t> max(</a:t>
            </a:r>
            <a:r>
              <a:rPr lang="en-US" sz="1600" dirty="0" err="1">
                <a:latin typeface="Courier New"/>
                <a:cs typeface="Courier New"/>
              </a:rPr>
              <a:t>lo_revenue</a:t>
            </a:r>
            <a:r>
              <a:rPr lang="en-US" sz="1600" dirty="0">
                <a:latin typeface="Courier New"/>
                <a:cs typeface="Courier New"/>
              </a:rPr>
              <a:t>), min(</a:t>
            </a:r>
            <a:r>
              <a:rPr lang="en-US" sz="1600" dirty="0" err="1">
                <a:latin typeface="Courier New"/>
                <a:cs typeface="Courier New"/>
              </a:rPr>
              <a:t>lo_revenue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4F81BD"/>
                </a:solidFill>
                <a:latin typeface="Courier New"/>
                <a:cs typeface="Courier New"/>
              </a:rPr>
              <a:t>from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altLang="zh-CN" sz="1600" dirty="0">
                <a:latin typeface="Courier New"/>
                <a:cs typeface="Courier New"/>
              </a:rPr>
              <a:t>&lt;</a:t>
            </a:r>
            <a:r>
              <a:rPr lang="en-US" altLang="zh-CN" sz="1600" dirty="0" err="1">
                <a:latin typeface="Courier New"/>
                <a:cs typeface="Courier New"/>
              </a:rPr>
              <a:t>table_name</a:t>
            </a:r>
            <a:r>
              <a:rPr lang="en-US" altLang="zh-CN" sz="1600" dirty="0">
                <a:latin typeface="Courier New"/>
                <a:cs typeface="Courier New"/>
              </a:rPr>
              <a:t>&gt;</a:t>
            </a:r>
            <a:r>
              <a:rPr lang="zh-CN" alt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Courier New"/>
                <a:cs typeface="Courier New"/>
              </a:rPr>
              <a:t>where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d_date</a:t>
            </a:r>
            <a:r>
              <a:rPr lang="en-US" sz="1600" dirty="0">
                <a:latin typeface="Courier New"/>
                <a:cs typeface="Courier New"/>
              </a:rPr>
              <a:t> between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'01/01/1996' </a:t>
            </a:r>
            <a:r>
              <a:rPr lang="en-US" sz="1600" dirty="0">
                <a:latin typeface="Courier New"/>
                <a:cs typeface="Courier New"/>
              </a:rPr>
              <a:t>and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'01/14/1996' </a:t>
            </a:r>
            <a:r>
              <a:rPr lang="en-US" sz="1600" dirty="0">
                <a:latin typeface="Courier New"/>
                <a:cs typeface="Courier New"/>
              </a:rPr>
              <a:t>and </a:t>
            </a:r>
            <a:r>
              <a:rPr lang="en-US" sz="1600" dirty="0" err="1">
                <a:latin typeface="Courier New"/>
                <a:cs typeface="Courier New"/>
              </a:rPr>
              <a:t>c_mktsegment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'FURNITURE' </a:t>
            </a:r>
            <a:r>
              <a:rPr lang="en-US" sz="1600" dirty="0">
                <a:latin typeface="Courier New"/>
                <a:cs typeface="Courier New"/>
              </a:rPr>
              <a:t>and </a:t>
            </a:r>
            <a:r>
              <a:rPr lang="en-US" sz="1600" dirty="0" err="1">
                <a:latin typeface="Courier New"/>
                <a:cs typeface="Courier New"/>
              </a:rPr>
              <a:t>c_region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'ASIA'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endParaRPr lang="en-IE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236443"/>
            <a:ext cx="16002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Reminder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 </a:t>
            </a:r>
            <a:r>
              <a:rPr lang="en-US" sz="1100" dirty="0" err="1" smtClean="0"/>
              <a:t>sortkey</a:t>
            </a:r>
            <a:r>
              <a:rPr lang="en-US" sz="1100" dirty="0" smtClean="0"/>
              <a:t> (</a:t>
            </a:r>
          </a:p>
          <a:p>
            <a:r>
              <a:rPr lang="en-US" sz="1100" dirty="0" err="1" smtClean="0"/>
              <a:t>c_custkey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err="1" smtClean="0"/>
              <a:t>c_region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err="1" smtClean="0"/>
              <a:t>c_mktsegment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err="1" smtClean="0"/>
              <a:t>d_date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0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Styles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4800" y="16764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Performed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with tables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with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480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million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rows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2-node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Choosing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your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style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should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depend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queries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that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you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run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Importance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good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schema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design</a:t>
            </a: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rt key perform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37465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4191000" y="3657600"/>
            <a:ext cx="838200" cy="6858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91000" y="4343400"/>
            <a:ext cx="838200" cy="3810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029200" y="3657600"/>
            <a:ext cx="838200" cy="6858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4343400"/>
            <a:ext cx="838200" cy="3810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2438400"/>
            <a:ext cx="9144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Use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only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first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sort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key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2438400"/>
            <a:ext cx="11430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Use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second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and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third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sort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key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2438400"/>
            <a:ext cx="13716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Use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fourth,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third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then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second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sort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key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124200" y="2971800"/>
            <a:ext cx="533400" cy="2286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2971800"/>
            <a:ext cx="228600" cy="2286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10200" y="2971800"/>
            <a:ext cx="381000" cy="2286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3429000" y="3581400"/>
            <a:ext cx="838200" cy="11430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20" grpId="0" animBg="1"/>
      <p:bldP spid="2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Distribution?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Determine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</a:t>
            </a: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here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placed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styles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: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round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-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robin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style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data,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row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KEY: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Groups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similar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together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avoid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redistribution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ALL: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reside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first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Goals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</a:t>
            </a:r>
            <a:r>
              <a:rPr lang="en-US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istribute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workload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evenly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among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Minimize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movement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during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execution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 Skew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public.distribution_skew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(id INT,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);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400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million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row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90%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values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customer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‘</a:t>
            </a: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Amazon.com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’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Causes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90%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under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That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particular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work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much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than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nodes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potentially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cause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OOM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Full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How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resolve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this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: 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Change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have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change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together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Redistribution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skew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Skew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Visualized</a:t>
            </a:r>
            <a:endParaRPr 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5800" y="1447800"/>
            <a:ext cx="3657600" cy="3962400"/>
            <a:chOff x="2549525" y="760413"/>
            <a:chExt cx="1689100" cy="1733550"/>
          </a:xfrm>
        </p:grpSpPr>
        <p:sp>
          <p:nvSpPr>
            <p:cNvPr id="18" name="Rounded Rectangle 17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0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0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2286000"/>
            <a:ext cx="1587438" cy="2667000"/>
            <a:chOff x="6750050" y="2843213"/>
            <a:chExt cx="1752600" cy="1754435"/>
          </a:xfrm>
        </p:grpSpPr>
        <p:sp>
          <p:nvSpPr>
            <p:cNvPr id="21" name="Rounded Rectangle 20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14600" y="2286000"/>
            <a:ext cx="1587438" cy="2667000"/>
            <a:chOff x="6750050" y="2843213"/>
            <a:chExt cx="1752600" cy="1754435"/>
          </a:xfrm>
        </p:grpSpPr>
        <p:sp>
          <p:nvSpPr>
            <p:cNvPr id="24" name="Rounded Rectangle 23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1524000"/>
            <a:ext cx="2057400" cy="731520"/>
            <a:chOff x="2133600" y="1676400"/>
            <a:chExt cx="2057400" cy="731520"/>
          </a:xfrm>
        </p:grpSpPr>
        <p:pic>
          <p:nvPicPr>
            <p:cNvPr id="26" name="Picture 25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676400"/>
              <a:ext cx="2057400" cy="73152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0800" y="1828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Core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6000" y="1524000"/>
            <a:ext cx="2057400" cy="731520"/>
            <a:chOff x="2133600" y="1676400"/>
            <a:chExt cx="2057400" cy="731520"/>
          </a:xfrm>
        </p:grpSpPr>
        <p:pic>
          <p:nvPicPr>
            <p:cNvPr id="42" name="Picture 41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676400"/>
              <a:ext cx="2057400" cy="731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590800" y="1828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Core</a:t>
              </a:r>
              <a:endParaRPr lang="en-US" dirty="0"/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9186"/>
              </p:ext>
            </p:extLst>
          </p:nvPr>
        </p:nvGraphicFramePr>
        <p:xfrm>
          <a:off x="914400" y="24384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648200" y="1447800"/>
            <a:ext cx="3657600" cy="3962400"/>
            <a:chOff x="2549525" y="760413"/>
            <a:chExt cx="1689100" cy="1733550"/>
          </a:xfrm>
        </p:grpSpPr>
        <p:sp>
          <p:nvSpPr>
            <p:cNvPr id="45" name="Rounded Rectangle 44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0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1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00600" y="2286000"/>
            <a:ext cx="1587438" cy="2590800"/>
            <a:chOff x="6750050" y="2843213"/>
            <a:chExt cx="1752600" cy="1754435"/>
          </a:xfrm>
        </p:grpSpPr>
        <p:sp>
          <p:nvSpPr>
            <p:cNvPr id="48" name="Rounded Rectangle 47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77000" y="2286000"/>
            <a:ext cx="1587438" cy="2590800"/>
            <a:chOff x="6750050" y="2843213"/>
            <a:chExt cx="1752600" cy="1754435"/>
          </a:xfrm>
        </p:grpSpPr>
        <p:sp>
          <p:nvSpPr>
            <p:cNvPr id="51" name="Rounded Rectangle 50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72000" y="1524000"/>
            <a:ext cx="2057400" cy="731520"/>
            <a:chOff x="2133600" y="1676400"/>
            <a:chExt cx="2057400" cy="731520"/>
          </a:xfrm>
        </p:grpSpPr>
        <p:pic>
          <p:nvPicPr>
            <p:cNvPr id="54" name="Picture 53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676400"/>
              <a:ext cx="2057400" cy="73152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590800" y="1828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Core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48400" y="1524000"/>
            <a:ext cx="2057400" cy="731520"/>
            <a:chOff x="2133600" y="1676400"/>
            <a:chExt cx="2057400" cy="731520"/>
          </a:xfrm>
        </p:grpSpPr>
        <p:pic>
          <p:nvPicPr>
            <p:cNvPr id="61" name="Picture 60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676400"/>
              <a:ext cx="2057400" cy="7315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90800" y="1828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CPU Core</a:t>
              </a:r>
              <a:endParaRPr lang="en-US" dirty="0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05790"/>
              </p:ext>
            </p:extLst>
          </p:nvPr>
        </p:nvGraphicFramePr>
        <p:xfrm>
          <a:off x="4876800" y="24384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6988"/>
              </p:ext>
            </p:extLst>
          </p:nvPr>
        </p:nvGraphicFramePr>
        <p:xfrm>
          <a:off x="2590800" y="2971800"/>
          <a:ext cx="838200" cy="116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</a:tblGrid>
              <a:tr h="2921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…..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…..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29878"/>
              </p:ext>
            </p:extLst>
          </p:nvPr>
        </p:nvGraphicFramePr>
        <p:xfrm>
          <a:off x="6553200" y="24384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23527"/>
              </p:ext>
            </p:extLst>
          </p:nvPr>
        </p:nvGraphicFramePr>
        <p:xfrm>
          <a:off x="2590800" y="2438400"/>
          <a:ext cx="1371600" cy="87630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00" dirty="0" smtClean="0"/>
                        <a:t>…..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8674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you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distribution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skew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2.0</a:t>
            </a:r>
            <a:r>
              <a:rPr lang="zh-CN" altLang="en-US" sz="1600" dirty="0" smtClean="0"/>
              <a:t>,</a:t>
            </a:r>
            <a:r>
              <a:rPr lang="en-US" altLang="zh-CN" sz="1600" dirty="0" smtClean="0"/>
              <a:t>how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impact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your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query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performance?</a:t>
            </a:r>
            <a:r>
              <a:rPr lang="zh-CN" altLang="en-US" sz="1600" dirty="0" smtClean="0"/>
              <a:t> 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477000" y="6248400"/>
            <a:ext cx="16764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may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run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up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to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2x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slower</a:t>
            </a:r>
            <a:endParaRPr lang="en-US" sz="1100" dirty="0"/>
          </a:p>
        </p:txBody>
      </p:sp>
      <p:sp>
        <p:nvSpPr>
          <p:cNvPr id="68" name="Rounded Rectangle 67"/>
          <p:cNvSpPr/>
          <p:nvPr/>
        </p:nvSpPr>
        <p:spPr bwMode="auto">
          <a:xfrm>
            <a:off x="2590800" y="3048000"/>
            <a:ext cx="838200" cy="10668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2590800" y="1600200"/>
            <a:ext cx="1447800" cy="5334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5562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19800" y="5562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350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ms</a:t>
            </a:r>
            <a:endParaRPr lang="en-US" sz="1200" dirty="0"/>
          </a:p>
        </p:txBody>
      </p:sp>
      <p:sp>
        <p:nvSpPr>
          <p:cNvPr id="71" name="Rounded Rectangle 70"/>
          <p:cNvSpPr/>
          <p:nvPr/>
        </p:nvSpPr>
        <p:spPr bwMode="auto">
          <a:xfrm>
            <a:off x="2133600" y="5562600"/>
            <a:ext cx="685800" cy="3048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8" grpId="1" animBg="1"/>
      <p:bldP spid="69" grpId="0" animBg="1"/>
      <p:bldP spid="69" grpId="1" animBg="1"/>
      <p:bldP spid="8" grpId="0"/>
      <p:bldP spid="70" grpId="0"/>
      <p:bldP spid="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Compression Encoding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should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always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encoding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(except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small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tables)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Reduces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footprint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disk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Reduces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I/O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memory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gets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decompressed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during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execution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Information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encoding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style: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http://docs.aws.amazon.com/redshift/latest/dg/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c_Compression_encodings.html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Testing Compression Encoding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0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zh-CN" alt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COMPRESSION</a:t>
            </a:r>
            <a:r>
              <a:rPr lang="zh-CN" alt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400" dirty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encodingcolumns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columnraw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columnbytedict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bytedict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columnlzo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lzo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columnrunlength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runlength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columntext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text255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1492773"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columntext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32k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text32k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col,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blocknum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stv_blocklist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stv_tbl_perm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b.tbl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p.id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encodingvenue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roup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Defining Constraints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Constraints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enforced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Redshift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planning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hints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E.g.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planner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certain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statistical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computations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Assumes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that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Redshift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valid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Constraint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enforcement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should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done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prior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NULL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column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constraints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enforced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IMPORTANT: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If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constraints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enforced,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lead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incorrect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results.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Redshift?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Schema design ROT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 key – frequently filtered columns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Compound: when a prefix of the sort key columns is used to filter data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Interleaved: when the combination of columns filtered is unknown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Distribution – frequently joined columns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Key: joins are frequently performed and creates even distribution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ALL: not frequently updated, relatively small in size tables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EVEN: when key doesn’t produce a even distribution 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Encoding – Cost of decompression vs I/O saved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Constraints – Make sure they are enforced</a:t>
            </a: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7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Loading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COPY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most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efficient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way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ia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S3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,</a:t>
            </a:r>
            <a:r>
              <a:rPr lang="en-US" altLang="zh-CN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DynamoDB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,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SSH</a:t>
            </a: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help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with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compression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if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empty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INSERT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Bulk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inserts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supported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but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efficient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COPY</a:t>
            </a: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COMMIT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Queueing</a:t>
            </a:r>
            <a:endParaRPr lang="en-IE" altLang="zh-CN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Redshift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OLAP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database,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more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recommended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group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together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much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possible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together</a:t>
            </a: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Loading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Data Best Practices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COPY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 </a:t>
            </a: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Single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COPY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command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Split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your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multiple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files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(between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1MB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1GB)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Compress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your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files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GZIP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LZOP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order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Sequential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Blocks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staging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time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series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manifest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file</a:t>
            </a: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bulk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insert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multi-row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insert</a:t>
            </a: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0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COPY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S3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Visualized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0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447800"/>
            <a:ext cx="3657600" cy="3352800"/>
            <a:chOff x="2549525" y="760413"/>
            <a:chExt cx="1689100" cy="1733550"/>
          </a:xfrm>
        </p:grpSpPr>
        <p:sp>
          <p:nvSpPr>
            <p:cNvPr id="7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0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0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1600200"/>
            <a:ext cx="1587438" cy="2667000"/>
            <a:chOff x="6750050" y="2843213"/>
            <a:chExt cx="1752600" cy="1754435"/>
          </a:xfrm>
        </p:grpSpPr>
        <p:sp>
          <p:nvSpPr>
            <p:cNvPr id="10" name="Rounded Rectangle 9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4600" y="1600200"/>
            <a:ext cx="1587438" cy="2667000"/>
            <a:chOff x="6750050" y="2843213"/>
            <a:chExt cx="1752600" cy="1754435"/>
          </a:xfrm>
        </p:grpSpPr>
        <p:sp>
          <p:nvSpPr>
            <p:cNvPr id="13" name="Rounded Rectangle 12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93379"/>
              </p:ext>
            </p:extLst>
          </p:nvPr>
        </p:nvGraphicFramePr>
        <p:xfrm>
          <a:off x="9144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648200" y="1447800"/>
            <a:ext cx="3657600" cy="3352800"/>
            <a:chOff x="2549525" y="760413"/>
            <a:chExt cx="1689100" cy="1733550"/>
          </a:xfrm>
        </p:grpSpPr>
        <p:sp>
          <p:nvSpPr>
            <p:cNvPr id="17" name="Rounded Rectangle 1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1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1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0600" y="1600200"/>
            <a:ext cx="1587438" cy="2590800"/>
            <a:chOff x="6750050" y="2843213"/>
            <a:chExt cx="1752600" cy="1754435"/>
          </a:xfrm>
        </p:grpSpPr>
        <p:sp>
          <p:nvSpPr>
            <p:cNvPr id="20" name="Rounded Rectangle 19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77000" y="1600200"/>
            <a:ext cx="1587438" cy="2590800"/>
            <a:chOff x="6750050" y="2843213"/>
            <a:chExt cx="1752600" cy="1754435"/>
          </a:xfrm>
        </p:grpSpPr>
        <p:sp>
          <p:nvSpPr>
            <p:cNvPr id="23" name="Rounded Rectangle 22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56530"/>
              </p:ext>
            </p:extLst>
          </p:nvPr>
        </p:nvGraphicFramePr>
        <p:xfrm>
          <a:off x="48768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05335"/>
              </p:ext>
            </p:extLst>
          </p:nvPr>
        </p:nvGraphicFramePr>
        <p:xfrm>
          <a:off x="65532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89612"/>
              </p:ext>
            </p:extLst>
          </p:nvPr>
        </p:nvGraphicFramePr>
        <p:xfrm>
          <a:off x="25908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27" descr="S3-Bucket-with-objec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562600"/>
            <a:ext cx="731520" cy="731520"/>
          </a:xfrm>
          <a:prstGeom prst="rect">
            <a:avLst/>
          </a:prstGeom>
        </p:spPr>
      </p:pic>
      <p:pic>
        <p:nvPicPr>
          <p:cNvPr id="29" name="Picture 28" descr="S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731520" cy="731520"/>
          </a:xfrm>
          <a:prstGeom prst="rect">
            <a:avLst/>
          </a:prstGeom>
        </p:spPr>
      </p:pic>
      <p:pic>
        <p:nvPicPr>
          <p:cNvPr id="31" name="Picture 30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731520" cy="731520"/>
          </a:xfrm>
          <a:prstGeom prst="rect">
            <a:avLst/>
          </a:prstGeom>
        </p:spPr>
      </p:pic>
      <p:pic>
        <p:nvPicPr>
          <p:cNvPr id="32" name="Picture 31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00600"/>
            <a:ext cx="731520" cy="731520"/>
          </a:xfrm>
          <a:prstGeom prst="rect">
            <a:avLst/>
          </a:prstGeom>
        </p:spPr>
      </p:pic>
      <p:pic>
        <p:nvPicPr>
          <p:cNvPr id="33" name="Picture 32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800600"/>
            <a:ext cx="731520" cy="731520"/>
          </a:xfrm>
          <a:prstGeom prst="rect">
            <a:avLst/>
          </a:prstGeom>
        </p:spPr>
      </p:pic>
      <p:pic>
        <p:nvPicPr>
          <p:cNvPr id="34" name="Picture 33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00600"/>
            <a:ext cx="731520" cy="73152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334000" y="60198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54102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15000" y="5427962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00200" y="60960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00200" y="54864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52800" y="54864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15200" y="4249438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5000" y="42672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0200" y="4325638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52800" y="4325638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Once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inserted,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cannot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changed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DELETE/UPDATE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(Delete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zh-CN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+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Insert)</a:t>
            </a: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Rows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marked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deleted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but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space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reclaimed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back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Spaces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will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reused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Causes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stale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statistics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inaccurate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planning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41910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5838" y="41910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4191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4191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4191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191000"/>
            <a:ext cx="8382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25838" y="41910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191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1400" y="4191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200" y="4191000"/>
            <a:ext cx="228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38200" y="3886200"/>
            <a:ext cx="7239000" cy="2819400"/>
            <a:chOff x="838200" y="1600200"/>
            <a:chExt cx="7239000" cy="3333679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1600200"/>
              <a:ext cx="3429000" cy="3333679"/>
              <a:chOff x="4614863" y="760413"/>
              <a:chExt cx="1752600" cy="176374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2" name="TextBox 33"/>
              <p:cNvSpPr txBox="1">
                <a:spLocks noChangeArrowheads="1"/>
              </p:cNvSpPr>
              <p:nvPr/>
            </p:nvSpPr>
            <p:spPr bwMode="auto">
              <a:xfrm>
                <a:off x="4691063" y="2292387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sorted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648200" y="1600200"/>
              <a:ext cx="3429000" cy="3276600"/>
              <a:chOff x="4614863" y="760413"/>
              <a:chExt cx="1752600" cy="17335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TextBox 33"/>
              <p:cNvSpPr txBox="1">
                <a:spLocks noChangeArrowheads="1"/>
              </p:cNvSpPr>
              <p:nvPr/>
            </p:nvSpPr>
            <p:spPr bwMode="auto">
              <a:xfrm>
                <a:off x="4691063" y="2292387"/>
                <a:ext cx="1555750" cy="122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unsorted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066800" y="3886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(Sort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Key)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3886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6966" y="3886200"/>
            <a:ext cx="106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(Sort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Key)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886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4191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133600" y="4191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Nathan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4191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3600" y="4191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Jeffery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3000" y="4343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</a:t>
            </a:r>
          </a:p>
          <a:p>
            <a:r>
              <a:rPr lang="zh-CN" altLang="zh-CN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…</a:t>
            </a:r>
            <a:r>
              <a:rPr lang="zh-CN" altLang="en-US" sz="1200" dirty="0" smtClean="0"/>
              <a:t>  </a:t>
            </a:r>
            <a:endParaRPr lang="en-US" altLang="zh-CN" sz="1200" dirty="0" smtClean="0"/>
          </a:p>
          <a:p>
            <a:r>
              <a:rPr lang="zh-CN" altLang="en-US" sz="1200" dirty="0" smtClean="0"/>
              <a:t>   </a:t>
            </a:r>
            <a:endParaRPr lang="en-US" altLang="zh-CN" sz="1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1066800" y="48768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06236" y="4876800"/>
            <a:ext cx="4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3600" y="4343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Jeff</a:t>
            </a:r>
          </a:p>
          <a:p>
            <a:r>
              <a:rPr lang="en-US" altLang="zh-CN" sz="1200" dirty="0" smtClean="0"/>
              <a:t>…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15838" y="4876800"/>
            <a:ext cx="1066800" cy="685800"/>
            <a:chOff x="2133600" y="2590800"/>
            <a:chExt cx="1066800" cy="685800"/>
          </a:xfrm>
        </p:grpSpPr>
        <p:sp>
          <p:nvSpPr>
            <p:cNvPr id="42" name="Rectangle 41"/>
            <p:cNvSpPr/>
            <p:nvPr/>
          </p:nvSpPr>
          <p:spPr>
            <a:xfrm>
              <a:off x="2133600" y="2590800"/>
              <a:ext cx="1066800" cy="685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33600" y="25908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John</a:t>
              </a:r>
            </a:p>
            <a:p>
              <a:r>
                <a:rPr lang="en-US" altLang="zh-CN" sz="1200" dirty="0" smtClean="0"/>
                <a:t>…</a:t>
              </a:r>
            </a:p>
            <a:p>
              <a:r>
                <a:rPr lang="en-US" altLang="zh-CN" sz="1200" dirty="0" smtClean="0"/>
                <a:t>…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124719" y="5562600"/>
            <a:ext cx="10668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33600" y="5562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Sandra</a:t>
            </a:r>
          </a:p>
          <a:p>
            <a:endParaRPr lang="en-US" altLang="zh-CN" sz="1200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219200" y="4495800"/>
            <a:ext cx="18288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81400" y="4191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8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7" grpId="0"/>
      <p:bldP spid="38" grpId="0" animBg="1"/>
      <p:bldP spid="39" grpId="0"/>
      <p:bldP spid="40" grpId="0"/>
      <p:bldP spid="44" grpId="0" animBg="1"/>
      <p:bldP spid="45" grpId="0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VACUUM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become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slow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performance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degrade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Large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unsorted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region,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stale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statistics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etc</a:t>
            </a: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[SORT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ONLY/DELETE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ONLY/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FULL/REINDEX]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Load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order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lessen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frequency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FULL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will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order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Remove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rows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that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marked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deletion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,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reclaim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space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Downside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VACUUM: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need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least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2x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size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Very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large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recommended</a:t>
            </a: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Deep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Alternative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More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suitable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larger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 </a:t>
            </a: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Syntax:</a:t>
            </a: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deep_copy_table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(like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zh-CN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copy_table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1400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Will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sorted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order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defragmented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when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complete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Require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less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space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than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VACUUM</a:t>
            </a: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Redshift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Internal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05-InternalCompon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4978400" cy="49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 smtClean="0"/>
              <a:t>Redshift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Introduction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Fully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managed,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petabyte-scale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warehouse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Enterprise</a:t>
            </a:r>
            <a:r>
              <a:rPr lang="zh-CN" altLang="en-US" sz="2000" dirty="0"/>
              <a:t>-</a:t>
            </a:r>
            <a:r>
              <a:rPr lang="en-US" altLang="zh-CN" sz="2000" dirty="0"/>
              <a:t>class</a:t>
            </a:r>
            <a:r>
              <a:rPr lang="zh-CN" altLang="en-US" sz="2000" dirty="0"/>
              <a:t> </a:t>
            </a:r>
            <a:r>
              <a:rPr lang="en-US" altLang="zh-CN" sz="2000" dirty="0"/>
              <a:t>relational</a:t>
            </a:r>
            <a:r>
              <a:rPr lang="zh-CN" altLang="en-US" sz="2000" dirty="0"/>
              <a:t> </a:t>
            </a:r>
            <a:r>
              <a:rPr lang="en-US" altLang="zh-CN" sz="2000" dirty="0"/>
              <a:t>database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management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system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Supports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connections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types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applications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OLAP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Database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Engine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columnar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storage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PostgreSQL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8.0.2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Uses raw disk to maximize performance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Lifecycle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81000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48400" y="1524000"/>
            <a:ext cx="731520" cy="731520"/>
            <a:chOff x="6019800" y="1524000"/>
            <a:chExt cx="731520" cy="731520"/>
          </a:xfrm>
        </p:grpSpPr>
        <p:pic>
          <p:nvPicPr>
            <p:cNvPr id="6" name="Picture 5" descr="Clien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52400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155692" y="1703043"/>
              <a:ext cx="47370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3200400" y="1905000"/>
            <a:ext cx="28956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00400" y="1905000"/>
            <a:ext cx="2" cy="3048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91000" y="1905000"/>
            <a:ext cx="2" cy="3048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6692" y="1922762"/>
            <a:ext cx="473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JDBC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1936795"/>
            <a:ext cx="473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ODBC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90800" y="2209800"/>
            <a:ext cx="2057400" cy="2057400"/>
            <a:chOff x="6750050" y="2843213"/>
            <a:chExt cx="1752600" cy="1735137"/>
          </a:xfrm>
        </p:grpSpPr>
        <p:sp>
          <p:nvSpPr>
            <p:cNvPr id="18" name="Rounded Rectangle 17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61918" y="4276416"/>
              <a:ext cx="1555750" cy="2766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Leader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048000" y="2362200"/>
            <a:ext cx="1066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Parser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3048000" y="2743200"/>
            <a:ext cx="1066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Query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Planner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3048000" y="3124200"/>
            <a:ext cx="1066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Code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Generator</a:t>
            </a:r>
            <a:endParaRPr lang="en-US" sz="1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81400" y="22098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81400" y="25908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400" y="29718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95600" y="3505200"/>
            <a:ext cx="1524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Final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Computations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2743200"/>
            <a:ext cx="1447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Generate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code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all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segments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one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stream</a:t>
            </a:r>
            <a:endParaRPr lang="en-US" sz="1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2133600" y="3048000"/>
            <a:ext cx="838200" cy="1524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53000" y="2438400"/>
            <a:ext cx="1447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Explain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Plans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91000" y="2667000"/>
            <a:ext cx="685800" cy="1524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791200" y="4572000"/>
            <a:ext cx="2057400" cy="1600200"/>
            <a:chOff x="6750050" y="2843213"/>
            <a:chExt cx="1752600" cy="1735137"/>
          </a:xfrm>
        </p:grpSpPr>
        <p:sp>
          <p:nvSpPr>
            <p:cNvPr id="60" name="Rounded Rectangle 59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61918" y="4276416"/>
              <a:ext cx="1555750" cy="210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096000" y="472440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Compiled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Code</a:t>
            </a:r>
            <a:endParaRPr 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6096000" y="510540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the</a:t>
            </a:r>
            <a:r>
              <a:rPr lang="zh-CN" altLang="en-US" sz="1000" dirty="0" smtClean="0"/>
              <a:t> </a:t>
            </a:r>
            <a:r>
              <a:rPr lang="en-US" altLang="zh-CN" sz="1000" dirty="0"/>
              <a:t>C</a:t>
            </a:r>
            <a:r>
              <a:rPr lang="en-US" altLang="zh-CN" sz="1000" dirty="0" smtClean="0"/>
              <a:t>ompiled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Code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6096000" y="548640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results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Leader</a:t>
            </a:r>
            <a:endParaRPr lang="en-US" sz="1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781800" y="49530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81800" y="53340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90800" y="4572000"/>
            <a:ext cx="2057400" cy="1600200"/>
            <a:chOff x="6750050" y="2843213"/>
            <a:chExt cx="1752600" cy="1735137"/>
          </a:xfrm>
        </p:grpSpPr>
        <p:sp>
          <p:nvSpPr>
            <p:cNvPr id="38" name="Rounded Rectangle 37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61918" y="4276416"/>
              <a:ext cx="1555750" cy="210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895600" y="472440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Compiled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Code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2895600" y="510540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the</a:t>
            </a:r>
            <a:r>
              <a:rPr lang="zh-CN" altLang="en-US" sz="1000" dirty="0" smtClean="0"/>
              <a:t> </a:t>
            </a:r>
            <a:r>
              <a:rPr lang="en-US" altLang="zh-CN" sz="1000" dirty="0"/>
              <a:t>C</a:t>
            </a:r>
            <a:r>
              <a:rPr lang="en-US" altLang="zh-CN" sz="1000" dirty="0" smtClean="0"/>
              <a:t>ompiled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Code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2895600" y="5486400"/>
            <a:ext cx="1447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results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Leader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581400" y="49530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81400" y="53340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209800" y="5257800"/>
            <a:ext cx="5334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209800" y="3276600"/>
            <a:ext cx="0" cy="198120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209800" y="3276600"/>
            <a:ext cx="762000" cy="0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800600" y="5334000"/>
            <a:ext cx="685800" cy="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581400" y="4419600"/>
            <a:ext cx="32004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81800" y="4419600"/>
            <a:ext cx="0" cy="3048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81400" y="4267200"/>
            <a:ext cx="0" cy="4572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57800" y="4419600"/>
            <a:ext cx="0" cy="3048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620000" y="5181600"/>
            <a:ext cx="6858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305800" y="3276600"/>
            <a:ext cx="0" cy="190500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191000" y="3276600"/>
            <a:ext cx="4114800" cy="0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895600" y="3886200"/>
            <a:ext cx="1524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results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client</a:t>
            </a:r>
            <a:endParaRPr lang="en-US" sz="10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581400" y="3733800"/>
            <a:ext cx="0" cy="1524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286000" y="5638800"/>
            <a:ext cx="5334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286000" y="3581400"/>
            <a:ext cx="0" cy="205740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286000" y="3581400"/>
            <a:ext cx="533400" cy="0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620000" y="5638800"/>
            <a:ext cx="6096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229600" y="3581400"/>
            <a:ext cx="0" cy="205740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95800" y="3581400"/>
            <a:ext cx="3733800" cy="0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495800" y="4038600"/>
            <a:ext cx="220980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705600" y="2286000"/>
            <a:ext cx="0" cy="17526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4800" y="5334000"/>
            <a:ext cx="18288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Segments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stream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are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executed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concurrently.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step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segment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executed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serially.</a:t>
            </a:r>
            <a:endParaRPr lang="en-US" sz="1200" dirty="0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2133600" y="5334000"/>
            <a:ext cx="685800" cy="1524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1" animBg="1"/>
      <p:bldP spid="21" grpId="0" animBg="1"/>
      <p:bldP spid="22" grpId="0" animBg="1"/>
      <p:bldP spid="30" grpId="0" animBg="1"/>
      <p:bldP spid="32" grpId="0" animBg="1"/>
      <p:bldP spid="46" grpId="0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9" grpId="0" animBg="1"/>
      <p:bldP spid="98" grpId="0" animBg="1"/>
      <p:bldP spid="121" grpId="0" animBg="1"/>
      <p:bldP spid="12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Explain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Plan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Produced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Planner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code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generator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generate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compiled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code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&lt;query&gt;;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rtrim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plannode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plannode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50)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STL_EXPLAIN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query=&lt;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query_id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query,</a:t>
            </a:r>
            <a:r>
              <a:rPr lang="zh-CN" alt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nodeid</a:t>
            </a:r>
            <a:r>
              <a:rPr lang="en-US" altLang="zh-CN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EXPLAIN </a:t>
            </a:r>
            <a:r>
              <a:rPr lang="en-US" sz="1600" dirty="0"/>
              <a:t>plans are read starting at the BOTTOM.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the steps there jump in COST is the largest. This is the most expensive step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Look </a:t>
            </a:r>
            <a:r>
              <a:rPr lang="en-US" sz="1600" dirty="0"/>
              <a:t>for JOIN steps like DS_DIST_BOTH, DS_BCAST_INNER, DS_DIST_ALL_INNER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Fix these steps with a better distribution key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600" dirty="0"/>
              <a:t>Make</a:t>
            </a:r>
            <a:r>
              <a:rPr lang="zh-CN" altLang="en-US" sz="1600" dirty="0"/>
              <a:t> </a:t>
            </a:r>
            <a:r>
              <a:rPr lang="en-US" altLang="zh-CN" sz="1600" dirty="0"/>
              <a:t>sure</a:t>
            </a:r>
            <a:r>
              <a:rPr lang="zh-CN" altLang="en-US" sz="1600" dirty="0"/>
              <a:t> </a:t>
            </a:r>
            <a:r>
              <a:rPr lang="en-US" altLang="zh-CN" sz="1600" dirty="0"/>
              <a:t>statistics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updated!</a:t>
            </a:r>
            <a:endParaRPr lang="en-US" sz="1600" dirty="0"/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3096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1752600" y="3352800"/>
            <a:ext cx="1143000" cy="2286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90600" y="4114800"/>
            <a:ext cx="5715000" cy="2286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43800" y="3352800"/>
            <a:ext cx="0" cy="990600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Explain Plan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16002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cm-metrics-query-exec-details-pl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5181600" cy="1874520"/>
          </a:xfrm>
          <a:prstGeom prst="rect">
            <a:avLst/>
          </a:prstGeom>
        </p:spPr>
      </p:pic>
      <p:pic>
        <p:nvPicPr>
          <p:cNvPr id="7" name="Picture 6" descr="cm-metrics-query-exec-details-actu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0"/>
            <a:ext cx="5181600" cy="2446020"/>
          </a:xfrm>
          <a:prstGeom prst="rect">
            <a:avLst/>
          </a:prstGeom>
        </p:spPr>
      </p:pic>
      <p:pic>
        <p:nvPicPr>
          <p:cNvPr id="8" name="Picture 7" descr="cm-metrics-query-exec-details-ste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0"/>
            <a:ext cx="3657600" cy="242620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1524000" y="3429000"/>
            <a:ext cx="1752600" cy="2057400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Workload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Used to handle query bottlenecks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Create queues for the long running queries and short queries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Sets priorities correctly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Manages concurrency for the cluster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If optimized, then cluster should not be overloaded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Set </a:t>
            </a:r>
            <a:r>
              <a:rPr lang="en-US" altLang="zh-CN" sz="23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wlm_query_slot_count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to temporarily override concurrency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WLM </a:t>
            </a:r>
            <a:r>
              <a:rPr lang="en-US" altLang="zh-CN" sz="23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Queueing</a:t>
            </a: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Defining the Queues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Concurrency Level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Superuser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queue/User Groups/Query Groups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WLM Memory Percent to Use</a:t>
            </a: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WLM Timeout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WLM Assignment Rules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queue-assignment-ru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3829050" cy="3971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447800"/>
            <a:ext cx="39624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 </a:t>
            </a:r>
            <a:br>
              <a:rPr lang="en-US" sz="1100" dirty="0"/>
            </a:br>
            <a:r>
              <a:rPr lang="en-US" sz="1100" dirty="0"/>
              <a:t>   </a:t>
            </a:r>
            <a:r>
              <a:rPr lang="en-US" sz="1100" dirty="0" smtClean="0"/>
              <a:t>{</a:t>
            </a:r>
            <a:r>
              <a:rPr lang="en-US" sz="1100" dirty="0"/>
              <a:t> </a:t>
            </a:r>
            <a:r>
              <a:rPr lang="en-US" sz="1100" dirty="0" smtClean="0"/>
              <a:t>“</a:t>
            </a:r>
            <a:r>
              <a:rPr lang="en-US" sz="1100" dirty="0" err="1" smtClean="0"/>
              <a:t>query_group</a:t>
            </a:r>
            <a:r>
              <a:rPr lang="en-US" sz="1100" dirty="0" smtClean="0"/>
              <a:t>”:[“</a:t>
            </a:r>
            <a:r>
              <a:rPr lang="en-US" sz="1100" dirty="0" err="1" smtClean="0"/>
              <a:t>hammerstone</a:t>
            </a:r>
            <a:r>
              <a:rPr lang="en-US" sz="1100" dirty="0" smtClean="0"/>
              <a:t>”,“</a:t>
            </a:r>
            <a:r>
              <a:rPr lang="en-US" sz="1100" dirty="0" err="1" smtClean="0"/>
              <a:t>datanet</a:t>
            </a:r>
            <a:r>
              <a:rPr lang="en-US" sz="1100" dirty="0" smtClean="0"/>
              <a:t>”, “</a:t>
            </a:r>
            <a:r>
              <a:rPr lang="en-US" sz="1100" dirty="0" err="1" smtClean="0"/>
              <a:t>etlm</a:t>
            </a:r>
            <a:r>
              <a:rPr lang="en-US" sz="1100" dirty="0" smtClean="0"/>
              <a:t>”,” </a:t>
            </a:r>
            <a:r>
              <a:rPr lang="en-US" sz="1100" dirty="0" err="1" smtClean="0"/>
              <a:t>hs</a:t>
            </a:r>
            <a:r>
              <a:rPr lang="en-US" sz="1100" dirty="0" smtClean="0"/>
              <a:t>”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</a:t>
            </a:r>
            <a:r>
              <a:rPr lang="en-US" sz="1100" dirty="0" smtClean="0"/>
              <a:t>“</a:t>
            </a:r>
            <a:r>
              <a:rPr lang="en-US" sz="1100" dirty="0" err="1" smtClean="0"/>
              <a:t>user_group</a:t>
            </a:r>
            <a:r>
              <a:rPr lang="en-US" sz="1100" dirty="0" smtClean="0"/>
              <a:t>”:[“</a:t>
            </a:r>
            <a:r>
              <a:rPr lang="en-US" sz="1100" dirty="0" err="1" smtClean="0"/>
              <a:t>hs_prod_etl_grp</a:t>
            </a:r>
            <a:r>
              <a:rPr lang="en-US" sz="1100" dirty="0" smtClean="0"/>
              <a:t>”,</a:t>
            </a:r>
            <a:r>
              <a:rPr lang="en-US" sz="1100" dirty="0"/>
              <a:t> </a:t>
            </a:r>
            <a:r>
              <a:rPr lang="en-US" sz="1100" dirty="0" smtClean="0"/>
              <a:t>“</a:t>
            </a:r>
            <a:r>
              <a:rPr lang="en-US" sz="1100" dirty="0" err="1" smtClean="0"/>
              <a:t>datanet_etl_grp</a:t>
            </a:r>
            <a:r>
              <a:rPr lang="en-US" sz="1100" dirty="0" smtClean="0"/>
              <a:t>”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</a:t>
            </a:r>
            <a:r>
              <a:rPr lang="en-US" sz="1100" dirty="0" smtClean="0"/>
              <a:t>“query_group_wild_card”:</a:t>
            </a:r>
            <a:r>
              <a:rPr lang="en-US" sz="1100" dirty="0"/>
              <a:t>0</a:t>
            </a:r>
            <a:r>
              <a:rPr lang="en-US" sz="1100" dirty="0" smtClean="0"/>
              <a:t>, “user_group_wild_card”:</a:t>
            </a:r>
            <a:r>
              <a:rPr lang="en-US" sz="1100" dirty="0"/>
              <a:t>0,</a:t>
            </a:r>
            <a:br>
              <a:rPr lang="en-US" sz="1100" dirty="0"/>
            </a:br>
            <a:r>
              <a:rPr lang="en-US" sz="1100" dirty="0"/>
              <a:t>      </a:t>
            </a:r>
            <a:r>
              <a:rPr lang="en-US" sz="1100" dirty="0" smtClean="0"/>
              <a:t>“query_concurrency”:</a:t>
            </a:r>
            <a:r>
              <a:rPr lang="en-US" sz="1100" dirty="0"/>
              <a:t>7</a:t>
            </a:r>
            <a:r>
              <a:rPr lang="en-US" sz="1100" dirty="0" smtClean="0"/>
              <a:t>,</a:t>
            </a:r>
            <a:r>
              <a:rPr lang="zh-CN" altLang="en-US" sz="1100" dirty="0" smtClean="0"/>
              <a:t> </a:t>
            </a:r>
            <a:r>
              <a:rPr lang="en-US" sz="1100" dirty="0" smtClean="0"/>
              <a:t>“max_execution_time”:</a:t>
            </a:r>
            <a:r>
              <a:rPr lang="en-US" sz="1100" dirty="0"/>
              <a:t>0,</a:t>
            </a:r>
            <a:br>
              <a:rPr lang="en-US" sz="1100" dirty="0"/>
            </a:br>
            <a:r>
              <a:rPr lang="en-US" sz="1100" dirty="0"/>
              <a:t>      </a:t>
            </a:r>
            <a:r>
              <a:rPr lang="en-US" sz="1100" dirty="0" smtClean="0"/>
              <a:t>“memory_percent_to_use”:</a:t>
            </a:r>
            <a:r>
              <a:rPr lang="en-US" sz="1100" dirty="0"/>
              <a:t>50</a:t>
            </a:r>
            <a:br>
              <a:rPr lang="en-US" sz="1100" dirty="0"/>
            </a:br>
            <a:r>
              <a:rPr lang="en-US" sz="1100" dirty="0"/>
              <a:t>   },</a:t>
            </a:r>
            <a:br>
              <a:rPr lang="en-US" sz="1100" dirty="0"/>
            </a:br>
            <a:r>
              <a:rPr lang="en-US" sz="1100" dirty="0"/>
              <a:t>   { </a:t>
            </a:r>
            <a:r>
              <a:rPr lang="zh-CN" altLang="en-US" sz="1100" dirty="0" smtClean="0"/>
              <a:t> </a:t>
            </a:r>
            <a:r>
              <a:rPr lang="en-US" sz="1100" dirty="0" smtClean="0"/>
              <a:t>"</a:t>
            </a:r>
            <a:r>
              <a:rPr lang="en-US" sz="1100" dirty="0" err="1"/>
              <a:t>query_group</a:t>
            </a:r>
            <a:r>
              <a:rPr lang="en-US" sz="1100" dirty="0"/>
              <a:t>":</a:t>
            </a:r>
            <a:r>
              <a:rPr lang="en-US" sz="1100" dirty="0" smtClean="0"/>
              <a:t>["</a:t>
            </a:r>
            <a:r>
              <a:rPr lang="en-US" sz="1100" dirty="0" err="1" smtClean="0"/>
              <a:t>support_analysts</a:t>
            </a:r>
            <a:r>
              <a:rPr lang="en-US" sz="1100" dirty="0" smtClean="0"/>
              <a:t>”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"</a:t>
            </a:r>
            <a:r>
              <a:rPr lang="en-US" sz="1100" dirty="0" err="1"/>
              <a:t>user_group</a:t>
            </a:r>
            <a:r>
              <a:rPr lang="en-US" sz="1100" dirty="0"/>
              <a:t>":</a:t>
            </a:r>
            <a:r>
              <a:rPr lang="en-US" sz="1100" dirty="0" smtClean="0"/>
              <a:t>["</a:t>
            </a:r>
            <a:r>
              <a:rPr lang="en-US" sz="1100" dirty="0" err="1" smtClean="0"/>
              <a:t>support_analysts</a:t>
            </a:r>
            <a:r>
              <a:rPr lang="en-US" sz="1100" dirty="0" smtClean="0"/>
              <a:t>”]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/>
              <a:t>      "query_group_wild_card":0</a:t>
            </a:r>
            <a:r>
              <a:rPr lang="en-US" sz="1100" dirty="0" smtClean="0"/>
              <a:t>, </a:t>
            </a:r>
            <a:r>
              <a:rPr lang="en-US" sz="1100" dirty="0"/>
              <a:t> "user_group_wild_card":0,</a:t>
            </a:r>
            <a:br>
              <a:rPr lang="en-US" sz="1100" dirty="0"/>
            </a:br>
            <a:r>
              <a:rPr lang="en-US" sz="1100" dirty="0"/>
              <a:t>      "query_concurrency":5</a:t>
            </a:r>
            <a:r>
              <a:rPr lang="en-US" sz="1100" dirty="0" smtClean="0"/>
              <a:t>, "</a:t>
            </a:r>
            <a:r>
              <a:rPr lang="en-US" sz="1100" dirty="0"/>
              <a:t>max_execution_time":0,</a:t>
            </a:r>
            <a:br>
              <a:rPr lang="en-US" sz="1100" dirty="0"/>
            </a:br>
            <a:r>
              <a:rPr lang="en-US" sz="1100" dirty="0"/>
              <a:t>      "memory_percent_to_use":40</a:t>
            </a:r>
            <a:br>
              <a:rPr lang="en-US" sz="1100" dirty="0"/>
            </a:br>
            <a:r>
              <a:rPr lang="en-US" sz="1100" dirty="0"/>
              <a:t>   },</a:t>
            </a:r>
            <a:br>
              <a:rPr lang="en-US" sz="1100" dirty="0"/>
            </a:br>
            <a:r>
              <a:rPr lang="en-US" sz="1100" dirty="0"/>
              <a:t>   </a:t>
            </a:r>
            <a:r>
              <a:rPr lang="en-US" sz="1100" dirty="0" smtClean="0"/>
              <a:t>{</a:t>
            </a:r>
            <a:r>
              <a:rPr lang="en-US" sz="1100" dirty="0"/>
              <a:t> "</a:t>
            </a:r>
            <a:r>
              <a:rPr lang="en-US" sz="1100" dirty="0" err="1"/>
              <a:t>query_group</a:t>
            </a:r>
            <a:r>
              <a:rPr lang="en-US" sz="1100" dirty="0"/>
              <a:t>":</a:t>
            </a:r>
            <a:r>
              <a:rPr lang="en-US" sz="1100" dirty="0" smtClean="0"/>
              <a:t>["</a:t>
            </a:r>
            <a:r>
              <a:rPr lang="en-US" sz="1100" dirty="0" err="1" smtClean="0"/>
              <a:t>adhoc</a:t>
            </a:r>
            <a:r>
              <a:rPr lang="en-US" sz="1100" dirty="0" smtClean="0"/>
              <a:t>”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"</a:t>
            </a:r>
            <a:r>
              <a:rPr lang="en-US" sz="1100" dirty="0" err="1"/>
              <a:t>user_group</a:t>
            </a:r>
            <a:r>
              <a:rPr lang="en-US" sz="1100" dirty="0"/>
              <a:t>":</a:t>
            </a:r>
            <a:r>
              <a:rPr lang="en-US" sz="1100" dirty="0" smtClean="0"/>
              <a:t>["</a:t>
            </a:r>
            <a:r>
              <a:rPr lang="en-US" sz="1100" dirty="0" err="1" smtClean="0"/>
              <a:t>awsdw_ro_grp</a:t>
            </a:r>
            <a:r>
              <a:rPr lang="en-US" sz="1100" dirty="0" smtClean="0"/>
              <a:t>”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"query_group_wild_card":0</a:t>
            </a:r>
            <a:r>
              <a:rPr lang="en-US" sz="1100" dirty="0" smtClean="0"/>
              <a:t>,"</a:t>
            </a:r>
            <a:r>
              <a:rPr lang="en-US" sz="1100" dirty="0"/>
              <a:t>user_group_wild_card":0,</a:t>
            </a:r>
            <a:br>
              <a:rPr lang="en-US" sz="1100" dirty="0"/>
            </a:br>
            <a:r>
              <a:rPr lang="en-US" sz="1100" dirty="0"/>
              <a:t>      "query_concurrency":3</a:t>
            </a:r>
            <a:r>
              <a:rPr lang="en-US" sz="1100" dirty="0" smtClean="0"/>
              <a:t>, "</a:t>
            </a:r>
            <a:r>
              <a:rPr lang="en-US" sz="1100" dirty="0"/>
              <a:t>max_execution_time":3600000,</a:t>
            </a:r>
            <a:br>
              <a:rPr lang="en-US" sz="1100" dirty="0"/>
            </a:br>
            <a:r>
              <a:rPr lang="en-US" sz="1100" dirty="0"/>
              <a:t>      "memory_percent_to_use":5</a:t>
            </a:r>
            <a:br>
              <a:rPr lang="en-US" sz="1100" dirty="0"/>
            </a:br>
            <a:r>
              <a:rPr lang="en-US" sz="1100" dirty="0"/>
              <a:t>   },</a:t>
            </a:r>
            <a:br>
              <a:rPr lang="en-US" sz="1100" dirty="0"/>
            </a:br>
            <a:r>
              <a:rPr lang="en-US" sz="1100" dirty="0"/>
              <a:t>   { </a:t>
            </a:r>
            <a:br>
              <a:rPr lang="en-US" sz="1100" dirty="0"/>
            </a:br>
            <a:r>
              <a:rPr lang="en-US" sz="1100" dirty="0"/>
              <a:t>      "</a:t>
            </a:r>
            <a:r>
              <a:rPr lang="en-US" sz="1100" dirty="0" err="1"/>
              <a:t>query_group</a:t>
            </a:r>
            <a:r>
              <a:rPr lang="en-US" sz="1100" dirty="0"/>
              <a:t>":</a:t>
            </a:r>
            <a:r>
              <a:rPr lang="en-US" sz="1100" dirty="0" smtClean="0"/>
              <a:t>[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"</a:t>
            </a:r>
            <a:r>
              <a:rPr lang="en-US" sz="1100" dirty="0" err="1"/>
              <a:t>user_group</a:t>
            </a:r>
            <a:r>
              <a:rPr lang="en-US" sz="1100" dirty="0"/>
              <a:t>":</a:t>
            </a:r>
            <a:r>
              <a:rPr lang="en-US" sz="1100" dirty="0" smtClean="0"/>
              <a:t>[</a:t>
            </a:r>
            <a:r>
              <a:rPr lang="en-US" sz="1100" dirty="0"/>
              <a:t> ],</a:t>
            </a:r>
            <a:br>
              <a:rPr lang="en-US" sz="1100" dirty="0"/>
            </a:br>
            <a:r>
              <a:rPr lang="en-US" sz="1100" dirty="0"/>
              <a:t>      "query_group_wild_card":0</a:t>
            </a:r>
            <a:r>
              <a:rPr lang="en-US" sz="1100" dirty="0" smtClean="0"/>
              <a:t>,</a:t>
            </a:r>
            <a:r>
              <a:rPr lang="en-US" sz="1100" dirty="0"/>
              <a:t> "user_group_wild_card":0,</a:t>
            </a:r>
            <a:br>
              <a:rPr lang="en-US" sz="1100" dirty="0"/>
            </a:br>
            <a:r>
              <a:rPr lang="en-US" sz="1100" dirty="0"/>
              <a:t>      "query_concurrency":1</a:t>
            </a:r>
            <a:r>
              <a:rPr lang="en-US" sz="1100" dirty="0" smtClean="0"/>
              <a:t>, </a:t>
            </a:r>
            <a:r>
              <a:rPr lang="en-US" sz="1100" dirty="0"/>
              <a:t> "max_execution_time":0,</a:t>
            </a:r>
            <a:br>
              <a:rPr lang="en-US" sz="1100" dirty="0"/>
            </a:br>
            <a:r>
              <a:rPr lang="en-US" sz="1100" dirty="0"/>
              <a:t>      "memory_percent_to_use":5</a:t>
            </a:r>
            <a:br>
              <a:rPr lang="en-US" sz="1100" dirty="0"/>
            </a:br>
            <a:r>
              <a:rPr lang="en-US" sz="1100" dirty="0"/>
              <a:t>   }</a:t>
            </a:r>
            <a:br>
              <a:rPr lang="en-US" sz="1100" dirty="0"/>
            </a:br>
            <a:r>
              <a:rPr lang="en-US" sz="1100" dirty="0"/>
              <a:t>]</a:t>
            </a: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800600"/>
            <a:ext cx="1905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User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hssun</a:t>
            </a:r>
            <a:endParaRPr lang="en-US" altLang="zh-CN" sz="1200" dirty="0" smtClean="0"/>
          </a:p>
          <a:p>
            <a:r>
              <a:rPr lang="en-US" sz="1200" dirty="0" smtClean="0"/>
              <a:t>User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group: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awsdw_ro_grp</a:t>
            </a:r>
            <a:endParaRPr lang="en-US" altLang="zh-CN" sz="120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62000" y="1474443"/>
            <a:ext cx="1143000" cy="8382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53000" y="3657600"/>
            <a:ext cx="3657600" cy="10668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" y="2895600"/>
            <a:ext cx="1143000" cy="7620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09800" y="2895600"/>
            <a:ext cx="1143000" cy="7620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5257800"/>
            <a:ext cx="1905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User: </a:t>
            </a:r>
            <a:r>
              <a:rPr lang="en-US" sz="1200" dirty="0" err="1" smtClean="0"/>
              <a:t>testuser</a:t>
            </a:r>
            <a:endParaRPr lang="en-US" sz="1200" dirty="0" smtClean="0"/>
          </a:p>
          <a:p>
            <a:r>
              <a:rPr lang="en-US" sz="1200" dirty="0" smtClean="0"/>
              <a:t>User group: -</a:t>
            </a:r>
          </a:p>
          <a:p>
            <a:r>
              <a:rPr lang="en-US" sz="1200" dirty="0" smtClean="0"/>
              <a:t>Set </a:t>
            </a:r>
            <a:r>
              <a:rPr lang="en-US" sz="1200" dirty="0" err="1" smtClean="0"/>
              <a:t>query_group</a:t>
            </a:r>
            <a:r>
              <a:rPr lang="en-US" sz="1200" dirty="0" smtClean="0"/>
              <a:t> to ‘</a:t>
            </a:r>
            <a:r>
              <a:rPr lang="en-US" sz="1200" dirty="0" err="1" smtClean="0"/>
              <a:t>etlm</a:t>
            </a:r>
            <a:r>
              <a:rPr lang="en-US" sz="1200" dirty="0" smtClean="0"/>
              <a:t>’;</a:t>
            </a:r>
            <a:endParaRPr lang="en-US" altLang="zh-CN" sz="1200" dirty="0" smtClean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3962400"/>
            <a:ext cx="1143000" cy="7620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209800" y="3962400"/>
            <a:ext cx="1143000" cy="7620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953000" y="1600200"/>
            <a:ext cx="3657600" cy="10668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2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6" grpId="1" animBg="1"/>
      <p:bldP spid="16" grpId="2" animBg="1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 Tables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Most essential to troubleshooting Redshift problems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Understanding the system tables is the key to understanding Redshift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What data is being logged?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What is data is needed?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 addition to pg_catalog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Contain information about how the system is functioning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Superuser visible and user visible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/>
              <a:t>ST</a:t>
            </a:r>
            <a:r>
              <a:rPr lang="en-IE" sz="2400" b="1" dirty="0"/>
              <a:t>L</a:t>
            </a:r>
            <a:r>
              <a:rPr lang="en-IE" sz="2400" dirty="0"/>
              <a:t> </a:t>
            </a:r>
            <a:r>
              <a:rPr lang="en-IE" sz="2400" dirty="0" smtClean="0"/>
              <a:t>tables/SV</a:t>
            </a:r>
            <a:r>
              <a:rPr lang="en-IE" sz="2400" b="1" dirty="0" smtClean="0"/>
              <a:t>L</a:t>
            </a:r>
            <a:r>
              <a:rPr lang="en-IE" sz="2400" dirty="0" smtClean="0"/>
              <a:t> views: generated </a:t>
            </a:r>
            <a:r>
              <a:rPr lang="en-IE" sz="2400" dirty="0"/>
              <a:t>from </a:t>
            </a:r>
            <a:r>
              <a:rPr lang="en-IE" sz="2400" b="1" dirty="0"/>
              <a:t>logs</a:t>
            </a:r>
            <a:r>
              <a:rPr lang="en-IE" sz="2400" dirty="0"/>
              <a:t> that have been persisted to disk to provide a history of the </a:t>
            </a:r>
            <a:r>
              <a:rPr lang="en-IE" sz="2400" dirty="0" smtClean="0"/>
              <a:t>system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/>
              <a:t>ST</a:t>
            </a:r>
            <a:r>
              <a:rPr lang="en-IE" sz="2400" b="1" dirty="0" smtClean="0"/>
              <a:t>V</a:t>
            </a:r>
            <a:r>
              <a:rPr lang="en-IE" sz="2400" dirty="0" smtClean="0"/>
              <a:t> tables/SV</a:t>
            </a:r>
            <a:r>
              <a:rPr lang="en-IE" sz="2400" b="1" dirty="0" smtClean="0"/>
              <a:t>V</a:t>
            </a:r>
            <a:r>
              <a:rPr lang="en-IE" sz="2400" dirty="0" smtClean="0"/>
              <a:t> views: </a:t>
            </a:r>
            <a:r>
              <a:rPr lang="en-IE" sz="2400" b="1" dirty="0" smtClean="0"/>
              <a:t>virtual</a:t>
            </a:r>
            <a:r>
              <a:rPr lang="en-IE" sz="2400" dirty="0" smtClean="0"/>
              <a:t> </a:t>
            </a:r>
            <a:r>
              <a:rPr lang="en-IE" sz="2400" dirty="0"/>
              <a:t>tables that contain snapshots of the current system </a:t>
            </a:r>
            <a:r>
              <a:rPr lang="en-IE" sz="2400" dirty="0" smtClean="0"/>
              <a:t>data</a:t>
            </a: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STL Tables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STL_QUERY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STL_ERROR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STL_LOAD_COMMITS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/>
              <a:t>STL_LOAD_ERRORS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/>
              <a:t>STL_EXPLAIN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STL_VACUUM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STL_CONNECTION_LOG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STL_COMMIT_STATS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STL_INSERT/STL_DELETE</a:t>
            </a: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STV Tables and Views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STV_INFLIGHT/STV_RECENTS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STV_TBL_PERM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STV_EXEC_STATE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STV_BLOCKLIST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STV_STARTUP_RECOVERY_STATE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STV_ACTIVE_CURSORS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SVL_COMPILE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SVV_INTERLEAVED_COLUMN/SVV_TABLE_INFO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SVL_QUERY_REPORT/SVL_QUERY_SUMMARY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SVL_STATEMENTTEXT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SVV_VACUUM_PROGRESS/SVV_VACUUM_SUMMARY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 smtClean="0"/>
              <a:t>OLTP</a:t>
            </a:r>
            <a:r>
              <a:rPr lang="zh-CN" altLang="en-US" sz="4600" dirty="0" smtClean="0"/>
              <a:t> </a:t>
            </a:r>
            <a:r>
              <a:rPr lang="en-US" altLang="zh-CN" sz="4600" dirty="0" err="1" smtClean="0"/>
              <a:t>vs</a:t>
            </a:r>
            <a:r>
              <a:rPr lang="zh-CN" altLang="en-US" sz="4600" dirty="0" smtClean="0"/>
              <a:t> </a:t>
            </a:r>
            <a:r>
              <a:rPr lang="en-US" altLang="zh-CN" sz="4600" dirty="0" smtClean="0"/>
              <a:t>OLAP</a:t>
            </a:r>
            <a:r>
              <a:rPr lang="zh-CN" altLang="en-US" sz="4600" dirty="0" smtClean="0"/>
              <a:t> 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33400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Database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engine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Redshift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OLTP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database!!</a:t>
            </a:r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OLAP</a:t>
            </a:r>
            <a:endParaRPr lang="en-US" dirty="0"/>
          </a:p>
        </p:txBody>
      </p:sp>
      <p:pic>
        <p:nvPicPr>
          <p:cNvPr id="9" name="Picture 8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29000"/>
            <a:ext cx="731520" cy="7315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0" y="4343400"/>
            <a:ext cx="76200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edShif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48200"/>
            <a:ext cx="731520" cy="7315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447800" y="38100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86200" y="38100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3810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50292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7800" y="5029200"/>
            <a:ext cx="16002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352800"/>
            <a:ext cx="609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ETL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562600" y="3581400"/>
            <a:ext cx="381000" cy="1524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5181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Reports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9200" y="3429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Transactions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5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1" grpId="0" animBg="1"/>
      <p:bldP spid="11" grpId="0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Queries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/>
                <a:cs typeface="Courier New"/>
              </a:rPr>
              <a:t>-- Get a specific query info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/>
                <a:cs typeface="Courier New"/>
              </a:rPr>
              <a:t># select </a:t>
            </a:r>
            <a:r>
              <a:rPr lang="en-US" sz="1400" dirty="0">
                <a:latin typeface="Courier New"/>
                <a:cs typeface="Courier New"/>
              </a:rPr>
              <a:t>aborted, </a:t>
            </a:r>
            <a:r>
              <a:rPr lang="en-US" sz="1400" dirty="0" err="1">
                <a:latin typeface="Courier New"/>
                <a:cs typeface="Courier New"/>
              </a:rPr>
              <a:t>userid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xid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pid</a:t>
            </a:r>
            <a:r>
              <a:rPr lang="en-US" sz="1400" dirty="0">
                <a:latin typeface="Courier New"/>
                <a:cs typeface="Courier New"/>
              </a:rPr>
              <a:t>, query, substring(trim(</a:t>
            </a:r>
            <a:r>
              <a:rPr lang="en-US" sz="1400" dirty="0" err="1">
                <a:latin typeface="Courier New"/>
                <a:cs typeface="Courier New"/>
              </a:rPr>
              <a:t>querytxt</a:t>
            </a:r>
            <a:r>
              <a:rPr lang="en-US" sz="1400" dirty="0">
                <a:latin typeface="Courier New"/>
                <a:cs typeface="Courier New"/>
              </a:rPr>
              <a:t>), 0, 100), </a:t>
            </a:r>
            <a:r>
              <a:rPr lang="en-US" sz="1400" dirty="0" err="1">
                <a:latin typeface="Courier New"/>
                <a:cs typeface="Courier New"/>
              </a:rPr>
              <a:t>starttime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endtime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datediff</a:t>
            </a:r>
            <a:r>
              <a:rPr lang="en-US" sz="1400" dirty="0">
                <a:latin typeface="Courier New"/>
                <a:cs typeface="Courier New"/>
              </a:rPr>
              <a:t>(s, </a:t>
            </a:r>
            <a:r>
              <a:rPr lang="en-US" sz="1400" dirty="0" err="1">
                <a:latin typeface="Courier New"/>
                <a:cs typeface="Courier New"/>
              </a:rPr>
              <a:t>starttime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endtime</a:t>
            </a:r>
            <a:r>
              <a:rPr lang="en-US" sz="1400" dirty="0">
                <a:latin typeface="Courier New"/>
                <a:cs typeface="Courier New"/>
              </a:rPr>
              <a:t>) from </a:t>
            </a:r>
            <a:r>
              <a:rPr lang="en-US" sz="1400" dirty="0" err="1">
                <a:latin typeface="Courier New"/>
                <a:cs typeface="Courier New"/>
              </a:rPr>
              <a:t>stl_query</a:t>
            </a:r>
            <a:r>
              <a:rPr lang="en-US" sz="1400" dirty="0">
                <a:latin typeface="Courier New"/>
                <a:cs typeface="Courier New"/>
              </a:rPr>
              <a:t> where </a:t>
            </a:r>
            <a:r>
              <a:rPr lang="en-US" sz="1400" dirty="0" smtClean="0">
                <a:latin typeface="Courier New"/>
                <a:cs typeface="Courier New"/>
              </a:rPr>
              <a:t>&lt;filters&gt; </a:t>
            </a:r>
            <a:r>
              <a:rPr lang="en-US" sz="1400" dirty="0">
                <a:latin typeface="Courier New"/>
                <a:cs typeface="Courier New"/>
              </a:rPr>
              <a:t>order by </a:t>
            </a:r>
            <a:r>
              <a:rPr lang="en-US" sz="1400" dirty="0" err="1">
                <a:latin typeface="Courier New"/>
                <a:cs typeface="Courier New"/>
              </a:rPr>
              <a:t>starttime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-- Number of commits performed per day with maximum </a:t>
            </a:r>
            <a:r>
              <a:rPr lang="en-US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queuelen</a:t>
            </a:r>
            <a:endParaRPr lang="en-US" sz="1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# select </a:t>
            </a:r>
            <a:r>
              <a:rPr lang="en-US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trunc</a:t>
            </a: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startqueue</a:t>
            </a: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) </a:t>
            </a:r>
            <a:r>
              <a:rPr lang="en-US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dt</a:t>
            </a: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, count(*), max(</a:t>
            </a:r>
            <a:r>
              <a:rPr lang="en-US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queuelen</a:t>
            </a: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) from </a:t>
            </a:r>
            <a:r>
              <a:rPr lang="en-US" sz="14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stl_commit_stats</a:t>
            </a: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 where node=-1 group by 1 order by 1;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-- Query breakdown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/>
                <a:cs typeface="Courier New"/>
              </a:rPr>
              <a:t># </a:t>
            </a:r>
            <a:r>
              <a:rPr lang="en-US" sz="1400" dirty="0">
                <a:latin typeface="Courier New"/>
                <a:cs typeface="Courier New"/>
              </a:rPr>
              <a:t>select query, </a:t>
            </a:r>
            <a:r>
              <a:rPr lang="en-US" sz="1400" dirty="0" err="1">
                <a:latin typeface="Courier New"/>
                <a:cs typeface="Courier New"/>
              </a:rPr>
              <a:t>stm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seg</a:t>
            </a:r>
            <a:r>
              <a:rPr lang="en-US" sz="1400" dirty="0">
                <a:latin typeface="Courier New"/>
                <a:cs typeface="Courier New"/>
              </a:rPr>
              <a:t>, step, rows, </a:t>
            </a:r>
            <a:r>
              <a:rPr lang="en-US" sz="1400" dirty="0" err="1">
                <a:latin typeface="Courier New"/>
                <a:cs typeface="Courier New"/>
              </a:rPr>
              <a:t>workmem</a:t>
            </a:r>
            <a:r>
              <a:rPr lang="en-US" sz="1400" dirty="0">
                <a:latin typeface="Courier New"/>
                <a:cs typeface="Courier New"/>
              </a:rPr>
              <a:t>, bytes, label, </a:t>
            </a:r>
            <a:r>
              <a:rPr lang="en-US" sz="1400" dirty="0" err="1">
                <a:latin typeface="Courier New"/>
                <a:cs typeface="Courier New"/>
              </a:rPr>
              <a:t>is_diskbased</a:t>
            </a:r>
            <a:r>
              <a:rPr lang="en-US" sz="1400" dirty="0">
                <a:latin typeface="Courier New"/>
                <a:cs typeface="Courier New"/>
              </a:rPr>
              <a:t> from </a:t>
            </a:r>
            <a:r>
              <a:rPr lang="en-US" sz="1400" dirty="0" err="1">
                <a:latin typeface="Courier New"/>
                <a:cs typeface="Courier New"/>
              </a:rPr>
              <a:t>svl_query_summary</a:t>
            </a:r>
            <a:r>
              <a:rPr lang="en-US" sz="1400" dirty="0">
                <a:latin typeface="Courier New"/>
                <a:cs typeface="Courier New"/>
              </a:rPr>
              <a:t> where query = </a:t>
            </a: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 err="1" smtClean="0">
                <a:latin typeface="Courier New"/>
                <a:cs typeface="Courier New"/>
              </a:rPr>
              <a:t>query_id</a:t>
            </a:r>
            <a:r>
              <a:rPr lang="en-US" sz="1400" dirty="0" smtClean="0">
                <a:latin typeface="Courier New"/>
                <a:cs typeface="Courier New"/>
              </a:rPr>
              <a:t>&gt; order </a:t>
            </a:r>
            <a:r>
              <a:rPr lang="en-US" sz="1400" dirty="0">
                <a:latin typeface="Courier New"/>
                <a:cs typeface="Courier New"/>
              </a:rPr>
              <a:t>by </a:t>
            </a:r>
            <a:r>
              <a:rPr lang="en-US" sz="1400" dirty="0" err="1">
                <a:latin typeface="Courier New"/>
                <a:cs typeface="Courier New"/>
              </a:rPr>
              <a:t>stm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seg</a:t>
            </a:r>
            <a:r>
              <a:rPr lang="en-US" sz="1400" dirty="0">
                <a:latin typeface="Courier New"/>
                <a:cs typeface="Courier New"/>
              </a:rPr>
              <a:t>, step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urier New"/>
                <a:cs typeface="Courier New"/>
              </a:rPr>
              <a:t>-- All tables scanned in a query</a:t>
            </a:r>
            <a:endParaRPr lang="en-IE" sz="1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latin typeface="Courier New"/>
                <a:cs typeface="Courier New"/>
              </a:rPr>
              <a:t># select</a:t>
            </a:r>
            <a:r>
              <a:rPr lang="en-US" sz="1400" dirty="0">
                <a:latin typeface="Courier New"/>
                <a:cs typeface="Courier New"/>
              </a:rPr>
              <a:t>*from </a:t>
            </a:r>
            <a:r>
              <a:rPr lang="en-US" sz="1400" dirty="0" err="1">
                <a:latin typeface="Courier New"/>
                <a:cs typeface="Courier New"/>
              </a:rPr>
              <a:t>svv_table_info</a:t>
            </a:r>
            <a:r>
              <a:rPr lang="en-US" sz="1400" dirty="0">
                <a:latin typeface="Courier New"/>
                <a:cs typeface="Courier New"/>
              </a:rPr>
              <a:t> where </a:t>
            </a:r>
            <a:r>
              <a:rPr lang="en-US" sz="1400" dirty="0" err="1">
                <a:latin typeface="Courier New"/>
                <a:cs typeface="Courier New"/>
              </a:rPr>
              <a:t>table_id</a:t>
            </a:r>
            <a:r>
              <a:rPr lang="en-US" sz="1400" dirty="0">
                <a:latin typeface="Courier New"/>
                <a:cs typeface="Courier New"/>
              </a:rPr>
              <a:t> IN (select distinct </a:t>
            </a:r>
            <a:r>
              <a:rPr lang="en-US" sz="1400" dirty="0" err="1">
                <a:latin typeface="Courier New"/>
                <a:cs typeface="Courier New"/>
              </a:rPr>
              <a:t>tbl</a:t>
            </a:r>
            <a:r>
              <a:rPr lang="en-US" sz="1400" dirty="0">
                <a:latin typeface="Courier New"/>
                <a:cs typeface="Courier New"/>
              </a:rPr>
              <a:t> from </a:t>
            </a:r>
            <a:r>
              <a:rPr lang="en-US" sz="1400" dirty="0" err="1">
                <a:latin typeface="Courier New"/>
                <a:cs typeface="Courier New"/>
              </a:rPr>
              <a:t>stl_scan</a:t>
            </a:r>
            <a:r>
              <a:rPr lang="en-US" sz="1400" dirty="0">
                <a:latin typeface="Courier New"/>
                <a:cs typeface="Courier New"/>
              </a:rPr>
              <a:t> where query</a:t>
            </a:r>
            <a:r>
              <a:rPr lang="en-US" sz="1400" dirty="0" smtClean="0">
                <a:latin typeface="Courier New"/>
                <a:cs typeface="Courier New"/>
              </a:rPr>
              <a:t>=&lt;</a:t>
            </a:r>
            <a:r>
              <a:rPr lang="en-US" sz="1400" dirty="0" err="1" smtClean="0">
                <a:latin typeface="Courier New"/>
                <a:cs typeface="Courier New"/>
              </a:rPr>
              <a:t>query_id</a:t>
            </a:r>
            <a:r>
              <a:rPr lang="en-US" sz="1400" dirty="0" smtClean="0">
                <a:latin typeface="Courier New"/>
                <a:cs typeface="Courier New"/>
              </a:rPr>
              <a:t>&gt;) </a:t>
            </a:r>
            <a:r>
              <a:rPr lang="en-US" sz="1400" dirty="0">
                <a:latin typeface="Courier New"/>
                <a:cs typeface="Courier New"/>
              </a:rPr>
              <a:t>order by size </a:t>
            </a:r>
            <a:r>
              <a:rPr lang="en-US" sz="1400" dirty="0" err="1">
                <a:latin typeface="Courier New"/>
                <a:cs typeface="Courier New"/>
              </a:rPr>
              <a:t>desc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/>
              <a:cs typeface="Courier New"/>
            </a:endParaRPr>
          </a:p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cs typeface="Calibri"/>
              </a:rPr>
              <a:t>Lots of links in the wiki for queries. </a:t>
            </a:r>
            <a:endParaRPr lang="en-IE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CloudWatch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285750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Cloud</a:t>
            </a:r>
            <a:r>
              <a:rPr lang="en-US" altLang="zh-CN" sz="23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Watch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monitoring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available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</a:t>
            </a:r>
            <a:r>
              <a:rPr lang="zh-CN" alt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metrics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Queries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CPU Utilization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NetworkReceiveThroughput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/</a:t>
            </a: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NetworkTransmitThroughput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WriteIOPS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/Throughput/Latency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ReadIOPS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/Throughput/Latency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Database Connections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Health Status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Maintenance Mode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Percentage Disk Spaced Used</a:t>
            </a: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4495800"/>
            <a:ext cx="4191000" cy="12954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810000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If Health Status = 0, will always auto generate SEV2 for Ops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81400" y="4267200"/>
            <a:ext cx="1295400" cy="3810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4648200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If in Maintenance Mode, cluster will not go into Unhealthy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4953000"/>
            <a:ext cx="1295400" cy="1524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5486400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Nominal space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419600" y="5486400"/>
            <a:ext cx="457200" cy="762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CloudWatch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Queries_cu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391400" cy="1942008"/>
          </a:xfrm>
          <a:prstGeom prst="rect">
            <a:avLst/>
          </a:prstGeom>
        </p:spPr>
      </p:pic>
      <p:pic>
        <p:nvPicPr>
          <p:cNvPr id="7" name="Picture 6" descr="cpugraph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81400"/>
            <a:ext cx="730617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5486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metrics except for Queries are cluster based and query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Audit 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Not enabled by default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Stored in S3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Log Files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Connection log – authentication attempts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User log – changes to database user definitions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User activity log – logs each query before it runs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Ensure Redshift has permission to upload the logs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Supports CloudTrail independently of audit logs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How to enable: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http://docs.aws.amazon.com/redshift/latest/mgmt/db-auditing-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console.html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Backups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Snapshots (very similar to EBS snapshots)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Point in time restore backup of a cluster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Automated Snapshots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taken around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every 8 hours or every 50GB of new data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nly kept for specified retention period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Manual Snapshots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 be taken regardless of automated snapshots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 limited retention period, persist through cluster deletion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Stored in S3 via SSL Connection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Cross region snapshot copy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 be shared across accounts</a:t>
            </a: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Using snapshots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Always restore to a new cluster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2 phase restore process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Phase 1: create the cluster and download all the super blocks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 is available and queryable after phase 1 is complete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May experience some performance degradation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Phase 2: download rest of the blocks from S3</a:t>
            </a:r>
          </a:p>
          <a:p>
            <a:pPr marL="1257300" lvl="2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This process may take a little bit longer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Restore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Visualized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2" spcCol="1270" anchor="t" anchorCtr="0">
            <a:noAutofit/>
          </a:bodyPr>
          <a:lstStyle/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IE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Create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restored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Download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superblocks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from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S3</a:t>
            </a: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Download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rest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blocks</a:t>
            </a: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endPara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perform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reads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writes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once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cluster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available</a:t>
            </a: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slices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perform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restore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parallel</a:t>
            </a: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On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demand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restore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16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blocks</a:t>
            </a: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endParaRPr lang="en-US" altLang="zh-CN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endParaRPr 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457200" indent="-4572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endParaRPr lang="en-IE" sz="16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RedShif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05000"/>
            <a:ext cx="762000" cy="762000"/>
          </a:xfrm>
          <a:prstGeom prst="rect">
            <a:avLst/>
          </a:prstGeom>
        </p:spPr>
      </p:pic>
      <p:pic>
        <p:nvPicPr>
          <p:cNvPr id="6" name="Picture 5" descr="S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14800"/>
            <a:ext cx="731520" cy="731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781800" y="2895600"/>
            <a:ext cx="0" cy="10668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0" y="3276600"/>
            <a:ext cx="12954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Superblocks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16764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example.cphcouytanwb.eu</a:t>
            </a:r>
            <a:r>
              <a:rPr lang="en-US" sz="1000" dirty="0"/>
              <a:t>-west-1.redshift.amazonaws.com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29200" y="1905000"/>
            <a:ext cx="731520" cy="731520"/>
            <a:chOff x="6019800" y="1524000"/>
            <a:chExt cx="731520" cy="731520"/>
          </a:xfrm>
        </p:grpSpPr>
        <p:pic>
          <p:nvPicPr>
            <p:cNvPr id="13" name="Picture 12" descr="Clien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524000"/>
              <a:ext cx="731520" cy="7315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155692" y="1703043"/>
              <a:ext cx="47370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5715000" y="2286000"/>
            <a:ext cx="6858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3276600"/>
            <a:ext cx="12954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blocks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UNLOAD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Opposite of COPY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Upload the result of a query to S3 in datafiles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Run in parallel across all compute nodes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Splits results of a SELECT statement across a set of files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 smtClean="0">
              <a:latin typeface="Courier New"/>
              <a:cs typeface="Courier New"/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1400" dirty="0" smtClean="0">
                <a:latin typeface="Courier New"/>
                <a:cs typeface="Courier New"/>
              </a:rPr>
              <a:t>-- Example Unload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1400" dirty="0" smtClean="0">
                <a:latin typeface="Courier New"/>
                <a:cs typeface="Courier New"/>
              </a:rPr>
              <a:t># unload </a:t>
            </a:r>
            <a:r>
              <a:rPr lang="en-IE" sz="1400" dirty="0">
                <a:latin typeface="Courier New"/>
                <a:cs typeface="Courier New"/>
              </a:rPr>
              <a:t>('select * from venue') to 's3://mybucket/tickit/unload/venue_' credentials 'aws_access_key_id=</a:t>
            </a:r>
            <a:r>
              <a:rPr lang="en-IE" sz="1400" i="1" dirty="0">
                <a:latin typeface="Courier New"/>
                <a:cs typeface="Courier New"/>
              </a:rPr>
              <a:t>&lt;access-key-id&gt;</a:t>
            </a:r>
            <a:r>
              <a:rPr lang="en-IE" sz="1400" dirty="0">
                <a:latin typeface="Courier New"/>
                <a:cs typeface="Courier New"/>
              </a:rPr>
              <a:t>;aws_secret_access_key=</a:t>
            </a:r>
            <a:r>
              <a:rPr lang="en-IE" sz="1400" i="1" dirty="0">
                <a:latin typeface="Courier New"/>
                <a:cs typeface="Courier New"/>
              </a:rPr>
              <a:t>&lt;secret-access-key&gt;</a:t>
            </a:r>
            <a:r>
              <a:rPr lang="en-IE" sz="1400" dirty="0">
                <a:latin typeface="Courier New"/>
                <a:cs typeface="Courier New"/>
              </a:rPr>
              <a:t>';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Can choose to return manifest file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UNLOAD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Visualized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0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lvl="1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42950" lvl="1" indent="-28575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IE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98" y="500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447800"/>
            <a:ext cx="3657600" cy="3352800"/>
            <a:chOff x="2549525" y="760413"/>
            <a:chExt cx="1689100" cy="1733550"/>
          </a:xfrm>
        </p:grpSpPr>
        <p:sp>
          <p:nvSpPr>
            <p:cNvPr id="7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0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0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1600200"/>
            <a:ext cx="1587438" cy="2667000"/>
            <a:chOff x="6750050" y="2843213"/>
            <a:chExt cx="1752600" cy="1754435"/>
          </a:xfrm>
        </p:grpSpPr>
        <p:sp>
          <p:nvSpPr>
            <p:cNvPr id="10" name="Rounded Rectangle 9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4600" y="1600200"/>
            <a:ext cx="1587438" cy="2667000"/>
            <a:chOff x="6750050" y="2843213"/>
            <a:chExt cx="1752600" cy="1754435"/>
          </a:xfrm>
        </p:grpSpPr>
        <p:sp>
          <p:nvSpPr>
            <p:cNvPr id="13" name="Rounded Rectangle 12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70617"/>
              </p:ext>
            </p:extLst>
          </p:nvPr>
        </p:nvGraphicFramePr>
        <p:xfrm>
          <a:off x="9144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648200" y="1447800"/>
            <a:ext cx="3657600" cy="3352800"/>
            <a:chOff x="2549525" y="760413"/>
            <a:chExt cx="1689100" cy="1733550"/>
          </a:xfrm>
        </p:grpSpPr>
        <p:sp>
          <p:nvSpPr>
            <p:cNvPr id="17" name="Rounded Rectangle 1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2623771" y="2330272"/>
              <a:ext cx="1557338" cy="11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Compute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Node</a:t>
              </a:r>
              <a:r>
                <a:rPr lang="zh-CN" alt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1 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– </a:t>
              </a:r>
              <a:r>
                <a:rPr lang="en-US" altLang="zh-CN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dc1.large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2 </a:t>
              </a:r>
              <a:r>
                <a:rPr lang="en-US" altLang="zh-CN" sz="900" b="1" dirty="0" err="1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vCPU</a:t>
              </a:r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, 160 SSD</a:t>
              </a:r>
              <a:r>
                <a: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 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0600" y="1600200"/>
            <a:ext cx="1587438" cy="2590800"/>
            <a:chOff x="6750050" y="2843213"/>
            <a:chExt cx="1752600" cy="1754435"/>
          </a:xfrm>
        </p:grpSpPr>
        <p:sp>
          <p:nvSpPr>
            <p:cNvPr id="20" name="Rounded Rectangle 19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0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77000" y="1600200"/>
            <a:ext cx="1587438" cy="2590800"/>
            <a:chOff x="6750050" y="2843213"/>
            <a:chExt cx="1752600" cy="1754435"/>
          </a:xfrm>
        </p:grpSpPr>
        <p:sp>
          <p:nvSpPr>
            <p:cNvPr id="23" name="Rounded Rectangle 22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8950" y="4306888"/>
              <a:ext cx="1555750" cy="29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1200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Slice 1</a:t>
              </a:r>
              <a:endParaRPr lang="en-US" sz="900" b="1" kern="12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70834"/>
              </p:ext>
            </p:extLst>
          </p:nvPr>
        </p:nvGraphicFramePr>
        <p:xfrm>
          <a:off x="48768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5997"/>
              </p:ext>
            </p:extLst>
          </p:nvPr>
        </p:nvGraphicFramePr>
        <p:xfrm>
          <a:off x="65532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57168"/>
              </p:ext>
            </p:extLst>
          </p:nvPr>
        </p:nvGraphicFramePr>
        <p:xfrm>
          <a:off x="2590800" y="1752600"/>
          <a:ext cx="1371600" cy="58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"/>
                <a:gridCol w="304800"/>
                <a:gridCol w="304800"/>
                <a:gridCol w="259080"/>
                <a:gridCol w="27432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id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name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IX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DX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RI</a:t>
                      </a:r>
                      <a:endParaRPr lang="en-US" sz="5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..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…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27" descr="S3-Bucket-with-objec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562600"/>
            <a:ext cx="731520" cy="731520"/>
          </a:xfrm>
          <a:prstGeom prst="rect">
            <a:avLst/>
          </a:prstGeom>
        </p:spPr>
      </p:pic>
      <p:pic>
        <p:nvPicPr>
          <p:cNvPr id="29" name="Picture 28" descr="S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731520" cy="731520"/>
          </a:xfrm>
          <a:prstGeom prst="rect">
            <a:avLst/>
          </a:prstGeom>
        </p:spPr>
      </p:pic>
      <p:pic>
        <p:nvPicPr>
          <p:cNvPr id="31" name="Picture 30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731520" cy="731520"/>
          </a:xfrm>
          <a:prstGeom prst="rect">
            <a:avLst/>
          </a:prstGeom>
        </p:spPr>
      </p:pic>
      <p:pic>
        <p:nvPicPr>
          <p:cNvPr id="32" name="Picture 31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00600"/>
            <a:ext cx="731520" cy="731520"/>
          </a:xfrm>
          <a:prstGeom prst="rect">
            <a:avLst/>
          </a:prstGeom>
        </p:spPr>
      </p:pic>
      <p:pic>
        <p:nvPicPr>
          <p:cNvPr id="33" name="Picture 32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800600"/>
            <a:ext cx="731520" cy="731520"/>
          </a:xfrm>
          <a:prstGeom prst="rect">
            <a:avLst/>
          </a:prstGeom>
        </p:spPr>
      </p:pic>
      <p:pic>
        <p:nvPicPr>
          <p:cNvPr id="34" name="Picture 33" descr="S3-Objec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00600"/>
            <a:ext cx="731520" cy="73152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334000" y="60198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54102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15000" y="5427962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00200" y="60960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00200" y="54864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52800" y="54864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15200" y="4249438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5000" y="42672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0200" y="4325638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52800" y="4325638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 smtClean="0"/>
              <a:t>OLTP </a:t>
            </a:r>
            <a:r>
              <a:rPr lang="en-US" altLang="zh-CN" sz="4600" dirty="0" err="1" smtClean="0"/>
              <a:t>vs</a:t>
            </a:r>
            <a:r>
              <a:rPr lang="en-US" altLang="zh-CN" sz="4600" dirty="0" smtClean="0"/>
              <a:t> OLAP</a:t>
            </a:r>
            <a:endParaRPr lang="en-US" sz="4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88385"/>
              </p:ext>
            </p:extLst>
          </p:nvPr>
        </p:nvGraphicFramePr>
        <p:xfrm>
          <a:off x="685800" y="2824481"/>
          <a:ext cx="77724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4290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of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Operational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data;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usually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origin.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files;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OLTP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databases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Purpose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of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run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fundamental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business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tasks.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Help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with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planning</a:t>
                      </a:r>
                      <a:r>
                        <a:rPr lang="zh-CN" altLang="en-US" sz="1400" dirty="0" smtClean="0"/>
                        <a:t>,</a:t>
                      </a:r>
                      <a:r>
                        <a:rPr lang="en-US" altLang="zh-CN" sz="1400" dirty="0" smtClean="0"/>
                        <a:t>problem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solving,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decision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making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Loading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fast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inserts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or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updates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Batch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jobs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Simple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queries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returning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relatively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few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Complex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queries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involving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aggregation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Schema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normalized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with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many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Typically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de-normalized.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Star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schema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Backup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recovery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Backups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very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important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</a:t>
                      </a:r>
                      <a:r>
                        <a:rPr lang="en-US" sz="1400" dirty="0" smtClean="0"/>
                        <a:t>ata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loss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critical.</a:t>
                      </a:r>
                      <a:r>
                        <a:rPr lang="zh-CN" alt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simply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re-load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81000" y="3357881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815081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000" y="4272281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4653281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5034281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" y="5491481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000"/>
            <a:ext cx="731520" cy="731520"/>
          </a:xfrm>
          <a:prstGeom prst="rect">
            <a:avLst/>
          </a:prstGeom>
        </p:spPr>
      </p:pic>
      <p:pic>
        <p:nvPicPr>
          <p:cNvPr id="18" name="Picture 17" descr="RedShif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050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0131"/>
            <a:ext cx="8915400" cy="960521"/>
          </a:xfrm>
        </p:spPr>
        <p:txBody>
          <a:bodyPr/>
          <a:lstStyle/>
          <a:p>
            <a:pPr marL="514350" indent="-514350" defTabSz="1492773">
              <a:lnSpc>
                <a:spcPct val="90000"/>
              </a:lnSpc>
              <a:spcAft>
                <a:spcPct val="35000"/>
              </a:spcAft>
            </a:pPr>
            <a:r>
              <a:rPr lang="en-US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Common</a:t>
            </a:r>
            <a:r>
              <a:rPr lang="zh-CN" altLang="en-US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issues</a:t>
            </a:r>
            <a:r>
              <a:rPr lang="zh-CN" altLang="en-US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800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&amp;</a:t>
            </a:r>
            <a:r>
              <a:rPr lang="zh-CN" altLang="en-US" sz="800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Case</a:t>
            </a:r>
            <a:r>
              <a:rPr lang="zh-CN" altLang="en-US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8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17943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Ops</a:t>
            </a:r>
            <a:r>
              <a:rPr lang="zh-CN" altLang="en-US" sz="2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Console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OWLS</a:t>
            </a:r>
            <a:endParaRPr lang="en-IE" sz="23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5-08-10 at 10.32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162800" cy="3690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3429000"/>
            <a:ext cx="3276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Observed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Events,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Customer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history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2209800"/>
            <a:ext cx="914400" cy="381000"/>
          </a:xfrm>
          <a:prstGeom prst="roundRect">
            <a:avLst/>
          </a:prstGeom>
          <a:noFill/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pic>
        <p:nvPicPr>
          <p:cNvPr id="8" name="Picture 7" descr="Screen Shot 2015-08-10 at 11.05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924800" cy="37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to ask customers…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ID!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ID!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Query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ID!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Explain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Plans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Screenshots/logs</a:t>
            </a:r>
            <a:endParaRPr lang="en-US" altLang="zh-CN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Results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certain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queries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involving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system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When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was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last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time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performed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maintenance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What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trying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do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(use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case)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Sample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data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(Table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DDLs,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sample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COPY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files)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Code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sample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driver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Check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MTU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and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TCP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Keepalive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settings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Check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if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SAVEPOINTS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are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being</a:t>
            </a:r>
            <a:r>
              <a:rPr lang="zh-CN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used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Scenario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Issue: Queries are not returning back results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Possible Solution(s):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Look for your client’s MTU settings and make sure that it is set to 1500 and around 1350 for VPN and VPC Peering/ClassicLink connections. Remember to reboot after setting this value.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Check your TCP Keepalive Settings to make sure connections are not being dropped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Links: 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http://docs.aws.amazon.com/redshift/latest/mgmt/connecting-drop-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issues.html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4"/>
              </a:rPr>
              <a:t>http://docs.aws.amazon.com/redshift/latest/mgmt/connecting-firewall-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4"/>
              </a:rPr>
              <a:t>guidance.html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Scenario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Issue: My queries are telling me that my cluster is in maintenance mode when it is not my maintenance window.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Possible Solution(s):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Monitoring system detected an issue and decided to reboot the cluster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Normally related to a missed health check due to high load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Should isolate if this is a one off event or the same query is continuously causing the crash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Optimize the workload and perform maintenance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Evaluate Workload Management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Engage support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Scenario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3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Issue: The INSERTs are very slow and a simple create table takes more than a minute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Possible Solution(s): 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Commit Queue problem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Check the queuelen of the commit queue to see how many queries are waiting to commit before it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Group more loads together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Use COPY instead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WLM Queueing problem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Check stl_wlm_query for queueing in Workload Management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Evaluate Workload Management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7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Redshift Limits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Maximum number of tables per cluster: 9,900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Maximum number of columns per table: 1,600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Number of sortkey columns per table: 400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Maximum width of a table with fixed columns: 65535 bytes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Number of user defined databases: 60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Number of schemas per database: 256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Number of concurrent user connections: 500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Workload Management can have maximum concurrency of 50 across all queues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Number of AWS Accounts you can share a snapshot with: 20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Maximum size of a single row loaded by COPY: 4MB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Maximum size of a SQL Query statement: 16MB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Unsupported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7201" y="1524000"/>
            <a:ext cx="8229600" cy="48006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ctr" anchorCtr="0">
            <a:noAutofit/>
          </a:bodyPr>
          <a:lstStyle/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Based on PostgreSQL 8.0.2 with some key differences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Constraint Enforcement and checks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Tablespaces/Partitioning/Inheritance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Stored Procedures and Triggers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Table Functions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Full Text Search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Indexes</a:t>
            </a:r>
          </a:p>
          <a:p>
            <a:pPr marL="800100" lvl="1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ALTER TABLE.. ALTER COLUMN</a:t>
            </a:r>
          </a:p>
          <a:p>
            <a:pPr marL="342900" indent="-342900"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SAVEPOINTS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Link with full list:</a:t>
            </a: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http://docs.aws.amazon.com/redshift/latest/dg/c_unsupported-postgresql-</a:t>
            </a:r>
            <a:r>
              <a:rPr lang="en-IE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linkClick r:id="rId3"/>
              </a:rPr>
              <a:t>features.html</a:t>
            </a: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defTabSz="1492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0131"/>
            <a:ext cx="8915400" cy="960521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Row based storage </a:t>
            </a:r>
            <a:r>
              <a:rPr lang="en-US" sz="3600" dirty="0" err="1" smtClean="0"/>
              <a:t>vs</a:t>
            </a:r>
            <a:r>
              <a:rPr lang="en-US" sz="3600" dirty="0" smtClean="0"/>
              <a:t> Columnar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1940"/>
              </p:ext>
            </p:extLst>
          </p:nvPr>
        </p:nvGraphicFramePr>
        <p:xfrm>
          <a:off x="762002" y="1676400"/>
          <a:ext cx="7619997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$2.20</a:t>
                      </a:r>
                      <a:endParaRPr lang="en-US" sz="16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Frozen Foods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Pizza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$6.80</a:t>
                      </a:r>
                      <a:endParaRPr lang="en-US" sz="16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Frozen Foods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Ice cream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$3.15</a:t>
                      </a:r>
                      <a:endParaRPr lang="en-US" sz="16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Dairy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$2.00</a:t>
                      </a:r>
                      <a:endParaRPr lang="en-US" sz="16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1/4/2013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Bakery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$1.55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5105400" y="2362201"/>
            <a:ext cx="1066800" cy="3505200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62000" y="3729789"/>
            <a:ext cx="7620000" cy="766011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based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storage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2" b="15803"/>
          <a:stretch/>
        </p:blipFill>
        <p:spPr bwMode="auto">
          <a:xfrm>
            <a:off x="7594012" y="410221"/>
            <a:ext cx="1242673" cy="82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Amazon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3" y="6324600"/>
            <a:ext cx="406435" cy="4064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7201" y="1447800"/>
            <a:ext cx="8229600" cy="4876800"/>
          </a:xfrm>
          <a:custGeom>
            <a:avLst/>
            <a:gdLst>
              <a:gd name="connsiteX0" fmla="*/ 0 w 6863715"/>
              <a:gd name="connsiteY0" fmla="*/ 111932 h 671580"/>
              <a:gd name="connsiteX1" fmla="*/ 111932 w 6863715"/>
              <a:gd name="connsiteY1" fmla="*/ 0 h 671580"/>
              <a:gd name="connsiteX2" fmla="*/ 6751783 w 6863715"/>
              <a:gd name="connsiteY2" fmla="*/ 0 h 671580"/>
              <a:gd name="connsiteX3" fmla="*/ 6863715 w 6863715"/>
              <a:gd name="connsiteY3" fmla="*/ 111932 h 671580"/>
              <a:gd name="connsiteX4" fmla="*/ 6863715 w 6863715"/>
              <a:gd name="connsiteY4" fmla="*/ 559648 h 671580"/>
              <a:gd name="connsiteX5" fmla="*/ 6751783 w 6863715"/>
              <a:gd name="connsiteY5" fmla="*/ 671580 h 671580"/>
              <a:gd name="connsiteX6" fmla="*/ 111932 w 6863715"/>
              <a:gd name="connsiteY6" fmla="*/ 671580 h 671580"/>
              <a:gd name="connsiteX7" fmla="*/ 0 w 6863715"/>
              <a:gd name="connsiteY7" fmla="*/ 559648 h 671580"/>
              <a:gd name="connsiteX8" fmla="*/ 0 w 6863715"/>
              <a:gd name="connsiteY8" fmla="*/ 111932 h 6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715" h="671580">
                <a:moveTo>
                  <a:pt x="0" y="111932"/>
                </a:moveTo>
                <a:cubicBezTo>
                  <a:pt x="0" y="50114"/>
                  <a:pt x="50114" y="0"/>
                  <a:pt x="111932" y="0"/>
                </a:cubicBezTo>
                <a:lnTo>
                  <a:pt x="6751783" y="0"/>
                </a:lnTo>
                <a:cubicBezTo>
                  <a:pt x="6813601" y="0"/>
                  <a:pt x="6863715" y="50114"/>
                  <a:pt x="6863715" y="111932"/>
                </a:cubicBezTo>
                <a:lnTo>
                  <a:pt x="6863715" y="559648"/>
                </a:lnTo>
                <a:cubicBezTo>
                  <a:pt x="6863715" y="621466"/>
                  <a:pt x="6813601" y="671580"/>
                  <a:pt x="6751783" y="671580"/>
                </a:cubicBezTo>
                <a:lnTo>
                  <a:pt x="111932" y="671580"/>
                </a:lnTo>
                <a:cubicBezTo>
                  <a:pt x="50114" y="671580"/>
                  <a:pt x="0" y="621466"/>
                  <a:pt x="0" y="559648"/>
                </a:cubicBezTo>
                <a:lnTo>
                  <a:pt x="0" y="1119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464" tIns="139464" rIns="139464" bIns="139464" numCol="1" spcCol="127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Typically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8" name="Picture 7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33400"/>
            <a:ext cx="731520" cy="7315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66800" y="2514600"/>
            <a:ext cx="7010400" cy="2743200"/>
            <a:chOff x="1079500" y="1358900"/>
            <a:chExt cx="10198100" cy="3189239"/>
          </a:xfrm>
        </p:grpSpPr>
        <p:cxnSp>
          <p:nvCxnSpPr>
            <p:cNvPr id="10" name="Straight Arrow Connector 9"/>
            <p:cNvCxnSpPr>
              <a:stCxn id="25" idx="2"/>
              <a:endCxn id="32" idx="3"/>
            </p:cNvCxnSpPr>
            <p:nvPr/>
          </p:nvCxnSpPr>
          <p:spPr>
            <a:xfrm flipH="1">
              <a:off x="5156200" y="1841500"/>
              <a:ext cx="933450" cy="82550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5" idx="2"/>
              <a:endCxn id="31" idx="1"/>
            </p:cNvCxnSpPr>
            <p:nvPr/>
          </p:nvCxnSpPr>
          <p:spPr>
            <a:xfrm>
              <a:off x="6089650" y="1841500"/>
              <a:ext cx="1123950" cy="82550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2" idx="2"/>
              <a:endCxn id="27" idx="0"/>
            </p:cNvCxnSpPr>
            <p:nvPr/>
          </p:nvCxnSpPr>
          <p:spPr>
            <a:xfrm flipH="1">
              <a:off x="3994150" y="2908300"/>
              <a:ext cx="88900" cy="69696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2" idx="2"/>
              <a:endCxn id="26" idx="0"/>
            </p:cNvCxnSpPr>
            <p:nvPr/>
          </p:nvCxnSpPr>
          <p:spPr>
            <a:xfrm flipH="1">
              <a:off x="1841500" y="2908300"/>
              <a:ext cx="2241550" cy="69696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1" idx="2"/>
              <a:endCxn id="28" idx="0"/>
            </p:cNvCxnSpPr>
            <p:nvPr/>
          </p:nvCxnSpPr>
          <p:spPr>
            <a:xfrm flipH="1">
              <a:off x="6159500" y="2908300"/>
              <a:ext cx="2127250" cy="69696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1" idx="2"/>
              <a:endCxn id="29" idx="0"/>
            </p:cNvCxnSpPr>
            <p:nvPr/>
          </p:nvCxnSpPr>
          <p:spPr>
            <a:xfrm>
              <a:off x="8286750" y="2908300"/>
              <a:ext cx="25400" cy="69696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1" idx="2"/>
              <a:endCxn id="30" idx="0"/>
            </p:cNvCxnSpPr>
            <p:nvPr/>
          </p:nvCxnSpPr>
          <p:spPr>
            <a:xfrm>
              <a:off x="8286750" y="2908300"/>
              <a:ext cx="2228850" cy="69696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16200" y="37973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75200" y="37973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08800" y="38100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093200" y="38227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616200" y="42418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775200" y="42418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908800" y="42545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9093200" y="4267200"/>
              <a:ext cx="635000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 bwMode="auto">
            <a:xfrm>
              <a:off x="5016500" y="1358900"/>
              <a:ext cx="2146300" cy="4826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 smtClean="0">
                  <a:solidFill>
                    <a:schemeClr val="bg1">
                      <a:alpha val="99000"/>
                    </a:schemeClr>
                  </a:solidFill>
                </a:rPr>
                <a:t>122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079500" y="3605261"/>
              <a:ext cx="1524000" cy="942878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/>
                </a:gs>
                <a:gs pos="100000">
                  <a:schemeClr val="tx2"/>
                </a:gs>
              </a:gsLst>
            </a:gra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16-Row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35-Row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65-Row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232150" y="3605261"/>
              <a:ext cx="1524000" cy="942878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/>
                </a:gs>
                <a:gs pos="100000">
                  <a:schemeClr val="tx2"/>
                </a:gs>
              </a:gsLst>
            </a:gra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66-Row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97-Row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122-Row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397500" y="3605261"/>
              <a:ext cx="1524000" cy="942878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/>
                </a:gs>
                <a:gs pos="100000">
                  <a:schemeClr val="tx2"/>
                </a:gs>
              </a:gsLst>
            </a:gra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123-Row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135-Row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136-Row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550150" y="3605261"/>
              <a:ext cx="1524000" cy="942878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/>
                </a:gs>
                <a:gs pos="100000">
                  <a:schemeClr val="tx2"/>
                </a:gs>
              </a:gsLst>
            </a:gra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139-Row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150-Row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151-Row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753600" y="3605261"/>
              <a:ext cx="1524000" cy="942878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/>
                </a:gs>
                <a:gs pos="100000">
                  <a:schemeClr val="tx2"/>
                </a:gs>
              </a:gsLst>
            </a:gra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160-Row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190-Row</a:t>
              </a:r>
            </a:p>
            <a:p>
              <a:pPr algn="ctr" defTabSz="914099"/>
              <a:r>
                <a:rPr lang="en-US" sz="1400" dirty="0" smtClean="0">
                  <a:solidFill>
                    <a:srgbClr val="FFFFFF">
                      <a:alpha val="99000"/>
                    </a:srgbClr>
                  </a:solidFill>
                </a:rPr>
                <a:t>650-Row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213600" y="2425700"/>
              <a:ext cx="2146300" cy="48260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>
                      <a:alpha val="99000"/>
                    </a:schemeClr>
                  </a:solidFill>
                </a:rPr>
                <a:t>136	151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09900" y="2425700"/>
              <a:ext cx="2146300" cy="48260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>
                      <a:alpha val="99000"/>
                    </a:schemeClr>
                  </a:solidFill>
                </a:rPr>
                <a:t>65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96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16:Store27,</a:t>
            </a:r>
            <a:r>
              <a:rPr lang="zh-CN" altLang="en-US" dirty="0" smtClean="0"/>
              <a:t> </a:t>
            </a:r>
            <a:r>
              <a:rPr lang="en-US" altLang="zh-CN" dirty="0" smtClean="0"/>
              <a:t>1/1/2013,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Banana,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$2.20;</a:t>
            </a:r>
            <a:r>
              <a:rPr lang="zh-CN" altLang="en-US" dirty="0" smtClean="0"/>
              <a:t> </a:t>
            </a:r>
            <a:r>
              <a:rPr lang="en-US" altLang="zh-CN" dirty="0" smtClean="0"/>
              <a:t>35:Store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11,….;….;</a:t>
            </a:r>
            <a:r>
              <a:rPr lang="zh-CN" altLang="en-US" dirty="0"/>
              <a:t> </a:t>
            </a:r>
            <a:r>
              <a:rPr lang="en-US" altLang="zh-CN" dirty="0" smtClean="0"/>
              <a:t>190: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6…;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78164"/>
              </p:ext>
            </p:extLst>
          </p:nvPr>
        </p:nvGraphicFramePr>
        <p:xfrm>
          <a:off x="838200" y="2438400"/>
          <a:ext cx="7315196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8"/>
                <a:gridCol w="1045028"/>
                <a:gridCol w="1045028"/>
                <a:gridCol w="1045028"/>
                <a:gridCol w="1045028"/>
                <a:gridCol w="1045028"/>
                <a:gridCol w="1045028"/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$2.20</a:t>
                      </a:r>
                      <a:endParaRPr lang="en-US" sz="1600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Frozen Foods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Pizza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$6.80</a:t>
                      </a:r>
                      <a:endParaRPr lang="en-US" sz="1600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Frozen Foods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Ice cream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$3.15</a:t>
                      </a:r>
                      <a:endParaRPr lang="en-US" sz="1600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Dairy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$2.00</a:t>
                      </a:r>
                      <a:endParaRPr lang="en-US" sz="1600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1/4/2013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Bakery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$1.55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3400" y="3429000"/>
            <a:ext cx="1066800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Leaf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Nodes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or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Pages.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Normally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8K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or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K</a:t>
            </a:r>
            <a:endParaRPr lang="en-US" sz="1000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066800" y="4038600"/>
            <a:ext cx="152400" cy="304800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Tom\AppData\Local\Temp\articulate\presenter\imgtemp\KaBipIa7_files\slide0001_image001.jp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DC363D4C7D4EBB3A69D569C8AB36" ma:contentTypeVersion="8658" ma:contentTypeDescription="Create a new document." ma:contentTypeScope="" ma:versionID="c75ccfbee020ac77090c4b796949577a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f722fc96-632c-4129-89ec-659fe9b2d935" xmlns:ns5="0fa36ca0-d835-402f-b584-ba5264374bf4" targetNamespace="http://schemas.microsoft.com/office/2006/metadata/properties" ma:root="true" ma:fieldsID="a83b3e875b87051c1f5ddf8eca7904c6" ns1:_="" ns2:_="" ns3:_="" ns5:_="">
    <xsd:import namespace="http://schemas.microsoft.com/sharepoint/v3"/>
    <xsd:import namespace="http://schemas.microsoft.com/sharepoint/v4"/>
    <xsd:import namespace="f722fc96-632c-4129-89ec-659fe9b2d935"/>
    <xsd:import namespace="0fa36ca0-d835-402f-b584-ba5264374bf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_dlc_DocId" minOccurs="0"/>
                <xsd:element ref="ns3:_dlc_DocIdUrl" minOccurs="0"/>
                <xsd:element ref="ns3:_dlc_DocIdPersistId" minOccurs="0"/>
                <xsd:element ref="ns5:Platform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" ma:description="" ma:hidden="true" ma:internalName="EmailHeader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2fc96-632c-4129-89ec-659fe9b2d935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36ca0-d835-402f-b584-ba5264374bf4" elementFormDefault="qualified">
    <xsd:import namespace="http://schemas.microsoft.com/office/2006/documentManagement/types"/>
    <xsd:import namespace="http://schemas.microsoft.com/office/infopath/2007/PartnerControls"/>
    <xsd:element name="Platform" ma:index="18" nillable="true" ma:displayName="Platform" ma:default="MicroStrategy" ma:internalName="Platform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MicroStrategy"/>
                        <xsd:enumeration value="Teradata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7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  <_dlc_DocId xmlns="f722fc96-632c-4129-89ec-659fe9b2d935">ZJQE7NE326U3-15-8958</_dlc_DocId>
    <_dlc_DocIdUrl xmlns="f722fc96-632c-4129-89ec-659fe9b2d935">
      <Url>http://departments.rjr.com/sites/IM/SiteDirectory/busint/_layouts/DocIdRedir.aspx?ID=ZJQE7NE326U3-15-8958</Url>
      <Description>ZJQE7NE326U3-15-8958</Description>
    </_dlc_DocIdUrl>
    <Platform xmlns="0fa36ca0-d835-402f-b584-ba5264374bf4">
      <Value>MicroStrategy</Value>
    </Platform>
  </documentManagement>
</p:properties>
</file>

<file path=customXml/itemProps1.xml><?xml version="1.0" encoding="utf-8"?>
<ds:datastoreItem xmlns:ds="http://schemas.openxmlformats.org/officeDocument/2006/customXml" ds:itemID="{DA1BE9F8-0853-45B0-B6FD-AC852B2645BE}"/>
</file>

<file path=customXml/itemProps2.xml><?xml version="1.0" encoding="utf-8"?>
<ds:datastoreItem xmlns:ds="http://schemas.openxmlformats.org/officeDocument/2006/customXml" ds:itemID="{1289FE6A-C67A-4F8C-85C4-D63D931539FE}"/>
</file>

<file path=customXml/itemProps3.xml><?xml version="1.0" encoding="utf-8"?>
<ds:datastoreItem xmlns:ds="http://schemas.openxmlformats.org/officeDocument/2006/customXml" ds:itemID="{01EC627F-9E13-4154-A5A3-CFECC4A9DD22}"/>
</file>

<file path=customXml/itemProps4.xml><?xml version="1.0" encoding="utf-8"?>
<ds:datastoreItem xmlns:ds="http://schemas.openxmlformats.org/officeDocument/2006/customXml" ds:itemID="{086BF8B9-14F2-41CB-B6AD-7D791560046D}"/>
</file>

<file path=docProps/app.xml><?xml version="1.0" encoding="utf-8"?>
<Properties xmlns="http://schemas.openxmlformats.org/officeDocument/2006/extended-properties" xmlns:vt="http://schemas.openxmlformats.org/officeDocument/2006/docPropsVTypes">
  <TotalTime>14261</TotalTime>
  <Words>4265</Words>
  <Application>Microsoft Office PowerPoint</Application>
  <PresentationFormat>On-screen Show (4:3)</PresentationFormat>
  <Paragraphs>1381</Paragraphs>
  <Slides>78</Slides>
  <Notes>78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宋体</vt:lpstr>
      <vt:lpstr>Arial</vt:lpstr>
      <vt:lpstr>Calibri</vt:lpstr>
      <vt:lpstr>Courier New</vt:lpstr>
      <vt:lpstr>Helvetica Neue</vt:lpstr>
      <vt:lpstr>Verdana</vt:lpstr>
      <vt:lpstr>Office Theme</vt:lpstr>
      <vt:lpstr>1_Office Theme</vt:lpstr>
      <vt:lpstr>PowerPoint Presentation</vt:lpstr>
      <vt:lpstr>Amazon Redshift Basics </vt:lpstr>
      <vt:lpstr>Topics in this Presentation</vt:lpstr>
      <vt:lpstr>What is Redshift?</vt:lpstr>
      <vt:lpstr>Redshift Introduction</vt:lpstr>
      <vt:lpstr>OLTP vs OLAP </vt:lpstr>
      <vt:lpstr>OLTP vs OLAP</vt:lpstr>
      <vt:lpstr>Row based storage vs Columnar</vt:lpstr>
      <vt:lpstr>Row based storage </vt:lpstr>
      <vt:lpstr>Columnar Storage in Redshift</vt:lpstr>
      <vt:lpstr>Columnar storage DBMS</vt:lpstr>
      <vt:lpstr>More Features</vt:lpstr>
      <vt:lpstr>Architecture</vt:lpstr>
      <vt:lpstr>Redshift Architecture</vt:lpstr>
      <vt:lpstr>Redshift Architecture</vt:lpstr>
      <vt:lpstr>Inside a Compute Node</vt:lpstr>
      <vt:lpstr>Redshift Architecture</vt:lpstr>
      <vt:lpstr>Control Plane</vt:lpstr>
      <vt:lpstr>Cluster Properties</vt:lpstr>
      <vt:lpstr>Resizing</vt:lpstr>
      <vt:lpstr>Resizing</vt:lpstr>
      <vt:lpstr>Connectors and Clients</vt:lpstr>
      <vt:lpstr>Table Schema</vt:lpstr>
      <vt:lpstr>New Concepts</vt:lpstr>
      <vt:lpstr>Minimum Table Size</vt:lpstr>
      <vt:lpstr>Minimum table size - Visualized</vt:lpstr>
      <vt:lpstr>Good Schema Design</vt:lpstr>
      <vt:lpstr>What is Sort Key?</vt:lpstr>
      <vt:lpstr>Tables zoomed in</vt:lpstr>
      <vt:lpstr>VACUUM [SORT ONLY]</vt:lpstr>
      <vt:lpstr>Comparing Sort Styles</vt:lpstr>
      <vt:lpstr>Comparing Sort Styles</vt:lpstr>
      <vt:lpstr>Comparing Sort Styles</vt:lpstr>
      <vt:lpstr>What is Distribution?</vt:lpstr>
      <vt:lpstr>Distribution Skew</vt:lpstr>
      <vt:lpstr>Distribution Skew - Visualized</vt:lpstr>
      <vt:lpstr>Compression Encoding</vt:lpstr>
      <vt:lpstr>Testing Compression Encoding</vt:lpstr>
      <vt:lpstr>Defining Constraints</vt:lpstr>
      <vt:lpstr>Schema design ROT</vt:lpstr>
      <vt:lpstr>Loading Data</vt:lpstr>
      <vt:lpstr>Loading Data</vt:lpstr>
      <vt:lpstr>Loading Data Best Practices</vt:lpstr>
      <vt:lpstr>COPY with S3 - Visualized</vt:lpstr>
      <vt:lpstr>DELETE</vt:lpstr>
      <vt:lpstr>VACUUM</vt:lpstr>
      <vt:lpstr>Deep Copy</vt:lpstr>
      <vt:lpstr>Query Processing</vt:lpstr>
      <vt:lpstr>Redshift Internal Architecture</vt:lpstr>
      <vt:lpstr>Query Lifecycle</vt:lpstr>
      <vt:lpstr>Explain Plan</vt:lpstr>
      <vt:lpstr>Visual Explain Plan</vt:lpstr>
      <vt:lpstr>Workload Management</vt:lpstr>
      <vt:lpstr>Defining the Queues</vt:lpstr>
      <vt:lpstr>WLM Assignment Rules</vt:lpstr>
      <vt:lpstr>System Tables</vt:lpstr>
      <vt:lpstr>System Tables</vt:lpstr>
      <vt:lpstr>STL Tables</vt:lpstr>
      <vt:lpstr>STV Tables and Views</vt:lpstr>
      <vt:lpstr>Example Queries</vt:lpstr>
      <vt:lpstr>CloudWatch</vt:lpstr>
      <vt:lpstr>CloudWatch</vt:lpstr>
      <vt:lpstr>Database Audit Log</vt:lpstr>
      <vt:lpstr>Backup and Restore</vt:lpstr>
      <vt:lpstr>Backups</vt:lpstr>
      <vt:lpstr>Restore</vt:lpstr>
      <vt:lpstr>Restore - Visualized</vt:lpstr>
      <vt:lpstr>UNLOAD</vt:lpstr>
      <vt:lpstr>UNLOAD - Visualized</vt:lpstr>
      <vt:lpstr>Common issues &amp; Case Handling</vt:lpstr>
      <vt:lpstr>Tools</vt:lpstr>
      <vt:lpstr>What to ask customers…</vt:lpstr>
      <vt:lpstr>Scenario 1</vt:lpstr>
      <vt:lpstr>Scenario 2</vt:lpstr>
      <vt:lpstr>Scenario 3</vt:lpstr>
      <vt:lpstr>Redshift Limits</vt:lpstr>
      <vt:lpstr>Unsupported Features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Komendera, Szymon</dc:creator>
  <cp:lastModifiedBy>Dalton, Peter</cp:lastModifiedBy>
  <cp:revision>951</cp:revision>
  <cp:lastPrinted>2015-07-16T07:10:13Z</cp:lastPrinted>
  <dcterms:created xsi:type="dcterms:W3CDTF">2006-08-16T00:00:00Z</dcterms:created>
  <dcterms:modified xsi:type="dcterms:W3CDTF">2015-09-24T18:46:55Z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699be1f6-52af-43bf-9611-8d6057fc6ebd</vt:lpwstr>
  </property>
  <property fmtid="{D5CDD505-2E9C-101B-9397-08002B2CF9AE}" pid="3" name="ContentTypeId">
    <vt:lpwstr>0x010100654CDC363D4C7D4EBB3A69D569C8AB36</vt:lpwstr>
  </property>
</Properties>
</file>