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diagrams/data1.xml" ContentType="application/vnd.openxmlformats-officedocument.drawingml.diagramData+xml"/>
  <Override PartName="/ppt/diagrams/data7.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5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0.xml" ContentType="application/vnd.openxmlformats-officedocument.presentationml.slide+xml"/>
  <Override PartName="/ppt/slides/slide52.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3.xml" ContentType="application/vnd.openxmlformats-officedocument.presentationml.slide+xml"/>
  <Override PartName="/ppt/slides/slide47.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1.xml" ContentType="application/vnd.openxmlformats-officedocument.presentationml.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diagrams/quickStyle6.xml" ContentType="application/vnd.openxmlformats-officedocument.drawingml.diagramStyl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commentAuthors.xml" ContentType="application/vnd.openxmlformats-officedocument.presentationml.commentAuthors+xml"/>
  <Override PartName="/ppt/theme/theme1.xml" ContentType="application/vnd.openxmlformats-officedocument.theme+xml"/>
  <Override PartName="/ppt/diagrams/colors6.xml" ContentType="application/vnd.openxmlformats-officedocument.drawingml.diagramColors+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notesMasters/notesMaster1.xml" ContentType="application/vnd.openxmlformats-officedocument.presentationml.notesMaster+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layout6.xml" ContentType="application/vnd.openxmlformats-officedocument.drawingml.diagramLayout+xml"/>
  <Override PartName="/ppt/diagrams/drawing5.xml" ContentType="application/vnd.ms-office.drawingml.diagramDrawing+xml"/>
  <Override PartName="/ppt/diagrams/colors5.xml" ContentType="application/vnd.openxmlformats-officedocument.drawingml.diagramColors+xml"/>
  <Override PartName="/ppt/diagrams/quickStyle5.xml" ContentType="application/vnd.openxmlformats-officedocument.drawingml.diagramStyle+xml"/>
  <Override PartName="/ppt/diagrams/layout5.xml" ContentType="application/vnd.openxmlformats-officedocument.drawingml.diagramLayout+xml"/>
  <Override PartName="/ppt/diagrams/drawing4.xml" ContentType="application/vnd.ms-office.drawingml.diagramDrawing+xml"/>
  <Override PartName="/ppt/diagrams/drawing6.xml" ContentType="application/vnd.ms-office.drawingml.diagramDrawing+xml"/>
  <Override PartName="/ppt/diagrams/drawing2.xml" ContentType="application/vnd.ms-office.drawingml.diagramDrawing+xml"/>
  <Override PartName="/ppt/diagrams/colors2.xml" ContentType="application/vnd.openxmlformats-officedocument.drawingml.diagramColors+xml"/>
  <Override PartName="/ppt/diagrams/drawing7.xml" ContentType="application/vnd.ms-office.drawingml.diagramDrawing+xml"/>
  <Override PartName="/ppt/diagrams/colors7.xml" ContentType="application/vnd.openxmlformats-officedocument.drawingml.diagramColors+xml"/>
  <Override PartName="/ppt/diagrams/quickStyle7.xml" ContentType="application/vnd.openxmlformats-officedocument.drawingml.diagramStyle+xml"/>
  <Override PartName="/ppt/diagrams/quickStyle2.xml" ContentType="application/vnd.openxmlformats-officedocument.drawingml.diagramStyle+xml"/>
  <Override PartName="/ppt/diagrams/layout2.xml" ContentType="application/vnd.openxmlformats-officedocument.drawingml.diagramLayout+xml"/>
  <Override PartName="/ppt/handoutMasters/handoutMaster1.xml" ContentType="application/vnd.openxmlformats-officedocument.presentationml.handoutMaster+xml"/>
  <Override PartName="/ppt/diagrams/layout7.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59"/>
  </p:notesMasterIdLst>
  <p:handoutMasterIdLst>
    <p:handoutMasterId r:id="rId60"/>
  </p:handoutMasterIdLst>
  <p:sldIdLst>
    <p:sldId id="285" r:id="rId5"/>
    <p:sldId id="288" r:id="rId6"/>
    <p:sldId id="289" r:id="rId7"/>
    <p:sldId id="290" r:id="rId8"/>
    <p:sldId id="291" r:id="rId9"/>
    <p:sldId id="292" r:id="rId10"/>
    <p:sldId id="293" r:id="rId11"/>
    <p:sldId id="294" r:id="rId12"/>
    <p:sldId id="295" r:id="rId13"/>
    <p:sldId id="296" r:id="rId14"/>
    <p:sldId id="297"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36" r:id="rId34"/>
    <p:sldId id="318" r:id="rId35"/>
    <p:sldId id="337" r:id="rId36"/>
    <p:sldId id="320" r:id="rId37"/>
    <p:sldId id="344" r:id="rId38"/>
    <p:sldId id="321" r:id="rId39"/>
    <p:sldId id="323" r:id="rId40"/>
    <p:sldId id="324" r:id="rId41"/>
    <p:sldId id="325" r:id="rId42"/>
    <p:sldId id="338" r:id="rId43"/>
    <p:sldId id="327" r:id="rId44"/>
    <p:sldId id="328" r:id="rId45"/>
    <p:sldId id="329" r:id="rId46"/>
    <p:sldId id="330" r:id="rId47"/>
    <p:sldId id="331" r:id="rId48"/>
    <p:sldId id="345" r:id="rId49"/>
    <p:sldId id="335" r:id="rId50"/>
    <p:sldId id="332" r:id="rId51"/>
    <p:sldId id="340" r:id="rId52"/>
    <p:sldId id="333" r:id="rId53"/>
    <p:sldId id="341" r:id="rId54"/>
    <p:sldId id="342" r:id="rId55"/>
    <p:sldId id="343" r:id="rId56"/>
    <p:sldId id="339" r:id="rId57"/>
    <p:sldId id="282" r:id="rId5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32" userDrawn="1">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904" userDrawn="1">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D8F"/>
    <a:srgbClr val="FFB100"/>
    <a:srgbClr val="FAAF00"/>
    <a:srgbClr val="595A5D"/>
    <a:srgbClr val="414042"/>
    <a:srgbClr val="DCDCDC"/>
    <a:srgbClr val="4F81BD"/>
    <a:srgbClr val="0C9B2E"/>
    <a:srgbClr val="FFFAD0"/>
    <a:srgbClr val="FFF8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89" autoAdjust="0"/>
    <p:restoredTop sz="86385" autoAdjust="0"/>
  </p:normalViewPr>
  <p:slideViewPr>
    <p:cSldViewPr snapToGrid="0" showGuides="1">
      <p:cViewPr varScale="1">
        <p:scale>
          <a:sx n="114" d="100"/>
          <a:sy n="114" d="100"/>
        </p:scale>
        <p:origin x="120" y="114"/>
      </p:cViewPr>
      <p:guideLst>
        <p:guide orient="horz" pos="644"/>
        <p:guide orient="horz" pos="2898"/>
        <p:guide orient="horz" pos="2412"/>
        <p:guide orient="horz" pos="3196"/>
        <p:guide orient="horz" pos="1332"/>
        <p:guide orient="horz" pos="1378"/>
        <p:guide orient="horz" pos="2078"/>
        <p:guide orient="horz" pos="125"/>
        <p:guide orient="horz" pos="2106"/>
        <p:guide orient="horz" pos="2859"/>
        <p:guide pos="960"/>
        <p:guide pos="1755"/>
        <p:guide pos="2904"/>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ustomXml" Target="../customXml/item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6FE6B-F57A-7C46-913E-EEE46E12638D}" type="doc">
      <dgm:prSet loTypeId="urn:microsoft.com/office/officeart/2005/8/layout/gear1" loCatId="" qsTypeId="urn:microsoft.com/office/officeart/2005/8/quickstyle/simple4" qsCatId="simple" csTypeId="urn:microsoft.com/office/officeart/2005/8/colors/accent1_2" csCatId="accent1" phldr="1"/>
      <dgm:spPr/>
    </dgm:pt>
    <dgm:pt modelId="{D6391935-881A-5349-95EC-41C4B3A012CF}">
      <dgm:prSet phldrT="[Text]" custT="1"/>
      <dgm:spPr/>
      <dgm:t>
        <a:bodyPr/>
        <a:lstStyle/>
        <a:p>
          <a:r>
            <a:rPr lang="en-US" sz="1600" b="1" dirty="0" smtClean="0">
              <a:solidFill>
                <a:schemeClr val="tx1"/>
              </a:solidFill>
            </a:rPr>
            <a:t>Columnar</a:t>
          </a:r>
          <a:endParaRPr lang="en-US" sz="1600" b="1" dirty="0">
            <a:solidFill>
              <a:schemeClr val="tx1"/>
            </a:solidFill>
          </a:endParaRPr>
        </a:p>
      </dgm:t>
    </dgm:pt>
    <dgm:pt modelId="{AA2D4888-D9C7-804E-83CA-E0FC6C4A997E}" type="parTrans" cxnId="{8937DD1C-C7AB-D146-93DF-5969E32F010B}">
      <dgm:prSet/>
      <dgm:spPr/>
      <dgm:t>
        <a:bodyPr/>
        <a:lstStyle/>
        <a:p>
          <a:endParaRPr lang="en-US"/>
        </a:p>
      </dgm:t>
    </dgm:pt>
    <dgm:pt modelId="{FB1B82CE-6922-8945-BAB5-D78481A50F32}" type="sibTrans" cxnId="{8937DD1C-C7AB-D146-93DF-5969E32F010B}">
      <dgm:prSet/>
      <dgm:spPr/>
      <dgm:t>
        <a:bodyPr/>
        <a:lstStyle/>
        <a:p>
          <a:endParaRPr lang="en-US"/>
        </a:p>
      </dgm:t>
    </dgm:pt>
    <dgm:pt modelId="{3D8274CF-EF08-614F-9145-4733D30911F4}">
      <dgm:prSet phldrT="[Text]" custT="1"/>
      <dgm:spPr/>
      <dgm:t>
        <a:bodyPr/>
        <a:lstStyle/>
        <a:p>
          <a:r>
            <a:rPr lang="en-US" sz="2000" b="1" dirty="0" smtClean="0">
              <a:solidFill>
                <a:schemeClr val="tx1"/>
              </a:solidFill>
            </a:rPr>
            <a:t>MPP</a:t>
          </a:r>
          <a:endParaRPr lang="en-US" sz="1400" b="1" dirty="0">
            <a:solidFill>
              <a:schemeClr val="tx1"/>
            </a:solidFill>
          </a:endParaRPr>
        </a:p>
      </dgm:t>
    </dgm:pt>
    <dgm:pt modelId="{60B8AC27-0399-BF49-8728-133C15A88BA2}" type="parTrans" cxnId="{21703AAD-B1C6-A346-AE98-F9E073341658}">
      <dgm:prSet/>
      <dgm:spPr/>
      <dgm:t>
        <a:bodyPr/>
        <a:lstStyle/>
        <a:p>
          <a:endParaRPr lang="en-US"/>
        </a:p>
      </dgm:t>
    </dgm:pt>
    <dgm:pt modelId="{D6C7C01D-9C50-3C4A-AB1E-22389F9C1CD2}" type="sibTrans" cxnId="{21703AAD-B1C6-A346-AE98-F9E073341658}">
      <dgm:prSet/>
      <dgm:spPr/>
      <dgm:t>
        <a:bodyPr/>
        <a:lstStyle/>
        <a:p>
          <a:endParaRPr lang="en-US"/>
        </a:p>
      </dgm:t>
    </dgm:pt>
    <dgm:pt modelId="{5CB9C0EE-CB84-3848-9707-6592949A7F37}">
      <dgm:prSet phldrT="[Text]" custT="1"/>
      <dgm:spPr/>
      <dgm:t>
        <a:bodyPr/>
        <a:lstStyle/>
        <a:p>
          <a:r>
            <a:rPr lang="en-US" sz="1800" b="1" dirty="0" smtClean="0">
              <a:solidFill>
                <a:schemeClr val="tx1"/>
              </a:solidFill>
            </a:rPr>
            <a:t>OLAP</a:t>
          </a:r>
          <a:endParaRPr lang="en-US" sz="1900" b="1" dirty="0">
            <a:solidFill>
              <a:schemeClr val="tx1"/>
            </a:solidFill>
          </a:endParaRPr>
        </a:p>
      </dgm:t>
    </dgm:pt>
    <dgm:pt modelId="{39670B6A-93FF-EA43-9C43-F2436AB5164E}" type="parTrans" cxnId="{24799738-D864-DB4E-BC1A-73678868081D}">
      <dgm:prSet/>
      <dgm:spPr/>
      <dgm:t>
        <a:bodyPr/>
        <a:lstStyle/>
        <a:p>
          <a:endParaRPr lang="en-US"/>
        </a:p>
      </dgm:t>
    </dgm:pt>
    <dgm:pt modelId="{6E86E1D2-E02D-A74D-B97A-C315F9982C31}" type="sibTrans" cxnId="{24799738-D864-DB4E-BC1A-73678868081D}">
      <dgm:prSet/>
      <dgm:spPr/>
      <dgm:t>
        <a:bodyPr/>
        <a:lstStyle/>
        <a:p>
          <a:endParaRPr lang="en-US"/>
        </a:p>
      </dgm:t>
    </dgm:pt>
    <dgm:pt modelId="{0B7A607F-B262-BA45-84A9-064FB396A17C}" type="pres">
      <dgm:prSet presAssocID="{7066FE6B-F57A-7C46-913E-EEE46E12638D}" presName="composite" presStyleCnt="0">
        <dgm:presLayoutVars>
          <dgm:chMax val="3"/>
          <dgm:animLvl val="lvl"/>
          <dgm:resizeHandles val="exact"/>
        </dgm:presLayoutVars>
      </dgm:prSet>
      <dgm:spPr/>
    </dgm:pt>
    <dgm:pt modelId="{4E051315-748B-E847-9116-3F8C57F314FB}" type="pres">
      <dgm:prSet presAssocID="{D6391935-881A-5349-95EC-41C4B3A012CF}" presName="gear1" presStyleLbl="node1" presStyleIdx="0" presStyleCnt="3" custScaleX="107931" custLinFactNeighborX="4072">
        <dgm:presLayoutVars>
          <dgm:chMax val="1"/>
          <dgm:bulletEnabled val="1"/>
        </dgm:presLayoutVars>
      </dgm:prSet>
      <dgm:spPr/>
      <dgm:t>
        <a:bodyPr/>
        <a:lstStyle/>
        <a:p>
          <a:endParaRPr lang="en-US"/>
        </a:p>
      </dgm:t>
    </dgm:pt>
    <dgm:pt modelId="{40F1EC53-C9E8-4945-8B64-AF36CA7A029D}" type="pres">
      <dgm:prSet presAssocID="{D6391935-881A-5349-95EC-41C4B3A012CF}" presName="gear1srcNode" presStyleLbl="node1" presStyleIdx="0" presStyleCnt="3"/>
      <dgm:spPr/>
      <dgm:t>
        <a:bodyPr/>
        <a:lstStyle/>
        <a:p>
          <a:endParaRPr lang="en-US"/>
        </a:p>
      </dgm:t>
    </dgm:pt>
    <dgm:pt modelId="{01585426-008E-744C-BA96-F810D6387A24}" type="pres">
      <dgm:prSet presAssocID="{D6391935-881A-5349-95EC-41C4B3A012CF}" presName="gear1dstNode" presStyleLbl="node1" presStyleIdx="0" presStyleCnt="3"/>
      <dgm:spPr/>
      <dgm:t>
        <a:bodyPr/>
        <a:lstStyle/>
        <a:p>
          <a:endParaRPr lang="en-US"/>
        </a:p>
      </dgm:t>
    </dgm:pt>
    <dgm:pt modelId="{487D960B-0470-1941-896E-D2FDD4A541F8}" type="pres">
      <dgm:prSet presAssocID="{3D8274CF-EF08-614F-9145-4733D30911F4}" presName="gear2" presStyleLbl="node1" presStyleIdx="1" presStyleCnt="3" custScaleX="116916">
        <dgm:presLayoutVars>
          <dgm:chMax val="1"/>
          <dgm:bulletEnabled val="1"/>
        </dgm:presLayoutVars>
      </dgm:prSet>
      <dgm:spPr/>
      <dgm:t>
        <a:bodyPr/>
        <a:lstStyle/>
        <a:p>
          <a:endParaRPr lang="en-US"/>
        </a:p>
      </dgm:t>
    </dgm:pt>
    <dgm:pt modelId="{71E8F1C3-A7FC-2246-8B59-56F21CEAFC5D}" type="pres">
      <dgm:prSet presAssocID="{3D8274CF-EF08-614F-9145-4733D30911F4}" presName="gear2srcNode" presStyleLbl="node1" presStyleIdx="1" presStyleCnt="3"/>
      <dgm:spPr/>
      <dgm:t>
        <a:bodyPr/>
        <a:lstStyle/>
        <a:p>
          <a:endParaRPr lang="en-US"/>
        </a:p>
      </dgm:t>
    </dgm:pt>
    <dgm:pt modelId="{86050948-C3C8-AB4D-8385-FD8540D3C271}" type="pres">
      <dgm:prSet presAssocID="{3D8274CF-EF08-614F-9145-4733D30911F4}" presName="gear2dstNode" presStyleLbl="node1" presStyleIdx="1" presStyleCnt="3"/>
      <dgm:spPr/>
      <dgm:t>
        <a:bodyPr/>
        <a:lstStyle/>
        <a:p>
          <a:endParaRPr lang="en-US"/>
        </a:p>
      </dgm:t>
    </dgm:pt>
    <dgm:pt modelId="{7630C13B-51DE-7042-AA59-9D0D1336D2AA}" type="pres">
      <dgm:prSet presAssocID="{5CB9C0EE-CB84-3848-9707-6592949A7F37}" presName="gear3" presStyleLbl="node1" presStyleIdx="2" presStyleCnt="3" custScaleX="104501"/>
      <dgm:spPr/>
      <dgm:t>
        <a:bodyPr/>
        <a:lstStyle/>
        <a:p>
          <a:endParaRPr lang="en-US"/>
        </a:p>
      </dgm:t>
    </dgm:pt>
    <dgm:pt modelId="{3003B026-476C-774C-AC5A-990119116FFB}" type="pres">
      <dgm:prSet presAssocID="{5CB9C0EE-CB84-3848-9707-6592949A7F37}" presName="gear3tx" presStyleLbl="node1" presStyleIdx="2" presStyleCnt="3">
        <dgm:presLayoutVars>
          <dgm:chMax val="1"/>
          <dgm:bulletEnabled val="1"/>
        </dgm:presLayoutVars>
      </dgm:prSet>
      <dgm:spPr/>
      <dgm:t>
        <a:bodyPr/>
        <a:lstStyle/>
        <a:p>
          <a:endParaRPr lang="en-US"/>
        </a:p>
      </dgm:t>
    </dgm:pt>
    <dgm:pt modelId="{BDD21082-643E-7D42-A801-2CBE216AAB66}" type="pres">
      <dgm:prSet presAssocID="{5CB9C0EE-CB84-3848-9707-6592949A7F37}" presName="gear3srcNode" presStyleLbl="node1" presStyleIdx="2" presStyleCnt="3"/>
      <dgm:spPr/>
      <dgm:t>
        <a:bodyPr/>
        <a:lstStyle/>
        <a:p>
          <a:endParaRPr lang="en-US"/>
        </a:p>
      </dgm:t>
    </dgm:pt>
    <dgm:pt modelId="{305270C8-A6A6-B048-9D67-1A49F8575B97}" type="pres">
      <dgm:prSet presAssocID="{5CB9C0EE-CB84-3848-9707-6592949A7F37}" presName="gear3dstNode" presStyleLbl="node1" presStyleIdx="2" presStyleCnt="3"/>
      <dgm:spPr/>
      <dgm:t>
        <a:bodyPr/>
        <a:lstStyle/>
        <a:p>
          <a:endParaRPr lang="en-US"/>
        </a:p>
      </dgm:t>
    </dgm:pt>
    <dgm:pt modelId="{E3C11A93-C738-2B4E-9A9A-EEB42BB8EBA0}" type="pres">
      <dgm:prSet presAssocID="{FB1B82CE-6922-8945-BAB5-D78481A50F32}" presName="connector1" presStyleLbl="sibTrans2D1" presStyleIdx="0" presStyleCnt="3"/>
      <dgm:spPr/>
      <dgm:t>
        <a:bodyPr/>
        <a:lstStyle/>
        <a:p>
          <a:endParaRPr lang="en-US"/>
        </a:p>
      </dgm:t>
    </dgm:pt>
    <dgm:pt modelId="{4DD1BAF9-3DBE-9C44-A8E7-46B2558873BA}" type="pres">
      <dgm:prSet presAssocID="{D6C7C01D-9C50-3C4A-AB1E-22389F9C1CD2}" presName="connector2" presStyleLbl="sibTrans2D1" presStyleIdx="1" presStyleCnt="3"/>
      <dgm:spPr/>
      <dgm:t>
        <a:bodyPr/>
        <a:lstStyle/>
        <a:p>
          <a:endParaRPr lang="en-US"/>
        </a:p>
      </dgm:t>
    </dgm:pt>
    <dgm:pt modelId="{84684654-F034-B240-BA0B-BA52C4ECF7F9}" type="pres">
      <dgm:prSet presAssocID="{6E86E1D2-E02D-A74D-B97A-C315F9982C31}" presName="connector3" presStyleLbl="sibTrans2D1" presStyleIdx="2" presStyleCnt="3"/>
      <dgm:spPr/>
      <dgm:t>
        <a:bodyPr/>
        <a:lstStyle/>
        <a:p>
          <a:endParaRPr lang="en-US"/>
        </a:p>
      </dgm:t>
    </dgm:pt>
  </dgm:ptLst>
  <dgm:cxnLst>
    <dgm:cxn modelId="{8937DD1C-C7AB-D146-93DF-5969E32F010B}" srcId="{7066FE6B-F57A-7C46-913E-EEE46E12638D}" destId="{D6391935-881A-5349-95EC-41C4B3A012CF}" srcOrd="0" destOrd="0" parTransId="{AA2D4888-D9C7-804E-83CA-E0FC6C4A997E}" sibTransId="{FB1B82CE-6922-8945-BAB5-D78481A50F32}"/>
    <dgm:cxn modelId="{9891BEA1-1AD7-114C-A347-2C0CBA212072}" type="presOf" srcId="{6E86E1D2-E02D-A74D-B97A-C315F9982C31}" destId="{84684654-F034-B240-BA0B-BA52C4ECF7F9}" srcOrd="0" destOrd="0" presId="urn:microsoft.com/office/officeart/2005/8/layout/gear1"/>
    <dgm:cxn modelId="{DFE38D03-129F-A54C-87DF-B9C3D8507137}" type="presOf" srcId="{3D8274CF-EF08-614F-9145-4733D30911F4}" destId="{71E8F1C3-A7FC-2246-8B59-56F21CEAFC5D}" srcOrd="1" destOrd="0" presId="urn:microsoft.com/office/officeart/2005/8/layout/gear1"/>
    <dgm:cxn modelId="{7FA81D16-DF75-714E-AA3C-A7A9C4385DED}" type="presOf" srcId="{7066FE6B-F57A-7C46-913E-EEE46E12638D}" destId="{0B7A607F-B262-BA45-84A9-064FB396A17C}" srcOrd="0" destOrd="0" presId="urn:microsoft.com/office/officeart/2005/8/layout/gear1"/>
    <dgm:cxn modelId="{D367A4C3-DECE-5C4A-AB64-B1ADCC7327C4}" type="presOf" srcId="{5CB9C0EE-CB84-3848-9707-6592949A7F37}" destId="{7630C13B-51DE-7042-AA59-9D0D1336D2AA}" srcOrd="0" destOrd="0" presId="urn:microsoft.com/office/officeart/2005/8/layout/gear1"/>
    <dgm:cxn modelId="{C6E99B9D-6D23-E44B-BADA-F45ACA713A98}" type="presOf" srcId="{5CB9C0EE-CB84-3848-9707-6592949A7F37}" destId="{BDD21082-643E-7D42-A801-2CBE216AAB66}" srcOrd="2" destOrd="0" presId="urn:microsoft.com/office/officeart/2005/8/layout/gear1"/>
    <dgm:cxn modelId="{816E6E32-0553-CC4D-AE76-CEE1C6A4FCF0}" type="presOf" srcId="{3D8274CF-EF08-614F-9145-4733D30911F4}" destId="{487D960B-0470-1941-896E-D2FDD4A541F8}" srcOrd="0" destOrd="0" presId="urn:microsoft.com/office/officeart/2005/8/layout/gear1"/>
    <dgm:cxn modelId="{50812E38-1B51-F243-8AE9-4D46941D82EC}" type="presOf" srcId="{D6391935-881A-5349-95EC-41C4B3A012CF}" destId="{4E051315-748B-E847-9116-3F8C57F314FB}" srcOrd="0" destOrd="0" presId="urn:microsoft.com/office/officeart/2005/8/layout/gear1"/>
    <dgm:cxn modelId="{0683C013-933F-2546-BED2-A37C62649E6B}" type="presOf" srcId="{D6391935-881A-5349-95EC-41C4B3A012CF}" destId="{01585426-008E-744C-BA96-F810D6387A24}" srcOrd="2" destOrd="0" presId="urn:microsoft.com/office/officeart/2005/8/layout/gear1"/>
    <dgm:cxn modelId="{21703AAD-B1C6-A346-AE98-F9E073341658}" srcId="{7066FE6B-F57A-7C46-913E-EEE46E12638D}" destId="{3D8274CF-EF08-614F-9145-4733D30911F4}" srcOrd="1" destOrd="0" parTransId="{60B8AC27-0399-BF49-8728-133C15A88BA2}" sibTransId="{D6C7C01D-9C50-3C4A-AB1E-22389F9C1CD2}"/>
    <dgm:cxn modelId="{69226EDC-1B1B-5F4A-9B92-8620217A0514}" type="presOf" srcId="{5CB9C0EE-CB84-3848-9707-6592949A7F37}" destId="{305270C8-A6A6-B048-9D67-1A49F8575B97}" srcOrd="3" destOrd="0" presId="urn:microsoft.com/office/officeart/2005/8/layout/gear1"/>
    <dgm:cxn modelId="{A3060673-32B5-C94E-8F03-CF3A34241926}" type="presOf" srcId="{D6C7C01D-9C50-3C4A-AB1E-22389F9C1CD2}" destId="{4DD1BAF9-3DBE-9C44-A8E7-46B2558873BA}" srcOrd="0" destOrd="0" presId="urn:microsoft.com/office/officeart/2005/8/layout/gear1"/>
    <dgm:cxn modelId="{CD91CFD7-FFFB-9E45-A2B9-88004A80C99D}" type="presOf" srcId="{5CB9C0EE-CB84-3848-9707-6592949A7F37}" destId="{3003B026-476C-774C-AC5A-990119116FFB}" srcOrd="1" destOrd="0" presId="urn:microsoft.com/office/officeart/2005/8/layout/gear1"/>
    <dgm:cxn modelId="{1A4C9CA2-3ED5-9741-9715-6863529F9E8F}" type="presOf" srcId="{D6391935-881A-5349-95EC-41C4B3A012CF}" destId="{40F1EC53-C9E8-4945-8B64-AF36CA7A029D}" srcOrd="1" destOrd="0" presId="urn:microsoft.com/office/officeart/2005/8/layout/gear1"/>
    <dgm:cxn modelId="{24799738-D864-DB4E-BC1A-73678868081D}" srcId="{7066FE6B-F57A-7C46-913E-EEE46E12638D}" destId="{5CB9C0EE-CB84-3848-9707-6592949A7F37}" srcOrd="2" destOrd="0" parTransId="{39670B6A-93FF-EA43-9C43-F2436AB5164E}" sibTransId="{6E86E1D2-E02D-A74D-B97A-C315F9982C31}"/>
    <dgm:cxn modelId="{E0EF3EE2-17CB-5147-AF7A-C3137E92E82D}" type="presOf" srcId="{FB1B82CE-6922-8945-BAB5-D78481A50F32}" destId="{E3C11A93-C738-2B4E-9A9A-EEB42BB8EBA0}" srcOrd="0" destOrd="0" presId="urn:microsoft.com/office/officeart/2005/8/layout/gear1"/>
    <dgm:cxn modelId="{56B718AD-E27B-4848-A637-BBFEB06A10D6}" type="presOf" srcId="{3D8274CF-EF08-614F-9145-4733D30911F4}" destId="{86050948-C3C8-AB4D-8385-FD8540D3C271}" srcOrd="2" destOrd="0" presId="urn:microsoft.com/office/officeart/2005/8/layout/gear1"/>
    <dgm:cxn modelId="{F02B696E-0C29-BB4C-BBE2-4F055CABFEFA}" type="presParOf" srcId="{0B7A607F-B262-BA45-84A9-064FB396A17C}" destId="{4E051315-748B-E847-9116-3F8C57F314FB}" srcOrd="0" destOrd="0" presId="urn:microsoft.com/office/officeart/2005/8/layout/gear1"/>
    <dgm:cxn modelId="{8E1A8922-0821-E34E-AEE2-501FAEA8814F}" type="presParOf" srcId="{0B7A607F-B262-BA45-84A9-064FB396A17C}" destId="{40F1EC53-C9E8-4945-8B64-AF36CA7A029D}" srcOrd="1" destOrd="0" presId="urn:microsoft.com/office/officeart/2005/8/layout/gear1"/>
    <dgm:cxn modelId="{920AF166-307B-1F42-BEC4-FBB5CFB70A2D}" type="presParOf" srcId="{0B7A607F-B262-BA45-84A9-064FB396A17C}" destId="{01585426-008E-744C-BA96-F810D6387A24}" srcOrd="2" destOrd="0" presId="urn:microsoft.com/office/officeart/2005/8/layout/gear1"/>
    <dgm:cxn modelId="{766137CC-83DF-FA4C-BB11-90F6583FCD0B}" type="presParOf" srcId="{0B7A607F-B262-BA45-84A9-064FB396A17C}" destId="{487D960B-0470-1941-896E-D2FDD4A541F8}" srcOrd="3" destOrd="0" presId="urn:microsoft.com/office/officeart/2005/8/layout/gear1"/>
    <dgm:cxn modelId="{119E098F-21A1-B54F-9CA9-E87E68CCB1EC}" type="presParOf" srcId="{0B7A607F-B262-BA45-84A9-064FB396A17C}" destId="{71E8F1C3-A7FC-2246-8B59-56F21CEAFC5D}" srcOrd="4" destOrd="0" presId="urn:microsoft.com/office/officeart/2005/8/layout/gear1"/>
    <dgm:cxn modelId="{AC581B5F-6746-A842-B6E7-DAB9BC649765}" type="presParOf" srcId="{0B7A607F-B262-BA45-84A9-064FB396A17C}" destId="{86050948-C3C8-AB4D-8385-FD8540D3C271}" srcOrd="5" destOrd="0" presId="urn:microsoft.com/office/officeart/2005/8/layout/gear1"/>
    <dgm:cxn modelId="{277D4DC6-1C96-B344-A015-475D04940A37}" type="presParOf" srcId="{0B7A607F-B262-BA45-84A9-064FB396A17C}" destId="{7630C13B-51DE-7042-AA59-9D0D1336D2AA}" srcOrd="6" destOrd="0" presId="urn:microsoft.com/office/officeart/2005/8/layout/gear1"/>
    <dgm:cxn modelId="{45807F70-5D8D-894A-9310-3FE2D262C07D}" type="presParOf" srcId="{0B7A607F-B262-BA45-84A9-064FB396A17C}" destId="{3003B026-476C-774C-AC5A-990119116FFB}" srcOrd="7" destOrd="0" presId="urn:microsoft.com/office/officeart/2005/8/layout/gear1"/>
    <dgm:cxn modelId="{A1ED1B74-2B3E-CA49-AC03-714F42C5ABC4}" type="presParOf" srcId="{0B7A607F-B262-BA45-84A9-064FB396A17C}" destId="{BDD21082-643E-7D42-A801-2CBE216AAB66}" srcOrd="8" destOrd="0" presId="urn:microsoft.com/office/officeart/2005/8/layout/gear1"/>
    <dgm:cxn modelId="{5353FD85-7740-DD4A-8FA3-0CAB7AA7B6E4}" type="presParOf" srcId="{0B7A607F-B262-BA45-84A9-064FB396A17C}" destId="{305270C8-A6A6-B048-9D67-1A49F8575B97}" srcOrd="9" destOrd="0" presId="urn:microsoft.com/office/officeart/2005/8/layout/gear1"/>
    <dgm:cxn modelId="{E6F5005F-6C12-9741-BACF-667EF47533CA}" type="presParOf" srcId="{0B7A607F-B262-BA45-84A9-064FB396A17C}" destId="{E3C11A93-C738-2B4E-9A9A-EEB42BB8EBA0}" srcOrd="10" destOrd="0" presId="urn:microsoft.com/office/officeart/2005/8/layout/gear1"/>
    <dgm:cxn modelId="{4747985D-B480-6849-8946-A248689B89C8}" type="presParOf" srcId="{0B7A607F-B262-BA45-84A9-064FB396A17C}" destId="{4DD1BAF9-3DBE-9C44-A8E7-46B2558873BA}" srcOrd="11" destOrd="0" presId="urn:microsoft.com/office/officeart/2005/8/layout/gear1"/>
    <dgm:cxn modelId="{ED8BDA68-00FB-564E-BA8F-229CE27BA184}" type="presParOf" srcId="{0B7A607F-B262-BA45-84A9-064FB396A17C}" destId="{84684654-F034-B240-BA0B-BA52C4ECF7F9}" srcOrd="12"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8647F7-76AC-5142-942B-E9CD21493ADA}" type="doc">
      <dgm:prSet loTypeId="urn:microsoft.com/office/officeart/2005/8/layout/orgChart1" loCatId="" qsTypeId="urn:microsoft.com/office/officeart/2005/8/quickstyle/3D5" qsCatId="3D" csTypeId="urn:microsoft.com/office/officeart/2005/8/colors/accent1_2" csCatId="accent1" phldr="1"/>
      <dgm:spPr/>
      <dgm:t>
        <a:bodyPr/>
        <a:lstStyle/>
        <a:p>
          <a:endParaRPr lang="en-US"/>
        </a:p>
      </dgm:t>
    </dgm:pt>
    <dgm:pt modelId="{E7537099-DBC5-CC42-B115-A4D6A9A6F0A3}">
      <dgm:prSet phldrT="[Text]"/>
      <dgm:spPr/>
      <dgm:t>
        <a:bodyPr/>
        <a:lstStyle/>
        <a:p>
          <a:r>
            <a:rPr lang="en-US" dirty="0" smtClean="0"/>
            <a:t>Compute Node</a:t>
          </a:r>
          <a:endParaRPr lang="en-US" dirty="0"/>
        </a:p>
      </dgm:t>
    </dgm:pt>
    <dgm:pt modelId="{B81BCF5C-6733-8149-9110-971D2452ECCF}" type="parTrans" cxnId="{D54BA8F7-A735-8E45-8FD8-F6732CD8A6FD}">
      <dgm:prSet/>
      <dgm:spPr/>
      <dgm:t>
        <a:bodyPr/>
        <a:lstStyle/>
        <a:p>
          <a:endParaRPr lang="en-US"/>
        </a:p>
      </dgm:t>
    </dgm:pt>
    <dgm:pt modelId="{C63A9395-3F64-FF42-9F07-A1940DB0AC26}" type="sibTrans" cxnId="{D54BA8F7-A735-8E45-8FD8-F6732CD8A6FD}">
      <dgm:prSet/>
      <dgm:spPr/>
      <dgm:t>
        <a:bodyPr/>
        <a:lstStyle/>
        <a:p>
          <a:endParaRPr lang="en-US"/>
        </a:p>
      </dgm:t>
    </dgm:pt>
    <dgm:pt modelId="{5766F47F-D4F5-4C4D-8921-D7FF33542567}">
      <dgm:prSet phldrT="[Text]"/>
      <dgm:spPr>
        <a:solidFill>
          <a:schemeClr val="accent1">
            <a:lumMod val="50000"/>
          </a:schemeClr>
        </a:solidFill>
      </dgm:spPr>
      <dgm:t>
        <a:bodyPr/>
        <a:lstStyle/>
        <a:p>
          <a:r>
            <a:rPr lang="en-US" dirty="0" smtClean="0"/>
            <a:t>Slices</a:t>
          </a:r>
          <a:endParaRPr lang="en-US" dirty="0"/>
        </a:p>
      </dgm:t>
    </dgm:pt>
    <dgm:pt modelId="{DE8B9B00-036E-FC41-9115-287E5EAF96D5}" type="parTrans" cxnId="{92674E5A-118F-684C-BA0E-21A30FE86D95}">
      <dgm:prSet/>
      <dgm:spPr>
        <a:ln>
          <a:solidFill>
            <a:srgbClr val="C00000"/>
          </a:solidFill>
        </a:ln>
      </dgm:spPr>
      <dgm:t>
        <a:bodyPr/>
        <a:lstStyle/>
        <a:p>
          <a:endParaRPr lang="en-US"/>
        </a:p>
      </dgm:t>
    </dgm:pt>
    <dgm:pt modelId="{965771B5-E34A-6B4D-89AA-64650689AFEC}" type="sibTrans" cxnId="{92674E5A-118F-684C-BA0E-21A30FE86D95}">
      <dgm:prSet/>
      <dgm:spPr/>
      <dgm:t>
        <a:bodyPr/>
        <a:lstStyle/>
        <a:p>
          <a:endParaRPr lang="en-US"/>
        </a:p>
      </dgm:t>
    </dgm:pt>
    <dgm:pt modelId="{9D38E52A-E037-384E-A444-47E8C96B6731}">
      <dgm:prSet phldrT="[Text]"/>
      <dgm:spPr/>
      <dgm:t>
        <a:bodyPr/>
        <a:lstStyle/>
        <a:p>
          <a:r>
            <a:rPr lang="en-US" dirty="0" smtClean="0"/>
            <a:t>Disks</a:t>
          </a:r>
          <a:endParaRPr lang="en-US" dirty="0"/>
        </a:p>
      </dgm:t>
    </dgm:pt>
    <dgm:pt modelId="{6295FADD-2F36-9848-8E5C-C24690610183}" type="parTrans" cxnId="{5267F560-928C-9249-AF67-1AB1513E4A3D}">
      <dgm:prSet/>
      <dgm:spPr>
        <a:ln>
          <a:solidFill>
            <a:srgbClr val="C00000"/>
          </a:solidFill>
        </a:ln>
      </dgm:spPr>
      <dgm:t>
        <a:bodyPr/>
        <a:lstStyle/>
        <a:p>
          <a:endParaRPr lang="en-US"/>
        </a:p>
      </dgm:t>
    </dgm:pt>
    <dgm:pt modelId="{1821715E-23C5-124C-B5F1-8179E1898DB2}" type="sibTrans" cxnId="{5267F560-928C-9249-AF67-1AB1513E4A3D}">
      <dgm:prSet/>
      <dgm:spPr/>
      <dgm:t>
        <a:bodyPr/>
        <a:lstStyle/>
        <a:p>
          <a:endParaRPr lang="en-US"/>
        </a:p>
      </dgm:t>
    </dgm:pt>
    <dgm:pt modelId="{2AA5E016-9ED1-BB46-81E9-113C49BB1F34}">
      <dgm:prSet phldrT="[Text]"/>
      <dgm:spPr/>
      <dgm:t>
        <a:bodyPr/>
        <a:lstStyle/>
        <a:p>
          <a:r>
            <a:rPr lang="en-US" dirty="0" smtClean="0"/>
            <a:t>Columns</a:t>
          </a:r>
          <a:endParaRPr lang="en-US" dirty="0"/>
        </a:p>
      </dgm:t>
    </dgm:pt>
    <dgm:pt modelId="{DE44B360-D585-F24C-AE14-AB21F157B1DB}" type="parTrans" cxnId="{73DF87AD-A018-F346-AA3C-0584792A1486}">
      <dgm:prSet/>
      <dgm:spPr>
        <a:ln>
          <a:solidFill>
            <a:srgbClr val="C00000"/>
          </a:solidFill>
        </a:ln>
      </dgm:spPr>
      <dgm:t>
        <a:bodyPr/>
        <a:lstStyle/>
        <a:p>
          <a:endParaRPr lang="en-US"/>
        </a:p>
      </dgm:t>
    </dgm:pt>
    <dgm:pt modelId="{61114CC3-0A76-9A44-A4F0-949B40A2660C}" type="sibTrans" cxnId="{73DF87AD-A018-F346-AA3C-0584792A1486}">
      <dgm:prSet/>
      <dgm:spPr/>
      <dgm:t>
        <a:bodyPr/>
        <a:lstStyle/>
        <a:p>
          <a:endParaRPr lang="en-US"/>
        </a:p>
      </dgm:t>
    </dgm:pt>
    <dgm:pt modelId="{193AEBDD-C1C5-1443-AEDE-5095E58BDA15}">
      <dgm:prSet phldrT="[Text]"/>
      <dgm:spPr/>
      <dgm:t>
        <a:bodyPr/>
        <a:lstStyle/>
        <a:p>
          <a:r>
            <a:rPr lang="en-US" dirty="0" smtClean="0"/>
            <a:t>Blocks</a:t>
          </a:r>
          <a:endParaRPr lang="en-US" dirty="0"/>
        </a:p>
      </dgm:t>
    </dgm:pt>
    <dgm:pt modelId="{7BB7D11A-0D08-DF4A-B1D8-2A77193233AB}" type="parTrans" cxnId="{F2672332-96F7-3E4F-8160-7B8BD570A79C}">
      <dgm:prSet/>
      <dgm:spPr>
        <a:ln>
          <a:solidFill>
            <a:srgbClr val="C00000"/>
          </a:solidFill>
        </a:ln>
      </dgm:spPr>
      <dgm:t>
        <a:bodyPr/>
        <a:lstStyle/>
        <a:p>
          <a:endParaRPr lang="en-US"/>
        </a:p>
      </dgm:t>
    </dgm:pt>
    <dgm:pt modelId="{B1C53520-BD4A-5340-8200-7FD5F8DB9D80}" type="sibTrans" cxnId="{F2672332-96F7-3E4F-8160-7B8BD570A79C}">
      <dgm:prSet/>
      <dgm:spPr/>
      <dgm:t>
        <a:bodyPr/>
        <a:lstStyle/>
        <a:p>
          <a:endParaRPr lang="en-US"/>
        </a:p>
      </dgm:t>
    </dgm:pt>
    <dgm:pt modelId="{C33B2D75-0F4D-4F40-87CC-2D1960194CB1}" type="pres">
      <dgm:prSet presAssocID="{448647F7-76AC-5142-942B-E9CD21493ADA}" presName="hierChild1" presStyleCnt="0">
        <dgm:presLayoutVars>
          <dgm:orgChart val="1"/>
          <dgm:chPref val="1"/>
          <dgm:dir/>
          <dgm:animOne val="branch"/>
          <dgm:animLvl val="lvl"/>
          <dgm:resizeHandles/>
        </dgm:presLayoutVars>
      </dgm:prSet>
      <dgm:spPr/>
      <dgm:t>
        <a:bodyPr/>
        <a:lstStyle/>
        <a:p>
          <a:endParaRPr lang="en-US"/>
        </a:p>
      </dgm:t>
    </dgm:pt>
    <dgm:pt modelId="{353FC543-8991-0C4E-8147-EC7E8E147290}" type="pres">
      <dgm:prSet presAssocID="{E7537099-DBC5-CC42-B115-A4D6A9A6F0A3}" presName="hierRoot1" presStyleCnt="0">
        <dgm:presLayoutVars>
          <dgm:hierBranch val="init"/>
        </dgm:presLayoutVars>
      </dgm:prSet>
      <dgm:spPr/>
    </dgm:pt>
    <dgm:pt modelId="{8923353B-04AF-C74A-8B8A-0CB67422077A}" type="pres">
      <dgm:prSet presAssocID="{E7537099-DBC5-CC42-B115-A4D6A9A6F0A3}" presName="rootComposite1" presStyleCnt="0"/>
      <dgm:spPr/>
    </dgm:pt>
    <dgm:pt modelId="{0D05C0C0-5E19-A940-B43C-FAC27F344615}" type="pres">
      <dgm:prSet presAssocID="{E7537099-DBC5-CC42-B115-A4D6A9A6F0A3}" presName="rootText1" presStyleLbl="node0" presStyleIdx="0" presStyleCnt="1">
        <dgm:presLayoutVars>
          <dgm:chPref val="3"/>
        </dgm:presLayoutVars>
      </dgm:prSet>
      <dgm:spPr/>
      <dgm:t>
        <a:bodyPr/>
        <a:lstStyle/>
        <a:p>
          <a:endParaRPr lang="en-US"/>
        </a:p>
      </dgm:t>
    </dgm:pt>
    <dgm:pt modelId="{66DCD11F-883E-C746-AFAB-D765242C433D}" type="pres">
      <dgm:prSet presAssocID="{E7537099-DBC5-CC42-B115-A4D6A9A6F0A3}" presName="rootConnector1" presStyleLbl="node1" presStyleIdx="0" presStyleCnt="0"/>
      <dgm:spPr/>
      <dgm:t>
        <a:bodyPr/>
        <a:lstStyle/>
        <a:p>
          <a:endParaRPr lang="en-US"/>
        </a:p>
      </dgm:t>
    </dgm:pt>
    <dgm:pt modelId="{5BFB263F-7BCC-8049-81D5-906BF9FD894D}" type="pres">
      <dgm:prSet presAssocID="{E7537099-DBC5-CC42-B115-A4D6A9A6F0A3}" presName="hierChild2" presStyleCnt="0"/>
      <dgm:spPr/>
    </dgm:pt>
    <dgm:pt modelId="{F4A1B983-EB2A-D24E-943D-C9AAF0A49C20}" type="pres">
      <dgm:prSet presAssocID="{6295FADD-2F36-9848-8E5C-C24690610183}" presName="Name37" presStyleLbl="parChTrans1D2" presStyleIdx="0" presStyleCnt="1"/>
      <dgm:spPr/>
      <dgm:t>
        <a:bodyPr/>
        <a:lstStyle/>
        <a:p>
          <a:endParaRPr lang="en-US"/>
        </a:p>
      </dgm:t>
    </dgm:pt>
    <dgm:pt modelId="{E378E6F4-2B4B-5247-9E25-79E3F0ADEAB0}" type="pres">
      <dgm:prSet presAssocID="{9D38E52A-E037-384E-A444-47E8C96B6731}" presName="hierRoot2" presStyleCnt="0">
        <dgm:presLayoutVars>
          <dgm:hierBranch val="init"/>
        </dgm:presLayoutVars>
      </dgm:prSet>
      <dgm:spPr/>
    </dgm:pt>
    <dgm:pt modelId="{9AF0B321-8DB1-4546-BB2C-D7F3DAFDFE40}" type="pres">
      <dgm:prSet presAssocID="{9D38E52A-E037-384E-A444-47E8C96B6731}" presName="rootComposite" presStyleCnt="0"/>
      <dgm:spPr/>
    </dgm:pt>
    <dgm:pt modelId="{3284B33F-9CD2-814E-A154-476858A9050F}" type="pres">
      <dgm:prSet presAssocID="{9D38E52A-E037-384E-A444-47E8C96B6731}" presName="rootText" presStyleLbl="node2" presStyleIdx="0" presStyleCnt="1">
        <dgm:presLayoutVars>
          <dgm:chPref val="3"/>
        </dgm:presLayoutVars>
      </dgm:prSet>
      <dgm:spPr/>
      <dgm:t>
        <a:bodyPr/>
        <a:lstStyle/>
        <a:p>
          <a:endParaRPr lang="en-US"/>
        </a:p>
      </dgm:t>
    </dgm:pt>
    <dgm:pt modelId="{99491B73-CCE8-2A40-914D-59C5AA64EFA3}" type="pres">
      <dgm:prSet presAssocID="{9D38E52A-E037-384E-A444-47E8C96B6731}" presName="rootConnector" presStyleLbl="node2" presStyleIdx="0" presStyleCnt="1"/>
      <dgm:spPr/>
      <dgm:t>
        <a:bodyPr/>
        <a:lstStyle/>
        <a:p>
          <a:endParaRPr lang="en-US"/>
        </a:p>
      </dgm:t>
    </dgm:pt>
    <dgm:pt modelId="{FC14800C-D497-9D4A-B47A-8CF23994EA49}" type="pres">
      <dgm:prSet presAssocID="{9D38E52A-E037-384E-A444-47E8C96B6731}" presName="hierChild4" presStyleCnt="0"/>
      <dgm:spPr/>
    </dgm:pt>
    <dgm:pt modelId="{075F37C4-E2EE-374B-8B73-421C93BBD060}" type="pres">
      <dgm:prSet presAssocID="{DE8B9B00-036E-FC41-9115-287E5EAF96D5}" presName="Name37" presStyleLbl="parChTrans1D3" presStyleIdx="0" presStyleCnt="1"/>
      <dgm:spPr/>
      <dgm:t>
        <a:bodyPr/>
        <a:lstStyle/>
        <a:p>
          <a:endParaRPr lang="en-US"/>
        </a:p>
      </dgm:t>
    </dgm:pt>
    <dgm:pt modelId="{FF7F79B1-AB27-A743-90CF-C32EE5DCE913}" type="pres">
      <dgm:prSet presAssocID="{5766F47F-D4F5-4C4D-8921-D7FF33542567}" presName="hierRoot2" presStyleCnt="0">
        <dgm:presLayoutVars>
          <dgm:hierBranch val="init"/>
        </dgm:presLayoutVars>
      </dgm:prSet>
      <dgm:spPr/>
    </dgm:pt>
    <dgm:pt modelId="{4337915B-D221-E243-9EA4-11E735133648}" type="pres">
      <dgm:prSet presAssocID="{5766F47F-D4F5-4C4D-8921-D7FF33542567}" presName="rootComposite" presStyleCnt="0"/>
      <dgm:spPr/>
    </dgm:pt>
    <dgm:pt modelId="{B408EA29-D480-664C-975A-3A87FB0441BD}" type="pres">
      <dgm:prSet presAssocID="{5766F47F-D4F5-4C4D-8921-D7FF33542567}" presName="rootText" presStyleLbl="node3" presStyleIdx="0" presStyleCnt="1">
        <dgm:presLayoutVars>
          <dgm:chPref val="3"/>
        </dgm:presLayoutVars>
      </dgm:prSet>
      <dgm:spPr/>
      <dgm:t>
        <a:bodyPr/>
        <a:lstStyle/>
        <a:p>
          <a:endParaRPr lang="en-US"/>
        </a:p>
      </dgm:t>
    </dgm:pt>
    <dgm:pt modelId="{45D14419-75F3-5D4A-800F-2B33318F90C2}" type="pres">
      <dgm:prSet presAssocID="{5766F47F-D4F5-4C4D-8921-D7FF33542567}" presName="rootConnector" presStyleLbl="node3" presStyleIdx="0" presStyleCnt="1"/>
      <dgm:spPr/>
      <dgm:t>
        <a:bodyPr/>
        <a:lstStyle/>
        <a:p>
          <a:endParaRPr lang="en-US"/>
        </a:p>
      </dgm:t>
    </dgm:pt>
    <dgm:pt modelId="{631290A0-2E70-0347-8DDC-0A1EFBE72D25}" type="pres">
      <dgm:prSet presAssocID="{5766F47F-D4F5-4C4D-8921-D7FF33542567}" presName="hierChild4" presStyleCnt="0"/>
      <dgm:spPr/>
    </dgm:pt>
    <dgm:pt modelId="{679BD9D0-2BA9-614C-A2F5-6B20E35B109F}" type="pres">
      <dgm:prSet presAssocID="{DE44B360-D585-F24C-AE14-AB21F157B1DB}" presName="Name37" presStyleLbl="parChTrans1D4" presStyleIdx="0" presStyleCnt="2"/>
      <dgm:spPr/>
      <dgm:t>
        <a:bodyPr/>
        <a:lstStyle/>
        <a:p>
          <a:endParaRPr lang="en-US"/>
        </a:p>
      </dgm:t>
    </dgm:pt>
    <dgm:pt modelId="{BF0A578A-B885-4C40-B410-3A95FF2FB43D}" type="pres">
      <dgm:prSet presAssocID="{2AA5E016-9ED1-BB46-81E9-113C49BB1F34}" presName="hierRoot2" presStyleCnt="0">
        <dgm:presLayoutVars>
          <dgm:hierBranch val="hang"/>
        </dgm:presLayoutVars>
      </dgm:prSet>
      <dgm:spPr/>
    </dgm:pt>
    <dgm:pt modelId="{9FA2CF5C-F665-B740-B93A-4D3595E7FF54}" type="pres">
      <dgm:prSet presAssocID="{2AA5E016-9ED1-BB46-81E9-113C49BB1F34}" presName="rootComposite" presStyleCnt="0"/>
      <dgm:spPr/>
    </dgm:pt>
    <dgm:pt modelId="{EBC92A5C-86FE-9742-BFA9-B53D0A664AD8}" type="pres">
      <dgm:prSet presAssocID="{2AA5E016-9ED1-BB46-81E9-113C49BB1F34}" presName="rootText" presStyleLbl="node4" presStyleIdx="0" presStyleCnt="2">
        <dgm:presLayoutVars>
          <dgm:chPref val="3"/>
        </dgm:presLayoutVars>
      </dgm:prSet>
      <dgm:spPr/>
      <dgm:t>
        <a:bodyPr/>
        <a:lstStyle/>
        <a:p>
          <a:endParaRPr lang="en-US"/>
        </a:p>
      </dgm:t>
    </dgm:pt>
    <dgm:pt modelId="{A209817F-9C8F-1D4F-A8CB-84907DEF2102}" type="pres">
      <dgm:prSet presAssocID="{2AA5E016-9ED1-BB46-81E9-113C49BB1F34}" presName="rootConnector" presStyleLbl="node4" presStyleIdx="0" presStyleCnt="2"/>
      <dgm:spPr/>
      <dgm:t>
        <a:bodyPr/>
        <a:lstStyle/>
        <a:p>
          <a:endParaRPr lang="en-US"/>
        </a:p>
      </dgm:t>
    </dgm:pt>
    <dgm:pt modelId="{AB8EAB04-AF3C-C94D-9D28-7557958EE547}" type="pres">
      <dgm:prSet presAssocID="{2AA5E016-9ED1-BB46-81E9-113C49BB1F34}" presName="hierChild4" presStyleCnt="0"/>
      <dgm:spPr/>
    </dgm:pt>
    <dgm:pt modelId="{6E431DCE-F1BD-5B41-BA1A-38A12A6563EB}" type="pres">
      <dgm:prSet presAssocID="{7BB7D11A-0D08-DF4A-B1D8-2A77193233AB}" presName="Name48" presStyleLbl="parChTrans1D4" presStyleIdx="1" presStyleCnt="2"/>
      <dgm:spPr/>
      <dgm:t>
        <a:bodyPr/>
        <a:lstStyle/>
        <a:p>
          <a:endParaRPr lang="en-US"/>
        </a:p>
      </dgm:t>
    </dgm:pt>
    <dgm:pt modelId="{49908ADE-E7DA-454C-B290-8006DFEFA5D3}" type="pres">
      <dgm:prSet presAssocID="{193AEBDD-C1C5-1443-AEDE-5095E58BDA15}" presName="hierRoot2" presStyleCnt="0">
        <dgm:presLayoutVars>
          <dgm:hierBranch val="init"/>
        </dgm:presLayoutVars>
      </dgm:prSet>
      <dgm:spPr/>
    </dgm:pt>
    <dgm:pt modelId="{ACC421D3-5121-7242-8FA1-AFB85A139FC4}" type="pres">
      <dgm:prSet presAssocID="{193AEBDD-C1C5-1443-AEDE-5095E58BDA15}" presName="rootComposite" presStyleCnt="0"/>
      <dgm:spPr/>
    </dgm:pt>
    <dgm:pt modelId="{71DB4FF2-E0E1-0841-BB4F-3D60E40C87D0}" type="pres">
      <dgm:prSet presAssocID="{193AEBDD-C1C5-1443-AEDE-5095E58BDA15}" presName="rootText" presStyleLbl="node4" presStyleIdx="1" presStyleCnt="2" custLinFactNeighborX="-29404" custLinFactNeighborY="-2355">
        <dgm:presLayoutVars>
          <dgm:chPref val="3"/>
        </dgm:presLayoutVars>
      </dgm:prSet>
      <dgm:spPr/>
      <dgm:t>
        <a:bodyPr/>
        <a:lstStyle/>
        <a:p>
          <a:endParaRPr lang="en-US"/>
        </a:p>
      </dgm:t>
    </dgm:pt>
    <dgm:pt modelId="{5A9CF046-7E3A-434F-ADBC-3C34AEA93DD3}" type="pres">
      <dgm:prSet presAssocID="{193AEBDD-C1C5-1443-AEDE-5095E58BDA15}" presName="rootConnector" presStyleLbl="node4" presStyleIdx="1" presStyleCnt="2"/>
      <dgm:spPr/>
      <dgm:t>
        <a:bodyPr/>
        <a:lstStyle/>
        <a:p>
          <a:endParaRPr lang="en-US"/>
        </a:p>
      </dgm:t>
    </dgm:pt>
    <dgm:pt modelId="{5E0893CC-3B88-5549-A1FD-8C86AC089BB9}" type="pres">
      <dgm:prSet presAssocID="{193AEBDD-C1C5-1443-AEDE-5095E58BDA15}" presName="hierChild4" presStyleCnt="0"/>
      <dgm:spPr/>
    </dgm:pt>
    <dgm:pt modelId="{1A998780-4F33-BE41-A970-A28BEC050932}" type="pres">
      <dgm:prSet presAssocID="{193AEBDD-C1C5-1443-AEDE-5095E58BDA15}" presName="hierChild5" presStyleCnt="0"/>
      <dgm:spPr/>
    </dgm:pt>
    <dgm:pt modelId="{7C28E7E7-DD9B-0B42-A58D-79F10E43E4E7}" type="pres">
      <dgm:prSet presAssocID="{2AA5E016-9ED1-BB46-81E9-113C49BB1F34}" presName="hierChild5" presStyleCnt="0"/>
      <dgm:spPr/>
    </dgm:pt>
    <dgm:pt modelId="{9A2A784C-3282-E548-A09F-F21F2FEB807A}" type="pres">
      <dgm:prSet presAssocID="{5766F47F-D4F5-4C4D-8921-D7FF33542567}" presName="hierChild5" presStyleCnt="0"/>
      <dgm:spPr/>
    </dgm:pt>
    <dgm:pt modelId="{55420F63-B16C-844E-92BE-E579ADD0EE9F}" type="pres">
      <dgm:prSet presAssocID="{9D38E52A-E037-384E-A444-47E8C96B6731}" presName="hierChild5" presStyleCnt="0"/>
      <dgm:spPr/>
    </dgm:pt>
    <dgm:pt modelId="{EBA3DB83-2991-EC45-A6DA-4CE8BA92C977}" type="pres">
      <dgm:prSet presAssocID="{E7537099-DBC5-CC42-B115-A4D6A9A6F0A3}" presName="hierChild3" presStyleCnt="0"/>
      <dgm:spPr/>
    </dgm:pt>
  </dgm:ptLst>
  <dgm:cxnLst>
    <dgm:cxn modelId="{EDE23153-E811-BC4A-88E7-A8D6E0842FE4}" type="presOf" srcId="{E7537099-DBC5-CC42-B115-A4D6A9A6F0A3}" destId="{66DCD11F-883E-C746-AFAB-D765242C433D}" srcOrd="1" destOrd="0" presId="urn:microsoft.com/office/officeart/2005/8/layout/orgChart1"/>
    <dgm:cxn modelId="{CF217722-0E55-C34F-974C-753832B68596}" type="presOf" srcId="{2AA5E016-9ED1-BB46-81E9-113C49BB1F34}" destId="{A209817F-9C8F-1D4F-A8CB-84907DEF2102}" srcOrd="1" destOrd="0" presId="urn:microsoft.com/office/officeart/2005/8/layout/orgChart1"/>
    <dgm:cxn modelId="{5267F560-928C-9249-AF67-1AB1513E4A3D}" srcId="{E7537099-DBC5-CC42-B115-A4D6A9A6F0A3}" destId="{9D38E52A-E037-384E-A444-47E8C96B6731}" srcOrd="0" destOrd="0" parTransId="{6295FADD-2F36-9848-8E5C-C24690610183}" sibTransId="{1821715E-23C5-124C-B5F1-8179E1898DB2}"/>
    <dgm:cxn modelId="{1563BC85-3BB2-1F4E-8726-B3ACC69A36C2}" type="presOf" srcId="{DE44B360-D585-F24C-AE14-AB21F157B1DB}" destId="{679BD9D0-2BA9-614C-A2F5-6B20E35B109F}" srcOrd="0" destOrd="0" presId="urn:microsoft.com/office/officeart/2005/8/layout/orgChart1"/>
    <dgm:cxn modelId="{672600EF-B633-F446-9F7D-12C61F55D6EC}" type="presOf" srcId="{5766F47F-D4F5-4C4D-8921-D7FF33542567}" destId="{B408EA29-D480-664C-975A-3A87FB0441BD}" srcOrd="0" destOrd="0" presId="urn:microsoft.com/office/officeart/2005/8/layout/orgChart1"/>
    <dgm:cxn modelId="{92674E5A-118F-684C-BA0E-21A30FE86D95}" srcId="{9D38E52A-E037-384E-A444-47E8C96B6731}" destId="{5766F47F-D4F5-4C4D-8921-D7FF33542567}" srcOrd="0" destOrd="0" parTransId="{DE8B9B00-036E-FC41-9115-287E5EAF96D5}" sibTransId="{965771B5-E34A-6B4D-89AA-64650689AFEC}"/>
    <dgm:cxn modelId="{8D39EB64-D87A-6742-B3F0-A880848C551E}" type="presOf" srcId="{9D38E52A-E037-384E-A444-47E8C96B6731}" destId="{99491B73-CCE8-2A40-914D-59C5AA64EFA3}" srcOrd="1" destOrd="0" presId="urn:microsoft.com/office/officeart/2005/8/layout/orgChart1"/>
    <dgm:cxn modelId="{D54BA8F7-A735-8E45-8FD8-F6732CD8A6FD}" srcId="{448647F7-76AC-5142-942B-E9CD21493ADA}" destId="{E7537099-DBC5-CC42-B115-A4D6A9A6F0A3}" srcOrd="0" destOrd="0" parTransId="{B81BCF5C-6733-8149-9110-971D2452ECCF}" sibTransId="{C63A9395-3F64-FF42-9F07-A1940DB0AC26}"/>
    <dgm:cxn modelId="{B118EF94-B063-1940-8628-DE5BE7E64CD4}" type="presOf" srcId="{193AEBDD-C1C5-1443-AEDE-5095E58BDA15}" destId="{71DB4FF2-E0E1-0841-BB4F-3D60E40C87D0}" srcOrd="0" destOrd="0" presId="urn:microsoft.com/office/officeart/2005/8/layout/orgChart1"/>
    <dgm:cxn modelId="{73DF87AD-A018-F346-AA3C-0584792A1486}" srcId="{5766F47F-D4F5-4C4D-8921-D7FF33542567}" destId="{2AA5E016-9ED1-BB46-81E9-113C49BB1F34}" srcOrd="0" destOrd="0" parTransId="{DE44B360-D585-F24C-AE14-AB21F157B1DB}" sibTransId="{61114CC3-0A76-9A44-A4F0-949B40A2660C}"/>
    <dgm:cxn modelId="{7970C225-3EB0-1F4B-8B7C-773A17B30C1D}" type="presOf" srcId="{193AEBDD-C1C5-1443-AEDE-5095E58BDA15}" destId="{5A9CF046-7E3A-434F-ADBC-3C34AEA93DD3}" srcOrd="1" destOrd="0" presId="urn:microsoft.com/office/officeart/2005/8/layout/orgChart1"/>
    <dgm:cxn modelId="{604B27F0-8269-9F4E-B601-1B05E5C0DBEA}" type="presOf" srcId="{7BB7D11A-0D08-DF4A-B1D8-2A77193233AB}" destId="{6E431DCE-F1BD-5B41-BA1A-38A12A6563EB}" srcOrd="0" destOrd="0" presId="urn:microsoft.com/office/officeart/2005/8/layout/orgChart1"/>
    <dgm:cxn modelId="{D4B9250E-1CAC-724D-833B-7B4D37FC548D}" type="presOf" srcId="{2AA5E016-9ED1-BB46-81E9-113C49BB1F34}" destId="{EBC92A5C-86FE-9742-BFA9-B53D0A664AD8}" srcOrd="0" destOrd="0" presId="urn:microsoft.com/office/officeart/2005/8/layout/orgChart1"/>
    <dgm:cxn modelId="{06A7DB02-8461-B74C-97AF-DB1D9CFE77A5}" type="presOf" srcId="{E7537099-DBC5-CC42-B115-A4D6A9A6F0A3}" destId="{0D05C0C0-5E19-A940-B43C-FAC27F344615}" srcOrd="0" destOrd="0" presId="urn:microsoft.com/office/officeart/2005/8/layout/orgChart1"/>
    <dgm:cxn modelId="{6A6F62D6-2CA4-2140-AB78-0FC2CEEC5E48}" type="presOf" srcId="{5766F47F-D4F5-4C4D-8921-D7FF33542567}" destId="{45D14419-75F3-5D4A-800F-2B33318F90C2}" srcOrd="1" destOrd="0" presId="urn:microsoft.com/office/officeart/2005/8/layout/orgChart1"/>
    <dgm:cxn modelId="{AA372C39-26F9-BC44-8A23-6A82F22E1398}" type="presOf" srcId="{448647F7-76AC-5142-942B-E9CD21493ADA}" destId="{C33B2D75-0F4D-4F40-87CC-2D1960194CB1}" srcOrd="0" destOrd="0" presId="urn:microsoft.com/office/officeart/2005/8/layout/orgChart1"/>
    <dgm:cxn modelId="{32E96110-2BFD-4C4E-BFDE-4EA9957CFC4B}" type="presOf" srcId="{9D38E52A-E037-384E-A444-47E8C96B6731}" destId="{3284B33F-9CD2-814E-A154-476858A9050F}" srcOrd="0" destOrd="0" presId="urn:microsoft.com/office/officeart/2005/8/layout/orgChart1"/>
    <dgm:cxn modelId="{774DC1F5-352B-DA4C-97C7-6D6AF5755D19}" type="presOf" srcId="{DE8B9B00-036E-FC41-9115-287E5EAF96D5}" destId="{075F37C4-E2EE-374B-8B73-421C93BBD060}" srcOrd="0" destOrd="0" presId="urn:microsoft.com/office/officeart/2005/8/layout/orgChart1"/>
    <dgm:cxn modelId="{F2672332-96F7-3E4F-8160-7B8BD570A79C}" srcId="{2AA5E016-9ED1-BB46-81E9-113C49BB1F34}" destId="{193AEBDD-C1C5-1443-AEDE-5095E58BDA15}" srcOrd="0" destOrd="0" parTransId="{7BB7D11A-0D08-DF4A-B1D8-2A77193233AB}" sibTransId="{B1C53520-BD4A-5340-8200-7FD5F8DB9D80}"/>
    <dgm:cxn modelId="{0029F849-C3CB-8B4E-B818-22915F3B59E0}" type="presOf" srcId="{6295FADD-2F36-9848-8E5C-C24690610183}" destId="{F4A1B983-EB2A-D24E-943D-C9AAF0A49C20}" srcOrd="0" destOrd="0" presId="urn:microsoft.com/office/officeart/2005/8/layout/orgChart1"/>
    <dgm:cxn modelId="{6CB828E7-64A6-B346-94D4-69978D9D4D22}" type="presParOf" srcId="{C33B2D75-0F4D-4F40-87CC-2D1960194CB1}" destId="{353FC543-8991-0C4E-8147-EC7E8E147290}" srcOrd="0" destOrd="0" presId="urn:microsoft.com/office/officeart/2005/8/layout/orgChart1"/>
    <dgm:cxn modelId="{3AAE765A-6741-6144-BFAE-3D6A9E65F8EB}" type="presParOf" srcId="{353FC543-8991-0C4E-8147-EC7E8E147290}" destId="{8923353B-04AF-C74A-8B8A-0CB67422077A}" srcOrd="0" destOrd="0" presId="urn:microsoft.com/office/officeart/2005/8/layout/orgChart1"/>
    <dgm:cxn modelId="{D50262B4-432C-DF4C-BF60-CFE8D45A6AFF}" type="presParOf" srcId="{8923353B-04AF-C74A-8B8A-0CB67422077A}" destId="{0D05C0C0-5E19-A940-B43C-FAC27F344615}" srcOrd="0" destOrd="0" presId="urn:microsoft.com/office/officeart/2005/8/layout/orgChart1"/>
    <dgm:cxn modelId="{C6FA6254-97C7-CF40-8E92-9F4A42124E96}" type="presParOf" srcId="{8923353B-04AF-C74A-8B8A-0CB67422077A}" destId="{66DCD11F-883E-C746-AFAB-D765242C433D}" srcOrd="1" destOrd="0" presId="urn:microsoft.com/office/officeart/2005/8/layout/orgChart1"/>
    <dgm:cxn modelId="{C175707C-769F-E149-A0DF-5BBB73A6C1FF}" type="presParOf" srcId="{353FC543-8991-0C4E-8147-EC7E8E147290}" destId="{5BFB263F-7BCC-8049-81D5-906BF9FD894D}" srcOrd="1" destOrd="0" presId="urn:microsoft.com/office/officeart/2005/8/layout/orgChart1"/>
    <dgm:cxn modelId="{9DA8E3F2-42E2-EB48-860C-CE408772761F}" type="presParOf" srcId="{5BFB263F-7BCC-8049-81D5-906BF9FD894D}" destId="{F4A1B983-EB2A-D24E-943D-C9AAF0A49C20}" srcOrd="0" destOrd="0" presId="urn:microsoft.com/office/officeart/2005/8/layout/orgChart1"/>
    <dgm:cxn modelId="{2D4927F1-1DC2-634A-94DB-C51A718E5586}" type="presParOf" srcId="{5BFB263F-7BCC-8049-81D5-906BF9FD894D}" destId="{E378E6F4-2B4B-5247-9E25-79E3F0ADEAB0}" srcOrd="1" destOrd="0" presId="urn:microsoft.com/office/officeart/2005/8/layout/orgChart1"/>
    <dgm:cxn modelId="{AF3485F6-FEF8-9141-A468-7C84F931AF05}" type="presParOf" srcId="{E378E6F4-2B4B-5247-9E25-79E3F0ADEAB0}" destId="{9AF0B321-8DB1-4546-BB2C-D7F3DAFDFE40}" srcOrd="0" destOrd="0" presId="urn:microsoft.com/office/officeart/2005/8/layout/orgChart1"/>
    <dgm:cxn modelId="{9AF6298A-C6C3-0D48-A0C1-11E0939B0B95}" type="presParOf" srcId="{9AF0B321-8DB1-4546-BB2C-D7F3DAFDFE40}" destId="{3284B33F-9CD2-814E-A154-476858A9050F}" srcOrd="0" destOrd="0" presId="urn:microsoft.com/office/officeart/2005/8/layout/orgChart1"/>
    <dgm:cxn modelId="{6E008355-B94F-3843-96F4-B423B91609DC}" type="presParOf" srcId="{9AF0B321-8DB1-4546-BB2C-D7F3DAFDFE40}" destId="{99491B73-CCE8-2A40-914D-59C5AA64EFA3}" srcOrd="1" destOrd="0" presId="urn:microsoft.com/office/officeart/2005/8/layout/orgChart1"/>
    <dgm:cxn modelId="{3D870BBB-BA09-7C42-9BB3-F7128308CCF7}" type="presParOf" srcId="{E378E6F4-2B4B-5247-9E25-79E3F0ADEAB0}" destId="{FC14800C-D497-9D4A-B47A-8CF23994EA49}" srcOrd="1" destOrd="0" presId="urn:microsoft.com/office/officeart/2005/8/layout/orgChart1"/>
    <dgm:cxn modelId="{39111B0E-0CAF-9B44-9834-FC7F3071F3DD}" type="presParOf" srcId="{FC14800C-D497-9D4A-B47A-8CF23994EA49}" destId="{075F37C4-E2EE-374B-8B73-421C93BBD060}" srcOrd="0" destOrd="0" presId="urn:microsoft.com/office/officeart/2005/8/layout/orgChart1"/>
    <dgm:cxn modelId="{292DF4B4-6946-2C46-A8D9-C2AF810BAB82}" type="presParOf" srcId="{FC14800C-D497-9D4A-B47A-8CF23994EA49}" destId="{FF7F79B1-AB27-A743-90CF-C32EE5DCE913}" srcOrd="1" destOrd="0" presId="urn:microsoft.com/office/officeart/2005/8/layout/orgChart1"/>
    <dgm:cxn modelId="{BD427EC4-D96E-1B45-9CD1-E6361CE1617B}" type="presParOf" srcId="{FF7F79B1-AB27-A743-90CF-C32EE5DCE913}" destId="{4337915B-D221-E243-9EA4-11E735133648}" srcOrd="0" destOrd="0" presId="urn:microsoft.com/office/officeart/2005/8/layout/orgChart1"/>
    <dgm:cxn modelId="{3732CF18-93BB-284A-807B-72ECBA08B7BA}" type="presParOf" srcId="{4337915B-D221-E243-9EA4-11E735133648}" destId="{B408EA29-D480-664C-975A-3A87FB0441BD}" srcOrd="0" destOrd="0" presId="urn:microsoft.com/office/officeart/2005/8/layout/orgChart1"/>
    <dgm:cxn modelId="{F87927FA-2B6D-DC47-842D-31F03B49D083}" type="presParOf" srcId="{4337915B-D221-E243-9EA4-11E735133648}" destId="{45D14419-75F3-5D4A-800F-2B33318F90C2}" srcOrd="1" destOrd="0" presId="urn:microsoft.com/office/officeart/2005/8/layout/orgChart1"/>
    <dgm:cxn modelId="{B7DCD419-916F-BC47-AC02-CB3483CD10AE}" type="presParOf" srcId="{FF7F79B1-AB27-A743-90CF-C32EE5DCE913}" destId="{631290A0-2E70-0347-8DDC-0A1EFBE72D25}" srcOrd="1" destOrd="0" presId="urn:microsoft.com/office/officeart/2005/8/layout/orgChart1"/>
    <dgm:cxn modelId="{1718A044-A6BC-BA4F-8BC8-5FF607FE666B}" type="presParOf" srcId="{631290A0-2E70-0347-8DDC-0A1EFBE72D25}" destId="{679BD9D0-2BA9-614C-A2F5-6B20E35B109F}" srcOrd="0" destOrd="0" presId="urn:microsoft.com/office/officeart/2005/8/layout/orgChart1"/>
    <dgm:cxn modelId="{716BB346-7D90-5A4B-8F85-B2FE92AF2661}" type="presParOf" srcId="{631290A0-2E70-0347-8DDC-0A1EFBE72D25}" destId="{BF0A578A-B885-4C40-B410-3A95FF2FB43D}" srcOrd="1" destOrd="0" presId="urn:microsoft.com/office/officeart/2005/8/layout/orgChart1"/>
    <dgm:cxn modelId="{4D6F2F93-1A90-2740-A883-E0A68603BEBF}" type="presParOf" srcId="{BF0A578A-B885-4C40-B410-3A95FF2FB43D}" destId="{9FA2CF5C-F665-B740-B93A-4D3595E7FF54}" srcOrd="0" destOrd="0" presId="urn:microsoft.com/office/officeart/2005/8/layout/orgChart1"/>
    <dgm:cxn modelId="{7EB7219B-A057-8246-B0C5-B18D70B3070E}" type="presParOf" srcId="{9FA2CF5C-F665-B740-B93A-4D3595E7FF54}" destId="{EBC92A5C-86FE-9742-BFA9-B53D0A664AD8}" srcOrd="0" destOrd="0" presId="urn:microsoft.com/office/officeart/2005/8/layout/orgChart1"/>
    <dgm:cxn modelId="{4B42A8BB-4E9A-DC44-B275-0CA43A823B3F}" type="presParOf" srcId="{9FA2CF5C-F665-B740-B93A-4D3595E7FF54}" destId="{A209817F-9C8F-1D4F-A8CB-84907DEF2102}" srcOrd="1" destOrd="0" presId="urn:microsoft.com/office/officeart/2005/8/layout/orgChart1"/>
    <dgm:cxn modelId="{228363D2-8CCD-334D-A032-B698C2C131AD}" type="presParOf" srcId="{BF0A578A-B885-4C40-B410-3A95FF2FB43D}" destId="{AB8EAB04-AF3C-C94D-9D28-7557958EE547}" srcOrd="1" destOrd="0" presId="urn:microsoft.com/office/officeart/2005/8/layout/orgChart1"/>
    <dgm:cxn modelId="{11B0C801-73FC-0746-8F24-FE78ECBD38CE}" type="presParOf" srcId="{AB8EAB04-AF3C-C94D-9D28-7557958EE547}" destId="{6E431DCE-F1BD-5B41-BA1A-38A12A6563EB}" srcOrd="0" destOrd="0" presId="urn:microsoft.com/office/officeart/2005/8/layout/orgChart1"/>
    <dgm:cxn modelId="{4FBE6F7F-483C-F64F-82E8-EE6EBA168702}" type="presParOf" srcId="{AB8EAB04-AF3C-C94D-9D28-7557958EE547}" destId="{49908ADE-E7DA-454C-B290-8006DFEFA5D3}" srcOrd="1" destOrd="0" presId="urn:microsoft.com/office/officeart/2005/8/layout/orgChart1"/>
    <dgm:cxn modelId="{1180189A-8820-1F40-9D58-331BCC64B0B4}" type="presParOf" srcId="{49908ADE-E7DA-454C-B290-8006DFEFA5D3}" destId="{ACC421D3-5121-7242-8FA1-AFB85A139FC4}" srcOrd="0" destOrd="0" presId="urn:microsoft.com/office/officeart/2005/8/layout/orgChart1"/>
    <dgm:cxn modelId="{9FB7D8B8-FBB8-464C-8F9C-AC35CD8F5DF5}" type="presParOf" srcId="{ACC421D3-5121-7242-8FA1-AFB85A139FC4}" destId="{71DB4FF2-E0E1-0841-BB4F-3D60E40C87D0}" srcOrd="0" destOrd="0" presId="urn:microsoft.com/office/officeart/2005/8/layout/orgChart1"/>
    <dgm:cxn modelId="{1A9FA22E-2EDE-024A-A457-ED8EA5B0B158}" type="presParOf" srcId="{ACC421D3-5121-7242-8FA1-AFB85A139FC4}" destId="{5A9CF046-7E3A-434F-ADBC-3C34AEA93DD3}" srcOrd="1" destOrd="0" presId="urn:microsoft.com/office/officeart/2005/8/layout/orgChart1"/>
    <dgm:cxn modelId="{16BA0F14-80B6-6C4D-A9FB-3095344A3971}" type="presParOf" srcId="{49908ADE-E7DA-454C-B290-8006DFEFA5D3}" destId="{5E0893CC-3B88-5549-A1FD-8C86AC089BB9}" srcOrd="1" destOrd="0" presId="urn:microsoft.com/office/officeart/2005/8/layout/orgChart1"/>
    <dgm:cxn modelId="{9B3A699B-24EC-FE4F-8335-A42A97500A46}" type="presParOf" srcId="{49908ADE-E7DA-454C-B290-8006DFEFA5D3}" destId="{1A998780-4F33-BE41-A970-A28BEC050932}" srcOrd="2" destOrd="0" presId="urn:microsoft.com/office/officeart/2005/8/layout/orgChart1"/>
    <dgm:cxn modelId="{77E41B3F-0344-D84C-A7C9-D0FEA6F89975}" type="presParOf" srcId="{BF0A578A-B885-4C40-B410-3A95FF2FB43D}" destId="{7C28E7E7-DD9B-0B42-A58D-79F10E43E4E7}" srcOrd="2" destOrd="0" presId="urn:microsoft.com/office/officeart/2005/8/layout/orgChart1"/>
    <dgm:cxn modelId="{8C54750B-B87B-9E4F-804A-47F49FB5AC72}" type="presParOf" srcId="{FF7F79B1-AB27-A743-90CF-C32EE5DCE913}" destId="{9A2A784C-3282-E548-A09F-F21F2FEB807A}" srcOrd="2" destOrd="0" presId="urn:microsoft.com/office/officeart/2005/8/layout/orgChart1"/>
    <dgm:cxn modelId="{59B81C73-302B-7348-8C09-7D28DBDE333B}" type="presParOf" srcId="{E378E6F4-2B4B-5247-9E25-79E3F0ADEAB0}" destId="{55420F63-B16C-844E-92BE-E579ADD0EE9F}" srcOrd="2" destOrd="0" presId="urn:microsoft.com/office/officeart/2005/8/layout/orgChart1"/>
    <dgm:cxn modelId="{2E045E17-E936-A041-97E0-0F0FEDF3DCDA}" type="presParOf" srcId="{353FC543-8991-0C4E-8147-EC7E8E147290}" destId="{EBA3DB83-2991-EC45-A6DA-4CE8BA92C97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8647F7-76AC-5142-942B-E9CD21493ADA}" type="doc">
      <dgm:prSet loTypeId="urn:microsoft.com/office/officeart/2005/8/layout/orgChart1" loCatId="" qsTypeId="urn:microsoft.com/office/officeart/2005/8/quickstyle/3D5" qsCatId="3D" csTypeId="urn:microsoft.com/office/officeart/2005/8/colors/accent1_2" csCatId="accent1" phldr="1"/>
      <dgm:spPr/>
      <dgm:t>
        <a:bodyPr/>
        <a:lstStyle/>
        <a:p>
          <a:endParaRPr lang="en-US"/>
        </a:p>
      </dgm:t>
    </dgm:pt>
    <dgm:pt modelId="{E7537099-DBC5-CC42-B115-A4D6A9A6F0A3}">
      <dgm:prSet phldrT="[Text]"/>
      <dgm:spPr/>
      <dgm:t>
        <a:bodyPr/>
        <a:lstStyle/>
        <a:p>
          <a:r>
            <a:rPr lang="en-US" dirty="0" smtClean="0"/>
            <a:t>Compute Node</a:t>
          </a:r>
          <a:endParaRPr lang="en-US" dirty="0"/>
        </a:p>
      </dgm:t>
    </dgm:pt>
    <dgm:pt modelId="{B81BCF5C-6733-8149-9110-971D2452ECCF}" type="parTrans" cxnId="{D54BA8F7-A735-8E45-8FD8-F6732CD8A6FD}">
      <dgm:prSet/>
      <dgm:spPr/>
      <dgm:t>
        <a:bodyPr/>
        <a:lstStyle/>
        <a:p>
          <a:endParaRPr lang="en-US"/>
        </a:p>
      </dgm:t>
    </dgm:pt>
    <dgm:pt modelId="{C63A9395-3F64-FF42-9F07-A1940DB0AC26}" type="sibTrans" cxnId="{D54BA8F7-A735-8E45-8FD8-F6732CD8A6FD}">
      <dgm:prSet/>
      <dgm:spPr/>
      <dgm:t>
        <a:bodyPr/>
        <a:lstStyle/>
        <a:p>
          <a:endParaRPr lang="en-US"/>
        </a:p>
      </dgm:t>
    </dgm:pt>
    <dgm:pt modelId="{9D38E52A-E037-384E-A444-47E8C96B6731}">
      <dgm:prSet phldrT="[Text]"/>
      <dgm:spPr/>
      <dgm:t>
        <a:bodyPr/>
        <a:lstStyle/>
        <a:p>
          <a:r>
            <a:rPr lang="en-US" dirty="0" smtClean="0"/>
            <a:t>Disks</a:t>
          </a:r>
          <a:endParaRPr lang="en-US" dirty="0"/>
        </a:p>
      </dgm:t>
    </dgm:pt>
    <dgm:pt modelId="{6295FADD-2F36-9848-8E5C-C24690610183}" type="parTrans" cxnId="{5267F560-928C-9249-AF67-1AB1513E4A3D}">
      <dgm:prSet/>
      <dgm:spPr>
        <a:ln>
          <a:solidFill>
            <a:srgbClr val="C00000"/>
          </a:solidFill>
        </a:ln>
      </dgm:spPr>
      <dgm:t>
        <a:bodyPr/>
        <a:lstStyle/>
        <a:p>
          <a:endParaRPr lang="en-US"/>
        </a:p>
      </dgm:t>
    </dgm:pt>
    <dgm:pt modelId="{1821715E-23C5-124C-B5F1-8179E1898DB2}" type="sibTrans" cxnId="{5267F560-928C-9249-AF67-1AB1513E4A3D}">
      <dgm:prSet/>
      <dgm:spPr/>
      <dgm:t>
        <a:bodyPr/>
        <a:lstStyle/>
        <a:p>
          <a:endParaRPr lang="en-US"/>
        </a:p>
      </dgm:t>
    </dgm:pt>
    <dgm:pt modelId="{2AA5E016-9ED1-BB46-81E9-113C49BB1F34}">
      <dgm:prSet phldrT="[Text]"/>
      <dgm:spPr>
        <a:solidFill>
          <a:schemeClr val="accent1"/>
        </a:solidFill>
      </dgm:spPr>
      <dgm:t>
        <a:bodyPr/>
        <a:lstStyle/>
        <a:p>
          <a:r>
            <a:rPr lang="en-US" dirty="0" smtClean="0"/>
            <a:t>Columns</a:t>
          </a:r>
          <a:endParaRPr lang="en-US" dirty="0"/>
        </a:p>
      </dgm:t>
    </dgm:pt>
    <dgm:pt modelId="{DE44B360-D585-F24C-AE14-AB21F157B1DB}" type="parTrans" cxnId="{73DF87AD-A018-F346-AA3C-0584792A1486}">
      <dgm:prSet/>
      <dgm:spPr>
        <a:ln>
          <a:solidFill>
            <a:srgbClr val="C00000"/>
          </a:solidFill>
        </a:ln>
      </dgm:spPr>
      <dgm:t>
        <a:bodyPr/>
        <a:lstStyle/>
        <a:p>
          <a:endParaRPr lang="en-US"/>
        </a:p>
      </dgm:t>
    </dgm:pt>
    <dgm:pt modelId="{61114CC3-0A76-9A44-A4F0-949B40A2660C}" type="sibTrans" cxnId="{73DF87AD-A018-F346-AA3C-0584792A1486}">
      <dgm:prSet/>
      <dgm:spPr/>
      <dgm:t>
        <a:bodyPr/>
        <a:lstStyle/>
        <a:p>
          <a:endParaRPr lang="en-US"/>
        </a:p>
      </dgm:t>
    </dgm:pt>
    <dgm:pt modelId="{193AEBDD-C1C5-1443-AEDE-5095E58BDA15}">
      <dgm:prSet phldrT="[Text]"/>
      <dgm:spPr/>
      <dgm:t>
        <a:bodyPr/>
        <a:lstStyle/>
        <a:p>
          <a:r>
            <a:rPr lang="en-US" dirty="0" smtClean="0"/>
            <a:t>Blocks</a:t>
          </a:r>
          <a:endParaRPr lang="en-US" dirty="0"/>
        </a:p>
      </dgm:t>
    </dgm:pt>
    <dgm:pt modelId="{7BB7D11A-0D08-DF4A-B1D8-2A77193233AB}" type="parTrans" cxnId="{F2672332-96F7-3E4F-8160-7B8BD570A79C}">
      <dgm:prSet/>
      <dgm:spPr>
        <a:ln>
          <a:solidFill>
            <a:srgbClr val="C00000"/>
          </a:solidFill>
        </a:ln>
      </dgm:spPr>
      <dgm:t>
        <a:bodyPr/>
        <a:lstStyle/>
        <a:p>
          <a:endParaRPr lang="en-US"/>
        </a:p>
      </dgm:t>
    </dgm:pt>
    <dgm:pt modelId="{B1C53520-BD4A-5340-8200-7FD5F8DB9D80}" type="sibTrans" cxnId="{F2672332-96F7-3E4F-8160-7B8BD570A79C}">
      <dgm:prSet/>
      <dgm:spPr/>
      <dgm:t>
        <a:bodyPr/>
        <a:lstStyle/>
        <a:p>
          <a:endParaRPr lang="en-US"/>
        </a:p>
      </dgm:t>
    </dgm:pt>
    <dgm:pt modelId="{5766F47F-D4F5-4C4D-8921-D7FF33542567}">
      <dgm:prSet phldrT="[Text]"/>
      <dgm:spPr>
        <a:solidFill>
          <a:schemeClr val="accent1">
            <a:lumMod val="50000"/>
          </a:schemeClr>
        </a:solidFill>
      </dgm:spPr>
      <dgm:t>
        <a:bodyPr/>
        <a:lstStyle/>
        <a:p>
          <a:r>
            <a:rPr lang="en-US" dirty="0" smtClean="0"/>
            <a:t>Slices</a:t>
          </a:r>
          <a:endParaRPr lang="en-US" dirty="0"/>
        </a:p>
      </dgm:t>
    </dgm:pt>
    <dgm:pt modelId="{965771B5-E34A-6B4D-89AA-64650689AFEC}" type="sibTrans" cxnId="{92674E5A-118F-684C-BA0E-21A30FE86D95}">
      <dgm:prSet/>
      <dgm:spPr/>
      <dgm:t>
        <a:bodyPr/>
        <a:lstStyle/>
        <a:p>
          <a:endParaRPr lang="en-US"/>
        </a:p>
      </dgm:t>
    </dgm:pt>
    <dgm:pt modelId="{DE8B9B00-036E-FC41-9115-287E5EAF96D5}" type="parTrans" cxnId="{92674E5A-118F-684C-BA0E-21A30FE86D95}">
      <dgm:prSet/>
      <dgm:spPr>
        <a:ln>
          <a:solidFill>
            <a:srgbClr val="C00000"/>
          </a:solidFill>
        </a:ln>
      </dgm:spPr>
      <dgm:t>
        <a:bodyPr/>
        <a:lstStyle/>
        <a:p>
          <a:endParaRPr lang="en-US"/>
        </a:p>
      </dgm:t>
    </dgm:pt>
    <dgm:pt modelId="{C33B2D75-0F4D-4F40-87CC-2D1960194CB1}" type="pres">
      <dgm:prSet presAssocID="{448647F7-76AC-5142-942B-E9CD21493ADA}" presName="hierChild1" presStyleCnt="0">
        <dgm:presLayoutVars>
          <dgm:orgChart val="1"/>
          <dgm:chPref val="1"/>
          <dgm:dir/>
          <dgm:animOne val="branch"/>
          <dgm:animLvl val="lvl"/>
          <dgm:resizeHandles/>
        </dgm:presLayoutVars>
      </dgm:prSet>
      <dgm:spPr/>
      <dgm:t>
        <a:bodyPr/>
        <a:lstStyle/>
        <a:p>
          <a:endParaRPr lang="en-US"/>
        </a:p>
      </dgm:t>
    </dgm:pt>
    <dgm:pt modelId="{353FC543-8991-0C4E-8147-EC7E8E147290}" type="pres">
      <dgm:prSet presAssocID="{E7537099-DBC5-CC42-B115-A4D6A9A6F0A3}" presName="hierRoot1" presStyleCnt="0">
        <dgm:presLayoutVars>
          <dgm:hierBranch val="init"/>
        </dgm:presLayoutVars>
      </dgm:prSet>
      <dgm:spPr/>
    </dgm:pt>
    <dgm:pt modelId="{8923353B-04AF-C74A-8B8A-0CB67422077A}" type="pres">
      <dgm:prSet presAssocID="{E7537099-DBC5-CC42-B115-A4D6A9A6F0A3}" presName="rootComposite1" presStyleCnt="0"/>
      <dgm:spPr/>
    </dgm:pt>
    <dgm:pt modelId="{0D05C0C0-5E19-A940-B43C-FAC27F344615}" type="pres">
      <dgm:prSet presAssocID="{E7537099-DBC5-CC42-B115-A4D6A9A6F0A3}" presName="rootText1" presStyleLbl="node0" presStyleIdx="0" presStyleCnt="1">
        <dgm:presLayoutVars>
          <dgm:chPref val="3"/>
        </dgm:presLayoutVars>
      </dgm:prSet>
      <dgm:spPr/>
      <dgm:t>
        <a:bodyPr/>
        <a:lstStyle/>
        <a:p>
          <a:endParaRPr lang="en-US"/>
        </a:p>
      </dgm:t>
    </dgm:pt>
    <dgm:pt modelId="{66DCD11F-883E-C746-AFAB-D765242C433D}" type="pres">
      <dgm:prSet presAssocID="{E7537099-DBC5-CC42-B115-A4D6A9A6F0A3}" presName="rootConnector1" presStyleLbl="node1" presStyleIdx="0" presStyleCnt="0"/>
      <dgm:spPr/>
      <dgm:t>
        <a:bodyPr/>
        <a:lstStyle/>
        <a:p>
          <a:endParaRPr lang="en-US"/>
        </a:p>
      </dgm:t>
    </dgm:pt>
    <dgm:pt modelId="{5BFB263F-7BCC-8049-81D5-906BF9FD894D}" type="pres">
      <dgm:prSet presAssocID="{E7537099-DBC5-CC42-B115-A4D6A9A6F0A3}" presName="hierChild2" presStyleCnt="0"/>
      <dgm:spPr/>
    </dgm:pt>
    <dgm:pt modelId="{F4A1B983-EB2A-D24E-943D-C9AAF0A49C20}" type="pres">
      <dgm:prSet presAssocID="{6295FADD-2F36-9848-8E5C-C24690610183}" presName="Name37" presStyleLbl="parChTrans1D2" presStyleIdx="0" presStyleCnt="1"/>
      <dgm:spPr/>
      <dgm:t>
        <a:bodyPr/>
        <a:lstStyle/>
        <a:p>
          <a:endParaRPr lang="en-US"/>
        </a:p>
      </dgm:t>
    </dgm:pt>
    <dgm:pt modelId="{E378E6F4-2B4B-5247-9E25-79E3F0ADEAB0}" type="pres">
      <dgm:prSet presAssocID="{9D38E52A-E037-384E-A444-47E8C96B6731}" presName="hierRoot2" presStyleCnt="0">
        <dgm:presLayoutVars>
          <dgm:hierBranch val="init"/>
        </dgm:presLayoutVars>
      </dgm:prSet>
      <dgm:spPr/>
    </dgm:pt>
    <dgm:pt modelId="{9AF0B321-8DB1-4546-BB2C-D7F3DAFDFE40}" type="pres">
      <dgm:prSet presAssocID="{9D38E52A-E037-384E-A444-47E8C96B6731}" presName="rootComposite" presStyleCnt="0"/>
      <dgm:spPr/>
    </dgm:pt>
    <dgm:pt modelId="{3284B33F-9CD2-814E-A154-476858A9050F}" type="pres">
      <dgm:prSet presAssocID="{9D38E52A-E037-384E-A444-47E8C96B6731}" presName="rootText" presStyleLbl="node2" presStyleIdx="0" presStyleCnt="1">
        <dgm:presLayoutVars>
          <dgm:chPref val="3"/>
        </dgm:presLayoutVars>
      </dgm:prSet>
      <dgm:spPr/>
      <dgm:t>
        <a:bodyPr/>
        <a:lstStyle/>
        <a:p>
          <a:endParaRPr lang="en-US"/>
        </a:p>
      </dgm:t>
    </dgm:pt>
    <dgm:pt modelId="{99491B73-CCE8-2A40-914D-59C5AA64EFA3}" type="pres">
      <dgm:prSet presAssocID="{9D38E52A-E037-384E-A444-47E8C96B6731}" presName="rootConnector" presStyleLbl="node2" presStyleIdx="0" presStyleCnt="1"/>
      <dgm:spPr/>
      <dgm:t>
        <a:bodyPr/>
        <a:lstStyle/>
        <a:p>
          <a:endParaRPr lang="en-US"/>
        </a:p>
      </dgm:t>
    </dgm:pt>
    <dgm:pt modelId="{FC14800C-D497-9D4A-B47A-8CF23994EA49}" type="pres">
      <dgm:prSet presAssocID="{9D38E52A-E037-384E-A444-47E8C96B6731}" presName="hierChild4" presStyleCnt="0"/>
      <dgm:spPr/>
    </dgm:pt>
    <dgm:pt modelId="{075F37C4-E2EE-374B-8B73-421C93BBD060}" type="pres">
      <dgm:prSet presAssocID="{DE8B9B00-036E-FC41-9115-287E5EAF96D5}" presName="Name37" presStyleLbl="parChTrans1D3" presStyleIdx="0" presStyleCnt="1"/>
      <dgm:spPr/>
      <dgm:t>
        <a:bodyPr/>
        <a:lstStyle/>
        <a:p>
          <a:endParaRPr lang="en-US"/>
        </a:p>
      </dgm:t>
    </dgm:pt>
    <dgm:pt modelId="{FF7F79B1-AB27-A743-90CF-C32EE5DCE913}" type="pres">
      <dgm:prSet presAssocID="{5766F47F-D4F5-4C4D-8921-D7FF33542567}" presName="hierRoot2" presStyleCnt="0">
        <dgm:presLayoutVars>
          <dgm:hierBranch val="init"/>
        </dgm:presLayoutVars>
      </dgm:prSet>
      <dgm:spPr/>
    </dgm:pt>
    <dgm:pt modelId="{4337915B-D221-E243-9EA4-11E735133648}" type="pres">
      <dgm:prSet presAssocID="{5766F47F-D4F5-4C4D-8921-D7FF33542567}" presName="rootComposite" presStyleCnt="0"/>
      <dgm:spPr/>
    </dgm:pt>
    <dgm:pt modelId="{B408EA29-D480-664C-975A-3A87FB0441BD}" type="pres">
      <dgm:prSet presAssocID="{5766F47F-D4F5-4C4D-8921-D7FF33542567}" presName="rootText" presStyleLbl="node3" presStyleIdx="0" presStyleCnt="1">
        <dgm:presLayoutVars>
          <dgm:chPref val="3"/>
        </dgm:presLayoutVars>
      </dgm:prSet>
      <dgm:spPr/>
      <dgm:t>
        <a:bodyPr/>
        <a:lstStyle/>
        <a:p>
          <a:endParaRPr lang="en-US"/>
        </a:p>
      </dgm:t>
    </dgm:pt>
    <dgm:pt modelId="{45D14419-75F3-5D4A-800F-2B33318F90C2}" type="pres">
      <dgm:prSet presAssocID="{5766F47F-D4F5-4C4D-8921-D7FF33542567}" presName="rootConnector" presStyleLbl="node3" presStyleIdx="0" presStyleCnt="1"/>
      <dgm:spPr/>
      <dgm:t>
        <a:bodyPr/>
        <a:lstStyle/>
        <a:p>
          <a:endParaRPr lang="en-US"/>
        </a:p>
      </dgm:t>
    </dgm:pt>
    <dgm:pt modelId="{631290A0-2E70-0347-8DDC-0A1EFBE72D25}" type="pres">
      <dgm:prSet presAssocID="{5766F47F-D4F5-4C4D-8921-D7FF33542567}" presName="hierChild4" presStyleCnt="0"/>
      <dgm:spPr/>
    </dgm:pt>
    <dgm:pt modelId="{679BD9D0-2BA9-614C-A2F5-6B20E35B109F}" type="pres">
      <dgm:prSet presAssocID="{DE44B360-D585-F24C-AE14-AB21F157B1DB}" presName="Name37" presStyleLbl="parChTrans1D4" presStyleIdx="0" presStyleCnt="2"/>
      <dgm:spPr/>
      <dgm:t>
        <a:bodyPr/>
        <a:lstStyle/>
        <a:p>
          <a:endParaRPr lang="en-US"/>
        </a:p>
      </dgm:t>
    </dgm:pt>
    <dgm:pt modelId="{BF0A578A-B885-4C40-B410-3A95FF2FB43D}" type="pres">
      <dgm:prSet presAssocID="{2AA5E016-9ED1-BB46-81E9-113C49BB1F34}" presName="hierRoot2" presStyleCnt="0">
        <dgm:presLayoutVars>
          <dgm:hierBranch val="hang"/>
        </dgm:presLayoutVars>
      </dgm:prSet>
      <dgm:spPr/>
    </dgm:pt>
    <dgm:pt modelId="{9FA2CF5C-F665-B740-B93A-4D3595E7FF54}" type="pres">
      <dgm:prSet presAssocID="{2AA5E016-9ED1-BB46-81E9-113C49BB1F34}" presName="rootComposite" presStyleCnt="0"/>
      <dgm:spPr/>
    </dgm:pt>
    <dgm:pt modelId="{EBC92A5C-86FE-9742-BFA9-B53D0A664AD8}" type="pres">
      <dgm:prSet presAssocID="{2AA5E016-9ED1-BB46-81E9-113C49BB1F34}" presName="rootText" presStyleLbl="node4" presStyleIdx="0" presStyleCnt="2">
        <dgm:presLayoutVars>
          <dgm:chPref val="3"/>
        </dgm:presLayoutVars>
      </dgm:prSet>
      <dgm:spPr/>
      <dgm:t>
        <a:bodyPr/>
        <a:lstStyle/>
        <a:p>
          <a:endParaRPr lang="en-US"/>
        </a:p>
      </dgm:t>
    </dgm:pt>
    <dgm:pt modelId="{A209817F-9C8F-1D4F-A8CB-84907DEF2102}" type="pres">
      <dgm:prSet presAssocID="{2AA5E016-9ED1-BB46-81E9-113C49BB1F34}" presName="rootConnector" presStyleLbl="node4" presStyleIdx="0" presStyleCnt="2"/>
      <dgm:spPr/>
      <dgm:t>
        <a:bodyPr/>
        <a:lstStyle/>
        <a:p>
          <a:endParaRPr lang="en-US"/>
        </a:p>
      </dgm:t>
    </dgm:pt>
    <dgm:pt modelId="{AB8EAB04-AF3C-C94D-9D28-7557958EE547}" type="pres">
      <dgm:prSet presAssocID="{2AA5E016-9ED1-BB46-81E9-113C49BB1F34}" presName="hierChild4" presStyleCnt="0"/>
      <dgm:spPr/>
    </dgm:pt>
    <dgm:pt modelId="{6E431DCE-F1BD-5B41-BA1A-38A12A6563EB}" type="pres">
      <dgm:prSet presAssocID="{7BB7D11A-0D08-DF4A-B1D8-2A77193233AB}" presName="Name48" presStyleLbl="parChTrans1D4" presStyleIdx="1" presStyleCnt="2"/>
      <dgm:spPr/>
      <dgm:t>
        <a:bodyPr/>
        <a:lstStyle/>
        <a:p>
          <a:endParaRPr lang="en-US"/>
        </a:p>
      </dgm:t>
    </dgm:pt>
    <dgm:pt modelId="{49908ADE-E7DA-454C-B290-8006DFEFA5D3}" type="pres">
      <dgm:prSet presAssocID="{193AEBDD-C1C5-1443-AEDE-5095E58BDA15}" presName="hierRoot2" presStyleCnt="0">
        <dgm:presLayoutVars>
          <dgm:hierBranch val="init"/>
        </dgm:presLayoutVars>
      </dgm:prSet>
      <dgm:spPr/>
    </dgm:pt>
    <dgm:pt modelId="{ACC421D3-5121-7242-8FA1-AFB85A139FC4}" type="pres">
      <dgm:prSet presAssocID="{193AEBDD-C1C5-1443-AEDE-5095E58BDA15}" presName="rootComposite" presStyleCnt="0"/>
      <dgm:spPr/>
    </dgm:pt>
    <dgm:pt modelId="{71DB4FF2-E0E1-0841-BB4F-3D60E40C87D0}" type="pres">
      <dgm:prSet presAssocID="{193AEBDD-C1C5-1443-AEDE-5095E58BDA15}" presName="rootText" presStyleLbl="node4" presStyleIdx="1" presStyleCnt="2" custLinFactNeighborX="-29404" custLinFactNeighborY="-2355">
        <dgm:presLayoutVars>
          <dgm:chPref val="3"/>
        </dgm:presLayoutVars>
      </dgm:prSet>
      <dgm:spPr/>
      <dgm:t>
        <a:bodyPr/>
        <a:lstStyle/>
        <a:p>
          <a:endParaRPr lang="en-US"/>
        </a:p>
      </dgm:t>
    </dgm:pt>
    <dgm:pt modelId="{5A9CF046-7E3A-434F-ADBC-3C34AEA93DD3}" type="pres">
      <dgm:prSet presAssocID="{193AEBDD-C1C5-1443-AEDE-5095E58BDA15}" presName="rootConnector" presStyleLbl="node4" presStyleIdx="1" presStyleCnt="2"/>
      <dgm:spPr/>
      <dgm:t>
        <a:bodyPr/>
        <a:lstStyle/>
        <a:p>
          <a:endParaRPr lang="en-US"/>
        </a:p>
      </dgm:t>
    </dgm:pt>
    <dgm:pt modelId="{5E0893CC-3B88-5549-A1FD-8C86AC089BB9}" type="pres">
      <dgm:prSet presAssocID="{193AEBDD-C1C5-1443-AEDE-5095E58BDA15}" presName="hierChild4" presStyleCnt="0"/>
      <dgm:spPr/>
    </dgm:pt>
    <dgm:pt modelId="{1A998780-4F33-BE41-A970-A28BEC050932}" type="pres">
      <dgm:prSet presAssocID="{193AEBDD-C1C5-1443-AEDE-5095E58BDA15}" presName="hierChild5" presStyleCnt="0"/>
      <dgm:spPr/>
    </dgm:pt>
    <dgm:pt modelId="{7C28E7E7-DD9B-0B42-A58D-79F10E43E4E7}" type="pres">
      <dgm:prSet presAssocID="{2AA5E016-9ED1-BB46-81E9-113C49BB1F34}" presName="hierChild5" presStyleCnt="0"/>
      <dgm:spPr/>
    </dgm:pt>
    <dgm:pt modelId="{9A2A784C-3282-E548-A09F-F21F2FEB807A}" type="pres">
      <dgm:prSet presAssocID="{5766F47F-D4F5-4C4D-8921-D7FF33542567}" presName="hierChild5" presStyleCnt="0"/>
      <dgm:spPr/>
    </dgm:pt>
    <dgm:pt modelId="{55420F63-B16C-844E-92BE-E579ADD0EE9F}" type="pres">
      <dgm:prSet presAssocID="{9D38E52A-E037-384E-A444-47E8C96B6731}" presName="hierChild5" presStyleCnt="0"/>
      <dgm:spPr/>
    </dgm:pt>
    <dgm:pt modelId="{EBA3DB83-2991-EC45-A6DA-4CE8BA92C977}" type="pres">
      <dgm:prSet presAssocID="{E7537099-DBC5-CC42-B115-A4D6A9A6F0A3}" presName="hierChild3" presStyleCnt="0"/>
      <dgm:spPr/>
    </dgm:pt>
  </dgm:ptLst>
  <dgm:cxnLst>
    <dgm:cxn modelId="{5267F560-928C-9249-AF67-1AB1513E4A3D}" srcId="{E7537099-DBC5-CC42-B115-A4D6A9A6F0A3}" destId="{9D38E52A-E037-384E-A444-47E8C96B6731}" srcOrd="0" destOrd="0" parTransId="{6295FADD-2F36-9848-8E5C-C24690610183}" sibTransId="{1821715E-23C5-124C-B5F1-8179E1898DB2}"/>
    <dgm:cxn modelId="{92674E5A-118F-684C-BA0E-21A30FE86D95}" srcId="{9D38E52A-E037-384E-A444-47E8C96B6731}" destId="{5766F47F-D4F5-4C4D-8921-D7FF33542567}" srcOrd="0" destOrd="0" parTransId="{DE8B9B00-036E-FC41-9115-287E5EAF96D5}" sibTransId="{965771B5-E34A-6B4D-89AA-64650689AFEC}"/>
    <dgm:cxn modelId="{12C41E05-73E0-D644-867C-60DB2E6D2D16}" type="presOf" srcId="{5766F47F-D4F5-4C4D-8921-D7FF33542567}" destId="{B408EA29-D480-664C-975A-3A87FB0441BD}" srcOrd="0" destOrd="0" presId="urn:microsoft.com/office/officeart/2005/8/layout/orgChart1"/>
    <dgm:cxn modelId="{6CC552D7-1328-3F47-BE66-54CEDD96B46A}" type="presOf" srcId="{2AA5E016-9ED1-BB46-81E9-113C49BB1F34}" destId="{EBC92A5C-86FE-9742-BFA9-B53D0A664AD8}" srcOrd="0" destOrd="0" presId="urn:microsoft.com/office/officeart/2005/8/layout/orgChart1"/>
    <dgm:cxn modelId="{8F81C4A2-1A2E-DA47-BBC6-583CEAAFC3EF}" type="presOf" srcId="{DE8B9B00-036E-FC41-9115-287E5EAF96D5}" destId="{075F37C4-E2EE-374B-8B73-421C93BBD060}" srcOrd="0" destOrd="0" presId="urn:microsoft.com/office/officeart/2005/8/layout/orgChart1"/>
    <dgm:cxn modelId="{F8AC01C7-CEAA-EC4D-A812-D86F6274AE65}" type="presOf" srcId="{193AEBDD-C1C5-1443-AEDE-5095E58BDA15}" destId="{71DB4FF2-E0E1-0841-BB4F-3D60E40C87D0}" srcOrd="0" destOrd="0" presId="urn:microsoft.com/office/officeart/2005/8/layout/orgChart1"/>
    <dgm:cxn modelId="{08BC20F5-2B9F-E74E-878F-F42509621F73}" type="presOf" srcId="{5766F47F-D4F5-4C4D-8921-D7FF33542567}" destId="{45D14419-75F3-5D4A-800F-2B33318F90C2}" srcOrd="1" destOrd="0" presId="urn:microsoft.com/office/officeart/2005/8/layout/orgChart1"/>
    <dgm:cxn modelId="{47C75E02-A9B9-F74D-B5E8-852515655743}" type="presOf" srcId="{7BB7D11A-0D08-DF4A-B1D8-2A77193233AB}" destId="{6E431DCE-F1BD-5B41-BA1A-38A12A6563EB}" srcOrd="0" destOrd="0" presId="urn:microsoft.com/office/officeart/2005/8/layout/orgChart1"/>
    <dgm:cxn modelId="{D54BA8F7-A735-8E45-8FD8-F6732CD8A6FD}" srcId="{448647F7-76AC-5142-942B-E9CD21493ADA}" destId="{E7537099-DBC5-CC42-B115-A4D6A9A6F0A3}" srcOrd="0" destOrd="0" parTransId="{B81BCF5C-6733-8149-9110-971D2452ECCF}" sibTransId="{C63A9395-3F64-FF42-9F07-A1940DB0AC26}"/>
    <dgm:cxn modelId="{81EC2031-52DE-4E4F-B52E-99252061E6A6}" type="presOf" srcId="{E7537099-DBC5-CC42-B115-A4D6A9A6F0A3}" destId="{0D05C0C0-5E19-A940-B43C-FAC27F344615}" srcOrd="0" destOrd="0" presId="urn:microsoft.com/office/officeart/2005/8/layout/orgChart1"/>
    <dgm:cxn modelId="{AB179AFD-C565-B045-A785-045CF7489BD5}" type="presOf" srcId="{E7537099-DBC5-CC42-B115-A4D6A9A6F0A3}" destId="{66DCD11F-883E-C746-AFAB-D765242C433D}" srcOrd="1" destOrd="0" presId="urn:microsoft.com/office/officeart/2005/8/layout/orgChart1"/>
    <dgm:cxn modelId="{73DF87AD-A018-F346-AA3C-0584792A1486}" srcId="{5766F47F-D4F5-4C4D-8921-D7FF33542567}" destId="{2AA5E016-9ED1-BB46-81E9-113C49BB1F34}" srcOrd="0" destOrd="0" parTransId="{DE44B360-D585-F24C-AE14-AB21F157B1DB}" sibTransId="{61114CC3-0A76-9A44-A4F0-949B40A2660C}"/>
    <dgm:cxn modelId="{EF0B9609-F112-3043-846D-CBB11B26AC9C}" type="presOf" srcId="{193AEBDD-C1C5-1443-AEDE-5095E58BDA15}" destId="{5A9CF046-7E3A-434F-ADBC-3C34AEA93DD3}" srcOrd="1" destOrd="0" presId="urn:microsoft.com/office/officeart/2005/8/layout/orgChart1"/>
    <dgm:cxn modelId="{AAFF5E99-0A4D-5E41-89BB-DA943B86D7D3}" type="presOf" srcId="{9D38E52A-E037-384E-A444-47E8C96B6731}" destId="{3284B33F-9CD2-814E-A154-476858A9050F}" srcOrd="0" destOrd="0" presId="urn:microsoft.com/office/officeart/2005/8/layout/orgChart1"/>
    <dgm:cxn modelId="{B76266F0-E7AD-3447-8E5A-FD196D71F619}" type="presOf" srcId="{448647F7-76AC-5142-942B-E9CD21493ADA}" destId="{C33B2D75-0F4D-4F40-87CC-2D1960194CB1}" srcOrd="0" destOrd="0" presId="urn:microsoft.com/office/officeart/2005/8/layout/orgChart1"/>
    <dgm:cxn modelId="{B5BF20F8-2B84-8D43-8BFC-CB2EB703166E}" type="presOf" srcId="{DE44B360-D585-F24C-AE14-AB21F157B1DB}" destId="{679BD9D0-2BA9-614C-A2F5-6B20E35B109F}" srcOrd="0" destOrd="0" presId="urn:microsoft.com/office/officeart/2005/8/layout/orgChart1"/>
    <dgm:cxn modelId="{7BE7FF0C-D588-A345-9850-D27A35F6448F}" type="presOf" srcId="{6295FADD-2F36-9848-8E5C-C24690610183}" destId="{F4A1B983-EB2A-D24E-943D-C9AAF0A49C20}" srcOrd="0" destOrd="0" presId="urn:microsoft.com/office/officeart/2005/8/layout/orgChart1"/>
    <dgm:cxn modelId="{1038C126-E9A4-7246-AD3B-1E4EB6F7CE3D}" type="presOf" srcId="{2AA5E016-9ED1-BB46-81E9-113C49BB1F34}" destId="{A209817F-9C8F-1D4F-A8CB-84907DEF2102}" srcOrd="1" destOrd="0" presId="urn:microsoft.com/office/officeart/2005/8/layout/orgChart1"/>
    <dgm:cxn modelId="{801E129C-CA5A-D245-871F-7CADC6513CD2}" type="presOf" srcId="{9D38E52A-E037-384E-A444-47E8C96B6731}" destId="{99491B73-CCE8-2A40-914D-59C5AA64EFA3}" srcOrd="1" destOrd="0" presId="urn:microsoft.com/office/officeart/2005/8/layout/orgChart1"/>
    <dgm:cxn modelId="{F2672332-96F7-3E4F-8160-7B8BD570A79C}" srcId="{2AA5E016-9ED1-BB46-81E9-113C49BB1F34}" destId="{193AEBDD-C1C5-1443-AEDE-5095E58BDA15}" srcOrd="0" destOrd="0" parTransId="{7BB7D11A-0D08-DF4A-B1D8-2A77193233AB}" sibTransId="{B1C53520-BD4A-5340-8200-7FD5F8DB9D80}"/>
    <dgm:cxn modelId="{75B52124-FF21-8E40-9341-258E5339472C}" type="presParOf" srcId="{C33B2D75-0F4D-4F40-87CC-2D1960194CB1}" destId="{353FC543-8991-0C4E-8147-EC7E8E147290}" srcOrd="0" destOrd="0" presId="urn:microsoft.com/office/officeart/2005/8/layout/orgChart1"/>
    <dgm:cxn modelId="{B2E8F9A3-60F1-DB4F-888F-FCF0A4C51DFE}" type="presParOf" srcId="{353FC543-8991-0C4E-8147-EC7E8E147290}" destId="{8923353B-04AF-C74A-8B8A-0CB67422077A}" srcOrd="0" destOrd="0" presId="urn:microsoft.com/office/officeart/2005/8/layout/orgChart1"/>
    <dgm:cxn modelId="{EAE75826-AD3C-E343-B0FB-A06C02002E47}" type="presParOf" srcId="{8923353B-04AF-C74A-8B8A-0CB67422077A}" destId="{0D05C0C0-5E19-A940-B43C-FAC27F344615}" srcOrd="0" destOrd="0" presId="urn:microsoft.com/office/officeart/2005/8/layout/orgChart1"/>
    <dgm:cxn modelId="{52ED27BC-2989-9746-98C5-3180FBDD1659}" type="presParOf" srcId="{8923353B-04AF-C74A-8B8A-0CB67422077A}" destId="{66DCD11F-883E-C746-AFAB-D765242C433D}" srcOrd="1" destOrd="0" presId="urn:microsoft.com/office/officeart/2005/8/layout/orgChart1"/>
    <dgm:cxn modelId="{45920CB8-A18A-CC49-BBEB-5410C60ADC97}" type="presParOf" srcId="{353FC543-8991-0C4E-8147-EC7E8E147290}" destId="{5BFB263F-7BCC-8049-81D5-906BF9FD894D}" srcOrd="1" destOrd="0" presId="urn:microsoft.com/office/officeart/2005/8/layout/orgChart1"/>
    <dgm:cxn modelId="{A21E6B27-3635-CA4D-874E-0EC892EC2F25}" type="presParOf" srcId="{5BFB263F-7BCC-8049-81D5-906BF9FD894D}" destId="{F4A1B983-EB2A-D24E-943D-C9AAF0A49C20}" srcOrd="0" destOrd="0" presId="urn:microsoft.com/office/officeart/2005/8/layout/orgChart1"/>
    <dgm:cxn modelId="{B9A27B95-4775-9D49-A930-29433D0434B8}" type="presParOf" srcId="{5BFB263F-7BCC-8049-81D5-906BF9FD894D}" destId="{E378E6F4-2B4B-5247-9E25-79E3F0ADEAB0}" srcOrd="1" destOrd="0" presId="urn:microsoft.com/office/officeart/2005/8/layout/orgChart1"/>
    <dgm:cxn modelId="{56AE42AD-394C-CB4A-B719-4DAC8AC302C7}" type="presParOf" srcId="{E378E6F4-2B4B-5247-9E25-79E3F0ADEAB0}" destId="{9AF0B321-8DB1-4546-BB2C-D7F3DAFDFE40}" srcOrd="0" destOrd="0" presId="urn:microsoft.com/office/officeart/2005/8/layout/orgChart1"/>
    <dgm:cxn modelId="{872EE1D5-99F0-AB45-B5AF-A713AF53E21A}" type="presParOf" srcId="{9AF0B321-8DB1-4546-BB2C-D7F3DAFDFE40}" destId="{3284B33F-9CD2-814E-A154-476858A9050F}" srcOrd="0" destOrd="0" presId="urn:microsoft.com/office/officeart/2005/8/layout/orgChart1"/>
    <dgm:cxn modelId="{A9FE21F5-94BC-FB47-A4B3-8FDAE83B257D}" type="presParOf" srcId="{9AF0B321-8DB1-4546-BB2C-D7F3DAFDFE40}" destId="{99491B73-CCE8-2A40-914D-59C5AA64EFA3}" srcOrd="1" destOrd="0" presId="urn:microsoft.com/office/officeart/2005/8/layout/orgChart1"/>
    <dgm:cxn modelId="{62D73906-DF07-8F41-A3AB-5C97DE129FB7}" type="presParOf" srcId="{E378E6F4-2B4B-5247-9E25-79E3F0ADEAB0}" destId="{FC14800C-D497-9D4A-B47A-8CF23994EA49}" srcOrd="1" destOrd="0" presId="urn:microsoft.com/office/officeart/2005/8/layout/orgChart1"/>
    <dgm:cxn modelId="{F83F4984-3CA5-6E47-B4AD-93FA47B177EF}" type="presParOf" srcId="{FC14800C-D497-9D4A-B47A-8CF23994EA49}" destId="{075F37C4-E2EE-374B-8B73-421C93BBD060}" srcOrd="0" destOrd="0" presId="urn:microsoft.com/office/officeart/2005/8/layout/orgChart1"/>
    <dgm:cxn modelId="{595E7DBC-9E24-6446-A102-193BF02B0B24}" type="presParOf" srcId="{FC14800C-D497-9D4A-B47A-8CF23994EA49}" destId="{FF7F79B1-AB27-A743-90CF-C32EE5DCE913}" srcOrd="1" destOrd="0" presId="urn:microsoft.com/office/officeart/2005/8/layout/orgChart1"/>
    <dgm:cxn modelId="{9140ACC4-1E31-0F43-9446-7FCD32C36185}" type="presParOf" srcId="{FF7F79B1-AB27-A743-90CF-C32EE5DCE913}" destId="{4337915B-D221-E243-9EA4-11E735133648}" srcOrd="0" destOrd="0" presId="urn:microsoft.com/office/officeart/2005/8/layout/orgChart1"/>
    <dgm:cxn modelId="{94682956-9B61-8A41-A643-6FA48D9E31B2}" type="presParOf" srcId="{4337915B-D221-E243-9EA4-11E735133648}" destId="{B408EA29-D480-664C-975A-3A87FB0441BD}" srcOrd="0" destOrd="0" presId="urn:microsoft.com/office/officeart/2005/8/layout/orgChart1"/>
    <dgm:cxn modelId="{8202E057-F470-C048-AFDE-E08EC3093E0F}" type="presParOf" srcId="{4337915B-D221-E243-9EA4-11E735133648}" destId="{45D14419-75F3-5D4A-800F-2B33318F90C2}" srcOrd="1" destOrd="0" presId="urn:microsoft.com/office/officeart/2005/8/layout/orgChart1"/>
    <dgm:cxn modelId="{BEF70E78-A1F7-7449-85D4-9F0E55226051}" type="presParOf" srcId="{FF7F79B1-AB27-A743-90CF-C32EE5DCE913}" destId="{631290A0-2E70-0347-8DDC-0A1EFBE72D25}" srcOrd="1" destOrd="0" presId="urn:microsoft.com/office/officeart/2005/8/layout/orgChart1"/>
    <dgm:cxn modelId="{C50A77BD-2479-A54F-BB09-F75A2932DA12}" type="presParOf" srcId="{631290A0-2E70-0347-8DDC-0A1EFBE72D25}" destId="{679BD9D0-2BA9-614C-A2F5-6B20E35B109F}" srcOrd="0" destOrd="0" presId="urn:microsoft.com/office/officeart/2005/8/layout/orgChart1"/>
    <dgm:cxn modelId="{D0BE4D24-62C8-1D48-9011-E0BB4F19386B}" type="presParOf" srcId="{631290A0-2E70-0347-8DDC-0A1EFBE72D25}" destId="{BF0A578A-B885-4C40-B410-3A95FF2FB43D}" srcOrd="1" destOrd="0" presId="urn:microsoft.com/office/officeart/2005/8/layout/orgChart1"/>
    <dgm:cxn modelId="{283E6646-75F6-D14A-9EDA-6F693309FF4C}" type="presParOf" srcId="{BF0A578A-B885-4C40-B410-3A95FF2FB43D}" destId="{9FA2CF5C-F665-B740-B93A-4D3595E7FF54}" srcOrd="0" destOrd="0" presId="urn:microsoft.com/office/officeart/2005/8/layout/orgChart1"/>
    <dgm:cxn modelId="{30237DA6-ADC0-1942-AC7A-0A9920860451}" type="presParOf" srcId="{9FA2CF5C-F665-B740-B93A-4D3595E7FF54}" destId="{EBC92A5C-86FE-9742-BFA9-B53D0A664AD8}" srcOrd="0" destOrd="0" presId="urn:microsoft.com/office/officeart/2005/8/layout/orgChart1"/>
    <dgm:cxn modelId="{16ECDC1E-1BE4-0F46-8C7F-0E80C3341CBD}" type="presParOf" srcId="{9FA2CF5C-F665-B740-B93A-4D3595E7FF54}" destId="{A209817F-9C8F-1D4F-A8CB-84907DEF2102}" srcOrd="1" destOrd="0" presId="urn:microsoft.com/office/officeart/2005/8/layout/orgChart1"/>
    <dgm:cxn modelId="{0FA773E0-AA2D-F246-965A-0AB31147A56D}" type="presParOf" srcId="{BF0A578A-B885-4C40-B410-3A95FF2FB43D}" destId="{AB8EAB04-AF3C-C94D-9D28-7557958EE547}" srcOrd="1" destOrd="0" presId="urn:microsoft.com/office/officeart/2005/8/layout/orgChart1"/>
    <dgm:cxn modelId="{B51225E7-B0B6-5147-9FF5-838DC369182A}" type="presParOf" srcId="{AB8EAB04-AF3C-C94D-9D28-7557958EE547}" destId="{6E431DCE-F1BD-5B41-BA1A-38A12A6563EB}" srcOrd="0" destOrd="0" presId="urn:microsoft.com/office/officeart/2005/8/layout/orgChart1"/>
    <dgm:cxn modelId="{AAE743F2-6D32-B84E-B1DE-D8647FBB0600}" type="presParOf" srcId="{AB8EAB04-AF3C-C94D-9D28-7557958EE547}" destId="{49908ADE-E7DA-454C-B290-8006DFEFA5D3}" srcOrd="1" destOrd="0" presId="urn:microsoft.com/office/officeart/2005/8/layout/orgChart1"/>
    <dgm:cxn modelId="{EE0FEA6C-9B7A-324D-B20D-ED110A3ABDE2}" type="presParOf" srcId="{49908ADE-E7DA-454C-B290-8006DFEFA5D3}" destId="{ACC421D3-5121-7242-8FA1-AFB85A139FC4}" srcOrd="0" destOrd="0" presId="urn:microsoft.com/office/officeart/2005/8/layout/orgChart1"/>
    <dgm:cxn modelId="{26400D42-C779-CF45-87AB-86A6F8D7B60E}" type="presParOf" srcId="{ACC421D3-5121-7242-8FA1-AFB85A139FC4}" destId="{71DB4FF2-E0E1-0841-BB4F-3D60E40C87D0}" srcOrd="0" destOrd="0" presId="urn:microsoft.com/office/officeart/2005/8/layout/orgChart1"/>
    <dgm:cxn modelId="{BC080A19-9DBC-1447-9FB0-0753C1AE2E70}" type="presParOf" srcId="{ACC421D3-5121-7242-8FA1-AFB85A139FC4}" destId="{5A9CF046-7E3A-434F-ADBC-3C34AEA93DD3}" srcOrd="1" destOrd="0" presId="urn:microsoft.com/office/officeart/2005/8/layout/orgChart1"/>
    <dgm:cxn modelId="{0D298D23-57F4-5B41-B70F-330E858AB8C0}" type="presParOf" srcId="{49908ADE-E7DA-454C-B290-8006DFEFA5D3}" destId="{5E0893CC-3B88-5549-A1FD-8C86AC089BB9}" srcOrd="1" destOrd="0" presId="urn:microsoft.com/office/officeart/2005/8/layout/orgChart1"/>
    <dgm:cxn modelId="{CD98D865-DB78-D349-A721-769DD6815B01}" type="presParOf" srcId="{49908ADE-E7DA-454C-B290-8006DFEFA5D3}" destId="{1A998780-4F33-BE41-A970-A28BEC050932}" srcOrd="2" destOrd="0" presId="urn:microsoft.com/office/officeart/2005/8/layout/orgChart1"/>
    <dgm:cxn modelId="{CF7192D1-912E-3A45-9B79-785658D23033}" type="presParOf" srcId="{BF0A578A-B885-4C40-B410-3A95FF2FB43D}" destId="{7C28E7E7-DD9B-0B42-A58D-79F10E43E4E7}" srcOrd="2" destOrd="0" presId="urn:microsoft.com/office/officeart/2005/8/layout/orgChart1"/>
    <dgm:cxn modelId="{9538FF05-E756-0F49-8806-C64B924F3F47}" type="presParOf" srcId="{FF7F79B1-AB27-A743-90CF-C32EE5DCE913}" destId="{9A2A784C-3282-E548-A09F-F21F2FEB807A}" srcOrd="2" destOrd="0" presId="urn:microsoft.com/office/officeart/2005/8/layout/orgChart1"/>
    <dgm:cxn modelId="{1B94777E-6F85-6545-A4EC-234C2B53A24A}" type="presParOf" srcId="{E378E6F4-2B4B-5247-9E25-79E3F0ADEAB0}" destId="{55420F63-B16C-844E-92BE-E579ADD0EE9F}" srcOrd="2" destOrd="0" presId="urn:microsoft.com/office/officeart/2005/8/layout/orgChart1"/>
    <dgm:cxn modelId="{83FB9C1E-26F8-2E47-82F2-F97E44CA376E}" type="presParOf" srcId="{353FC543-8991-0C4E-8147-EC7E8E147290}" destId="{EBA3DB83-2991-EC45-A6DA-4CE8BA92C97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8647F7-76AC-5142-942B-E9CD21493ADA}" type="doc">
      <dgm:prSet loTypeId="urn:microsoft.com/office/officeart/2005/8/layout/orgChart1" loCatId="" qsTypeId="urn:microsoft.com/office/officeart/2005/8/quickstyle/3D5" qsCatId="3D" csTypeId="urn:microsoft.com/office/officeart/2005/8/colors/accent1_2" csCatId="accent1" phldr="1"/>
      <dgm:spPr/>
      <dgm:t>
        <a:bodyPr/>
        <a:lstStyle/>
        <a:p>
          <a:endParaRPr lang="en-US"/>
        </a:p>
      </dgm:t>
    </dgm:pt>
    <dgm:pt modelId="{E7537099-DBC5-CC42-B115-A4D6A9A6F0A3}">
      <dgm:prSet phldrT="[Text]"/>
      <dgm:spPr/>
      <dgm:t>
        <a:bodyPr/>
        <a:lstStyle/>
        <a:p>
          <a:r>
            <a:rPr lang="en-US" dirty="0" smtClean="0"/>
            <a:t>Compute Node</a:t>
          </a:r>
          <a:endParaRPr lang="en-US" dirty="0"/>
        </a:p>
      </dgm:t>
    </dgm:pt>
    <dgm:pt modelId="{B81BCF5C-6733-8149-9110-971D2452ECCF}" type="parTrans" cxnId="{D54BA8F7-A735-8E45-8FD8-F6732CD8A6FD}">
      <dgm:prSet/>
      <dgm:spPr/>
      <dgm:t>
        <a:bodyPr/>
        <a:lstStyle/>
        <a:p>
          <a:endParaRPr lang="en-US"/>
        </a:p>
      </dgm:t>
    </dgm:pt>
    <dgm:pt modelId="{C63A9395-3F64-FF42-9F07-A1940DB0AC26}" type="sibTrans" cxnId="{D54BA8F7-A735-8E45-8FD8-F6732CD8A6FD}">
      <dgm:prSet/>
      <dgm:spPr/>
      <dgm:t>
        <a:bodyPr/>
        <a:lstStyle/>
        <a:p>
          <a:endParaRPr lang="en-US"/>
        </a:p>
      </dgm:t>
    </dgm:pt>
    <dgm:pt modelId="{5766F47F-D4F5-4C4D-8921-D7FF33542567}">
      <dgm:prSet phldrT="[Text]"/>
      <dgm:spPr/>
      <dgm:t>
        <a:bodyPr/>
        <a:lstStyle/>
        <a:p>
          <a:r>
            <a:rPr lang="en-US" dirty="0" smtClean="0"/>
            <a:t>Slices</a:t>
          </a:r>
          <a:endParaRPr lang="en-US" dirty="0"/>
        </a:p>
      </dgm:t>
    </dgm:pt>
    <dgm:pt modelId="{DE8B9B00-036E-FC41-9115-287E5EAF96D5}" type="parTrans" cxnId="{92674E5A-118F-684C-BA0E-21A30FE86D95}">
      <dgm:prSet/>
      <dgm:spPr>
        <a:ln>
          <a:solidFill>
            <a:srgbClr val="C00000"/>
          </a:solidFill>
        </a:ln>
      </dgm:spPr>
      <dgm:t>
        <a:bodyPr/>
        <a:lstStyle/>
        <a:p>
          <a:endParaRPr lang="en-US"/>
        </a:p>
      </dgm:t>
    </dgm:pt>
    <dgm:pt modelId="{965771B5-E34A-6B4D-89AA-64650689AFEC}" type="sibTrans" cxnId="{92674E5A-118F-684C-BA0E-21A30FE86D95}">
      <dgm:prSet/>
      <dgm:spPr/>
      <dgm:t>
        <a:bodyPr/>
        <a:lstStyle/>
        <a:p>
          <a:endParaRPr lang="en-US"/>
        </a:p>
      </dgm:t>
    </dgm:pt>
    <dgm:pt modelId="{9D38E52A-E037-384E-A444-47E8C96B6731}">
      <dgm:prSet phldrT="[Text]"/>
      <dgm:spPr>
        <a:solidFill>
          <a:schemeClr val="accent1">
            <a:lumMod val="50000"/>
          </a:schemeClr>
        </a:solidFill>
      </dgm:spPr>
      <dgm:t>
        <a:bodyPr/>
        <a:lstStyle/>
        <a:p>
          <a:r>
            <a:rPr lang="en-US" dirty="0" smtClean="0"/>
            <a:t>Disks</a:t>
          </a:r>
          <a:endParaRPr lang="en-US" dirty="0"/>
        </a:p>
      </dgm:t>
    </dgm:pt>
    <dgm:pt modelId="{6295FADD-2F36-9848-8E5C-C24690610183}" type="parTrans" cxnId="{5267F560-928C-9249-AF67-1AB1513E4A3D}">
      <dgm:prSet/>
      <dgm:spPr>
        <a:ln>
          <a:solidFill>
            <a:srgbClr val="C00000"/>
          </a:solidFill>
        </a:ln>
      </dgm:spPr>
      <dgm:t>
        <a:bodyPr/>
        <a:lstStyle/>
        <a:p>
          <a:endParaRPr lang="en-US"/>
        </a:p>
      </dgm:t>
    </dgm:pt>
    <dgm:pt modelId="{1821715E-23C5-124C-B5F1-8179E1898DB2}" type="sibTrans" cxnId="{5267F560-928C-9249-AF67-1AB1513E4A3D}">
      <dgm:prSet/>
      <dgm:spPr/>
      <dgm:t>
        <a:bodyPr/>
        <a:lstStyle/>
        <a:p>
          <a:endParaRPr lang="en-US"/>
        </a:p>
      </dgm:t>
    </dgm:pt>
    <dgm:pt modelId="{2AA5E016-9ED1-BB46-81E9-113C49BB1F34}">
      <dgm:prSet phldrT="[Text]"/>
      <dgm:spPr/>
      <dgm:t>
        <a:bodyPr/>
        <a:lstStyle/>
        <a:p>
          <a:r>
            <a:rPr lang="en-US" dirty="0" smtClean="0"/>
            <a:t>Columns</a:t>
          </a:r>
          <a:endParaRPr lang="en-US" dirty="0"/>
        </a:p>
      </dgm:t>
    </dgm:pt>
    <dgm:pt modelId="{DE44B360-D585-F24C-AE14-AB21F157B1DB}" type="parTrans" cxnId="{73DF87AD-A018-F346-AA3C-0584792A1486}">
      <dgm:prSet/>
      <dgm:spPr>
        <a:ln>
          <a:solidFill>
            <a:srgbClr val="C00000"/>
          </a:solidFill>
        </a:ln>
      </dgm:spPr>
      <dgm:t>
        <a:bodyPr/>
        <a:lstStyle/>
        <a:p>
          <a:endParaRPr lang="en-US"/>
        </a:p>
      </dgm:t>
    </dgm:pt>
    <dgm:pt modelId="{61114CC3-0A76-9A44-A4F0-949B40A2660C}" type="sibTrans" cxnId="{73DF87AD-A018-F346-AA3C-0584792A1486}">
      <dgm:prSet/>
      <dgm:spPr/>
      <dgm:t>
        <a:bodyPr/>
        <a:lstStyle/>
        <a:p>
          <a:endParaRPr lang="en-US"/>
        </a:p>
      </dgm:t>
    </dgm:pt>
    <dgm:pt modelId="{193AEBDD-C1C5-1443-AEDE-5095E58BDA15}">
      <dgm:prSet phldrT="[Text]"/>
      <dgm:spPr>
        <a:solidFill>
          <a:schemeClr val="accent1"/>
        </a:solidFill>
      </dgm:spPr>
      <dgm:t>
        <a:bodyPr/>
        <a:lstStyle/>
        <a:p>
          <a:r>
            <a:rPr lang="en-US" dirty="0" smtClean="0"/>
            <a:t>Blocks</a:t>
          </a:r>
          <a:endParaRPr lang="en-US" dirty="0"/>
        </a:p>
      </dgm:t>
    </dgm:pt>
    <dgm:pt modelId="{7BB7D11A-0D08-DF4A-B1D8-2A77193233AB}" type="parTrans" cxnId="{F2672332-96F7-3E4F-8160-7B8BD570A79C}">
      <dgm:prSet/>
      <dgm:spPr>
        <a:ln>
          <a:solidFill>
            <a:srgbClr val="C00000"/>
          </a:solidFill>
        </a:ln>
      </dgm:spPr>
      <dgm:t>
        <a:bodyPr/>
        <a:lstStyle/>
        <a:p>
          <a:endParaRPr lang="en-US"/>
        </a:p>
      </dgm:t>
    </dgm:pt>
    <dgm:pt modelId="{B1C53520-BD4A-5340-8200-7FD5F8DB9D80}" type="sibTrans" cxnId="{F2672332-96F7-3E4F-8160-7B8BD570A79C}">
      <dgm:prSet/>
      <dgm:spPr/>
      <dgm:t>
        <a:bodyPr/>
        <a:lstStyle/>
        <a:p>
          <a:endParaRPr lang="en-US"/>
        </a:p>
      </dgm:t>
    </dgm:pt>
    <dgm:pt modelId="{C33B2D75-0F4D-4F40-87CC-2D1960194CB1}" type="pres">
      <dgm:prSet presAssocID="{448647F7-76AC-5142-942B-E9CD21493ADA}" presName="hierChild1" presStyleCnt="0">
        <dgm:presLayoutVars>
          <dgm:orgChart val="1"/>
          <dgm:chPref val="1"/>
          <dgm:dir/>
          <dgm:animOne val="branch"/>
          <dgm:animLvl val="lvl"/>
          <dgm:resizeHandles/>
        </dgm:presLayoutVars>
      </dgm:prSet>
      <dgm:spPr/>
      <dgm:t>
        <a:bodyPr/>
        <a:lstStyle/>
        <a:p>
          <a:endParaRPr lang="en-US"/>
        </a:p>
      </dgm:t>
    </dgm:pt>
    <dgm:pt modelId="{353FC543-8991-0C4E-8147-EC7E8E147290}" type="pres">
      <dgm:prSet presAssocID="{E7537099-DBC5-CC42-B115-A4D6A9A6F0A3}" presName="hierRoot1" presStyleCnt="0">
        <dgm:presLayoutVars>
          <dgm:hierBranch val="init"/>
        </dgm:presLayoutVars>
      </dgm:prSet>
      <dgm:spPr/>
    </dgm:pt>
    <dgm:pt modelId="{8923353B-04AF-C74A-8B8A-0CB67422077A}" type="pres">
      <dgm:prSet presAssocID="{E7537099-DBC5-CC42-B115-A4D6A9A6F0A3}" presName="rootComposite1" presStyleCnt="0"/>
      <dgm:spPr/>
    </dgm:pt>
    <dgm:pt modelId="{0D05C0C0-5E19-A940-B43C-FAC27F344615}" type="pres">
      <dgm:prSet presAssocID="{E7537099-DBC5-CC42-B115-A4D6A9A6F0A3}" presName="rootText1" presStyleLbl="node0" presStyleIdx="0" presStyleCnt="1">
        <dgm:presLayoutVars>
          <dgm:chPref val="3"/>
        </dgm:presLayoutVars>
      </dgm:prSet>
      <dgm:spPr/>
      <dgm:t>
        <a:bodyPr/>
        <a:lstStyle/>
        <a:p>
          <a:endParaRPr lang="en-US"/>
        </a:p>
      </dgm:t>
    </dgm:pt>
    <dgm:pt modelId="{66DCD11F-883E-C746-AFAB-D765242C433D}" type="pres">
      <dgm:prSet presAssocID="{E7537099-DBC5-CC42-B115-A4D6A9A6F0A3}" presName="rootConnector1" presStyleLbl="node1" presStyleIdx="0" presStyleCnt="0"/>
      <dgm:spPr/>
      <dgm:t>
        <a:bodyPr/>
        <a:lstStyle/>
        <a:p>
          <a:endParaRPr lang="en-US"/>
        </a:p>
      </dgm:t>
    </dgm:pt>
    <dgm:pt modelId="{5BFB263F-7BCC-8049-81D5-906BF9FD894D}" type="pres">
      <dgm:prSet presAssocID="{E7537099-DBC5-CC42-B115-A4D6A9A6F0A3}" presName="hierChild2" presStyleCnt="0"/>
      <dgm:spPr/>
    </dgm:pt>
    <dgm:pt modelId="{F4A1B983-EB2A-D24E-943D-C9AAF0A49C20}" type="pres">
      <dgm:prSet presAssocID="{6295FADD-2F36-9848-8E5C-C24690610183}" presName="Name37" presStyleLbl="parChTrans1D2" presStyleIdx="0" presStyleCnt="1"/>
      <dgm:spPr/>
      <dgm:t>
        <a:bodyPr/>
        <a:lstStyle/>
        <a:p>
          <a:endParaRPr lang="en-US"/>
        </a:p>
      </dgm:t>
    </dgm:pt>
    <dgm:pt modelId="{E378E6F4-2B4B-5247-9E25-79E3F0ADEAB0}" type="pres">
      <dgm:prSet presAssocID="{9D38E52A-E037-384E-A444-47E8C96B6731}" presName="hierRoot2" presStyleCnt="0">
        <dgm:presLayoutVars>
          <dgm:hierBranch val="init"/>
        </dgm:presLayoutVars>
      </dgm:prSet>
      <dgm:spPr/>
    </dgm:pt>
    <dgm:pt modelId="{9AF0B321-8DB1-4546-BB2C-D7F3DAFDFE40}" type="pres">
      <dgm:prSet presAssocID="{9D38E52A-E037-384E-A444-47E8C96B6731}" presName="rootComposite" presStyleCnt="0"/>
      <dgm:spPr/>
    </dgm:pt>
    <dgm:pt modelId="{3284B33F-9CD2-814E-A154-476858A9050F}" type="pres">
      <dgm:prSet presAssocID="{9D38E52A-E037-384E-A444-47E8C96B6731}" presName="rootText" presStyleLbl="node2" presStyleIdx="0" presStyleCnt="1">
        <dgm:presLayoutVars>
          <dgm:chPref val="3"/>
        </dgm:presLayoutVars>
      </dgm:prSet>
      <dgm:spPr/>
      <dgm:t>
        <a:bodyPr/>
        <a:lstStyle/>
        <a:p>
          <a:endParaRPr lang="en-US"/>
        </a:p>
      </dgm:t>
    </dgm:pt>
    <dgm:pt modelId="{99491B73-CCE8-2A40-914D-59C5AA64EFA3}" type="pres">
      <dgm:prSet presAssocID="{9D38E52A-E037-384E-A444-47E8C96B6731}" presName="rootConnector" presStyleLbl="node2" presStyleIdx="0" presStyleCnt="1"/>
      <dgm:spPr/>
      <dgm:t>
        <a:bodyPr/>
        <a:lstStyle/>
        <a:p>
          <a:endParaRPr lang="en-US"/>
        </a:p>
      </dgm:t>
    </dgm:pt>
    <dgm:pt modelId="{FC14800C-D497-9D4A-B47A-8CF23994EA49}" type="pres">
      <dgm:prSet presAssocID="{9D38E52A-E037-384E-A444-47E8C96B6731}" presName="hierChild4" presStyleCnt="0"/>
      <dgm:spPr/>
    </dgm:pt>
    <dgm:pt modelId="{075F37C4-E2EE-374B-8B73-421C93BBD060}" type="pres">
      <dgm:prSet presAssocID="{DE8B9B00-036E-FC41-9115-287E5EAF96D5}" presName="Name37" presStyleLbl="parChTrans1D3" presStyleIdx="0" presStyleCnt="1"/>
      <dgm:spPr/>
      <dgm:t>
        <a:bodyPr/>
        <a:lstStyle/>
        <a:p>
          <a:endParaRPr lang="en-US"/>
        </a:p>
      </dgm:t>
    </dgm:pt>
    <dgm:pt modelId="{FF7F79B1-AB27-A743-90CF-C32EE5DCE913}" type="pres">
      <dgm:prSet presAssocID="{5766F47F-D4F5-4C4D-8921-D7FF33542567}" presName="hierRoot2" presStyleCnt="0">
        <dgm:presLayoutVars>
          <dgm:hierBranch val="init"/>
        </dgm:presLayoutVars>
      </dgm:prSet>
      <dgm:spPr/>
    </dgm:pt>
    <dgm:pt modelId="{4337915B-D221-E243-9EA4-11E735133648}" type="pres">
      <dgm:prSet presAssocID="{5766F47F-D4F5-4C4D-8921-D7FF33542567}" presName="rootComposite" presStyleCnt="0"/>
      <dgm:spPr/>
    </dgm:pt>
    <dgm:pt modelId="{B408EA29-D480-664C-975A-3A87FB0441BD}" type="pres">
      <dgm:prSet presAssocID="{5766F47F-D4F5-4C4D-8921-D7FF33542567}" presName="rootText" presStyleLbl="node3" presStyleIdx="0" presStyleCnt="1">
        <dgm:presLayoutVars>
          <dgm:chPref val="3"/>
        </dgm:presLayoutVars>
      </dgm:prSet>
      <dgm:spPr/>
      <dgm:t>
        <a:bodyPr/>
        <a:lstStyle/>
        <a:p>
          <a:endParaRPr lang="en-US"/>
        </a:p>
      </dgm:t>
    </dgm:pt>
    <dgm:pt modelId="{45D14419-75F3-5D4A-800F-2B33318F90C2}" type="pres">
      <dgm:prSet presAssocID="{5766F47F-D4F5-4C4D-8921-D7FF33542567}" presName="rootConnector" presStyleLbl="node3" presStyleIdx="0" presStyleCnt="1"/>
      <dgm:spPr/>
      <dgm:t>
        <a:bodyPr/>
        <a:lstStyle/>
        <a:p>
          <a:endParaRPr lang="en-US"/>
        </a:p>
      </dgm:t>
    </dgm:pt>
    <dgm:pt modelId="{631290A0-2E70-0347-8DDC-0A1EFBE72D25}" type="pres">
      <dgm:prSet presAssocID="{5766F47F-D4F5-4C4D-8921-D7FF33542567}" presName="hierChild4" presStyleCnt="0"/>
      <dgm:spPr/>
    </dgm:pt>
    <dgm:pt modelId="{679BD9D0-2BA9-614C-A2F5-6B20E35B109F}" type="pres">
      <dgm:prSet presAssocID="{DE44B360-D585-F24C-AE14-AB21F157B1DB}" presName="Name37" presStyleLbl="parChTrans1D4" presStyleIdx="0" presStyleCnt="2"/>
      <dgm:spPr/>
      <dgm:t>
        <a:bodyPr/>
        <a:lstStyle/>
        <a:p>
          <a:endParaRPr lang="en-US"/>
        </a:p>
      </dgm:t>
    </dgm:pt>
    <dgm:pt modelId="{BF0A578A-B885-4C40-B410-3A95FF2FB43D}" type="pres">
      <dgm:prSet presAssocID="{2AA5E016-9ED1-BB46-81E9-113C49BB1F34}" presName="hierRoot2" presStyleCnt="0">
        <dgm:presLayoutVars>
          <dgm:hierBranch val="hang"/>
        </dgm:presLayoutVars>
      </dgm:prSet>
      <dgm:spPr/>
    </dgm:pt>
    <dgm:pt modelId="{9FA2CF5C-F665-B740-B93A-4D3595E7FF54}" type="pres">
      <dgm:prSet presAssocID="{2AA5E016-9ED1-BB46-81E9-113C49BB1F34}" presName="rootComposite" presStyleCnt="0"/>
      <dgm:spPr/>
    </dgm:pt>
    <dgm:pt modelId="{EBC92A5C-86FE-9742-BFA9-B53D0A664AD8}" type="pres">
      <dgm:prSet presAssocID="{2AA5E016-9ED1-BB46-81E9-113C49BB1F34}" presName="rootText" presStyleLbl="node4" presStyleIdx="0" presStyleCnt="2">
        <dgm:presLayoutVars>
          <dgm:chPref val="3"/>
        </dgm:presLayoutVars>
      </dgm:prSet>
      <dgm:spPr/>
      <dgm:t>
        <a:bodyPr/>
        <a:lstStyle/>
        <a:p>
          <a:endParaRPr lang="en-US"/>
        </a:p>
      </dgm:t>
    </dgm:pt>
    <dgm:pt modelId="{A209817F-9C8F-1D4F-A8CB-84907DEF2102}" type="pres">
      <dgm:prSet presAssocID="{2AA5E016-9ED1-BB46-81E9-113C49BB1F34}" presName="rootConnector" presStyleLbl="node4" presStyleIdx="0" presStyleCnt="2"/>
      <dgm:spPr/>
      <dgm:t>
        <a:bodyPr/>
        <a:lstStyle/>
        <a:p>
          <a:endParaRPr lang="en-US"/>
        </a:p>
      </dgm:t>
    </dgm:pt>
    <dgm:pt modelId="{AB8EAB04-AF3C-C94D-9D28-7557958EE547}" type="pres">
      <dgm:prSet presAssocID="{2AA5E016-9ED1-BB46-81E9-113C49BB1F34}" presName="hierChild4" presStyleCnt="0"/>
      <dgm:spPr/>
    </dgm:pt>
    <dgm:pt modelId="{6E431DCE-F1BD-5B41-BA1A-38A12A6563EB}" type="pres">
      <dgm:prSet presAssocID="{7BB7D11A-0D08-DF4A-B1D8-2A77193233AB}" presName="Name48" presStyleLbl="parChTrans1D4" presStyleIdx="1" presStyleCnt="2"/>
      <dgm:spPr/>
      <dgm:t>
        <a:bodyPr/>
        <a:lstStyle/>
        <a:p>
          <a:endParaRPr lang="en-US"/>
        </a:p>
      </dgm:t>
    </dgm:pt>
    <dgm:pt modelId="{49908ADE-E7DA-454C-B290-8006DFEFA5D3}" type="pres">
      <dgm:prSet presAssocID="{193AEBDD-C1C5-1443-AEDE-5095E58BDA15}" presName="hierRoot2" presStyleCnt="0">
        <dgm:presLayoutVars>
          <dgm:hierBranch val="init"/>
        </dgm:presLayoutVars>
      </dgm:prSet>
      <dgm:spPr/>
    </dgm:pt>
    <dgm:pt modelId="{ACC421D3-5121-7242-8FA1-AFB85A139FC4}" type="pres">
      <dgm:prSet presAssocID="{193AEBDD-C1C5-1443-AEDE-5095E58BDA15}" presName="rootComposite" presStyleCnt="0"/>
      <dgm:spPr/>
    </dgm:pt>
    <dgm:pt modelId="{71DB4FF2-E0E1-0841-BB4F-3D60E40C87D0}" type="pres">
      <dgm:prSet presAssocID="{193AEBDD-C1C5-1443-AEDE-5095E58BDA15}" presName="rootText" presStyleLbl="node4" presStyleIdx="1" presStyleCnt="2" custLinFactNeighborX="-29404" custLinFactNeighborY="-2355">
        <dgm:presLayoutVars>
          <dgm:chPref val="3"/>
        </dgm:presLayoutVars>
      </dgm:prSet>
      <dgm:spPr/>
      <dgm:t>
        <a:bodyPr/>
        <a:lstStyle/>
        <a:p>
          <a:endParaRPr lang="en-US"/>
        </a:p>
      </dgm:t>
    </dgm:pt>
    <dgm:pt modelId="{5A9CF046-7E3A-434F-ADBC-3C34AEA93DD3}" type="pres">
      <dgm:prSet presAssocID="{193AEBDD-C1C5-1443-AEDE-5095E58BDA15}" presName="rootConnector" presStyleLbl="node4" presStyleIdx="1" presStyleCnt="2"/>
      <dgm:spPr/>
      <dgm:t>
        <a:bodyPr/>
        <a:lstStyle/>
        <a:p>
          <a:endParaRPr lang="en-US"/>
        </a:p>
      </dgm:t>
    </dgm:pt>
    <dgm:pt modelId="{5E0893CC-3B88-5549-A1FD-8C86AC089BB9}" type="pres">
      <dgm:prSet presAssocID="{193AEBDD-C1C5-1443-AEDE-5095E58BDA15}" presName="hierChild4" presStyleCnt="0"/>
      <dgm:spPr/>
    </dgm:pt>
    <dgm:pt modelId="{1A998780-4F33-BE41-A970-A28BEC050932}" type="pres">
      <dgm:prSet presAssocID="{193AEBDD-C1C5-1443-AEDE-5095E58BDA15}" presName="hierChild5" presStyleCnt="0"/>
      <dgm:spPr/>
    </dgm:pt>
    <dgm:pt modelId="{7C28E7E7-DD9B-0B42-A58D-79F10E43E4E7}" type="pres">
      <dgm:prSet presAssocID="{2AA5E016-9ED1-BB46-81E9-113C49BB1F34}" presName="hierChild5" presStyleCnt="0"/>
      <dgm:spPr/>
    </dgm:pt>
    <dgm:pt modelId="{9A2A784C-3282-E548-A09F-F21F2FEB807A}" type="pres">
      <dgm:prSet presAssocID="{5766F47F-D4F5-4C4D-8921-D7FF33542567}" presName="hierChild5" presStyleCnt="0"/>
      <dgm:spPr/>
    </dgm:pt>
    <dgm:pt modelId="{55420F63-B16C-844E-92BE-E579ADD0EE9F}" type="pres">
      <dgm:prSet presAssocID="{9D38E52A-E037-384E-A444-47E8C96B6731}" presName="hierChild5" presStyleCnt="0"/>
      <dgm:spPr/>
    </dgm:pt>
    <dgm:pt modelId="{EBA3DB83-2991-EC45-A6DA-4CE8BA92C977}" type="pres">
      <dgm:prSet presAssocID="{E7537099-DBC5-CC42-B115-A4D6A9A6F0A3}" presName="hierChild3" presStyleCnt="0"/>
      <dgm:spPr/>
    </dgm:pt>
  </dgm:ptLst>
  <dgm:cxnLst>
    <dgm:cxn modelId="{5267F560-928C-9249-AF67-1AB1513E4A3D}" srcId="{E7537099-DBC5-CC42-B115-A4D6A9A6F0A3}" destId="{9D38E52A-E037-384E-A444-47E8C96B6731}" srcOrd="0" destOrd="0" parTransId="{6295FADD-2F36-9848-8E5C-C24690610183}" sibTransId="{1821715E-23C5-124C-B5F1-8179E1898DB2}"/>
    <dgm:cxn modelId="{92674E5A-118F-684C-BA0E-21A30FE86D95}" srcId="{9D38E52A-E037-384E-A444-47E8C96B6731}" destId="{5766F47F-D4F5-4C4D-8921-D7FF33542567}" srcOrd="0" destOrd="0" parTransId="{DE8B9B00-036E-FC41-9115-287E5EAF96D5}" sibTransId="{965771B5-E34A-6B4D-89AA-64650689AFEC}"/>
    <dgm:cxn modelId="{0FFE8FFD-32F4-9247-B4B3-ECD2D55A45B7}" type="presOf" srcId="{E7537099-DBC5-CC42-B115-A4D6A9A6F0A3}" destId="{66DCD11F-883E-C746-AFAB-D765242C433D}" srcOrd="1" destOrd="0" presId="urn:microsoft.com/office/officeart/2005/8/layout/orgChart1"/>
    <dgm:cxn modelId="{EDC73C8D-B3D2-944A-96E3-D69A178E5CB3}" type="presOf" srcId="{9D38E52A-E037-384E-A444-47E8C96B6731}" destId="{3284B33F-9CD2-814E-A154-476858A9050F}" srcOrd="0" destOrd="0" presId="urn:microsoft.com/office/officeart/2005/8/layout/orgChart1"/>
    <dgm:cxn modelId="{ECF2F2C4-6F3A-5D40-AFBA-9B1A3AF90DE7}" type="presOf" srcId="{448647F7-76AC-5142-942B-E9CD21493ADA}" destId="{C33B2D75-0F4D-4F40-87CC-2D1960194CB1}" srcOrd="0" destOrd="0" presId="urn:microsoft.com/office/officeart/2005/8/layout/orgChart1"/>
    <dgm:cxn modelId="{5CC2233B-EAA5-8C48-8658-75E77F9EA20C}" type="presOf" srcId="{6295FADD-2F36-9848-8E5C-C24690610183}" destId="{F4A1B983-EB2A-D24E-943D-C9AAF0A49C20}" srcOrd="0" destOrd="0" presId="urn:microsoft.com/office/officeart/2005/8/layout/orgChart1"/>
    <dgm:cxn modelId="{D54BA8F7-A735-8E45-8FD8-F6732CD8A6FD}" srcId="{448647F7-76AC-5142-942B-E9CD21493ADA}" destId="{E7537099-DBC5-CC42-B115-A4D6A9A6F0A3}" srcOrd="0" destOrd="0" parTransId="{B81BCF5C-6733-8149-9110-971D2452ECCF}" sibTransId="{C63A9395-3F64-FF42-9F07-A1940DB0AC26}"/>
    <dgm:cxn modelId="{221576A8-BA40-1343-85F4-CB293BD9CB2C}" type="presOf" srcId="{5766F47F-D4F5-4C4D-8921-D7FF33542567}" destId="{B408EA29-D480-664C-975A-3A87FB0441BD}" srcOrd="0" destOrd="0" presId="urn:microsoft.com/office/officeart/2005/8/layout/orgChart1"/>
    <dgm:cxn modelId="{086E5801-0E90-8747-B29D-DAF95ED0F2BB}" type="presOf" srcId="{193AEBDD-C1C5-1443-AEDE-5095E58BDA15}" destId="{71DB4FF2-E0E1-0841-BB4F-3D60E40C87D0}" srcOrd="0" destOrd="0" presId="urn:microsoft.com/office/officeart/2005/8/layout/orgChart1"/>
    <dgm:cxn modelId="{468DBFC0-7BC8-E146-BCB8-C8B30E752463}" type="presOf" srcId="{2AA5E016-9ED1-BB46-81E9-113C49BB1F34}" destId="{EBC92A5C-86FE-9742-BFA9-B53D0A664AD8}" srcOrd="0" destOrd="0" presId="urn:microsoft.com/office/officeart/2005/8/layout/orgChart1"/>
    <dgm:cxn modelId="{73DF87AD-A018-F346-AA3C-0584792A1486}" srcId="{5766F47F-D4F5-4C4D-8921-D7FF33542567}" destId="{2AA5E016-9ED1-BB46-81E9-113C49BB1F34}" srcOrd="0" destOrd="0" parTransId="{DE44B360-D585-F24C-AE14-AB21F157B1DB}" sibTransId="{61114CC3-0A76-9A44-A4F0-949B40A2660C}"/>
    <dgm:cxn modelId="{C6A9DD3B-FDB9-E14D-A0BB-07FC021009AE}" type="presOf" srcId="{DE44B360-D585-F24C-AE14-AB21F157B1DB}" destId="{679BD9D0-2BA9-614C-A2F5-6B20E35B109F}" srcOrd="0" destOrd="0" presId="urn:microsoft.com/office/officeart/2005/8/layout/orgChart1"/>
    <dgm:cxn modelId="{A0DBB04B-DA62-B849-8296-BFDA14F2074E}" type="presOf" srcId="{E7537099-DBC5-CC42-B115-A4D6A9A6F0A3}" destId="{0D05C0C0-5E19-A940-B43C-FAC27F344615}" srcOrd="0" destOrd="0" presId="urn:microsoft.com/office/officeart/2005/8/layout/orgChart1"/>
    <dgm:cxn modelId="{941B1044-29FA-C445-8AAA-39BD1A320295}" type="presOf" srcId="{7BB7D11A-0D08-DF4A-B1D8-2A77193233AB}" destId="{6E431DCE-F1BD-5B41-BA1A-38A12A6563EB}" srcOrd="0" destOrd="0" presId="urn:microsoft.com/office/officeart/2005/8/layout/orgChart1"/>
    <dgm:cxn modelId="{830A9C42-6F56-B246-96CF-EDC74654353B}" type="presOf" srcId="{5766F47F-D4F5-4C4D-8921-D7FF33542567}" destId="{45D14419-75F3-5D4A-800F-2B33318F90C2}" srcOrd="1" destOrd="0" presId="urn:microsoft.com/office/officeart/2005/8/layout/orgChart1"/>
    <dgm:cxn modelId="{4D17653F-27AC-2148-8AA1-2905D7D411E1}" type="presOf" srcId="{9D38E52A-E037-384E-A444-47E8C96B6731}" destId="{99491B73-CCE8-2A40-914D-59C5AA64EFA3}" srcOrd="1" destOrd="0" presId="urn:microsoft.com/office/officeart/2005/8/layout/orgChart1"/>
    <dgm:cxn modelId="{F2672332-96F7-3E4F-8160-7B8BD570A79C}" srcId="{2AA5E016-9ED1-BB46-81E9-113C49BB1F34}" destId="{193AEBDD-C1C5-1443-AEDE-5095E58BDA15}" srcOrd="0" destOrd="0" parTransId="{7BB7D11A-0D08-DF4A-B1D8-2A77193233AB}" sibTransId="{B1C53520-BD4A-5340-8200-7FD5F8DB9D80}"/>
    <dgm:cxn modelId="{F465C6F4-99DB-E142-A7FE-152DC9911186}" type="presOf" srcId="{2AA5E016-9ED1-BB46-81E9-113C49BB1F34}" destId="{A209817F-9C8F-1D4F-A8CB-84907DEF2102}" srcOrd="1" destOrd="0" presId="urn:microsoft.com/office/officeart/2005/8/layout/orgChart1"/>
    <dgm:cxn modelId="{A4C7259A-F815-DD44-9997-6D7A890FD8FF}" type="presOf" srcId="{DE8B9B00-036E-FC41-9115-287E5EAF96D5}" destId="{075F37C4-E2EE-374B-8B73-421C93BBD060}" srcOrd="0" destOrd="0" presId="urn:microsoft.com/office/officeart/2005/8/layout/orgChart1"/>
    <dgm:cxn modelId="{25FE0A8B-5912-334B-B35F-CD3DFEB478B8}" type="presOf" srcId="{193AEBDD-C1C5-1443-AEDE-5095E58BDA15}" destId="{5A9CF046-7E3A-434F-ADBC-3C34AEA93DD3}" srcOrd="1" destOrd="0" presId="urn:microsoft.com/office/officeart/2005/8/layout/orgChart1"/>
    <dgm:cxn modelId="{83A0F5CB-AA93-D745-9371-E138DF2D3793}" type="presParOf" srcId="{C33B2D75-0F4D-4F40-87CC-2D1960194CB1}" destId="{353FC543-8991-0C4E-8147-EC7E8E147290}" srcOrd="0" destOrd="0" presId="urn:microsoft.com/office/officeart/2005/8/layout/orgChart1"/>
    <dgm:cxn modelId="{847B408D-C0DC-B249-81D9-5103E8D48EBD}" type="presParOf" srcId="{353FC543-8991-0C4E-8147-EC7E8E147290}" destId="{8923353B-04AF-C74A-8B8A-0CB67422077A}" srcOrd="0" destOrd="0" presId="urn:microsoft.com/office/officeart/2005/8/layout/orgChart1"/>
    <dgm:cxn modelId="{F39BE1C5-1533-A84C-A1F7-5E4837FD274C}" type="presParOf" srcId="{8923353B-04AF-C74A-8B8A-0CB67422077A}" destId="{0D05C0C0-5E19-A940-B43C-FAC27F344615}" srcOrd="0" destOrd="0" presId="urn:microsoft.com/office/officeart/2005/8/layout/orgChart1"/>
    <dgm:cxn modelId="{CD1BED11-7DC1-594D-83D3-50B1BA793330}" type="presParOf" srcId="{8923353B-04AF-C74A-8B8A-0CB67422077A}" destId="{66DCD11F-883E-C746-AFAB-D765242C433D}" srcOrd="1" destOrd="0" presId="urn:microsoft.com/office/officeart/2005/8/layout/orgChart1"/>
    <dgm:cxn modelId="{DA2EA621-EDAF-DF4D-981E-255CC417A4B6}" type="presParOf" srcId="{353FC543-8991-0C4E-8147-EC7E8E147290}" destId="{5BFB263F-7BCC-8049-81D5-906BF9FD894D}" srcOrd="1" destOrd="0" presId="urn:microsoft.com/office/officeart/2005/8/layout/orgChart1"/>
    <dgm:cxn modelId="{64EEFF0B-CD15-A34A-9AE4-7FAD57B6DCE1}" type="presParOf" srcId="{5BFB263F-7BCC-8049-81D5-906BF9FD894D}" destId="{F4A1B983-EB2A-D24E-943D-C9AAF0A49C20}" srcOrd="0" destOrd="0" presId="urn:microsoft.com/office/officeart/2005/8/layout/orgChart1"/>
    <dgm:cxn modelId="{5DA436E7-8797-8A4A-A6C4-DFBC34D52848}" type="presParOf" srcId="{5BFB263F-7BCC-8049-81D5-906BF9FD894D}" destId="{E378E6F4-2B4B-5247-9E25-79E3F0ADEAB0}" srcOrd="1" destOrd="0" presId="urn:microsoft.com/office/officeart/2005/8/layout/orgChart1"/>
    <dgm:cxn modelId="{268CD900-675A-E24C-AF92-671495138E24}" type="presParOf" srcId="{E378E6F4-2B4B-5247-9E25-79E3F0ADEAB0}" destId="{9AF0B321-8DB1-4546-BB2C-D7F3DAFDFE40}" srcOrd="0" destOrd="0" presId="urn:microsoft.com/office/officeart/2005/8/layout/orgChart1"/>
    <dgm:cxn modelId="{8A398E34-4E35-CA40-9DCD-AB3804A9E612}" type="presParOf" srcId="{9AF0B321-8DB1-4546-BB2C-D7F3DAFDFE40}" destId="{3284B33F-9CD2-814E-A154-476858A9050F}" srcOrd="0" destOrd="0" presId="urn:microsoft.com/office/officeart/2005/8/layout/orgChart1"/>
    <dgm:cxn modelId="{85F2E60C-D90D-6346-9EE2-D642B35BA91B}" type="presParOf" srcId="{9AF0B321-8DB1-4546-BB2C-D7F3DAFDFE40}" destId="{99491B73-CCE8-2A40-914D-59C5AA64EFA3}" srcOrd="1" destOrd="0" presId="urn:microsoft.com/office/officeart/2005/8/layout/orgChart1"/>
    <dgm:cxn modelId="{2B048DF1-D433-E149-9CA1-5A7A4B4753E2}" type="presParOf" srcId="{E378E6F4-2B4B-5247-9E25-79E3F0ADEAB0}" destId="{FC14800C-D497-9D4A-B47A-8CF23994EA49}" srcOrd="1" destOrd="0" presId="urn:microsoft.com/office/officeart/2005/8/layout/orgChart1"/>
    <dgm:cxn modelId="{886D5604-DF5D-864F-8AE1-081DD5103003}" type="presParOf" srcId="{FC14800C-D497-9D4A-B47A-8CF23994EA49}" destId="{075F37C4-E2EE-374B-8B73-421C93BBD060}" srcOrd="0" destOrd="0" presId="urn:microsoft.com/office/officeart/2005/8/layout/orgChart1"/>
    <dgm:cxn modelId="{E94F27B4-F3C1-0840-9DD2-F1A65DE4CF71}" type="presParOf" srcId="{FC14800C-D497-9D4A-B47A-8CF23994EA49}" destId="{FF7F79B1-AB27-A743-90CF-C32EE5DCE913}" srcOrd="1" destOrd="0" presId="urn:microsoft.com/office/officeart/2005/8/layout/orgChart1"/>
    <dgm:cxn modelId="{A2DDD0C0-792A-C24A-A44A-7275FD154492}" type="presParOf" srcId="{FF7F79B1-AB27-A743-90CF-C32EE5DCE913}" destId="{4337915B-D221-E243-9EA4-11E735133648}" srcOrd="0" destOrd="0" presId="urn:microsoft.com/office/officeart/2005/8/layout/orgChart1"/>
    <dgm:cxn modelId="{C33F0C9E-3FA9-BA4A-AF13-78157EC02712}" type="presParOf" srcId="{4337915B-D221-E243-9EA4-11E735133648}" destId="{B408EA29-D480-664C-975A-3A87FB0441BD}" srcOrd="0" destOrd="0" presId="urn:microsoft.com/office/officeart/2005/8/layout/orgChart1"/>
    <dgm:cxn modelId="{2EB2E9B3-7FF5-A747-8AA6-4F8E4B3E9ECB}" type="presParOf" srcId="{4337915B-D221-E243-9EA4-11E735133648}" destId="{45D14419-75F3-5D4A-800F-2B33318F90C2}" srcOrd="1" destOrd="0" presId="urn:microsoft.com/office/officeart/2005/8/layout/orgChart1"/>
    <dgm:cxn modelId="{FE0B6BDE-8923-C34B-AC34-2B9979D21178}" type="presParOf" srcId="{FF7F79B1-AB27-A743-90CF-C32EE5DCE913}" destId="{631290A0-2E70-0347-8DDC-0A1EFBE72D25}" srcOrd="1" destOrd="0" presId="urn:microsoft.com/office/officeart/2005/8/layout/orgChart1"/>
    <dgm:cxn modelId="{0DA91AD9-1B45-004C-B4E7-63B4AC696EA1}" type="presParOf" srcId="{631290A0-2E70-0347-8DDC-0A1EFBE72D25}" destId="{679BD9D0-2BA9-614C-A2F5-6B20E35B109F}" srcOrd="0" destOrd="0" presId="urn:microsoft.com/office/officeart/2005/8/layout/orgChart1"/>
    <dgm:cxn modelId="{8475003B-BAC4-D74E-981E-A3DEC2E203CE}" type="presParOf" srcId="{631290A0-2E70-0347-8DDC-0A1EFBE72D25}" destId="{BF0A578A-B885-4C40-B410-3A95FF2FB43D}" srcOrd="1" destOrd="0" presId="urn:microsoft.com/office/officeart/2005/8/layout/orgChart1"/>
    <dgm:cxn modelId="{3A426940-E939-CB41-819B-DCFC5093C5E8}" type="presParOf" srcId="{BF0A578A-B885-4C40-B410-3A95FF2FB43D}" destId="{9FA2CF5C-F665-B740-B93A-4D3595E7FF54}" srcOrd="0" destOrd="0" presId="urn:microsoft.com/office/officeart/2005/8/layout/orgChart1"/>
    <dgm:cxn modelId="{80DFB22A-8828-FD43-82CA-72ED8311216E}" type="presParOf" srcId="{9FA2CF5C-F665-B740-B93A-4D3595E7FF54}" destId="{EBC92A5C-86FE-9742-BFA9-B53D0A664AD8}" srcOrd="0" destOrd="0" presId="urn:microsoft.com/office/officeart/2005/8/layout/orgChart1"/>
    <dgm:cxn modelId="{4AB1C514-54E0-2141-B2E4-852301E0F175}" type="presParOf" srcId="{9FA2CF5C-F665-B740-B93A-4D3595E7FF54}" destId="{A209817F-9C8F-1D4F-A8CB-84907DEF2102}" srcOrd="1" destOrd="0" presId="urn:microsoft.com/office/officeart/2005/8/layout/orgChart1"/>
    <dgm:cxn modelId="{C020CA66-A38B-3F44-8D7B-CF5431EC549D}" type="presParOf" srcId="{BF0A578A-B885-4C40-B410-3A95FF2FB43D}" destId="{AB8EAB04-AF3C-C94D-9D28-7557958EE547}" srcOrd="1" destOrd="0" presId="urn:microsoft.com/office/officeart/2005/8/layout/orgChart1"/>
    <dgm:cxn modelId="{2A27848E-EE3B-6040-A5C3-12A087D84F9B}" type="presParOf" srcId="{AB8EAB04-AF3C-C94D-9D28-7557958EE547}" destId="{6E431DCE-F1BD-5B41-BA1A-38A12A6563EB}" srcOrd="0" destOrd="0" presId="urn:microsoft.com/office/officeart/2005/8/layout/orgChart1"/>
    <dgm:cxn modelId="{71BE3D71-3216-1545-8CF9-ED655FE6872E}" type="presParOf" srcId="{AB8EAB04-AF3C-C94D-9D28-7557958EE547}" destId="{49908ADE-E7DA-454C-B290-8006DFEFA5D3}" srcOrd="1" destOrd="0" presId="urn:microsoft.com/office/officeart/2005/8/layout/orgChart1"/>
    <dgm:cxn modelId="{C21ED5D5-407D-D242-9429-533C198D050B}" type="presParOf" srcId="{49908ADE-E7DA-454C-B290-8006DFEFA5D3}" destId="{ACC421D3-5121-7242-8FA1-AFB85A139FC4}" srcOrd="0" destOrd="0" presId="urn:microsoft.com/office/officeart/2005/8/layout/orgChart1"/>
    <dgm:cxn modelId="{8B923066-3921-484B-AEDC-67B8FE485101}" type="presParOf" srcId="{ACC421D3-5121-7242-8FA1-AFB85A139FC4}" destId="{71DB4FF2-E0E1-0841-BB4F-3D60E40C87D0}" srcOrd="0" destOrd="0" presId="urn:microsoft.com/office/officeart/2005/8/layout/orgChart1"/>
    <dgm:cxn modelId="{2CAB6CB8-9D8E-9B48-ABE6-60622936B06B}" type="presParOf" srcId="{ACC421D3-5121-7242-8FA1-AFB85A139FC4}" destId="{5A9CF046-7E3A-434F-ADBC-3C34AEA93DD3}" srcOrd="1" destOrd="0" presId="urn:microsoft.com/office/officeart/2005/8/layout/orgChart1"/>
    <dgm:cxn modelId="{E6D7C86A-BD97-3244-8E94-359BE0587B25}" type="presParOf" srcId="{49908ADE-E7DA-454C-B290-8006DFEFA5D3}" destId="{5E0893CC-3B88-5549-A1FD-8C86AC089BB9}" srcOrd="1" destOrd="0" presId="urn:microsoft.com/office/officeart/2005/8/layout/orgChart1"/>
    <dgm:cxn modelId="{6AD50E14-2C91-5D44-B380-A60C72FD6F47}" type="presParOf" srcId="{49908ADE-E7DA-454C-B290-8006DFEFA5D3}" destId="{1A998780-4F33-BE41-A970-A28BEC050932}" srcOrd="2" destOrd="0" presId="urn:microsoft.com/office/officeart/2005/8/layout/orgChart1"/>
    <dgm:cxn modelId="{BD5071E1-F37C-3149-A335-D6D0EC216B51}" type="presParOf" srcId="{BF0A578A-B885-4C40-B410-3A95FF2FB43D}" destId="{7C28E7E7-DD9B-0B42-A58D-79F10E43E4E7}" srcOrd="2" destOrd="0" presId="urn:microsoft.com/office/officeart/2005/8/layout/orgChart1"/>
    <dgm:cxn modelId="{4183DDC2-7097-054A-B38F-0690D8885FD1}" type="presParOf" srcId="{FF7F79B1-AB27-A743-90CF-C32EE5DCE913}" destId="{9A2A784C-3282-E548-A09F-F21F2FEB807A}" srcOrd="2" destOrd="0" presId="urn:microsoft.com/office/officeart/2005/8/layout/orgChart1"/>
    <dgm:cxn modelId="{A2C64509-4079-AF41-9A23-106CBF41DEA1}" type="presParOf" srcId="{E378E6F4-2B4B-5247-9E25-79E3F0ADEAB0}" destId="{55420F63-B16C-844E-92BE-E579ADD0EE9F}" srcOrd="2" destOrd="0" presId="urn:microsoft.com/office/officeart/2005/8/layout/orgChart1"/>
    <dgm:cxn modelId="{C005EBB1-BF25-BD45-8393-A86507679577}" type="presParOf" srcId="{353FC543-8991-0C4E-8147-EC7E8E147290}" destId="{EBA3DB83-2991-EC45-A6DA-4CE8BA92C97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8647F7-76AC-5142-942B-E9CD21493ADA}" type="doc">
      <dgm:prSet loTypeId="urn:microsoft.com/office/officeart/2005/8/layout/orgChart1" loCatId="" qsTypeId="urn:microsoft.com/office/officeart/2005/8/quickstyle/3D5" qsCatId="3D" csTypeId="urn:microsoft.com/office/officeart/2005/8/colors/accent1_2" csCatId="accent1" phldr="1"/>
      <dgm:spPr/>
      <dgm:t>
        <a:bodyPr/>
        <a:lstStyle/>
        <a:p>
          <a:endParaRPr lang="en-US"/>
        </a:p>
      </dgm:t>
    </dgm:pt>
    <dgm:pt modelId="{E7537099-DBC5-CC42-B115-A4D6A9A6F0A3}">
      <dgm:prSet phldrT="[Text]"/>
      <dgm:spPr/>
      <dgm:t>
        <a:bodyPr/>
        <a:lstStyle/>
        <a:p>
          <a:r>
            <a:rPr lang="en-US" dirty="0" smtClean="0"/>
            <a:t>Compute Node</a:t>
          </a:r>
          <a:endParaRPr lang="en-US" dirty="0"/>
        </a:p>
      </dgm:t>
    </dgm:pt>
    <dgm:pt modelId="{B81BCF5C-6733-8149-9110-971D2452ECCF}" type="parTrans" cxnId="{D54BA8F7-A735-8E45-8FD8-F6732CD8A6FD}">
      <dgm:prSet/>
      <dgm:spPr/>
      <dgm:t>
        <a:bodyPr/>
        <a:lstStyle/>
        <a:p>
          <a:endParaRPr lang="en-US"/>
        </a:p>
      </dgm:t>
    </dgm:pt>
    <dgm:pt modelId="{C63A9395-3F64-FF42-9F07-A1940DB0AC26}" type="sibTrans" cxnId="{D54BA8F7-A735-8E45-8FD8-F6732CD8A6FD}">
      <dgm:prSet/>
      <dgm:spPr/>
      <dgm:t>
        <a:bodyPr/>
        <a:lstStyle/>
        <a:p>
          <a:endParaRPr lang="en-US"/>
        </a:p>
      </dgm:t>
    </dgm:pt>
    <dgm:pt modelId="{5766F47F-D4F5-4C4D-8921-D7FF33542567}">
      <dgm:prSet phldrT="[Text]"/>
      <dgm:spPr/>
      <dgm:t>
        <a:bodyPr/>
        <a:lstStyle/>
        <a:p>
          <a:r>
            <a:rPr lang="en-US" dirty="0" smtClean="0"/>
            <a:t>Slices</a:t>
          </a:r>
          <a:endParaRPr lang="en-US" dirty="0"/>
        </a:p>
      </dgm:t>
    </dgm:pt>
    <dgm:pt modelId="{DE8B9B00-036E-FC41-9115-287E5EAF96D5}" type="parTrans" cxnId="{92674E5A-118F-684C-BA0E-21A30FE86D95}">
      <dgm:prSet/>
      <dgm:spPr>
        <a:ln>
          <a:solidFill>
            <a:srgbClr val="C00000"/>
          </a:solidFill>
        </a:ln>
      </dgm:spPr>
      <dgm:t>
        <a:bodyPr/>
        <a:lstStyle/>
        <a:p>
          <a:endParaRPr lang="en-US"/>
        </a:p>
      </dgm:t>
    </dgm:pt>
    <dgm:pt modelId="{965771B5-E34A-6B4D-89AA-64650689AFEC}" type="sibTrans" cxnId="{92674E5A-118F-684C-BA0E-21A30FE86D95}">
      <dgm:prSet/>
      <dgm:spPr/>
      <dgm:t>
        <a:bodyPr/>
        <a:lstStyle/>
        <a:p>
          <a:endParaRPr lang="en-US"/>
        </a:p>
      </dgm:t>
    </dgm:pt>
    <dgm:pt modelId="{9D38E52A-E037-384E-A444-47E8C96B6731}">
      <dgm:prSet phldrT="[Text]"/>
      <dgm:spPr/>
      <dgm:t>
        <a:bodyPr/>
        <a:lstStyle/>
        <a:p>
          <a:r>
            <a:rPr lang="en-US" dirty="0" smtClean="0"/>
            <a:t>Disks</a:t>
          </a:r>
          <a:endParaRPr lang="en-US" dirty="0"/>
        </a:p>
      </dgm:t>
    </dgm:pt>
    <dgm:pt modelId="{6295FADD-2F36-9848-8E5C-C24690610183}" type="parTrans" cxnId="{5267F560-928C-9249-AF67-1AB1513E4A3D}">
      <dgm:prSet/>
      <dgm:spPr>
        <a:ln>
          <a:solidFill>
            <a:srgbClr val="C00000"/>
          </a:solidFill>
        </a:ln>
      </dgm:spPr>
      <dgm:t>
        <a:bodyPr/>
        <a:lstStyle/>
        <a:p>
          <a:endParaRPr lang="en-US"/>
        </a:p>
      </dgm:t>
    </dgm:pt>
    <dgm:pt modelId="{1821715E-23C5-124C-B5F1-8179E1898DB2}" type="sibTrans" cxnId="{5267F560-928C-9249-AF67-1AB1513E4A3D}">
      <dgm:prSet/>
      <dgm:spPr/>
      <dgm:t>
        <a:bodyPr/>
        <a:lstStyle/>
        <a:p>
          <a:endParaRPr lang="en-US"/>
        </a:p>
      </dgm:t>
    </dgm:pt>
    <dgm:pt modelId="{2AA5E016-9ED1-BB46-81E9-113C49BB1F34}">
      <dgm:prSet phldrT="[Text]"/>
      <dgm:spPr/>
      <dgm:t>
        <a:bodyPr/>
        <a:lstStyle/>
        <a:p>
          <a:r>
            <a:rPr lang="en-US" dirty="0" smtClean="0"/>
            <a:t>Columns</a:t>
          </a:r>
          <a:endParaRPr lang="en-US" dirty="0"/>
        </a:p>
      </dgm:t>
    </dgm:pt>
    <dgm:pt modelId="{DE44B360-D585-F24C-AE14-AB21F157B1DB}" type="parTrans" cxnId="{73DF87AD-A018-F346-AA3C-0584792A1486}">
      <dgm:prSet/>
      <dgm:spPr>
        <a:ln>
          <a:solidFill>
            <a:srgbClr val="C00000"/>
          </a:solidFill>
        </a:ln>
      </dgm:spPr>
      <dgm:t>
        <a:bodyPr/>
        <a:lstStyle/>
        <a:p>
          <a:endParaRPr lang="en-US"/>
        </a:p>
      </dgm:t>
    </dgm:pt>
    <dgm:pt modelId="{61114CC3-0A76-9A44-A4F0-949B40A2660C}" type="sibTrans" cxnId="{73DF87AD-A018-F346-AA3C-0584792A1486}">
      <dgm:prSet/>
      <dgm:spPr/>
      <dgm:t>
        <a:bodyPr/>
        <a:lstStyle/>
        <a:p>
          <a:endParaRPr lang="en-US"/>
        </a:p>
      </dgm:t>
    </dgm:pt>
    <dgm:pt modelId="{193AEBDD-C1C5-1443-AEDE-5095E58BDA15}">
      <dgm:prSet phldrT="[Text]"/>
      <dgm:spPr>
        <a:solidFill>
          <a:schemeClr val="accent1">
            <a:lumMod val="50000"/>
          </a:schemeClr>
        </a:solidFill>
      </dgm:spPr>
      <dgm:t>
        <a:bodyPr/>
        <a:lstStyle/>
        <a:p>
          <a:r>
            <a:rPr lang="en-US" dirty="0" smtClean="0"/>
            <a:t>Blocks</a:t>
          </a:r>
          <a:endParaRPr lang="en-US" dirty="0"/>
        </a:p>
      </dgm:t>
    </dgm:pt>
    <dgm:pt modelId="{7BB7D11A-0D08-DF4A-B1D8-2A77193233AB}" type="parTrans" cxnId="{F2672332-96F7-3E4F-8160-7B8BD570A79C}">
      <dgm:prSet/>
      <dgm:spPr>
        <a:ln>
          <a:solidFill>
            <a:srgbClr val="C00000"/>
          </a:solidFill>
        </a:ln>
      </dgm:spPr>
      <dgm:t>
        <a:bodyPr/>
        <a:lstStyle/>
        <a:p>
          <a:endParaRPr lang="en-US"/>
        </a:p>
      </dgm:t>
    </dgm:pt>
    <dgm:pt modelId="{B1C53520-BD4A-5340-8200-7FD5F8DB9D80}" type="sibTrans" cxnId="{F2672332-96F7-3E4F-8160-7B8BD570A79C}">
      <dgm:prSet/>
      <dgm:spPr/>
      <dgm:t>
        <a:bodyPr/>
        <a:lstStyle/>
        <a:p>
          <a:endParaRPr lang="en-US"/>
        </a:p>
      </dgm:t>
    </dgm:pt>
    <dgm:pt modelId="{C33B2D75-0F4D-4F40-87CC-2D1960194CB1}" type="pres">
      <dgm:prSet presAssocID="{448647F7-76AC-5142-942B-E9CD21493ADA}" presName="hierChild1" presStyleCnt="0">
        <dgm:presLayoutVars>
          <dgm:orgChart val="1"/>
          <dgm:chPref val="1"/>
          <dgm:dir/>
          <dgm:animOne val="branch"/>
          <dgm:animLvl val="lvl"/>
          <dgm:resizeHandles/>
        </dgm:presLayoutVars>
      </dgm:prSet>
      <dgm:spPr/>
      <dgm:t>
        <a:bodyPr/>
        <a:lstStyle/>
        <a:p>
          <a:endParaRPr lang="en-US"/>
        </a:p>
      </dgm:t>
    </dgm:pt>
    <dgm:pt modelId="{353FC543-8991-0C4E-8147-EC7E8E147290}" type="pres">
      <dgm:prSet presAssocID="{E7537099-DBC5-CC42-B115-A4D6A9A6F0A3}" presName="hierRoot1" presStyleCnt="0">
        <dgm:presLayoutVars>
          <dgm:hierBranch val="init"/>
        </dgm:presLayoutVars>
      </dgm:prSet>
      <dgm:spPr/>
    </dgm:pt>
    <dgm:pt modelId="{8923353B-04AF-C74A-8B8A-0CB67422077A}" type="pres">
      <dgm:prSet presAssocID="{E7537099-DBC5-CC42-B115-A4D6A9A6F0A3}" presName="rootComposite1" presStyleCnt="0"/>
      <dgm:spPr/>
    </dgm:pt>
    <dgm:pt modelId="{0D05C0C0-5E19-A940-B43C-FAC27F344615}" type="pres">
      <dgm:prSet presAssocID="{E7537099-DBC5-CC42-B115-A4D6A9A6F0A3}" presName="rootText1" presStyleLbl="node0" presStyleIdx="0" presStyleCnt="1">
        <dgm:presLayoutVars>
          <dgm:chPref val="3"/>
        </dgm:presLayoutVars>
      </dgm:prSet>
      <dgm:spPr/>
      <dgm:t>
        <a:bodyPr/>
        <a:lstStyle/>
        <a:p>
          <a:endParaRPr lang="en-US"/>
        </a:p>
      </dgm:t>
    </dgm:pt>
    <dgm:pt modelId="{66DCD11F-883E-C746-AFAB-D765242C433D}" type="pres">
      <dgm:prSet presAssocID="{E7537099-DBC5-CC42-B115-A4D6A9A6F0A3}" presName="rootConnector1" presStyleLbl="node1" presStyleIdx="0" presStyleCnt="0"/>
      <dgm:spPr/>
      <dgm:t>
        <a:bodyPr/>
        <a:lstStyle/>
        <a:p>
          <a:endParaRPr lang="en-US"/>
        </a:p>
      </dgm:t>
    </dgm:pt>
    <dgm:pt modelId="{5BFB263F-7BCC-8049-81D5-906BF9FD894D}" type="pres">
      <dgm:prSet presAssocID="{E7537099-DBC5-CC42-B115-A4D6A9A6F0A3}" presName="hierChild2" presStyleCnt="0"/>
      <dgm:spPr/>
    </dgm:pt>
    <dgm:pt modelId="{F4A1B983-EB2A-D24E-943D-C9AAF0A49C20}" type="pres">
      <dgm:prSet presAssocID="{6295FADD-2F36-9848-8E5C-C24690610183}" presName="Name37" presStyleLbl="parChTrans1D2" presStyleIdx="0" presStyleCnt="1"/>
      <dgm:spPr/>
      <dgm:t>
        <a:bodyPr/>
        <a:lstStyle/>
        <a:p>
          <a:endParaRPr lang="en-US"/>
        </a:p>
      </dgm:t>
    </dgm:pt>
    <dgm:pt modelId="{E378E6F4-2B4B-5247-9E25-79E3F0ADEAB0}" type="pres">
      <dgm:prSet presAssocID="{9D38E52A-E037-384E-A444-47E8C96B6731}" presName="hierRoot2" presStyleCnt="0">
        <dgm:presLayoutVars>
          <dgm:hierBranch val="init"/>
        </dgm:presLayoutVars>
      </dgm:prSet>
      <dgm:spPr/>
    </dgm:pt>
    <dgm:pt modelId="{9AF0B321-8DB1-4546-BB2C-D7F3DAFDFE40}" type="pres">
      <dgm:prSet presAssocID="{9D38E52A-E037-384E-A444-47E8C96B6731}" presName="rootComposite" presStyleCnt="0"/>
      <dgm:spPr/>
    </dgm:pt>
    <dgm:pt modelId="{3284B33F-9CD2-814E-A154-476858A9050F}" type="pres">
      <dgm:prSet presAssocID="{9D38E52A-E037-384E-A444-47E8C96B6731}" presName="rootText" presStyleLbl="node2" presStyleIdx="0" presStyleCnt="1">
        <dgm:presLayoutVars>
          <dgm:chPref val="3"/>
        </dgm:presLayoutVars>
      </dgm:prSet>
      <dgm:spPr/>
      <dgm:t>
        <a:bodyPr/>
        <a:lstStyle/>
        <a:p>
          <a:endParaRPr lang="en-US"/>
        </a:p>
      </dgm:t>
    </dgm:pt>
    <dgm:pt modelId="{99491B73-CCE8-2A40-914D-59C5AA64EFA3}" type="pres">
      <dgm:prSet presAssocID="{9D38E52A-E037-384E-A444-47E8C96B6731}" presName="rootConnector" presStyleLbl="node2" presStyleIdx="0" presStyleCnt="1"/>
      <dgm:spPr/>
      <dgm:t>
        <a:bodyPr/>
        <a:lstStyle/>
        <a:p>
          <a:endParaRPr lang="en-US"/>
        </a:p>
      </dgm:t>
    </dgm:pt>
    <dgm:pt modelId="{FC14800C-D497-9D4A-B47A-8CF23994EA49}" type="pres">
      <dgm:prSet presAssocID="{9D38E52A-E037-384E-A444-47E8C96B6731}" presName="hierChild4" presStyleCnt="0"/>
      <dgm:spPr/>
    </dgm:pt>
    <dgm:pt modelId="{075F37C4-E2EE-374B-8B73-421C93BBD060}" type="pres">
      <dgm:prSet presAssocID="{DE8B9B00-036E-FC41-9115-287E5EAF96D5}" presName="Name37" presStyleLbl="parChTrans1D3" presStyleIdx="0" presStyleCnt="1"/>
      <dgm:spPr/>
      <dgm:t>
        <a:bodyPr/>
        <a:lstStyle/>
        <a:p>
          <a:endParaRPr lang="en-US"/>
        </a:p>
      </dgm:t>
    </dgm:pt>
    <dgm:pt modelId="{FF7F79B1-AB27-A743-90CF-C32EE5DCE913}" type="pres">
      <dgm:prSet presAssocID="{5766F47F-D4F5-4C4D-8921-D7FF33542567}" presName="hierRoot2" presStyleCnt="0">
        <dgm:presLayoutVars>
          <dgm:hierBranch val="init"/>
        </dgm:presLayoutVars>
      </dgm:prSet>
      <dgm:spPr/>
    </dgm:pt>
    <dgm:pt modelId="{4337915B-D221-E243-9EA4-11E735133648}" type="pres">
      <dgm:prSet presAssocID="{5766F47F-D4F5-4C4D-8921-D7FF33542567}" presName="rootComposite" presStyleCnt="0"/>
      <dgm:spPr/>
    </dgm:pt>
    <dgm:pt modelId="{B408EA29-D480-664C-975A-3A87FB0441BD}" type="pres">
      <dgm:prSet presAssocID="{5766F47F-D4F5-4C4D-8921-D7FF33542567}" presName="rootText" presStyleLbl="node3" presStyleIdx="0" presStyleCnt="1">
        <dgm:presLayoutVars>
          <dgm:chPref val="3"/>
        </dgm:presLayoutVars>
      </dgm:prSet>
      <dgm:spPr/>
      <dgm:t>
        <a:bodyPr/>
        <a:lstStyle/>
        <a:p>
          <a:endParaRPr lang="en-US"/>
        </a:p>
      </dgm:t>
    </dgm:pt>
    <dgm:pt modelId="{45D14419-75F3-5D4A-800F-2B33318F90C2}" type="pres">
      <dgm:prSet presAssocID="{5766F47F-D4F5-4C4D-8921-D7FF33542567}" presName="rootConnector" presStyleLbl="node3" presStyleIdx="0" presStyleCnt="1"/>
      <dgm:spPr/>
      <dgm:t>
        <a:bodyPr/>
        <a:lstStyle/>
        <a:p>
          <a:endParaRPr lang="en-US"/>
        </a:p>
      </dgm:t>
    </dgm:pt>
    <dgm:pt modelId="{631290A0-2E70-0347-8DDC-0A1EFBE72D25}" type="pres">
      <dgm:prSet presAssocID="{5766F47F-D4F5-4C4D-8921-D7FF33542567}" presName="hierChild4" presStyleCnt="0"/>
      <dgm:spPr/>
    </dgm:pt>
    <dgm:pt modelId="{679BD9D0-2BA9-614C-A2F5-6B20E35B109F}" type="pres">
      <dgm:prSet presAssocID="{DE44B360-D585-F24C-AE14-AB21F157B1DB}" presName="Name37" presStyleLbl="parChTrans1D4" presStyleIdx="0" presStyleCnt="2"/>
      <dgm:spPr/>
      <dgm:t>
        <a:bodyPr/>
        <a:lstStyle/>
        <a:p>
          <a:endParaRPr lang="en-US"/>
        </a:p>
      </dgm:t>
    </dgm:pt>
    <dgm:pt modelId="{BF0A578A-B885-4C40-B410-3A95FF2FB43D}" type="pres">
      <dgm:prSet presAssocID="{2AA5E016-9ED1-BB46-81E9-113C49BB1F34}" presName="hierRoot2" presStyleCnt="0">
        <dgm:presLayoutVars>
          <dgm:hierBranch val="hang"/>
        </dgm:presLayoutVars>
      </dgm:prSet>
      <dgm:spPr/>
    </dgm:pt>
    <dgm:pt modelId="{9FA2CF5C-F665-B740-B93A-4D3595E7FF54}" type="pres">
      <dgm:prSet presAssocID="{2AA5E016-9ED1-BB46-81E9-113C49BB1F34}" presName="rootComposite" presStyleCnt="0"/>
      <dgm:spPr/>
    </dgm:pt>
    <dgm:pt modelId="{EBC92A5C-86FE-9742-BFA9-B53D0A664AD8}" type="pres">
      <dgm:prSet presAssocID="{2AA5E016-9ED1-BB46-81E9-113C49BB1F34}" presName="rootText" presStyleLbl="node4" presStyleIdx="0" presStyleCnt="2">
        <dgm:presLayoutVars>
          <dgm:chPref val="3"/>
        </dgm:presLayoutVars>
      </dgm:prSet>
      <dgm:spPr/>
      <dgm:t>
        <a:bodyPr/>
        <a:lstStyle/>
        <a:p>
          <a:endParaRPr lang="en-US"/>
        </a:p>
      </dgm:t>
    </dgm:pt>
    <dgm:pt modelId="{A209817F-9C8F-1D4F-A8CB-84907DEF2102}" type="pres">
      <dgm:prSet presAssocID="{2AA5E016-9ED1-BB46-81E9-113C49BB1F34}" presName="rootConnector" presStyleLbl="node4" presStyleIdx="0" presStyleCnt="2"/>
      <dgm:spPr/>
      <dgm:t>
        <a:bodyPr/>
        <a:lstStyle/>
        <a:p>
          <a:endParaRPr lang="en-US"/>
        </a:p>
      </dgm:t>
    </dgm:pt>
    <dgm:pt modelId="{AB8EAB04-AF3C-C94D-9D28-7557958EE547}" type="pres">
      <dgm:prSet presAssocID="{2AA5E016-9ED1-BB46-81E9-113C49BB1F34}" presName="hierChild4" presStyleCnt="0"/>
      <dgm:spPr/>
    </dgm:pt>
    <dgm:pt modelId="{6E431DCE-F1BD-5B41-BA1A-38A12A6563EB}" type="pres">
      <dgm:prSet presAssocID="{7BB7D11A-0D08-DF4A-B1D8-2A77193233AB}" presName="Name48" presStyleLbl="parChTrans1D4" presStyleIdx="1" presStyleCnt="2"/>
      <dgm:spPr/>
      <dgm:t>
        <a:bodyPr/>
        <a:lstStyle/>
        <a:p>
          <a:endParaRPr lang="en-US"/>
        </a:p>
      </dgm:t>
    </dgm:pt>
    <dgm:pt modelId="{49908ADE-E7DA-454C-B290-8006DFEFA5D3}" type="pres">
      <dgm:prSet presAssocID="{193AEBDD-C1C5-1443-AEDE-5095E58BDA15}" presName="hierRoot2" presStyleCnt="0">
        <dgm:presLayoutVars>
          <dgm:hierBranch val="init"/>
        </dgm:presLayoutVars>
      </dgm:prSet>
      <dgm:spPr/>
    </dgm:pt>
    <dgm:pt modelId="{ACC421D3-5121-7242-8FA1-AFB85A139FC4}" type="pres">
      <dgm:prSet presAssocID="{193AEBDD-C1C5-1443-AEDE-5095E58BDA15}" presName="rootComposite" presStyleCnt="0"/>
      <dgm:spPr/>
    </dgm:pt>
    <dgm:pt modelId="{71DB4FF2-E0E1-0841-BB4F-3D60E40C87D0}" type="pres">
      <dgm:prSet presAssocID="{193AEBDD-C1C5-1443-AEDE-5095E58BDA15}" presName="rootText" presStyleLbl="node4" presStyleIdx="1" presStyleCnt="2" custLinFactNeighborX="-29404" custLinFactNeighborY="-2355">
        <dgm:presLayoutVars>
          <dgm:chPref val="3"/>
        </dgm:presLayoutVars>
      </dgm:prSet>
      <dgm:spPr/>
      <dgm:t>
        <a:bodyPr/>
        <a:lstStyle/>
        <a:p>
          <a:endParaRPr lang="en-US"/>
        </a:p>
      </dgm:t>
    </dgm:pt>
    <dgm:pt modelId="{5A9CF046-7E3A-434F-ADBC-3C34AEA93DD3}" type="pres">
      <dgm:prSet presAssocID="{193AEBDD-C1C5-1443-AEDE-5095E58BDA15}" presName="rootConnector" presStyleLbl="node4" presStyleIdx="1" presStyleCnt="2"/>
      <dgm:spPr/>
      <dgm:t>
        <a:bodyPr/>
        <a:lstStyle/>
        <a:p>
          <a:endParaRPr lang="en-US"/>
        </a:p>
      </dgm:t>
    </dgm:pt>
    <dgm:pt modelId="{5E0893CC-3B88-5549-A1FD-8C86AC089BB9}" type="pres">
      <dgm:prSet presAssocID="{193AEBDD-C1C5-1443-AEDE-5095E58BDA15}" presName="hierChild4" presStyleCnt="0"/>
      <dgm:spPr/>
    </dgm:pt>
    <dgm:pt modelId="{1A998780-4F33-BE41-A970-A28BEC050932}" type="pres">
      <dgm:prSet presAssocID="{193AEBDD-C1C5-1443-AEDE-5095E58BDA15}" presName="hierChild5" presStyleCnt="0"/>
      <dgm:spPr/>
    </dgm:pt>
    <dgm:pt modelId="{7C28E7E7-DD9B-0B42-A58D-79F10E43E4E7}" type="pres">
      <dgm:prSet presAssocID="{2AA5E016-9ED1-BB46-81E9-113C49BB1F34}" presName="hierChild5" presStyleCnt="0"/>
      <dgm:spPr/>
    </dgm:pt>
    <dgm:pt modelId="{9A2A784C-3282-E548-A09F-F21F2FEB807A}" type="pres">
      <dgm:prSet presAssocID="{5766F47F-D4F5-4C4D-8921-D7FF33542567}" presName="hierChild5" presStyleCnt="0"/>
      <dgm:spPr/>
    </dgm:pt>
    <dgm:pt modelId="{55420F63-B16C-844E-92BE-E579ADD0EE9F}" type="pres">
      <dgm:prSet presAssocID="{9D38E52A-E037-384E-A444-47E8C96B6731}" presName="hierChild5" presStyleCnt="0"/>
      <dgm:spPr/>
    </dgm:pt>
    <dgm:pt modelId="{EBA3DB83-2991-EC45-A6DA-4CE8BA92C977}" type="pres">
      <dgm:prSet presAssocID="{E7537099-DBC5-CC42-B115-A4D6A9A6F0A3}" presName="hierChild3" presStyleCnt="0"/>
      <dgm:spPr/>
    </dgm:pt>
  </dgm:ptLst>
  <dgm:cxnLst>
    <dgm:cxn modelId="{ED75B8D6-2A4D-534E-B4FA-42B75887587E}" type="presOf" srcId="{E7537099-DBC5-CC42-B115-A4D6A9A6F0A3}" destId="{66DCD11F-883E-C746-AFAB-D765242C433D}" srcOrd="1" destOrd="0" presId="urn:microsoft.com/office/officeart/2005/8/layout/orgChart1"/>
    <dgm:cxn modelId="{E8A60E02-9DB2-094C-ABBF-20158ED7B477}" type="presOf" srcId="{9D38E52A-E037-384E-A444-47E8C96B6731}" destId="{3284B33F-9CD2-814E-A154-476858A9050F}" srcOrd="0" destOrd="0" presId="urn:microsoft.com/office/officeart/2005/8/layout/orgChart1"/>
    <dgm:cxn modelId="{5267F560-928C-9249-AF67-1AB1513E4A3D}" srcId="{E7537099-DBC5-CC42-B115-A4D6A9A6F0A3}" destId="{9D38E52A-E037-384E-A444-47E8C96B6731}" srcOrd="0" destOrd="0" parTransId="{6295FADD-2F36-9848-8E5C-C24690610183}" sibTransId="{1821715E-23C5-124C-B5F1-8179E1898DB2}"/>
    <dgm:cxn modelId="{0028001E-9311-2747-A59C-A9ECEEFF0F79}" type="presOf" srcId="{5766F47F-D4F5-4C4D-8921-D7FF33542567}" destId="{45D14419-75F3-5D4A-800F-2B33318F90C2}" srcOrd="1" destOrd="0" presId="urn:microsoft.com/office/officeart/2005/8/layout/orgChart1"/>
    <dgm:cxn modelId="{92674E5A-118F-684C-BA0E-21A30FE86D95}" srcId="{9D38E52A-E037-384E-A444-47E8C96B6731}" destId="{5766F47F-D4F5-4C4D-8921-D7FF33542567}" srcOrd="0" destOrd="0" parTransId="{DE8B9B00-036E-FC41-9115-287E5EAF96D5}" sibTransId="{965771B5-E34A-6B4D-89AA-64650689AFEC}"/>
    <dgm:cxn modelId="{40479A71-CE54-AB40-B78A-275EB9A0373E}" type="presOf" srcId="{7BB7D11A-0D08-DF4A-B1D8-2A77193233AB}" destId="{6E431DCE-F1BD-5B41-BA1A-38A12A6563EB}" srcOrd="0" destOrd="0" presId="urn:microsoft.com/office/officeart/2005/8/layout/orgChart1"/>
    <dgm:cxn modelId="{4F77DDC5-7CF2-1946-8EAC-F18C785E7E14}" type="presOf" srcId="{2AA5E016-9ED1-BB46-81E9-113C49BB1F34}" destId="{EBC92A5C-86FE-9742-BFA9-B53D0A664AD8}" srcOrd="0" destOrd="0" presId="urn:microsoft.com/office/officeart/2005/8/layout/orgChart1"/>
    <dgm:cxn modelId="{8B1C5D55-6210-5049-A34C-744A09775607}" type="presOf" srcId="{6295FADD-2F36-9848-8E5C-C24690610183}" destId="{F4A1B983-EB2A-D24E-943D-C9AAF0A49C20}" srcOrd="0" destOrd="0" presId="urn:microsoft.com/office/officeart/2005/8/layout/orgChart1"/>
    <dgm:cxn modelId="{ACE22306-E326-FF41-B597-663D272C7871}" type="presOf" srcId="{E7537099-DBC5-CC42-B115-A4D6A9A6F0A3}" destId="{0D05C0C0-5E19-A940-B43C-FAC27F344615}" srcOrd="0" destOrd="0" presId="urn:microsoft.com/office/officeart/2005/8/layout/orgChart1"/>
    <dgm:cxn modelId="{D9A54AED-E2E8-B740-BB19-26294B7DB9F9}" type="presOf" srcId="{9D38E52A-E037-384E-A444-47E8C96B6731}" destId="{99491B73-CCE8-2A40-914D-59C5AA64EFA3}" srcOrd="1" destOrd="0" presId="urn:microsoft.com/office/officeart/2005/8/layout/orgChart1"/>
    <dgm:cxn modelId="{D54BA8F7-A735-8E45-8FD8-F6732CD8A6FD}" srcId="{448647F7-76AC-5142-942B-E9CD21493ADA}" destId="{E7537099-DBC5-CC42-B115-A4D6A9A6F0A3}" srcOrd="0" destOrd="0" parTransId="{B81BCF5C-6733-8149-9110-971D2452ECCF}" sibTransId="{C63A9395-3F64-FF42-9F07-A1940DB0AC26}"/>
    <dgm:cxn modelId="{32E5CFB8-9818-DD46-8BB3-D00EA7314409}" type="presOf" srcId="{5766F47F-D4F5-4C4D-8921-D7FF33542567}" destId="{B408EA29-D480-664C-975A-3A87FB0441BD}" srcOrd="0" destOrd="0" presId="urn:microsoft.com/office/officeart/2005/8/layout/orgChart1"/>
    <dgm:cxn modelId="{73DF87AD-A018-F346-AA3C-0584792A1486}" srcId="{5766F47F-D4F5-4C4D-8921-D7FF33542567}" destId="{2AA5E016-9ED1-BB46-81E9-113C49BB1F34}" srcOrd="0" destOrd="0" parTransId="{DE44B360-D585-F24C-AE14-AB21F157B1DB}" sibTransId="{61114CC3-0A76-9A44-A4F0-949B40A2660C}"/>
    <dgm:cxn modelId="{4D683E37-5AE8-6245-BA70-06D362C37215}" type="presOf" srcId="{DE44B360-D585-F24C-AE14-AB21F157B1DB}" destId="{679BD9D0-2BA9-614C-A2F5-6B20E35B109F}" srcOrd="0" destOrd="0" presId="urn:microsoft.com/office/officeart/2005/8/layout/orgChart1"/>
    <dgm:cxn modelId="{DDF9EF3C-D949-274A-B349-846C467788AE}" type="presOf" srcId="{193AEBDD-C1C5-1443-AEDE-5095E58BDA15}" destId="{5A9CF046-7E3A-434F-ADBC-3C34AEA93DD3}" srcOrd="1" destOrd="0" presId="urn:microsoft.com/office/officeart/2005/8/layout/orgChart1"/>
    <dgm:cxn modelId="{8BA79159-EAD7-EB4D-A764-BBC20B6809AF}" type="presOf" srcId="{2AA5E016-9ED1-BB46-81E9-113C49BB1F34}" destId="{A209817F-9C8F-1D4F-A8CB-84907DEF2102}" srcOrd="1" destOrd="0" presId="urn:microsoft.com/office/officeart/2005/8/layout/orgChart1"/>
    <dgm:cxn modelId="{2B1EA718-3351-0E46-86DA-24CD9885E51B}" type="presOf" srcId="{448647F7-76AC-5142-942B-E9CD21493ADA}" destId="{C33B2D75-0F4D-4F40-87CC-2D1960194CB1}" srcOrd="0" destOrd="0" presId="urn:microsoft.com/office/officeart/2005/8/layout/orgChart1"/>
    <dgm:cxn modelId="{2B02C48C-0C3A-AC44-A603-5A131CAE2724}" type="presOf" srcId="{DE8B9B00-036E-FC41-9115-287E5EAF96D5}" destId="{075F37C4-E2EE-374B-8B73-421C93BBD060}" srcOrd="0" destOrd="0" presId="urn:microsoft.com/office/officeart/2005/8/layout/orgChart1"/>
    <dgm:cxn modelId="{79FBBFC4-1B78-BC48-821D-414A121243EB}" type="presOf" srcId="{193AEBDD-C1C5-1443-AEDE-5095E58BDA15}" destId="{71DB4FF2-E0E1-0841-BB4F-3D60E40C87D0}" srcOrd="0" destOrd="0" presId="urn:microsoft.com/office/officeart/2005/8/layout/orgChart1"/>
    <dgm:cxn modelId="{F2672332-96F7-3E4F-8160-7B8BD570A79C}" srcId="{2AA5E016-9ED1-BB46-81E9-113C49BB1F34}" destId="{193AEBDD-C1C5-1443-AEDE-5095E58BDA15}" srcOrd="0" destOrd="0" parTransId="{7BB7D11A-0D08-DF4A-B1D8-2A77193233AB}" sibTransId="{B1C53520-BD4A-5340-8200-7FD5F8DB9D80}"/>
    <dgm:cxn modelId="{FB41561C-8118-2745-919F-9576DE309A15}" type="presParOf" srcId="{C33B2D75-0F4D-4F40-87CC-2D1960194CB1}" destId="{353FC543-8991-0C4E-8147-EC7E8E147290}" srcOrd="0" destOrd="0" presId="urn:microsoft.com/office/officeart/2005/8/layout/orgChart1"/>
    <dgm:cxn modelId="{D698C8B8-018A-0549-B6CD-714828580868}" type="presParOf" srcId="{353FC543-8991-0C4E-8147-EC7E8E147290}" destId="{8923353B-04AF-C74A-8B8A-0CB67422077A}" srcOrd="0" destOrd="0" presId="urn:microsoft.com/office/officeart/2005/8/layout/orgChart1"/>
    <dgm:cxn modelId="{70763F0F-522C-2543-8852-BF218C90ABD9}" type="presParOf" srcId="{8923353B-04AF-C74A-8B8A-0CB67422077A}" destId="{0D05C0C0-5E19-A940-B43C-FAC27F344615}" srcOrd="0" destOrd="0" presId="urn:microsoft.com/office/officeart/2005/8/layout/orgChart1"/>
    <dgm:cxn modelId="{948B8F0D-50A9-814A-B613-FE5FC81202E3}" type="presParOf" srcId="{8923353B-04AF-C74A-8B8A-0CB67422077A}" destId="{66DCD11F-883E-C746-AFAB-D765242C433D}" srcOrd="1" destOrd="0" presId="urn:microsoft.com/office/officeart/2005/8/layout/orgChart1"/>
    <dgm:cxn modelId="{0C89EA8B-FFAA-EF43-922D-E9DB1AE389CE}" type="presParOf" srcId="{353FC543-8991-0C4E-8147-EC7E8E147290}" destId="{5BFB263F-7BCC-8049-81D5-906BF9FD894D}" srcOrd="1" destOrd="0" presId="urn:microsoft.com/office/officeart/2005/8/layout/orgChart1"/>
    <dgm:cxn modelId="{526979AD-5CD8-494A-8E31-03FE2AA7532A}" type="presParOf" srcId="{5BFB263F-7BCC-8049-81D5-906BF9FD894D}" destId="{F4A1B983-EB2A-D24E-943D-C9AAF0A49C20}" srcOrd="0" destOrd="0" presId="urn:microsoft.com/office/officeart/2005/8/layout/orgChart1"/>
    <dgm:cxn modelId="{712B6BF3-1552-614C-A9EE-E552E210991E}" type="presParOf" srcId="{5BFB263F-7BCC-8049-81D5-906BF9FD894D}" destId="{E378E6F4-2B4B-5247-9E25-79E3F0ADEAB0}" srcOrd="1" destOrd="0" presId="urn:microsoft.com/office/officeart/2005/8/layout/orgChart1"/>
    <dgm:cxn modelId="{6BF20289-EE94-2E48-9513-4E8EA8E243CE}" type="presParOf" srcId="{E378E6F4-2B4B-5247-9E25-79E3F0ADEAB0}" destId="{9AF0B321-8DB1-4546-BB2C-D7F3DAFDFE40}" srcOrd="0" destOrd="0" presId="urn:microsoft.com/office/officeart/2005/8/layout/orgChart1"/>
    <dgm:cxn modelId="{2BEB742D-F9C8-4C40-91B5-9A219C0793EA}" type="presParOf" srcId="{9AF0B321-8DB1-4546-BB2C-D7F3DAFDFE40}" destId="{3284B33F-9CD2-814E-A154-476858A9050F}" srcOrd="0" destOrd="0" presId="urn:microsoft.com/office/officeart/2005/8/layout/orgChart1"/>
    <dgm:cxn modelId="{A0592041-EE48-F84B-8A18-BA092A7A736C}" type="presParOf" srcId="{9AF0B321-8DB1-4546-BB2C-D7F3DAFDFE40}" destId="{99491B73-CCE8-2A40-914D-59C5AA64EFA3}" srcOrd="1" destOrd="0" presId="urn:microsoft.com/office/officeart/2005/8/layout/orgChart1"/>
    <dgm:cxn modelId="{03E3BA96-24F5-8A48-9A8E-B9178D421D12}" type="presParOf" srcId="{E378E6F4-2B4B-5247-9E25-79E3F0ADEAB0}" destId="{FC14800C-D497-9D4A-B47A-8CF23994EA49}" srcOrd="1" destOrd="0" presId="urn:microsoft.com/office/officeart/2005/8/layout/orgChart1"/>
    <dgm:cxn modelId="{CE76D246-0705-E74E-8F53-35987F4C7598}" type="presParOf" srcId="{FC14800C-D497-9D4A-B47A-8CF23994EA49}" destId="{075F37C4-E2EE-374B-8B73-421C93BBD060}" srcOrd="0" destOrd="0" presId="urn:microsoft.com/office/officeart/2005/8/layout/orgChart1"/>
    <dgm:cxn modelId="{9B5A956F-0673-BF4A-9FE4-1235F506A405}" type="presParOf" srcId="{FC14800C-D497-9D4A-B47A-8CF23994EA49}" destId="{FF7F79B1-AB27-A743-90CF-C32EE5DCE913}" srcOrd="1" destOrd="0" presId="urn:microsoft.com/office/officeart/2005/8/layout/orgChart1"/>
    <dgm:cxn modelId="{B67542D3-13E0-524C-A313-0C036B219482}" type="presParOf" srcId="{FF7F79B1-AB27-A743-90CF-C32EE5DCE913}" destId="{4337915B-D221-E243-9EA4-11E735133648}" srcOrd="0" destOrd="0" presId="urn:microsoft.com/office/officeart/2005/8/layout/orgChart1"/>
    <dgm:cxn modelId="{6BC33D28-A723-524D-A723-00CBD089B676}" type="presParOf" srcId="{4337915B-D221-E243-9EA4-11E735133648}" destId="{B408EA29-D480-664C-975A-3A87FB0441BD}" srcOrd="0" destOrd="0" presId="urn:microsoft.com/office/officeart/2005/8/layout/orgChart1"/>
    <dgm:cxn modelId="{1129F363-20EF-7E4F-91D9-3A06D6638A0E}" type="presParOf" srcId="{4337915B-D221-E243-9EA4-11E735133648}" destId="{45D14419-75F3-5D4A-800F-2B33318F90C2}" srcOrd="1" destOrd="0" presId="urn:microsoft.com/office/officeart/2005/8/layout/orgChart1"/>
    <dgm:cxn modelId="{A38E728B-372B-7F4C-9F13-F5341DE1E5CB}" type="presParOf" srcId="{FF7F79B1-AB27-A743-90CF-C32EE5DCE913}" destId="{631290A0-2E70-0347-8DDC-0A1EFBE72D25}" srcOrd="1" destOrd="0" presId="urn:microsoft.com/office/officeart/2005/8/layout/orgChart1"/>
    <dgm:cxn modelId="{150C8562-78C1-5341-A0F8-FF72D7B648BC}" type="presParOf" srcId="{631290A0-2E70-0347-8DDC-0A1EFBE72D25}" destId="{679BD9D0-2BA9-614C-A2F5-6B20E35B109F}" srcOrd="0" destOrd="0" presId="urn:microsoft.com/office/officeart/2005/8/layout/orgChart1"/>
    <dgm:cxn modelId="{5BA8FB79-7A16-934D-BAE5-96910361300B}" type="presParOf" srcId="{631290A0-2E70-0347-8DDC-0A1EFBE72D25}" destId="{BF0A578A-B885-4C40-B410-3A95FF2FB43D}" srcOrd="1" destOrd="0" presId="urn:microsoft.com/office/officeart/2005/8/layout/orgChart1"/>
    <dgm:cxn modelId="{B9E3EB7E-BF82-A048-BCB1-D28F4A8D5F3E}" type="presParOf" srcId="{BF0A578A-B885-4C40-B410-3A95FF2FB43D}" destId="{9FA2CF5C-F665-B740-B93A-4D3595E7FF54}" srcOrd="0" destOrd="0" presId="urn:microsoft.com/office/officeart/2005/8/layout/orgChart1"/>
    <dgm:cxn modelId="{8C0C7F2D-C49A-D84F-B9FF-6E7F8A23C566}" type="presParOf" srcId="{9FA2CF5C-F665-B740-B93A-4D3595E7FF54}" destId="{EBC92A5C-86FE-9742-BFA9-B53D0A664AD8}" srcOrd="0" destOrd="0" presId="urn:microsoft.com/office/officeart/2005/8/layout/orgChart1"/>
    <dgm:cxn modelId="{4C4A6032-7B38-914C-9C43-A8EC2BA98916}" type="presParOf" srcId="{9FA2CF5C-F665-B740-B93A-4D3595E7FF54}" destId="{A209817F-9C8F-1D4F-A8CB-84907DEF2102}" srcOrd="1" destOrd="0" presId="urn:microsoft.com/office/officeart/2005/8/layout/orgChart1"/>
    <dgm:cxn modelId="{328901A7-2441-0043-B6A9-5CC1A370F388}" type="presParOf" srcId="{BF0A578A-B885-4C40-B410-3A95FF2FB43D}" destId="{AB8EAB04-AF3C-C94D-9D28-7557958EE547}" srcOrd="1" destOrd="0" presId="urn:microsoft.com/office/officeart/2005/8/layout/orgChart1"/>
    <dgm:cxn modelId="{9ABC84AD-6F2D-3B41-8F8F-D2F7D8A5377A}" type="presParOf" srcId="{AB8EAB04-AF3C-C94D-9D28-7557958EE547}" destId="{6E431DCE-F1BD-5B41-BA1A-38A12A6563EB}" srcOrd="0" destOrd="0" presId="urn:microsoft.com/office/officeart/2005/8/layout/orgChart1"/>
    <dgm:cxn modelId="{674A61BF-618F-CA43-A7CC-145E945692A8}" type="presParOf" srcId="{AB8EAB04-AF3C-C94D-9D28-7557958EE547}" destId="{49908ADE-E7DA-454C-B290-8006DFEFA5D3}" srcOrd="1" destOrd="0" presId="urn:microsoft.com/office/officeart/2005/8/layout/orgChart1"/>
    <dgm:cxn modelId="{62B85E25-67E5-8247-A90D-A46AB55423AD}" type="presParOf" srcId="{49908ADE-E7DA-454C-B290-8006DFEFA5D3}" destId="{ACC421D3-5121-7242-8FA1-AFB85A139FC4}" srcOrd="0" destOrd="0" presId="urn:microsoft.com/office/officeart/2005/8/layout/orgChart1"/>
    <dgm:cxn modelId="{2481BCE9-EAE7-CD49-B077-E5AC2022CB0A}" type="presParOf" srcId="{ACC421D3-5121-7242-8FA1-AFB85A139FC4}" destId="{71DB4FF2-E0E1-0841-BB4F-3D60E40C87D0}" srcOrd="0" destOrd="0" presId="urn:microsoft.com/office/officeart/2005/8/layout/orgChart1"/>
    <dgm:cxn modelId="{C3C35DB7-1F0B-9D4B-BAD7-D6C8DA643D6B}" type="presParOf" srcId="{ACC421D3-5121-7242-8FA1-AFB85A139FC4}" destId="{5A9CF046-7E3A-434F-ADBC-3C34AEA93DD3}" srcOrd="1" destOrd="0" presId="urn:microsoft.com/office/officeart/2005/8/layout/orgChart1"/>
    <dgm:cxn modelId="{D9699227-9302-5E40-8DF8-8A2F5609ABD0}" type="presParOf" srcId="{49908ADE-E7DA-454C-B290-8006DFEFA5D3}" destId="{5E0893CC-3B88-5549-A1FD-8C86AC089BB9}" srcOrd="1" destOrd="0" presId="urn:microsoft.com/office/officeart/2005/8/layout/orgChart1"/>
    <dgm:cxn modelId="{80958A4C-C24B-3546-845A-23ECA1A05E7B}" type="presParOf" srcId="{49908ADE-E7DA-454C-B290-8006DFEFA5D3}" destId="{1A998780-4F33-BE41-A970-A28BEC050932}" srcOrd="2" destOrd="0" presId="urn:microsoft.com/office/officeart/2005/8/layout/orgChart1"/>
    <dgm:cxn modelId="{23D0C2B1-FE83-8A41-B7E5-D60B6F3C455D}" type="presParOf" srcId="{BF0A578A-B885-4C40-B410-3A95FF2FB43D}" destId="{7C28E7E7-DD9B-0B42-A58D-79F10E43E4E7}" srcOrd="2" destOrd="0" presId="urn:microsoft.com/office/officeart/2005/8/layout/orgChart1"/>
    <dgm:cxn modelId="{75444508-41E6-1647-8201-C2725DEC3E4B}" type="presParOf" srcId="{FF7F79B1-AB27-A743-90CF-C32EE5DCE913}" destId="{9A2A784C-3282-E548-A09F-F21F2FEB807A}" srcOrd="2" destOrd="0" presId="urn:microsoft.com/office/officeart/2005/8/layout/orgChart1"/>
    <dgm:cxn modelId="{4BA8647B-07F3-4F46-807F-36D114313894}" type="presParOf" srcId="{E378E6F4-2B4B-5247-9E25-79E3F0ADEAB0}" destId="{55420F63-B16C-844E-92BE-E579ADD0EE9F}" srcOrd="2" destOrd="0" presId="urn:microsoft.com/office/officeart/2005/8/layout/orgChart1"/>
    <dgm:cxn modelId="{0F40ACA0-70C0-3943-89C7-995A14559CEE}" type="presParOf" srcId="{353FC543-8991-0C4E-8147-EC7E8E147290}" destId="{EBA3DB83-2991-EC45-A6DA-4CE8BA92C97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8647F7-76AC-5142-942B-E9CD21493ADA}" type="doc">
      <dgm:prSet loTypeId="urn:microsoft.com/office/officeart/2005/8/layout/orgChart1" loCatId="" qsTypeId="urn:microsoft.com/office/officeart/2005/8/quickstyle/3D5" qsCatId="3D" csTypeId="urn:microsoft.com/office/officeart/2005/8/colors/accent1_2" csCatId="accent1" phldr="1"/>
      <dgm:spPr/>
      <dgm:t>
        <a:bodyPr/>
        <a:lstStyle/>
        <a:p>
          <a:endParaRPr lang="en-US"/>
        </a:p>
      </dgm:t>
    </dgm:pt>
    <dgm:pt modelId="{E7537099-DBC5-CC42-B115-A4D6A9A6F0A3}">
      <dgm:prSet phldrT="[Text]"/>
      <dgm:spPr/>
      <dgm:t>
        <a:bodyPr/>
        <a:lstStyle/>
        <a:p>
          <a:r>
            <a:rPr lang="en-US" dirty="0" smtClean="0"/>
            <a:t>Compute Node</a:t>
          </a:r>
          <a:endParaRPr lang="en-US" dirty="0"/>
        </a:p>
      </dgm:t>
    </dgm:pt>
    <dgm:pt modelId="{B81BCF5C-6733-8149-9110-971D2452ECCF}" type="parTrans" cxnId="{D54BA8F7-A735-8E45-8FD8-F6732CD8A6FD}">
      <dgm:prSet/>
      <dgm:spPr/>
      <dgm:t>
        <a:bodyPr/>
        <a:lstStyle/>
        <a:p>
          <a:endParaRPr lang="en-US"/>
        </a:p>
      </dgm:t>
    </dgm:pt>
    <dgm:pt modelId="{C63A9395-3F64-FF42-9F07-A1940DB0AC26}" type="sibTrans" cxnId="{D54BA8F7-A735-8E45-8FD8-F6732CD8A6FD}">
      <dgm:prSet/>
      <dgm:spPr/>
      <dgm:t>
        <a:bodyPr/>
        <a:lstStyle/>
        <a:p>
          <a:endParaRPr lang="en-US"/>
        </a:p>
      </dgm:t>
    </dgm:pt>
    <dgm:pt modelId="{5766F47F-D4F5-4C4D-8921-D7FF33542567}">
      <dgm:prSet phldrT="[Text]"/>
      <dgm:spPr/>
      <dgm:t>
        <a:bodyPr/>
        <a:lstStyle/>
        <a:p>
          <a:r>
            <a:rPr lang="en-US" dirty="0" smtClean="0"/>
            <a:t>Slices</a:t>
          </a:r>
          <a:endParaRPr lang="en-US" dirty="0"/>
        </a:p>
      </dgm:t>
    </dgm:pt>
    <dgm:pt modelId="{DE8B9B00-036E-FC41-9115-287E5EAF96D5}" type="parTrans" cxnId="{92674E5A-118F-684C-BA0E-21A30FE86D95}">
      <dgm:prSet/>
      <dgm:spPr>
        <a:ln>
          <a:solidFill>
            <a:srgbClr val="C00000"/>
          </a:solidFill>
        </a:ln>
      </dgm:spPr>
      <dgm:t>
        <a:bodyPr/>
        <a:lstStyle/>
        <a:p>
          <a:endParaRPr lang="en-US"/>
        </a:p>
      </dgm:t>
    </dgm:pt>
    <dgm:pt modelId="{965771B5-E34A-6B4D-89AA-64650689AFEC}" type="sibTrans" cxnId="{92674E5A-118F-684C-BA0E-21A30FE86D95}">
      <dgm:prSet/>
      <dgm:spPr/>
      <dgm:t>
        <a:bodyPr/>
        <a:lstStyle/>
        <a:p>
          <a:endParaRPr lang="en-US"/>
        </a:p>
      </dgm:t>
    </dgm:pt>
    <dgm:pt modelId="{9D38E52A-E037-384E-A444-47E8C96B6731}">
      <dgm:prSet phldrT="[Text]"/>
      <dgm:spPr/>
      <dgm:t>
        <a:bodyPr/>
        <a:lstStyle/>
        <a:p>
          <a:r>
            <a:rPr lang="en-US" dirty="0" smtClean="0"/>
            <a:t>Disks</a:t>
          </a:r>
          <a:endParaRPr lang="en-US" dirty="0"/>
        </a:p>
      </dgm:t>
    </dgm:pt>
    <dgm:pt modelId="{6295FADD-2F36-9848-8E5C-C24690610183}" type="parTrans" cxnId="{5267F560-928C-9249-AF67-1AB1513E4A3D}">
      <dgm:prSet/>
      <dgm:spPr>
        <a:ln>
          <a:solidFill>
            <a:srgbClr val="C00000"/>
          </a:solidFill>
        </a:ln>
      </dgm:spPr>
      <dgm:t>
        <a:bodyPr/>
        <a:lstStyle/>
        <a:p>
          <a:endParaRPr lang="en-US"/>
        </a:p>
      </dgm:t>
    </dgm:pt>
    <dgm:pt modelId="{1821715E-23C5-124C-B5F1-8179E1898DB2}" type="sibTrans" cxnId="{5267F560-928C-9249-AF67-1AB1513E4A3D}">
      <dgm:prSet/>
      <dgm:spPr/>
      <dgm:t>
        <a:bodyPr/>
        <a:lstStyle/>
        <a:p>
          <a:endParaRPr lang="en-US"/>
        </a:p>
      </dgm:t>
    </dgm:pt>
    <dgm:pt modelId="{2AA5E016-9ED1-BB46-81E9-113C49BB1F34}">
      <dgm:prSet phldrT="[Text]"/>
      <dgm:spPr>
        <a:solidFill>
          <a:schemeClr val="accent1">
            <a:lumMod val="50000"/>
          </a:schemeClr>
        </a:solidFill>
      </dgm:spPr>
      <dgm:t>
        <a:bodyPr/>
        <a:lstStyle/>
        <a:p>
          <a:r>
            <a:rPr lang="en-US" dirty="0" smtClean="0"/>
            <a:t>Columns</a:t>
          </a:r>
          <a:endParaRPr lang="en-US" dirty="0"/>
        </a:p>
      </dgm:t>
    </dgm:pt>
    <dgm:pt modelId="{DE44B360-D585-F24C-AE14-AB21F157B1DB}" type="parTrans" cxnId="{73DF87AD-A018-F346-AA3C-0584792A1486}">
      <dgm:prSet/>
      <dgm:spPr>
        <a:ln>
          <a:solidFill>
            <a:srgbClr val="C00000"/>
          </a:solidFill>
        </a:ln>
      </dgm:spPr>
      <dgm:t>
        <a:bodyPr/>
        <a:lstStyle/>
        <a:p>
          <a:endParaRPr lang="en-US"/>
        </a:p>
      </dgm:t>
    </dgm:pt>
    <dgm:pt modelId="{61114CC3-0A76-9A44-A4F0-949B40A2660C}" type="sibTrans" cxnId="{73DF87AD-A018-F346-AA3C-0584792A1486}">
      <dgm:prSet/>
      <dgm:spPr/>
      <dgm:t>
        <a:bodyPr/>
        <a:lstStyle/>
        <a:p>
          <a:endParaRPr lang="en-US"/>
        </a:p>
      </dgm:t>
    </dgm:pt>
    <dgm:pt modelId="{193AEBDD-C1C5-1443-AEDE-5095E58BDA15}">
      <dgm:prSet phldrT="[Text]"/>
      <dgm:spPr>
        <a:solidFill>
          <a:schemeClr val="accent1"/>
        </a:solidFill>
      </dgm:spPr>
      <dgm:t>
        <a:bodyPr/>
        <a:lstStyle/>
        <a:p>
          <a:r>
            <a:rPr lang="en-US" dirty="0" smtClean="0"/>
            <a:t>Blocks</a:t>
          </a:r>
          <a:endParaRPr lang="en-US" dirty="0"/>
        </a:p>
      </dgm:t>
    </dgm:pt>
    <dgm:pt modelId="{7BB7D11A-0D08-DF4A-B1D8-2A77193233AB}" type="parTrans" cxnId="{F2672332-96F7-3E4F-8160-7B8BD570A79C}">
      <dgm:prSet/>
      <dgm:spPr>
        <a:ln>
          <a:solidFill>
            <a:srgbClr val="C00000"/>
          </a:solidFill>
        </a:ln>
      </dgm:spPr>
      <dgm:t>
        <a:bodyPr/>
        <a:lstStyle/>
        <a:p>
          <a:endParaRPr lang="en-US"/>
        </a:p>
      </dgm:t>
    </dgm:pt>
    <dgm:pt modelId="{B1C53520-BD4A-5340-8200-7FD5F8DB9D80}" type="sibTrans" cxnId="{F2672332-96F7-3E4F-8160-7B8BD570A79C}">
      <dgm:prSet/>
      <dgm:spPr/>
      <dgm:t>
        <a:bodyPr/>
        <a:lstStyle/>
        <a:p>
          <a:endParaRPr lang="en-US"/>
        </a:p>
      </dgm:t>
    </dgm:pt>
    <dgm:pt modelId="{C33B2D75-0F4D-4F40-87CC-2D1960194CB1}" type="pres">
      <dgm:prSet presAssocID="{448647F7-76AC-5142-942B-E9CD21493ADA}" presName="hierChild1" presStyleCnt="0">
        <dgm:presLayoutVars>
          <dgm:orgChart val="1"/>
          <dgm:chPref val="1"/>
          <dgm:dir/>
          <dgm:animOne val="branch"/>
          <dgm:animLvl val="lvl"/>
          <dgm:resizeHandles/>
        </dgm:presLayoutVars>
      </dgm:prSet>
      <dgm:spPr/>
      <dgm:t>
        <a:bodyPr/>
        <a:lstStyle/>
        <a:p>
          <a:endParaRPr lang="en-US"/>
        </a:p>
      </dgm:t>
    </dgm:pt>
    <dgm:pt modelId="{353FC543-8991-0C4E-8147-EC7E8E147290}" type="pres">
      <dgm:prSet presAssocID="{E7537099-DBC5-CC42-B115-A4D6A9A6F0A3}" presName="hierRoot1" presStyleCnt="0">
        <dgm:presLayoutVars>
          <dgm:hierBranch val="init"/>
        </dgm:presLayoutVars>
      </dgm:prSet>
      <dgm:spPr/>
    </dgm:pt>
    <dgm:pt modelId="{8923353B-04AF-C74A-8B8A-0CB67422077A}" type="pres">
      <dgm:prSet presAssocID="{E7537099-DBC5-CC42-B115-A4D6A9A6F0A3}" presName="rootComposite1" presStyleCnt="0"/>
      <dgm:spPr/>
    </dgm:pt>
    <dgm:pt modelId="{0D05C0C0-5E19-A940-B43C-FAC27F344615}" type="pres">
      <dgm:prSet presAssocID="{E7537099-DBC5-CC42-B115-A4D6A9A6F0A3}" presName="rootText1" presStyleLbl="node0" presStyleIdx="0" presStyleCnt="1">
        <dgm:presLayoutVars>
          <dgm:chPref val="3"/>
        </dgm:presLayoutVars>
      </dgm:prSet>
      <dgm:spPr/>
      <dgm:t>
        <a:bodyPr/>
        <a:lstStyle/>
        <a:p>
          <a:endParaRPr lang="en-US"/>
        </a:p>
      </dgm:t>
    </dgm:pt>
    <dgm:pt modelId="{66DCD11F-883E-C746-AFAB-D765242C433D}" type="pres">
      <dgm:prSet presAssocID="{E7537099-DBC5-CC42-B115-A4D6A9A6F0A3}" presName="rootConnector1" presStyleLbl="node1" presStyleIdx="0" presStyleCnt="0"/>
      <dgm:spPr/>
      <dgm:t>
        <a:bodyPr/>
        <a:lstStyle/>
        <a:p>
          <a:endParaRPr lang="en-US"/>
        </a:p>
      </dgm:t>
    </dgm:pt>
    <dgm:pt modelId="{5BFB263F-7BCC-8049-81D5-906BF9FD894D}" type="pres">
      <dgm:prSet presAssocID="{E7537099-DBC5-CC42-B115-A4D6A9A6F0A3}" presName="hierChild2" presStyleCnt="0"/>
      <dgm:spPr/>
    </dgm:pt>
    <dgm:pt modelId="{F4A1B983-EB2A-D24E-943D-C9AAF0A49C20}" type="pres">
      <dgm:prSet presAssocID="{6295FADD-2F36-9848-8E5C-C24690610183}" presName="Name37" presStyleLbl="parChTrans1D2" presStyleIdx="0" presStyleCnt="1"/>
      <dgm:spPr/>
      <dgm:t>
        <a:bodyPr/>
        <a:lstStyle/>
        <a:p>
          <a:endParaRPr lang="en-US"/>
        </a:p>
      </dgm:t>
    </dgm:pt>
    <dgm:pt modelId="{E378E6F4-2B4B-5247-9E25-79E3F0ADEAB0}" type="pres">
      <dgm:prSet presAssocID="{9D38E52A-E037-384E-A444-47E8C96B6731}" presName="hierRoot2" presStyleCnt="0">
        <dgm:presLayoutVars>
          <dgm:hierBranch val="init"/>
        </dgm:presLayoutVars>
      </dgm:prSet>
      <dgm:spPr/>
    </dgm:pt>
    <dgm:pt modelId="{9AF0B321-8DB1-4546-BB2C-D7F3DAFDFE40}" type="pres">
      <dgm:prSet presAssocID="{9D38E52A-E037-384E-A444-47E8C96B6731}" presName="rootComposite" presStyleCnt="0"/>
      <dgm:spPr/>
    </dgm:pt>
    <dgm:pt modelId="{3284B33F-9CD2-814E-A154-476858A9050F}" type="pres">
      <dgm:prSet presAssocID="{9D38E52A-E037-384E-A444-47E8C96B6731}" presName="rootText" presStyleLbl="node2" presStyleIdx="0" presStyleCnt="1">
        <dgm:presLayoutVars>
          <dgm:chPref val="3"/>
        </dgm:presLayoutVars>
      </dgm:prSet>
      <dgm:spPr/>
      <dgm:t>
        <a:bodyPr/>
        <a:lstStyle/>
        <a:p>
          <a:endParaRPr lang="en-US"/>
        </a:p>
      </dgm:t>
    </dgm:pt>
    <dgm:pt modelId="{99491B73-CCE8-2A40-914D-59C5AA64EFA3}" type="pres">
      <dgm:prSet presAssocID="{9D38E52A-E037-384E-A444-47E8C96B6731}" presName="rootConnector" presStyleLbl="node2" presStyleIdx="0" presStyleCnt="1"/>
      <dgm:spPr/>
      <dgm:t>
        <a:bodyPr/>
        <a:lstStyle/>
        <a:p>
          <a:endParaRPr lang="en-US"/>
        </a:p>
      </dgm:t>
    </dgm:pt>
    <dgm:pt modelId="{FC14800C-D497-9D4A-B47A-8CF23994EA49}" type="pres">
      <dgm:prSet presAssocID="{9D38E52A-E037-384E-A444-47E8C96B6731}" presName="hierChild4" presStyleCnt="0"/>
      <dgm:spPr/>
    </dgm:pt>
    <dgm:pt modelId="{075F37C4-E2EE-374B-8B73-421C93BBD060}" type="pres">
      <dgm:prSet presAssocID="{DE8B9B00-036E-FC41-9115-287E5EAF96D5}" presName="Name37" presStyleLbl="parChTrans1D3" presStyleIdx="0" presStyleCnt="1"/>
      <dgm:spPr/>
      <dgm:t>
        <a:bodyPr/>
        <a:lstStyle/>
        <a:p>
          <a:endParaRPr lang="en-US"/>
        </a:p>
      </dgm:t>
    </dgm:pt>
    <dgm:pt modelId="{FF7F79B1-AB27-A743-90CF-C32EE5DCE913}" type="pres">
      <dgm:prSet presAssocID="{5766F47F-D4F5-4C4D-8921-D7FF33542567}" presName="hierRoot2" presStyleCnt="0">
        <dgm:presLayoutVars>
          <dgm:hierBranch val="init"/>
        </dgm:presLayoutVars>
      </dgm:prSet>
      <dgm:spPr/>
    </dgm:pt>
    <dgm:pt modelId="{4337915B-D221-E243-9EA4-11E735133648}" type="pres">
      <dgm:prSet presAssocID="{5766F47F-D4F5-4C4D-8921-D7FF33542567}" presName="rootComposite" presStyleCnt="0"/>
      <dgm:spPr/>
    </dgm:pt>
    <dgm:pt modelId="{B408EA29-D480-664C-975A-3A87FB0441BD}" type="pres">
      <dgm:prSet presAssocID="{5766F47F-D4F5-4C4D-8921-D7FF33542567}" presName="rootText" presStyleLbl="node3" presStyleIdx="0" presStyleCnt="1">
        <dgm:presLayoutVars>
          <dgm:chPref val="3"/>
        </dgm:presLayoutVars>
      </dgm:prSet>
      <dgm:spPr/>
      <dgm:t>
        <a:bodyPr/>
        <a:lstStyle/>
        <a:p>
          <a:endParaRPr lang="en-US"/>
        </a:p>
      </dgm:t>
    </dgm:pt>
    <dgm:pt modelId="{45D14419-75F3-5D4A-800F-2B33318F90C2}" type="pres">
      <dgm:prSet presAssocID="{5766F47F-D4F5-4C4D-8921-D7FF33542567}" presName="rootConnector" presStyleLbl="node3" presStyleIdx="0" presStyleCnt="1"/>
      <dgm:spPr/>
      <dgm:t>
        <a:bodyPr/>
        <a:lstStyle/>
        <a:p>
          <a:endParaRPr lang="en-US"/>
        </a:p>
      </dgm:t>
    </dgm:pt>
    <dgm:pt modelId="{631290A0-2E70-0347-8DDC-0A1EFBE72D25}" type="pres">
      <dgm:prSet presAssocID="{5766F47F-D4F5-4C4D-8921-D7FF33542567}" presName="hierChild4" presStyleCnt="0"/>
      <dgm:spPr/>
    </dgm:pt>
    <dgm:pt modelId="{679BD9D0-2BA9-614C-A2F5-6B20E35B109F}" type="pres">
      <dgm:prSet presAssocID="{DE44B360-D585-F24C-AE14-AB21F157B1DB}" presName="Name37" presStyleLbl="parChTrans1D4" presStyleIdx="0" presStyleCnt="2"/>
      <dgm:spPr/>
      <dgm:t>
        <a:bodyPr/>
        <a:lstStyle/>
        <a:p>
          <a:endParaRPr lang="en-US"/>
        </a:p>
      </dgm:t>
    </dgm:pt>
    <dgm:pt modelId="{BF0A578A-B885-4C40-B410-3A95FF2FB43D}" type="pres">
      <dgm:prSet presAssocID="{2AA5E016-9ED1-BB46-81E9-113C49BB1F34}" presName="hierRoot2" presStyleCnt="0">
        <dgm:presLayoutVars>
          <dgm:hierBranch val="hang"/>
        </dgm:presLayoutVars>
      </dgm:prSet>
      <dgm:spPr/>
    </dgm:pt>
    <dgm:pt modelId="{9FA2CF5C-F665-B740-B93A-4D3595E7FF54}" type="pres">
      <dgm:prSet presAssocID="{2AA5E016-9ED1-BB46-81E9-113C49BB1F34}" presName="rootComposite" presStyleCnt="0"/>
      <dgm:spPr/>
    </dgm:pt>
    <dgm:pt modelId="{EBC92A5C-86FE-9742-BFA9-B53D0A664AD8}" type="pres">
      <dgm:prSet presAssocID="{2AA5E016-9ED1-BB46-81E9-113C49BB1F34}" presName="rootText" presStyleLbl="node4" presStyleIdx="0" presStyleCnt="2">
        <dgm:presLayoutVars>
          <dgm:chPref val="3"/>
        </dgm:presLayoutVars>
      </dgm:prSet>
      <dgm:spPr/>
      <dgm:t>
        <a:bodyPr/>
        <a:lstStyle/>
        <a:p>
          <a:endParaRPr lang="en-US"/>
        </a:p>
      </dgm:t>
    </dgm:pt>
    <dgm:pt modelId="{A209817F-9C8F-1D4F-A8CB-84907DEF2102}" type="pres">
      <dgm:prSet presAssocID="{2AA5E016-9ED1-BB46-81E9-113C49BB1F34}" presName="rootConnector" presStyleLbl="node4" presStyleIdx="0" presStyleCnt="2"/>
      <dgm:spPr/>
      <dgm:t>
        <a:bodyPr/>
        <a:lstStyle/>
        <a:p>
          <a:endParaRPr lang="en-US"/>
        </a:p>
      </dgm:t>
    </dgm:pt>
    <dgm:pt modelId="{AB8EAB04-AF3C-C94D-9D28-7557958EE547}" type="pres">
      <dgm:prSet presAssocID="{2AA5E016-9ED1-BB46-81E9-113C49BB1F34}" presName="hierChild4" presStyleCnt="0"/>
      <dgm:spPr/>
    </dgm:pt>
    <dgm:pt modelId="{6E431DCE-F1BD-5B41-BA1A-38A12A6563EB}" type="pres">
      <dgm:prSet presAssocID="{7BB7D11A-0D08-DF4A-B1D8-2A77193233AB}" presName="Name48" presStyleLbl="parChTrans1D4" presStyleIdx="1" presStyleCnt="2"/>
      <dgm:spPr/>
      <dgm:t>
        <a:bodyPr/>
        <a:lstStyle/>
        <a:p>
          <a:endParaRPr lang="en-US"/>
        </a:p>
      </dgm:t>
    </dgm:pt>
    <dgm:pt modelId="{49908ADE-E7DA-454C-B290-8006DFEFA5D3}" type="pres">
      <dgm:prSet presAssocID="{193AEBDD-C1C5-1443-AEDE-5095E58BDA15}" presName="hierRoot2" presStyleCnt="0">
        <dgm:presLayoutVars>
          <dgm:hierBranch val="init"/>
        </dgm:presLayoutVars>
      </dgm:prSet>
      <dgm:spPr/>
    </dgm:pt>
    <dgm:pt modelId="{ACC421D3-5121-7242-8FA1-AFB85A139FC4}" type="pres">
      <dgm:prSet presAssocID="{193AEBDD-C1C5-1443-AEDE-5095E58BDA15}" presName="rootComposite" presStyleCnt="0"/>
      <dgm:spPr/>
    </dgm:pt>
    <dgm:pt modelId="{71DB4FF2-E0E1-0841-BB4F-3D60E40C87D0}" type="pres">
      <dgm:prSet presAssocID="{193AEBDD-C1C5-1443-AEDE-5095E58BDA15}" presName="rootText" presStyleLbl="node4" presStyleIdx="1" presStyleCnt="2" custLinFactNeighborX="-29404" custLinFactNeighborY="-2355">
        <dgm:presLayoutVars>
          <dgm:chPref val="3"/>
        </dgm:presLayoutVars>
      </dgm:prSet>
      <dgm:spPr/>
      <dgm:t>
        <a:bodyPr/>
        <a:lstStyle/>
        <a:p>
          <a:endParaRPr lang="en-US"/>
        </a:p>
      </dgm:t>
    </dgm:pt>
    <dgm:pt modelId="{5A9CF046-7E3A-434F-ADBC-3C34AEA93DD3}" type="pres">
      <dgm:prSet presAssocID="{193AEBDD-C1C5-1443-AEDE-5095E58BDA15}" presName="rootConnector" presStyleLbl="node4" presStyleIdx="1" presStyleCnt="2"/>
      <dgm:spPr/>
      <dgm:t>
        <a:bodyPr/>
        <a:lstStyle/>
        <a:p>
          <a:endParaRPr lang="en-US"/>
        </a:p>
      </dgm:t>
    </dgm:pt>
    <dgm:pt modelId="{5E0893CC-3B88-5549-A1FD-8C86AC089BB9}" type="pres">
      <dgm:prSet presAssocID="{193AEBDD-C1C5-1443-AEDE-5095E58BDA15}" presName="hierChild4" presStyleCnt="0"/>
      <dgm:spPr/>
    </dgm:pt>
    <dgm:pt modelId="{1A998780-4F33-BE41-A970-A28BEC050932}" type="pres">
      <dgm:prSet presAssocID="{193AEBDD-C1C5-1443-AEDE-5095E58BDA15}" presName="hierChild5" presStyleCnt="0"/>
      <dgm:spPr/>
    </dgm:pt>
    <dgm:pt modelId="{7C28E7E7-DD9B-0B42-A58D-79F10E43E4E7}" type="pres">
      <dgm:prSet presAssocID="{2AA5E016-9ED1-BB46-81E9-113C49BB1F34}" presName="hierChild5" presStyleCnt="0"/>
      <dgm:spPr/>
    </dgm:pt>
    <dgm:pt modelId="{9A2A784C-3282-E548-A09F-F21F2FEB807A}" type="pres">
      <dgm:prSet presAssocID="{5766F47F-D4F5-4C4D-8921-D7FF33542567}" presName="hierChild5" presStyleCnt="0"/>
      <dgm:spPr/>
    </dgm:pt>
    <dgm:pt modelId="{55420F63-B16C-844E-92BE-E579ADD0EE9F}" type="pres">
      <dgm:prSet presAssocID="{9D38E52A-E037-384E-A444-47E8C96B6731}" presName="hierChild5" presStyleCnt="0"/>
      <dgm:spPr/>
    </dgm:pt>
    <dgm:pt modelId="{EBA3DB83-2991-EC45-A6DA-4CE8BA92C977}" type="pres">
      <dgm:prSet presAssocID="{E7537099-DBC5-CC42-B115-A4D6A9A6F0A3}" presName="hierChild3" presStyleCnt="0"/>
      <dgm:spPr/>
    </dgm:pt>
  </dgm:ptLst>
  <dgm:cxnLst>
    <dgm:cxn modelId="{5267F560-928C-9249-AF67-1AB1513E4A3D}" srcId="{E7537099-DBC5-CC42-B115-A4D6A9A6F0A3}" destId="{9D38E52A-E037-384E-A444-47E8C96B6731}" srcOrd="0" destOrd="0" parTransId="{6295FADD-2F36-9848-8E5C-C24690610183}" sibTransId="{1821715E-23C5-124C-B5F1-8179E1898DB2}"/>
    <dgm:cxn modelId="{92674E5A-118F-684C-BA0E-21A30FE86D95}" srcId="{9D38E52A-E037-384E-A444-47E8C96B6731}" destId="{5766F47F-D4F5-4C4D-8921-D7FF33542567}" srcOrd="0" destOrd="0" parTransId="{DE8B9B00-036E-FC41-9115-287E5EAF96D5}" sibTransId="{965771B5-E34A-6B4D-89AA-64650689AFEC}"/>
    <dgm:cxn modelId="{D464057B-5480-A445-853E-4D52FEA1A1DB}" type="presOf" srcId="{9D38E52A-E037-384E-A444-47E8C96B6731}" destId="{99491B73-CCE8-2A40-914D-59C5AA64EFA3}" srcOrd="1" destOrd="0" presId="urn:microsoft.com/office/officeart/2005/8/layout/orgChart1"/>
    <dgm:cxn modelId="{8A71D769-133A-794C-96E4-C2344AFCE34D}" type="presOf" srcId="{5766F47F-D4F5-4C4D-8921-D7FF33542567}" destId="{B408EA29-D480-664C-975A-3A87FB0441BD}" srcOrd="0" destOrd="0" presId="urn:microsoft.com/office/officeart/2005/8/layout/orgChart1"/>
    <dgm:cxn modelId="{4AF1DF2A-43E0-384D-8A6B-2BEC6841D928}" type="presOf" srcId="{6295FADD-2F36-9848-8E5C-C24690610183}" destId="{F4A1B983-EB2A-D24E-943D-C9AAF0A49C20}" srcOrd="0" destOrd="0" presId="urn:microsoft.com/office/officeart/2005/8/layout/orgChart1"/>
    <dgm:cxn modelId="{BA785E1C-A4D0-E941-A0C0-8A43DFC35607}" type="presOf" srcId="{DE8B9B00-036E-FC41-9115-287E5EAF96D5}" destId="{075F37C4-E2EE-374B-8B73-421C93BBD060}" srcOrd="0" destOrd="0" presId="urn:microsoft.com/office/officeart/2005/8/layout/orgChart1"/>
    <dgm:cxn modelId="{D54BA8F7-A735-8E45-8FD8-F6732CD8A6FD}" srcId="{448647F7-76AC-5142-942B-E9CD21493ADA}" destId="{E7537099-DBC5-CC42-B115-A4D6A9A6F0A3}" srcOrd="0" destOrd="0" parTransId="{B81BCF5C-6733-8149-9110-971D2452ECCF}" sibTransId="{C63A9395-3F64-FF42-9F07-A1940DB0AC26}"/>
    <dgm:cxn modelId="{20F8E787-F1F4-2843-A393-46AB9106A330}" type="presOf" srcId="{9D38E52A-E037-384E-A444-47E8C96B6731}" destId="{3284B33F-9CD2-814E-A154-476858A9050F}" srcOrd="0" destOrd="0" presId="urn:microsoft.com/office/officeart/2005/8/layout/orgChart1"/>
    <dgm:cxn modelId="{73DF87AD-A018-F346-AA3C-0584792A1486}" srcId="{5766F47F-D4F5-4C4D-8921-D7FF33542567}" destId="{2AA5E016-9ED1-BB46-81E9-113C49BB1F34}" srcOrd="0" destOrd="0" parTransId="{DE44B360-D585-F24C-AE14-AB21F157B1DB}" sibTransId="{61114CC3-0A76-9A44-A4F0-949B40A2660C}"/>
    <dgm:cxn modelId="{57A18514-D9BE-E243-9D6B-04AABB60A141}" type="presOf" srcId="{DE44B360-D585-F24C-AE14-AB21F157B1DB}" destId="{679BD9D0-2BA9-614C-A2F5-6B20E35B109F}" srcOrd="0" destOrd="0" presId="urn:microsoft.com/office/officeart/2005/8/layout/orgChart1"/>
    <dgm:cxn modelId="{591EE89E-1A33-BF4C-8158-1658985113F2}" type="presOf" srcId="{E7537099-DBC5-CC42-B115-A4D6A9A6F0A3}" destId="{66DCD11F-883E-C746-AFAB-D765242C433D}" srcOrd="1" destOrd="0" presId="urn:microsoft.com/office/officeart/2005/8/layout/orgChart1"/>
    <dgm:cxn modelId="{CE5DFE30-51C1-5D41-98A0-EA72BEC7F385}" type="presOf" srcId="{5766F47F-D4F5-4C4D-8921-D7FF33542567}" destId="{45D14419-75F3-5D4A-800F-2B33318F90C2}" srcOrd="1" destOrd="0" presId="urn:microsoft.com/office/officeart/2005/8/layout/orgChart1"/>
    <dgm:cxn modelId="{8107CE5C-C963-444B-A14D-FB4B3E0DA08A}" type="presOf" srcId="{7BB7D11A-0D08-DF4A-B1D8-2A77193233AB}" destId="{6E431DCE-F1BD-5B41-BA1A-38A12A6563EB}" srcOrd="0" destOrd="0" presId="urn:microsoft.com/office/officeart/2005/8/layout/orgChart1"/>
    <dgm:cxn modelId="{DE40B92E-205B-DF43-BD9F-E3FC9D7AF5F6}" type="presOf" srcId="{193AEBDD-C1C5-1443-AEDE-5095E58BDA15}" destId="{5A9CF046-7E3A-434F-ADBC-3C34AEA93DD3}" srcOrd="1" destOrd="0" presId="urn:microsoft.com/office/officeart/2005/8/layout/orgChart1"/>
    <dgm:cxn modelId="{580984FE-CA68-DC4E-AA41-60A11A286D7D}" type="presOf" srcId="{193AEBDD-C1C5-1443-AEDE-5095E58BDA15}" destId="{71DB4FF2-E0E1-0841-BB4F-3D60E40C87D0}" srcOrd="0" destOrd="0" presId="urn:microsoft.com/office/officeart/2005/8/layout/orgChart1"/>
    <dgm:cxn modelId="{A06D49EA-52AB-2640-85A5-F55ED46C3655}" type="presOf" srcId="{448647F7-76AC-5142-942B-E9CD21493ADA}" destId="{C33B2D75-0F4D-4F40-87CC-2D1960194CB1}" srcOrd="0" destOrd="0" presId="urn:microsoft.com/office/officeart/2005/8/layout/orgChart1"/>
    <dgm:cxn modelId="{E12745B7-7D29-6944-B2F3-DF9AE33B191B}" type="presOf" srcId="{2AA5E016-9ED1-BB46-81E9-113C49BB1F34}" destId="{A209817F-9C8F-1D4F-A8CB-84907DEF2102}" srcOrd="1" destOrd="0" presId="urn:microsoft.com/office/officeart/2005/8/layout/orgChart1"/>
    <dgm:cxn modelId="{F2672332-96F7-3E4F-8160-7B8BD570A79C}" srcId="{2AA5E016-9ED1-BB46-81E9-113C49BB1F34}" destId="{193AEBDD-C1C5-1443-AEDE-5095E58BDA15}" srcOrd="0" destOrd="0" parTransId="{7BB7D11A-0D08-DF4A-B1D8-2A77193233AB}" sibTransId="{B1C53520-BD4A-5340-8200-7FD5F8DB9D80}"/>
    <dgm:cxn modelId="{86DA85C2-6675-9946-9BB4-06E0FB8A4B62}" type="presOf" srcId="{E7537099-DBC5-CC42-B115-A4D6A9A6F0A3}" destId="{0D05C0C0-5E19-A940-B43C-FAC27F344615}" srcOrd="0" destOrd="0" presId="urn:microsoft.com/office/officeart/2005/8/layout/orgChart1"/>
    <dgm:cxn modelId="{FFC830E0-0C83-4141-A0B0-9CA458EE2737}" type="presOf" srcId="{2AA5E016-9ED1-BB46-81E9-113C49BB1F34}" destId="{EBC92A5C-86FE-9742-BFA9-B53D0A664AD8}" srcOrd="0" destOrd="0" presId="urn:microsoft.com/office/officeart/2005/8/layout/orgChart1"/>
    <dgm:cxn modelId="{211402F2-CA13-134C-B92D-B901DED65448}" type="presParOf" srcId="{C33B2D75-0F4D-4F40-87CC-2D1960194CB1}" destId="{353FC543-8991-0C4E-8147-EC7E8E147290}" srcOrd="0" destOrd="0" presId="urn:microsoft.com/office/officeart/2005/8/layout/orgChart1"/>
    <dgm:cxn modelId="{15566FCA-4DDE-1C4D-88C7-91C2DA0A77BD}" type="presParOf" srcId="{353FC543-8991-0C4E-8147-EC7E8E147290}" destId="{8923353B-04AF-C74A-8B8A-0CB67422077A}" srcOrd="0" destOrd="0" presId="urn:microsoft.com/office/officeart/2005/8/layout/orgChart1"/>
    <dgm:cxn modelId="{03D0311E-6494-2744-9701-A6F5FFBC4A8D}" type="presParOf" srcId="{8923353B-04AF-C74A-8B8A-0CB67422077A}" destId="{0D05C0C0-5E19-A940-B43C-FAC27F344615}" srcOrd="0" destOrd="0" presId="urn:microsoft.com/office/officeart/2005/8/layout/orgChart1"/>
    <dgm:cxn modelId="{2084A02E-0BFB-DE4B-971E-99DAD6E6DCEC}" type="presParOf" srcId="{8923353B-04AF-C74A-8B8A-0CB67422077A}" destId="{66DCD11F-883E-C746-AFAB-D765242C433D}" srcOrd="1" destOrd="0" presId="urn:microsoft.com/office/officeart/2005/8/layout/orgChart1"/>
    <dgm:cxn modelId="{0CC71E9F-D950-E246-9FB4-A8EFB19C7F5C}" type="presParOf" srcId="{353FC543-8991-0C4E-8147-EC7E8E147290}" destId="{5BFB263F-7BCC-8049-81D5-906BF9FD894D}" srcOrd="1" destOrd="0" presId="urn:microsoft.com/office/officeart/2005/8/layout/orgChart1"/>
    <dgm:cxn modelId="{436182B4-DD60-124B-B2B6-83EA83D81552}" type="presParOf" srcId="{5BFB263F-7BCC-8049-81D5-906BF9FD894D}" destId="{F4A1B983-EB2A-D24E-943D-C9AAF0A49C20}" srcOrd="0" destOrd="0" presId="urn:microsoft.com/office/officeart/2005/8/layout/orgChart1"/>
    <dgm:cxn modelId="{D3A87EEB-27D2-BE49-8D8B-0CE3B0B9D6CC}" type="presParOf" srcId="{5BFB263F-7BCC-8049-81D5-906BF9FD894D}" destId="{E378E6F4-2B4B-5247-9E25-79E3F0ADEAB0}" srcOrd="1" destOrd="0" presId="urn:microsoft.com/office/officeart/2005/8/layout/orgChart1"/>
    <dgm:cxn modelId="{031A454D-C1FB-0546-8BAA-940194428F35}" type="presParOf" srcId="{E378E6F4-2B4B-5247-9E25-79E3F0ADEAB0}" destId="{9AF0B321-8DB1-4546-BB2C-D7F3DAFDFE40}" srcOrd="0" destOrd="0" presId="urn:microsoft.com/office/officeart/2005/8/layout/orgChart1"/>
    <dgm:cxn modelId="{6E21BDAE-0478-EF4B-9B9C-C72A2F7FB2AC}" type="presParOf" srcId="{9AF0B321-8DB1-4546-BB2C-D7F3DAFDFE40}" destId="{3284B33F-9CD2-814E-A154-476858A9050F}" srcOrd="0" destOrd="0" presId="urn:microsoft.com/office/officeart/2005/8/layout/orgChart1"/>
    <dgm:cxn modelId="{309CE602-A05A-C74A-A156-2986D415DC9C}" type="presParOf" srcId="{9AF0B321-8DB1-4546-BB2C-D7F3DAFDFE40}" destId="{99491B73-CCE8-2A40-914D-59C5AA64EFA3}" srcOrd="1" destOrd="0" presId="urn:microsoft.com/office/officeart/2005/8/layout/orgChart1"/>
    <dgm:cxn modelId="{F09DB1EE-C320-C743-9173-2702255F9163}" type="presParOf" srcId="{E378E6F4-2B4B-5247-9E25-79E3F0ADEAB0}" destId="{FC14800C-D497-9D4A-B47A-8CF23994EA49}" srcOrd="1" destOrd="0" presId="urn:microsoft.com/office/officeart/2005/8/layout/orgChart1"/>
    <dgm:cxn modelId="{EA3D1302-50BA-0E40-AFF8-6D4203B58E43}" type="presParOf" srcId="{FC14800C-D497-9D4A-B47A-8CF23994EA49}" destId="{075F37C4-E2EE-374B-8B73-421C93BBD060}" srcOrd="0" destOrd="0" presId="urn:microsoft.com/office/officeart/2005/8/layout/orgChart1"/>
    <dgm:cxn modelId="{0AE90CF0-D06C-F14D-B5C1-66DBC28C88C2}" type="presParOf" srcId="{FC14800C-D497-9D4A-B47A-8CF23994EA49}" destId="{FF7F79B1-AB27-A743-90CF-C32EE5DCE913}" srcOrd="1" destOrd="0" presId="urn:microsoft.com/office/officeart/2005/8/layout/orgChart1"/>
    <dgm:cxn modelId="{76BE238C-3F26-4846-9078-C7E0B2097403}" type="presParOf" srcId="{FF7F79B1-AB27-A743-90CF-C32EE5DCE913}" destId="{4337915B-D221-E243-9EA4-11E735133648}" srcOrd="0" destOrd="0" presId="urn:microsoft.com/office/officeart/2005/8/layout/orgChart1"/>
    <dgm:cxn modelId="{58C27A00-BC73-9D45-B907-A334356FB084}" type="presParOf" srcId="{4337915B-D221-E243-9EA4-11E735133648}" destId="{B408EA29-D480-664C-975A-3A87FB0441BD}" srcOrd="0" destOrd="0" presId="urn:microsoft.com/office/officeart/2005/8/layout/orgChart1"/>
    <dgm:cxn modelId="{0252E64D-CFC4-0949-94EC-980159FAD512}" type="presParOf" srcId="{4337915B-D221-E243-9EA4-11E735133648}" destId="{45D14419-75F3-5D4A-800F-2B33318F90C2}" srcOrd="1" destOrd="0" presId="urn:microsoft.com/office/officeart/2005/8/layout/orgChart1"/>
    <dgm:cxn modelId="{FCF7BA41-07E7-914C-8F73-B3A929B8C7AE}" type="presParOf" srcId="{FF7F79B1-AB27-A743-90CF-C32EE5DCE913}" destId="{631290A0-2E70-0347-8DDC-0A1EFBE72D25}" srcOrd="1" destOrd="0" presId="urn:microsoft.com/office/officeart/2005/8/layout/orgChart1"/>
    <dgm:cxn modelId="{E52E05EA-0278-664C-AE7E-EA4C70FF6CDE}" type="presParOf" srcId="{631290A0-2E70-0347-8DDC-0A1EFBE72D25}" destId="{679BD9D0-2BA9-614C-A2F5-6B20E35B109F}" srcOrd="0" destOrd="0" presId="urn:microsoft.com/office/officeart/2005/8/layout/orgChart1"/>
    <dgm:cxn modelId="{693A23EB-D9E2-4543-B378-57147F4795C5}" type="presParOf" srcId="{631290A0-2E70-0347-8DDC-0A1EFBE72D25}" destId="{BF0A578A-B885-4C40-B410-3A95FF2FB43D}" srcOrd="1" destOrd="0" presId="urn:microsoft.com/office/officeart/2005/8/layout/orgChart1"/>
    <dgm:cxn modelId="{C5E0DBDE-62A3-2A49-906D-034E55E91FCB}" type="presParOf" srcId="{BF0A578A-B885-4C40-B410-3A95FF2FB43D}" destId="{9FA2CF5C-F665-B740-B93A-4D3595E7FF54}" srcOrd="0" destOrd="0" presId="urn:microsoft.com/office/officeart/2005/8/layout/orgChart1"/>
    <dgm:cxn modelId="{DCB5AA3A-D9B5-D740-A7D9-3D482B1BB4BB}" type="presParOf" srcId="{9FA2CF5C-F665-B740-B93A-4D3595E7FF54}" destId="{EBC92A5C-86FE-9742-BFA9-B53D0A664AD8}" srcOrd="0" destOrd="0" presId="urn:microsoft.com/office/officeart/2005/8/layout/orgChart1"/>
    <dgm:cxn modelId="{3217CB9D-05AA-D24C-B044-5FBCEFC93F36}" type="presParOf" srcId="{9FA2CF5C-F665-B740-B93A-4D3595E7FF54}" destId="{A209817F-9C8F-1D4F-A8CB-84907DEF2102}" srcOrd="1" destOrd="0" presId="urn:microsoft.com/office/officeart/2005/8/layout/orgChart1"/>
    <dgm:cxn modelId="{600B62A4-ECFC-D847-B5C3-FC4F5AA5241E}" type="presParOf" srcId="{BF0A578A-B885-4C40-B410-3A95FF2FB43D}" destId="{AB8EAB04-AF3C-C94D-9D28-7557958EE547}" srcOrd="1" destOrd="0" presId="urn:microsoft.com/office/officeart/2005/8/layout/orgChart1"/>
    <dgm:cxn modelId="{8EED412C-32AE-DA45-BCE1-DD9AC68A5631}" type="presParOf" srcId="{AB8EAB04-AF3C-C94D-9D28-7557958EE547}" destId="{6E431DCE-F1BD-5B41-BA1A-38A12A6563EB}" srcOrd="0" destOrd="0" presId="urn:microsoft.com/office/officeart/2005/8/layout/orgChart1"/>
    <dgm:cxn modelId="{86CEF2A4-3242-F944-8D5E-32DD46259279}" type="presParOf" srcId="{AB8EAB04-AF3C-C94D-9D28-7557958EE547}" destId="{49908ADE-E7DA-454C-B290-8006DFEFA5D3}" srcOrd="1" destOrd="0" presId="urn:microsoft.com/office/officeart/2005/8/layout/orgChart1"/>
    <dgm:cxn modelId="{BF9C1ABC-D6EF-6E49-AC09-897CEBC5B87C}" type="presParOf" srcId="{49908ADE-E7DA-454C-B290-8006DFEFA5D3}" destId="{ACC421D3-5121-7242-8FA1-AFB85A139FC4}" srcOrd="0" destOrd="0" presId="urn:microsoft.com/office/officeart/2005/8/layout/orgChart1"/>
    <dgm:cxn modelId="{A8536CBE-7F55-4747-B396-A4C74CA8DF2B}" type="presParOf" srcId="{ACC421D3-5121-7242-8FA1-AFB85A139FC4}" destId="{71DB4FF2-E0E1-0841-BB4F-3D60E40C87D0}" srcOrd="0" destOrd="0" presId="urn:microsoft.com/office/officeart/2005/8/layout/orgChart1"/>
    <dgm:cxn modelId="{C546C4B7-4A89-764D-8F1E-CEEB2A31DB46}" type="presParOf" srcId="{ACC421D3-5121-7242-8FA1-AFB85A139FC4}" destId="{5A9CF046-7E3A-434F-ADBC-3C34AEA93DD3}" srcOrd="1" destOrd="0" presId="urn:microsoft.com/office/officeart/2005/8/layout/orgChart1"/>
    <dgm:cxn modelId="{9B6B8BBF-07E9-BD4F-A99A-D9263CEC4995}" type="presParOf" srcId="{49908ADE-E7DA-454C-B290-8006DFEFA5D3}" destId="{5E0893CC-3B88-5549-A1FD-8C86AC089BB9}" srcOrd="1" destOrd="0" presId="urn:microsoft.com/office/officeart/2005/8/layout/orgChart1"/>
    <dgm:cxn modelId="{D709C5D4-FB57-2C48-86A6-DDF4A511ED47}" type="presParOf" srcId="{49908ADE-E7DA-454C-B290-8006DFEFA5D3}" destId="{1A998780-4F33-BE41-A970-A28BEC050932}" srcOrd="2" destOrd="0" presId="urn:microsoft.com/office/officeart/2005/8/layout/orgChart1"/>
    <dgm:cxn modelId="{4CD43770-40CD-884F-9669-95F468918748}" type="presParOf" srcId="{BF0A578A-B885-4C40-B410-3A95FF2FB43D}" destId="{7C28E7E7-DD9B-0B42-A58D-79F10E43E4E7}" srcOrd="2" destOrd="0" presId="urn:microsoft.com/office/officeart/2005/8/layout/orgChart1"/>
    <dgm:cxn modelId="{0BBB7796-9675-6441-9CE6-0A19D91C693B}" type="presParOf" srcId="{FF7F79B1-AB27-A743-90CF-C32EE5DCE913}" destId="{9A2A784C-3282-E548-A09F-F21F2FEB807A}" srcOrd="2" destOrd="0" presId="urn:microsoft.com/office/officeart/2005/8/layout/orgChart1"/>
    <dgm:cxn modelId="{4C81665A-89CA-A542-A2F4-7B373D187CFA}" type="presParOf" srcId="{E378E6F4-2B4B-5247-9E25-79E3F0ADEAB0}" destId="{55420F63-B16C-844E-92BE-E579ADD0EE9F}" srcOrd="2" destOrd="0" presId="urn:microsoft.com/office/officeart/2005/8/layout/orgChart1"/>
    <dgm:cxn modelId="{B04A948B-4BAF-944E-9E81-A56D36F254D1}" type="presParOf" srcId="{353FC543-8991-0C4E-8147-EC7E8E147290}" destId="{EBA3DB83-2991-EC45-A6DA-4CE8BA92C97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8647F7-76AC-5142-942B-E9CD21493ADA}" type="doc">
      <dgm:prSet loTypeId="urn:microsoft.com/office/officeart/2005/8/layout/orgChart1" loCatId="" qsTypeId="urn:microsoft.com/office/officeart/2005/8/quickstyle/3D5" qsCatId="3D" csTypeId="urn:microsoft.com/office/officeart/2005/8/colors/accent1_2" csCatId="accent1" phldr="1"/>
      <dgm:spPr/>
      <dgm:t>
        <a:bodyPr/>
        <a:lstStyle/>
        <a:p>
          <a:endParaRPr lang="en-US"/>
        </a:p>
      </dgm:t>
    </dgm:pt>
    <dgm:pt modelId="{E7537099-DBC5-CC42-B115-A4D6A9A6F0A3}">
      <dgm:prSet phldrT="[Text]"/>
      <dgm:spPr/>
      <dgm:t>
        <a:bodyPr/>
        <a:lstStyle/>
        <a:p>
          <a:r>
            <a:rPr lang="en-US" dirty="0" smtClean="0"/>
            <a:t>Compute Node</a:t>
          </a:r>
          <a:endParaRPr lang="en-US" dirty="0"/>
        </a:p>
      </dgm:t>
    </dgm:pt>
    <dgm:pt modelId="{B81BCF5C-6733-8149-9110-971D2452ECCF}" type="parTrans" cxnId="{D54BA8F7-A735-8E45-8FD8-F6732CD8A6FD}">
      <dgm:prSet/>
      <dgm:spPr/>
      <dgm:t>
        <a:bodyPr/>
        <a:lstStyle/>
        <a:p>
          <a:endParaRPr lang="en-US"/>
        </a:p>
      </dgm:t>
    </dgm:pt>
    <dgm:pt modelId="{C63A9395-3F64-FF42-9F07-A1940DB0AC26}" type="sibTrans" cxnId="{D54BA8F7-A735-8E45-8FD8-F6732CD8A6FD}">
      <dgm:prSet/>
      <dgm:spPr/>
      <dgm:t>
        <a:bodyPr/>
        <a:lstStyle/>
        <a:p>
          <a:endParaRPr lang="en-US"/>
        </a:p>
      </dgm:t>
    </dgm:pt>
    <dgm:pt modelId="{5766F47F-D4F5-4C4D-8921-D7FF33542567}">
      <dgm:prSet phldrT="[Text]"/>
      <dgm:spPr>
        <a:solidFill>
          <a:schemeClr val="accent1">
            <a:lumMod val="50000"/>
          </a:schemeClr>
        </a:solidFill>
      </dgm:spPr>
      <dgm:t>
        <a:bodyPr/>
        <a:lstStyle/>
        <a:p>
          <a:r>
            <a:rPr lang="en-US" dirty="0" smtClean="0"/>
            <a:t>Slices</a:t>
          </a:r>
          <a:endParaRPr lang="en-US" dirty="0"/>
        </a:p>
      </dgm:t>
    </dgm:pt>
    <dgm:pt modelId="{DE8B9B00-036E-FC41-9115-287E5EAF96D5}" type="parTrans" cxnId="{92674E5A-118F-684C-BA0E-21A30FE86D95}">
      <dgm:prSet/>
      <dgm:spPr>
        <a:ln>
          <a:solidFill>
            <a:srgbClr val="C00000"/>
          </a:solidFill>
        </a:ln>
      </dgm:spPr>
      <dgm:t>
        <a:bodyPr/>
        <a:lstStyle/>
        <a:p>
          <a:endParaRPr lang="en-US"/>
        </a:p>
      </dgm:t>
    </dgm:pt>
    <dgm:pt modelId="{965771B5-E34A-6B4D-89AA-64650689AFEC}" type="sibTrans" cxnId="{92674E5A-118F-684C-BA0E-21A30FE86D95}">
      <dgm:prSet/>
      <dgm:spPr/>
      <dgm:t>
        <a:bodyPr/>
        <a:lstStyle/>
        <a:p>
          <a:endParaRPr lang="en-US"/>
        </a:p>
      </dgm:t>
    </dgm:pt>
    <dgm:pt modelId="{9D38E52A-E037-384E-A444-47E8C96B6731}">
      <dgm:prSet phldrT="[Text]"/>
      <dgm:spPr/>
      <dgm:t>
        <a:bodyPr/>
        <a:lstStyle/>
        <a:p>
          <a:r>
            <a:rPr lang="en-US" dirty="0" smtClean="0"/>
            <a:t>Disks</a:t>
          </a:r>
          <a:endParaRPr lang="en-US" dirty="0"/>
        </a:p>
      </dgm:t>
    </dgm:pt>
    <dgm:pt modelId="{6295FADD-2F36-9848-8E5C-C24690610183}" type="parTrans" cxnId="{5267F560-928C-9249-AF67-1AB1513E4A3D}">
      <dgm:prSet/>
      <dgm:spPr>
        <a:ln>
          <a:solidFill>
            <a:srgbClr val="C00000"/>
          </a:solidFill>
        </a:ln>
      </dgm:spPr>
      <dgm:t>
        <a:bodyPr/>
        <a:lstStyle/>
        <a:p>
          <a:endParaRPr lang="en-US"/>
        </a:p>
      </dgm:t>
    </dgm:pt>
    <dgm:pt modelId="{1821715E-23C5-124C-B5F1-8179E1898DB2}" type="sibTrans" cxnId="{5267F560-928C-9249-AF67-1AB1513E4A3D}">
      <dgm:prSet/>
      <dgm:spPr/>
      <dgm:t>
        <a:bodyPr/>
        <a:lstStyle/>
        <a:p>
          <a:endParaRPr lang="en-US"/>
        </a:p>
      </dgm:t>
    </dgm:pt>
    <dgm:pt modelId="{2AA5E016-9ED1-BB46-81E9-113C49BB1F34}">
      <dgm:prSet phldrT="[Text]"/>
      <dgm:spPr/>
      <dgm:t>
        <a:bodyPr/>
        <a:lstStyle/>
        <a:p>
          <a:r>
            <a:rPr lang="en-US" dirty="0" smtClean="0"/>
            <a:t>Columns</a:t>
          </a:r>
          <a:endParaRPr lang="en-US" dirty="0"/>
        </a:p>
      </dgm:t>
    </dgm:pt>
    <dgm:pt modelId="{DE44B360-D585-F24C-AE14-AB21F157B1DB}" type="parTrans" cxnId="{73DF87AD-A018-F346-AA3C-0584792A1486}">
      <dgm:prSet/>
      <dgm:spPr>
        <a:ln>
          <a:solidFill>
            <a:srgbClr val="C00000"/>
          </a:solidFill>
        </a:ln>
      </dgm:spPr>
      <dgm:t>
        <a:bodyPr/>
        <a:lstStyle/>
        <a:p>
          <a:endParaRPr lang="en-US"/>
        </a:p>
      </dgm:t>
    </dgm:pt>
    <dgm:pt modelId="{61114CC3-0A76-9A44-A4F0-949B40A2660C}" type="sibTrans" cxnId="{73DF87AD-A018-F346-AA3C-0584792A1486}">
      <dgm:prSet/>
      <dgm:spPr/>
      <dgm:t>
        <a:bodyPr/>
        <a:lstStyle/>
        <a:p>
          <a:endParaRPr lang="en-US"/>
        </a:p>
      </dgm:t>
    </dgm:pt>
    <dgm:pt modelId="{193AEBDD-C1C5-1443-AEDE-5095E58BDA15}">
      <dgm:prSet phldrT="[Text]"/>
      <dgm:spPr/>
      <dgm:t>
        <a:bodyPr/>
        <a:lstStyle/>
        <a:p>
          <a:r>
            <a:rPr lang="en-US" dirty="0" smtClean="0"/>
            <a:t>Blocks</a:t>
          </a:r>
          <a:endParaRPr lang="en-US" dirty="0"/>
        </a:p>
      </dgm:t>
    </dgm:pt>
    <dgm:pt modelId="{7BB7D11A-0D08-DF4A-B1D8-2A77193233AB}" type="parTrans" cxnId="{F2672332-96F7-3E4F-8160-7B8BD570A79C}">
      <dgm:prSet/>
      <dgm:spPr>
        <a:ln>
          <a:solidFill>
            <a:srgbClr val="C00000"/>
          </a:solidFill>
        </a:ln>
      </dgm:spPr>
      <dgm:t>
        <a:bodyPr/>
        <a:lstStyle/>
        <a:p>
          <a:endParaRPr lang="en-US"/>
        </a:p>
      </dgm:t>
    </dgm:pt>
    <dgm:pt modelId="{B1C53520-BD4A-5340-8200-7FD5F8DB9D80}" type="sibTrans" cxnId="{F2672332-96F7-3E4F-8160-7B8BD570A79C}">
      <dgm:prSet/>
      <dgm:spPr/>
      <dgm:t>
        <a:bodyPr/>
        <a:lstStyle/>
        <a:p>
          <a:endParaRPr lang="en-US"/>
        </a:p>
      </dgm:t>
    </dgm:pt>
    <dgm:pt modelId="{C33B2D75-0F4D-4F40-87CC-2D1960194CB1}" type="pres">
      <dgm:prSet presAssocID="{448647F7-76AC-5142-942B-E9CD21493ADA}" presName="hierChild1" presStyleCnt="0">
        <dgm:presLayoutVars>
          <dgm:orgChart val="1"/>
          <dgm:chPref val="1"/>
          <dgm:dir/>
          <dgm:animOne val="branch"/>
          <dgm:animLvl val="lvl"/>
          <dgm:resizeHandles/>
        </dgm:presLayoutVars>
      </dgm:prSet>
      <dgm:spPr/>
      <dgm:t>
        <a:bodyPr/>
        <a:lstStyle/>
        <a:p>
          <a:endParaRPr lang="en-US"/>
        </a:p>
      </dgm:t>
    </dgm:pt>
    <dgm:pt modelId="{353FC543-8991-0C4E-8147-EC7E8E147290}" type="pres">
      <dgm:prSet presAssocID="{E7537099-DBC5-CC42-B115-A4D6A9A6F0A3}" presName="hierRoot1" presStyleCnt="0">
        <dgm:presLayoutVars>
          <dgm:hierBranch val="init"/>
        </dgm:presLayoutVars>
      </dgm:prSet>
      <dgm:spPr/>
    </dgm:pt>
    <dgm:pt modelId="{8923353B-04AF-C74A-8B8A-0CB67422077A}" type="pres">
      <dgm:prSet presAssocID="{E7537099-DBC5-CC42-B115-A4D6A9A6F0A3}" presName="rootComposite1" presStyleCnt="0"/>
      <dgm:spPr/>
    </dgm:pt>
    <dgm:pt modelId="{0D05C0C0-5E19-A940-B43C-FAC27F344615}" type="pres">
      <dgm:prSet presAssocID="{E7537099-DBC5-CC42-B115-A4D6A9A6F0A3}" presName="rootText1" presStyleLbl="node0" presStyleIdx="0" presStyleCnt="1">
        <dgm:presLayoutVars>
          <dgm:chPref val="3"/>
        </dgm:presLayoutVars>
      </dgm:prSet>
      <dgm:spPr/>
      <dgm:t>
        <a:bodyPr/>
        <a:lstStyle/>
        <a:p>
          <a:endParaRPr lang="en-US"/>
        </a:p>
      </dgm:t>
    </dgm:pt>
    <dgm:pt modelId="{66DCD11F-883E-C746-AFAB-D765242C433D}" type="pres">
      <dgm:prSet presAssocID="{E7537099-DBC5-CC42-B115-A4D6A9A6F0A3}" presName="rootConnector1" presStyleLbl="node1" presStyleIdx="0" presStyleCnt="0"/>
      <dgm:spPr/>
      <dgm:t>
        <a:bodyPr/>
        <a:lstStyle/>
        <a:p>
          <a:endParaRPr lang="en-US"/>
        </a:p>
      </dgm:t>
    </dgm:pt>
    <dgm:pt modelId="{5BFB263F-7BCC-8049-81D5-906BF9FD894D}" type="pres">
      <dgm:prSet presAssocID="{E7537099-DBC5-CC42-B115-A4D6A9A6F0A3}" presName="hierChild2" presStyleCnt="0"/>
      <dgm:spPr/>
    </dgm:pt>
    <dgm:pt modelId="{F4A1B983-EB2A-D24E-943D-C9AAF0A49C20}" type="pres">
      <dgm:prSet presAssocID="{6295FADD-2F36-9848-8E5C-C24690610183}" presName="Name37" presStyleLbl="parChTrans1D2" presStyleIdx="0" presStyleCnt="1"/>
      <dgm:spPr/>
      <dgm:t>
        <a:bodyPr/>
        <a:lstStyle/>
        <a:p>
          <a:endParaRPr lang="en-US"/>
        </a:p>
      </dgm:t>
    </dgm:pt>
    <dgm:pt modelId="{E378E6F4-2B4B-5247-9E25-79E3F0ADEAB0}" type="pres">
      <dgm:prSet presAssocID="{9D38E52A-E037-384E-A444-47E8C96B6731}" presName="hierRoot2" presStyleCnt="0">
        <dgm:presLayoutVars>
          <dgm:hierBranch val="init"/>
        </dgm:presLayoutVars>
      </dgm:prSet>
      <dgm:spPr/>
    </dgm:pt>
    <dgm:pt modelId="{9AF0B321-8DB1-4546-BB2C-D7F3DAFDFE40}" type="pres">
      <dgm:prSet presAssocID="{9D38E52A-E037-384E-A444-47E8C96B6731}" presName="rootComposite" presStyleCnt="0"/>
      <dgm:spPr/>
    </dgm:pt>
    <dgm:pt modelId="{3284B33F-9CD2-814E-A154-476858A9050F}" type="pres">
      <dgm:prSet presAssocID="{9D38E52A-E037-384E-A444-47E8C96B6731}" presName="rootText" presStyleLbl="node2" presStyleIdx="0" presStyleCnt="1">
        <dgm:presLayoutVars>
          <dgm:chPref val="3"/>
        </dgm:presLayoutVars>
      </dgm:prSet>
      <dgm:spPr/>
      <dgm:t>
        <a:bodyPr/>
        <a:lstStyle/>
        <a:p>
          <a:endParaRPr lang="en-US"/>
        </a:p>
      </dgm:t>
    </dgm:pt>
    <dgm:pt modelId="{99491B73-CCE8-2A40-914D-59C5AA64EFA3}" type="pres">
      <dgm:prSet presAssocID="{9D38E52A-E037-384E-A444-47E8C96B6731}" presName="rootConnector" presStyleLbl="node2" presStyleIdx="0" presStyleCnt="1"/>
      <dgm:spPr/>
      <dgm:t>
        <a:bodyPr/>
        <a:lstStyle/>
        <a:p>
          <a:endParaRPr lang="en-US"/>
        </a:p>
      </dgm:t>
    </dgm:pt>
    <dgm:pt modelId="{FC14800C-D497-9D4A-B47A-8CF23994EA49}" type="pres">
      <dgm:prSet presAssocID="{9D38E52A-E037-384E-A444-47E8C96B6731}" presName="hierChild4" presStyleCnt="0"/>
      <dgm:spPr/>
    </dgm:pt>
    <dgm:pt modelId="{075F37C4-E2EE-374B-8B73-421C93BBD060}" type="pres">
      <dgm:prSet presAssocID="{DE8B9B00-036E-FC41-9115-287E5EAF96D5}" presName="Name37" presStyleLbl="parChTrans1D3" presStyleIdx="0" presStyleCnt="1"/>
      <dgm:spPr/>
      <dgm:t>
        <a:bodyPr/>
        <a:lstStyle/>
        <a:p>
          <a:endParaRPr lang="en-US"/>
        </a:p>
      </dgm:t>
    </dgm:pt>
    <dgm:pt modelId="{FF7F79B1-AB27-A743-90CF-C32EE5DCE913}" type="pres">
      <dgm:prSet presAssocID="{5766F47F-D4F5-4C4D-8921-D7FF33542567}" presName="hierRoot2" presStyleCnt="0">
        <dgm:presLayoutVars>
          <dgm:hierBranch val="init"/>
        </dgm:presLayoutVars>
      </dgm:prSet>
      <dgm:spPr/>
    </dgm:pt>
    <dgm:pt modelId="{4337915B-D221-E243-9EA4-11E735133648}" type="pres">
      <dgm:prSet presAssocID="{5766F47F-D4F5-4C4D-8921-D7FF33542567}" presName="rootComposite" presStyleCnt="0"/>
      <dgm:spPr/>
    </dgm:pt>
    <dgm:pt modelId="{B408EA29-D480-664C-975A-3A87FB0441BD}" type="pres">
      <dgm:prSet presAssocID="{5766F47F-D4F5-4C4D-8921-D7FF33542567}" presName="rootText" presStyleLbl="node3" presStyleIdx="0" presStyleCnt="1">
        <dgm:presLayoutVars>
          <dgm:chPref val="3"/>
        </dgm:presLayoutVars>
      </dgm:prSet>
      <dgm:spPr/>
      <dgm:t>
        <a:bodyPr/>
        <a:lstStyle/>
        <a:p>
          <a:endParaRPr lang="en-US"/>
        </a:p>
      </dgm:t>
    </dgm:pt>
    <dgm:pt modelId="{45D14419-75F3-5D4A-800F-2B33318F90C2}" type="pres">
      <dgm:prSet presAssocID="{5766F47F-D4F5-4C4D-8921-D7FF33542567}" presName="rootConnector" presStyleLbl="node3" presStyleIdx="0" presStyleCnt="1"/>
      <dgm:spPr/>
      <dgm:t>
        <a:bodyPr/>
        <a:lstStyle/>
        <a:p>
          <a:endParaRPr lang="en-US"/>
        </a:p>
      </dgm:t>
    </dgm:pt>
    <dgm:pt modelId="{631290A0-2E70-0347-8DDC-0A1EFBE72D25}" type="pres">
      <dgm:prSet presAssocID="{5766F47F-D4F5-4C4D-8921-D7FF33542567}" presName="hierChild4" presStyleCnt="0"/>
      <dgm:spPr/>
    </dgm:pt>
    <dgm:pt modelId="{679BD9D0-2BA9-614C-A2F5-6B20E35B109F}" type="pres">
      <dgm:prSet presAssocID="{DE44B360-D585-F24C-AE14-AB21F157B1DB}" presName="Name37" presStyleLbl="parChTrans1D4" presStyleIdx="0" presStyleCnt="2"/>
      <dgm:spPr/>
      <dgm:t>
        <a:bodyPr/>
        <a:lstStyle/>
        <a:p>
          <a:endParaRPr lang="en-US"/>
        </a:p>
      </dgm:t>
    </dgm:pt>
    <dgm:pt modelId="{BF0A578A-B885-4C40-B410-3A95FF2FB43D}" type="pres">
      <dgm:prSet presAssocID="{2AA5E016-9ED1-BB46-81E9-113C49BB1F34}" presName="hierRoot2" presStyleCnt="0">
        <dgm:presLayoutVars>
          <dgm:hierBranch val="hang"/>
        </dgm:presLayoutVars>
      </dgm:prSet>
      <dgm:spPr/>
    </dgm:pt>
    <dgm:pt modelId="{9FA2CF5C-F665-B740-B93A-4D3595E7FF54}" type="pres">
      <dgm:prSet presAssocID="{2AA5E016-9ED1-BB46-81E9-113C49BB1F34}" presName="rootComposite" presStyleCnt="0"/>
      <dgm:spPr/>
    </dgm:pt>
    <dgm:pt modelId="{EBC92A5C-86FE-9742-BFA9-B53D0A664AD8}" type="pres">
      <dgm:prSet presAssocID="{2AA5E016-9ED1-BB46-81E9-113C49BB1F34}" presName="rootText" presStyleLbl="node4" presStyleIdx="0" presStyleCnt="2">
        <dgm:presLayoutVars>
          <dgm:chPref val="3"/>
        </dgm:presLayoutVars>
      </dgm:prSet>
      <dgm:spPr/>
      <dgm:t>
        <a:bodyPr/>
        <a:lstStyle/>
        <a:p>
          <a:endParaRPr lang="en-US"/>
        </a:p>
      </dgm:t>
    </dgm:pt>
    <dgm:pt modelId="{A209817F-9C8F-1D4F-A8CB-84907DEF2102}" type="pres">
      <dgm:prSet presAssocID="{2AA5E016-9ED1-BB46-81E9-113C49BB1F34}" presName="rootConnector" presStyleLbl="node4" presStyleIdx="0" presStyleCnt="2"/>
      <dgm:spPr/>
      <dgm:t>
        <a:bodyPr/>
        <a:lstStyle/>
        <a:p>
          <a:endParaRPr lang="en-US"/>
        </a:p>
      </dgm:t>
    </dgm:pt>
    <dgm:pt modelId="{AB8EAB04-AF3C-C94D-9D28-7557958EE547}" type="pres">
      <dgm:prSet presAssocID="{2AA5E016-9ED1-BB46-81E9-113C49BB1F34}" presName="hierChild4" presStyleCnt="0"/>
      <dgm:spPr/>
    </dgm:pt>
    <dgm:pt modelId="{6E431DCE-F1BD-5B41-BA1A-38A12A6563EB}" type="pres">
      <dgm:prSet presAssocID="{7BB7D11A-0D08-DF4A-B1D8-2A77193233AB}" presName="Name48" presStyleLbl="parChTrans1D4" presStyleIdx="1" presStyleCnt="2"/>
      <dgm:spPr/>
      <dgm:t>
        <a:bodyPr/>
        <a:lstStyle/>
        <a:p>
          <a:endParaRPr lang="en-US"/>
        </a:p>
      </dgm:t>
    </dgm:pt>
    <dgm:pt modelId="{49908ADE-E7DA-454C-B290-8006DFEFA5D3}" type="pres">
      <dgm:prSet presAssocID="{193AEBDD-C1C5-1443-AEDE-5095E58BDA15}" presName="hierRoot2" presStyleCnt="0">
        <dgm:presLayoutVars>
          <dgm:hierBranch val="init"/>
        </dgm:presLayoutVars>
      </dgm:prSet>
      <dgm:spPr/>
    </dgm:pt>
    <dgm:pt modelId="{ACC421D3-5121-7242-8FA1-AFB85A139FC4}" type="pres">
      <dgm:prSet presAssocID="{193AEBDD-C1C5-1443-AEDE-5095E58BDA15}" presName="rootComposite" presStyleCnt="0"/>
      <dgm:spPr/>
    </dgm:pt>
    <dgm:pt modelId="{71DB4FF2-E0E1-0841-BB4F-3D60E40C87D0}" type="pres">
      <dgm:prSet presAssocID="{193AEBDD-C1C5-1443-AEDE-5095E58BDA15}" presName="rootText" presStyleLbl="node4" presStyleIdx="1" presStyleCnt="2" custLinFactNeighborX="-29404" custLinFactNeighborY="-2355">
        <dgm:presLayoutVars>
          <dgm:chPref val="3"/>
        </dgm:presLayoutVars>
      </dgm:prSet>
      <dgm:spPr/>
      <dgm:t>
        <a:bodyPr/>
        <a:lstStyle/>
        <a:p>
          <a:endParaRPr lang="en-US"/>
        </a:p>
      </dgm:t>
    </dgm:pt>
    <dgm:pt modelId="{5A9CF046-7E3A-434F-ADBC-3C34AEA93DD3}" type="pres">
      <dgm:prSet presAssocID="{193AEBDD-C1C5-1443-AEDE-5095E58BDA15}" presName="rootConnector" presStyleLbl="node4" presStyleIdx="1" presStyleCnt="2"/>
      <dgm:spPr/>
      <dgm:t>
        <a:bodyPr/>
        <a:lstStyle/>
        <a:p>
          <a:endParaRPr lang="en-US"/>
        </a:p>
      </dgm:t>
    </dgm:pt>
    <dgm:pt modelId="{5E0893CC-3B88-5549-A1FD-8C86AC089BB9}" type="pres">
      <dgm:prSet presAssocID="{193AEBDD-C1C5-1443-AEDE-5095E58BDA15}" presName="hierChild4" presStyleCnt="0"/>
      <dgm:spPr/>
    </dgm:pt>
    <dgm:pt modelId="{1A998780-4F33-BE41-A970-A28BEC050932}" type="pres">
      <dgm:prSet presAssocID="{193AEBDD-C1C5-1443-AEDE-5095E58BDA15}" presName="hierChild5" presStyleCnt="0"/>
      <dgm:spPr/>
    </dgm:pt>
    <dgm:pt modelId="{7C28E7E7-DD9B-0B42-A58D-79F10E43E4E7}" type="pres">
      <dgm:prSet presAssocID="{2AA5E016-9ED1-BB46-81E9-113C49BB1F34}" presName="hierChild5" presStyleCnt="0"/>
      <dgm:spPr/>
    </dgm:pt>
    <dgm:pt modelId="{9A2A784C-3282-E548-A09F-F21F2FEB807A}" type="pres">
      <dgm:prSet presAssocID="{5766F47F-D4F5-4C4D-8921-D7FF33542567}" presName="hierChild5" presStyleCnt="0"/>
      <dgm:spPr/>
    </dgm:pt>
    <dgm:pt modelId="{55420F63-B16C-844E-92BE-E579ADD0EE9F}" type="pres">
      <dgm:prSet presAssocID="{9D38E52A-E037-384E-A444-47E8C96B6731}" presName="hierChild5" presStyleCnt="0"/>
      <dgm:spPr/>
    </dgm:pt>
    <dgm:pt modelId="{EBA3DB83-2991-EC45-A6DA-4CE8BA92C977}" type="pres">
      <dgm:prSet presAssocID="{E7537099-DBC5-CC42-B115-A4D6A9A6F0A3}" presName="hierChild3" presStyleCnt="0"/>
      <dgm:spPr/>
    </dgm:pt>
  </dgm:ptLst>
  <dgm:cxnLst>
    <dgm:cxn modelId="{5267F560-928C-9249-AF67-1AB1513E4A3D}" srcId="{E7537099-DBC5-CC42-B115-A4D6A9A6F0A3}" destId="{9D38E52A-E037-384E-A444-47E8C96B6731}" srcOrd="0" destOrd="0" parTransId="{6295FADD-2F36-9848-8E5C-C24690610183}" sibTransId="{1821715E-23C5-124C-B5F1-8179E1898DB2}"/>
    <dgm:cxn modelId="{97D7BBAC-EC37-3449-9962-B4F570408713}" type="presOf" srcId="{5766F47F-D4F5-4C4D-8921-D7FF33542567}" destId="{45D14419-75F3-5D4A-800F-2B33318F90C2}" srcOrd="1" destOrd="0" presId="urn:microsoft.com/office/officeart/2005/8/layout/orgChart1"/>
    <dgm:cxn modelId="{92674E5A-118F-684C-BA0E-21A30FE86D95}" srcId="{9D38E52A-E037-384E-A444-47E8C96B6731}" destId="{5766F47F-D4F5-4C4D-8921-D7FF33542567}" srcOrd="0" destOrd="0" parTransId="{DE8B9B00-036E-FC41-9115-287E5EAF96D5}" sibTransId="{965771B5-E34A-6B4D-89AA-64650689AFEC}"/>
    <dgm:cxn modelId="{D8F76D15-8C20-6449-922C-6FECAC186135}" type="presOf" srcId="{5766F47F-D4F5-4C4D-8921-D7FF33542567}" destId="{B408EA29-D480-664C-975A-3A87FB0441BD}" srcOrd="0" destOrd="0" presId="urn:microsoft.com/office/officeart/2005/8/layout/orgChart1"/>
    <dgm:cxn modelId="{4D61A517-51C2-F143-BB0A-2DCBD05E30BB}" type="presOf" srcId="{9D38E52A-E037-384E-A444-47E8C96B6731}" destId="{3284B33F-9CD2-814E-A154-476858A9050F}" srcOrd="0" destOrd="0" presId="urn:microsoft.com/office/officeart/2005/8/layout/orgChart1"/>
    <dgm:cxn modelId="{36C43041-BC11-5840-815D-BD5D03A2DA6C}" type="presOf" srcId="{7BB7D11A-0D08-DF4A-B1D8-2A77193233AB}" destId="{6E431DCE-F1BD-5B41-BA1A-38A12A6563EB}" srcOrd="0" destOrd="0" presId="urn:microsoft.com/office/officeart/2005/8/layout/orgChart1"/>
    <dgm:cxn modelId="{D54BA8F7-A735-8E45-8FD8-F6732CD8A6FD}" srcId="{448647F7-76AC-5142-942B-E9CD21493ADA}" destId="{E7537099-DBC5-CC42-B115-A4D6A9A6F0A3}" srcOrd="0" destOrd="0" parTransId="{B81BCF5C-6733-8149-9110-971D2452ECCF}" sibTransId="{C63A9395-3F64-FF42-9F07-A1940DB0AC26}"/>
    <dgm:cxn modelId="{9A949551-9260-994D-9FC5-3913E9258C0A}" type="presOf" srcId="{DE44B360-D585-F24C-AE14-AB21F157B1DB}" destId="{679BD9D0-2BA9-614C-A2F5-6B20E35B109F}" srcOrd="0" destOrd="0" presId="urn:microsoft.com/office/officeart/2005/8/layout/orgChart1"/>
    <dgm:cxn modelId="{0AB5A461-7552-C344-A4E0-50D532A548E4}" type="presOf" srcId="{2AA5E016-9ED1-BB46-81E9-113C49BB1F34}" destId="{A209817F-9C8F-1D4F-A8CB-84907DEF2102}" srcOrd="1" destOrd="0" presId="urn:microsoft.com/office/officeart/2005/8/layout/orgChart1"/>
    <dgm:cxn modelId="{EE837CF8-3981-2046-ABC0-2CFBAD80970E}" type="presOf" srcId="{E7537099-DBC5-CC42-B115-A4D6A9A6F0A3}" destId="{0D05C0C0-5E19-A940-B43C-FAC27F344615}" srcOrd="0" destOrd="0" presId="urn:microsoft.com/office/officeart/2005/8/layout/orgChart1"/>
    <dgm:cxn modelId="{73DF87AD-A018-F346-AA3C-0584792A1486}" srcId="{5766F47F-D4F5-4C4D-8921-D7FF33542567}" destId="{2AA5E016-9ED1-BB46-81E9-113C49BB1F34}" srcOrd="0" destOrd="0" parTransId="{DE44B360-D585-F24C-AE14-AB21F157B1DB}" sibTransId="{61114CC3-0A76-9A44-A4F0-949B40A2660C}"/>
    <dgm:cxn modelId="{ADB7FB6C-CD14-8A47-923B-7FC29BB7F85F}" type="presOf" srcId="{6295FADD-2F36-9848-8E5C-C24690610183}" destId="{F4A1B983-EB2A-D24E-943D-C9AAF0A49C20}" srcOrd="0" destOrd="0" presId="urn:microsoft.com/office/officeart/2005/8/layout/orgChart1"/>
    <dgm:cxn modelId="{78A7AFFB-5A6B-0545-8F69-08545DA4ED74}" type="presOf" srcId="{9D38E52A-E037-384E-A444-47E8C96B6731}" destId="{99491B73-CCE8-2A40-914D-59C5AA64EFA3}" srcOrd="1" destOrd="0" presId="urn:microsoft.com/office/officeart/2005/8/layout/orgChart1"/>
    <dgm:cxn modelId="{9E6DE324-1399-654A-9B82-9CAC16657379}" type="presOf" srcId="{DE8B9B00-036E-FC41-9115-287E5EAF96D5}" destId="{075F37C4-E2EE-374B-8B73-421C93BBD060}" srcOrd="0" destOrd="0" presId="urn:microsoft.com/office/officeart/2005/8/layout/orgChart1"/>
    <dgm:cxn modelId="{EA81D2CD-C899-6046-ABC8-CEAAAD0F5313}" type="presOf" srcId="{448647F7-76AC-5142-942B-E9CD21493ADA}" destId="{C33B2D75-0F4D-4F40-87CC-2D1960194CB1}" srcOrd="0" destOrd="0" presId="urn:microsoft.com/office/officeart/2005/8/layout/orgChart1"/>
    <dgm:cxn modelId="{3482477B-3735-A341-A5F1-0AD7C6BC886E}" type="presOf" srcId="{193AEBDD-C1C5-1443-AEDE-5095E58BDA15}" destId="{71DB4FF2-E0E1-0841-BB4F-3D60E40C87D0}" srcOrd="0" destOrd="0" presId="urn:microsoft.com/office/officeart/2005/8/layout/orgChart1"/>
    <dgm:cxn modelId="{05CE3F3E-5BF5-BF4C-B05C-136748142F79}" type="presOf" srcId="{E7537099-DBC5-CC42-B115-A4D6A9A6F0A3}" destId="{66DCD11F-883E-C746-AFAB-D765242C433D}" srcOrd="1" destOrd="0" presId="urn:microsoft.com/office/officeart/2005/8/layout/orgChart1"/>
    <dgm:cxn modelId="{005567CB-D3BF-CF48-B28A-3E7030757F6D}" type="presOf" srcId="{2AA5E016-9ED1-BB46-81E9-113C49BB1F34}" destId="{EBC92A5C-86FE-9742-BFA9-B53D0A664AD8}" srcOrd="0" destOrd="0" presId="urn:microsoft.com/office/officeart/2005/8/layout/orgChart1"/>
    <dgm:cxn modelId="{E6C9AF68-1553-554E-A414-819F9BC4FA59}" type="presOf" srcId="{193AEBDD-C1C5-1443-AEDE-5095E58BDA15}" destId="{5A9CF046-7E3A-434F-ADBC-3C34AEA93DD3}" srcOrd="1" destOrd="0" presId="urn:microsoft.com/office/officeart/2005/8/layout/orgChart1"/>
    <dgm:cxn modelId="{F2672332-96F7-3E4F-8160-7B8BD570A79C}" srcId="{2AA5E016-9ED1-BB46-81E9-113C49BB1F34}" destId="{193AEBDD-C1C5-1443-AEDE-5095E58BDA15}" srcOrd="0" destOrd="0" parTransId="{7BB7D11A-0D08-DF4A-B1D8-2A77193233AB}" sibTransId="{B1C53520-BD4A-5340-8200-7FD5F8DB9D80}"/>
    <dgm:cxn modelId="{E69561B6-E532-0A47-99A7-AE0060EE76EE}" type="presParOf" srcId="{C33B2D75-0F4D-4F40-87CC-2D1960194CB1}" destId="{353FC543-8991-0C4E-8147-EC7E8E147290}" srcOrd="0" destOrd="0" presId="urn:microsoft.com/office/officeart/2005/8/layout/orgChart1"/>
    <dgm:cxn modelId="{D1146D24-6439-9449-8F68-A1474FC6E61A}" type="presParOf" srcId="{353FC543-8991-0C4E-8147-EC7E8E147290}" destId="{8923353B-04AF-C74A-8B8A-0CB67422077A}" srcOrd="0" destOrd="0" presId="urn:microsoft.com/office/officeart/2005/8/layout/orgChart1"/>
    <dgm:cxn modelId="{1F926D25-DD2F-B343-B4A5-673FE53F83E4}" type="presParOf" srcId="{8923353B-04AF-C74A-8B8A-0CB67422077A}" destId="{0D05C0C0-5E19-A940-B43C-FAC27F344615}" srcOrd="0" destOrd="0" presId="urn:microsoft.com/office/officeart/2005/8/layout/orgChart1"/>
    <dgm:cxn modelId="{F7D9797E-9C47-7E4E-A4C5-530B8FC439B7}" type="presParOf" srcId="{8923353B-04AF-C74A-8B8A-0CB67422077A}" destId="{66DCD11F-883E-C746-AFAB-D765242C433D}" srcOrd="1" destOrd="0" presId="urn:microsoft.com/office/officeart/2005/8/layout/orgChart1"/>
    <dgm:cxn modelId="{A20800AA-BA47-0F48-95FE-DA57B320CA50}" type="presParOf" srcId="{353FC543-8991-0C4E-8147-EC7E8E147290}" destId="{5BFB263F-7BCC-8049-81D5-906BF9FD894D}" srcOrd="1" destOrd="0" presId="urn:microsoft.com/office/officeart/2005/8/layout/orgChart1"/>
    <dgm:cxn modelId="{C5EC69D0-8065-E243-9E3A-59716E3377CF}" type="presParOf" srcId="{5BFB263F-7BCC-8049-81D5-906BF9FD894D}" destId="{F4A1B983-EB2A-D24E-943D-C9AAF0A49C20}" srcOrd="0" destOrd="0" presId="urn:microsoft.com/office/officeart/2005/8/layout/orgChart1"/>
    <dgm:cxn modelId="{0FE4B417-0F8F-4048-8B54-D840E8CF6750}" type="presParOf" srcId="{5BFB263F-7BCC-8049-81D5-906BF9FD894D}" destId="{E378E6F4-2B4B-5247-9E25-79E3F0ADEAB0}" srcOrd="1" destOrd="0" presId="urn:microsoft.com/office/officeart/2005/8/layout/orgChart1"/>
    <dgm:cxn modelId="{98D8A170-05A4-C348-AF5C-D9C06383B3D9}" type="presParOf" srcId="{E378E6F4-2B4B-5247-9E25-79E3F0ADEAB0}" destId="{9AF0B321-8DB1-4546-BB2C-D7F3DAFDFE40}" srcOrd="0" destOrd="0" presId="urn:microsoft.com/office/officeart/2005/8/layout/orgChart1"/>
    <dgm:cxn modelId="{E82EC777-8270-2048-85B3-BA2D9D1E5700}" type="presParOf" srcId="{9AF0B321-8DB1-4546-BB2C-D7F3DAFDFE40}" destId="{3284B33F-9CD2-814E-A154-476858A9050F}" srcOrd="0" destOrd="0" presId="urn:microsoft.com/office/officeart/2005/8/layout/orgChart1"/>
    <dgm:cxn modelId="{543B00A6-7F83-6641-86C4-2B2C1153AC8F}" type="presParOf" srcId="{9AF0B321-8DB1-4546-BB2C-D7F3DAFDFE40}" destId="{99491B73-CCE8-2A40-914D-59C5AA64EFA3}" srcOrd="1" destOrd="0" presId="urn:microsoft.com/office/officeart/2005/8/layout/orgChart1"/>
    <dgm:cxn modelId="{A0B7559D-FEA3-234A-B5E0-43722B79FC74}" type="presParOf" srcId="{E378E6F4-2B4B-5247-9E25-79E3F0ADEAB0}" destId="{FC14800C-D497-9D4A-B47A-8CF23994EA49}" srcOrd="1" destOrd="0" presId="urn:microsoft.com/office/officeart/2005/8/layout/orgChart1"/>
    <dgm:cxn modelId="{A8050767-78B0-BE48-897E-306C7098D811}" type="presParOf" srcId="{FC14800C-D497-9D4A-B47A-8CF23994EA49}" destId="{075F37C4-E2EE-374B-8B73-421C93BBD060}" srcOrd="0" destOrd="0" presId="urn:microsoft.com/office/officeart/2005/8/layout/orgChart1"/>
    <dgm:cxn modelId="{BE3EC91E-D466-E046-B738-70C484E00D0D}" type="presParOf" srcId="{FC14800C-D497-9D4A-B47A-8CF23994EA49}" destId="{FF7F79B1-AB27-A743-90CF-C32EE5DCE913}" srcOrd="1" destOrd="0" presId="urn:microsoft.com/office/officeart/2005/8/layout/orgChart1"/>
    <dgm:cxn modelId="{D4D16255-4FAF-8944-B586-C4131C9250CB}" type="presParOf" srcId="{FF7F79B1-AB27-A743-90CF-C32EE5DCE913}" destId="{4337915B-D221-E243-9EA4-11E735133648}" srcOrd="0" destOrd="0" presId="urn:microsoft.com/office/officeart/2005/8/layout/orgChart1"/>
    <dgm:cxn modelId="{FBD3CE00-C8EF-074C-AD17-9A864E226FB0}" type="presParOf" srcId="{4337915B-D221-E243-9EA4-11E735133648}" destId="{B408EA29-D480-664C-975A-3A87FB0441BD}" srcOrd="0" destOrd="0" presId="urn:microsoft.com/office/officeart/2005/8/layout/orgChart1"/>
    <dgm:cxn modelId="{6B0FFABA-1A8A-EC4B-8F16-10CD2CBB07BA}" type="presParOf" srcId="{4337915B-D221-E243-9EA4-11E735133648}" destId="{45D14419-75F3-5D4A-800F-2B33318F90C2}" srcOrd="1" destOrd="0" presId="urn:microsoft.com/office/officeart/2005/8/layout/orgChart1"/>
    <dgm:cxn modelId="{1F07C31F-D06E-7648-AE75-07F38C1C3CE7}" type="presParOf" srcId="{FF7F79B1-AB27-A743-90CF-C32EE5DCE913}" destId="{631290A0-2E70-0347-8DDC-0A1EFBE72D25}" srcOrd="1" destOrd="0" presId="urn:microsoft.com/office/officeart/2005/8/layout/orgChart1"/>
    <dgm:cxn modelId="{FEE978A3-4BBB-094D-939D-F82BCB4A2723}" type="presParOf" srcId="{631290A0-2E70-0347-8DDC-0A1EFBE72D25}" destId="{679BD9D0-2BA9-614C-A2F5-6B20E35B109F}" srcOrd="0" destOrd="0" presId="urn:microsoft.com/office/officeart/2005/8/layout/orgChart1"/>
    <dgm:cxn modelId="{B3F46741-7434-594B-8379-9FDDDAABA37F}" type="presParOf" srcId="{631290A0-2E70-0347-8DDC-0A1EFBE72D25}" destId="{BF0A578A-B885-4C40-B410-3A95FF2FB43D}" srcOrd="1" destOrd="0" presId="urn:microsoft.com/office/officeart/2005/8/layout/orgChart1"/>
    <dgm:cxn modelId="{199B2192-8B2F-6744-B2EE-89C3D17C4E25}" type="presParOf" srcId="{BF0A578A-B885-4C40-B410-3A95FF2FB43D}" destId="{9FA2CF5C-F665-B740-B93A-4D3595E7FF54}" srcOrd="0" destOrd="0" presId="urn:microsoft.com/office/officeart/2005/8/layout/orgChart1"/>
    <dgm:cxn modelId="{D5956F85-D88D-6E4A-BEE3-10B638AD2854}" type="presParOf" srcId="{9FA2CF5C-F665-B740-B93A-4D3595E7FF54}" destId="{EBC92A5C-86FE-9742-BFA9-B53D0A664AD8}" srcOrd="0" destOrd="0" presId="urn:microsoft.com/office/officeart/2005/8/layout/orgChart1"/>
    <dgm:cxn modelId="{7AD414F4-CD90-044E-B40B-1689EB81E5AE}" type="presParOf" srcId="{9FA2CF5C-F665-B740-B93A-4D3595E7FF54}" destId="{A209817F-9C8F-1D4F-A8CB-84907DEF2102}" srcOrd="1" destOrd="0" presId="urn:microsoft.com/office/officeart/2005/8/layout/orgChart1"/>
    <dgm:cxn modelId="{1D3C2C4E-285B-D243-8805-29E20DB6318B}" type="presParOf" srcId="{BF0A578A-B885-4C40-B410-3A95FF2FB43D}" destId="{AB8EAB04-AF3C-C94D-9D28-7557958EE547}" srcOrd="1" destOrd="0" presId="urn:microsoft.com/office/officeart/2005/8/layout/orgChart1"/>
    <dgm:cxn modelId="{68CFBBF3-5401-7F4A-8B5C-04D6398D8651}" type="presParOf" srcId="{AB8EAB04-AF3C-C94D-9D28-7557958EE547}" destId="{6E431DCE-F1BD-5B41-BA1A-38A12A6563EB}" srcOrd="0" destOrd="0" presId="urn:microsoft.com/office/officeart/2005/8/layout/orgChart1"/>
    <dgm:cxn modelId="{5DA76542-6170-E94B-9B5B-CCE87844F6DC}" type="presParOf" srcId="{AB8EAB04-AF3C-C94D-9D28-7557958EE547}" destId="{49908ADE-E7DA-454C-B290-8006DFEFA5D3}" srcOrd="1" destOrd="0" presId="urn:microsoft.com/office/officeart/2005/8/layout/orgChart1"/>
    <dgm:cxn modelId="{C225D5F1-8205-DC49-93B2-4A389886B7ED}" type="presParOf" srcId="{49908ADE-E7DA-454C-B290-8006DFEFA5D3}" destId="{ACC421D3-5121-7242-8FA1-AFB85A139FC4}" srcOrd="0" destOrd="0" presId="urn:microsoft.com/office/officeart/2005/8/layout/orgChart1"/>
    <dgm:cxn modelId="{E324BE92-77A2-474B-AC61-28312BDEABD7}" type="presParOf" srcId="{ACC421D3-5121-7242-8FA1-AFB85A139FC4}" destId="{71DB4FF2-E0E1-0841-BB4F-3D60E40C87D0}" srcOrd="0" destOrd="0" presId="urn:microsoft.com/office/officeart/2005/8/layout/orgChart1"/>
    <dgm:cxn modelId="{4E12694A-2938-F744-A2A1-AAFF881FD623}" type="presParOf" srcId="{ACC421D3-5121-7242-8FA1-AFB85A139FC4}" destId="{5A9CF046-7E3A-434F-ADBC-3C34AEA93DD3}" srcOrd="1" destOrd="0" presId="urn:microsoft.com/office/officeart/2005/8/layout/orgChart1"/>
    <dgm:cxn modelId="{EA61C0C8-2E43-F340-8B81-1E5EA007343A}" type="presParOf" srcId="{49908ADE-E7DA-454C-B290-8006DFEFA5D3}" destId="{5E0893CC-3B88-5549-A1FD-8C86AC089BB9}" srcOrd="1" destOrd="0" presId="urn:microsoft.com/office/officeart/2005/8/layout/orgChart1"/>
    <dgm:cxn modelId="{78C77374-3BF6-F340-B035-D28F908CDEC1}" type="presParOf" srcId="{49908ADE-E7DA-454C-B290-8006DFEFA5D3}" destId="{1A998780-4F33-BE41-A970-A28BEC050932}" srcOrd="2" destOrd="0" presId="urn:microsoft.com/office/officeart/2005/8/layout/orgChart1"/>
    <dgm:cxn modelId="{F8F9223A-41DB-274E-ADC3-90CD75A6B0F2}" type="presParOf" srcId="{BF0A578A-B885-4C40-B410-3A95FF2FB43D}" destId="{7C28E7E7-DD9B-0B42-A58D-79F10E43E4E7}" srcOrd="2" destOrd="0" presId="urn:microsoft.com/office/officeart/2005/8/layout/orgChart1"/>
    <dgm:cxn modelId="{B9C4E7D0-1DAD-924A-8B5C-4BB48B6448F3}" type="presParOf" srcId="{FF7F79B1-AB27-A743-90CF-C32EE5DCE913}" destId="{9A2A784C-3282-E548-A09F-F21F2FEB807A}" srcOrd="2" destOrd="0" presId="urn:microsoft.com/office/officeart/2005/8/layout/orgChart1"/>
    <dgm:cxn modelId="{7E599502-7586-7442-AB3B-3ABCB21C4D48}" type="presParOf" srcId="{E378E6F4-2B4B-5247-9E25-79E3F0ADEAB0}" destId="{55420F63-B16C-844E-92BE-E579ADD0EE9F}" srcOrd="2" destOrd="0" presId="urn:microsoft.com/office/officeart/2005/8/layout/orgChart1"/>
    <dgm:cxn modelId="{4038F62E-F9A3-4B49-8A4C-7C84EAD1764D}" type="presParOf" srcId="{353FC543-8991-0C4E-8147-EC7E8E147290}" destId="{EBA3DB83-2991-EC45-A6DA-4CE8BA92C97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51315-748B-E847-9116-3F8C57F314FB}">
      <dsp:nvSpPr>
        <dsp:cNvPr id="0" name=""/>
        <dsp:cNvSpPr/>
      </dsp:nvSpPr>
      <dsp:spPr>
        <a:xfrm>
          <a:off x="1434441" y="1333961"/>
          <a:ext cx="1759704" cy="1630397"/>
        </a:xfrm>
        <a:prstGeom prst="gear9">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Columnar</a:t>
          </a:r>
          <a:endParaRPr lang="en-US" sz="1600" b="1" kern="1200" dirty="0">
            <a:solidFill>
              <a:schemeClr val="tx1"/>
            </a:solidFill>
          </a:endParaRPr>
        </a:p>
      </dsp:txBody>
      <dsp:txXfrm>
        <a:off x="1778556" y="1715874"/>
        <a:ext cx="1071474" cy="838057"/>
      </dsp:txXfrm>
    </dsp:sp>
    <dsp:sp modelId="{487D960B-0470-1941-896E-D2FDD4A541F8}">
      <dsp:nvSpPr>
        <dsp:cNvPr id="0" name=""/>
        <dsp:cNvSpPr/>
      </dsp:nvSpPr>
      <dsp:spPr>
        <a:xfrm>
          <a:off x="383819" y="948594"/>
          <a:ext cx="1386323" cy="1185743"/>
        </a:xfrm>
        <a:prstGeom prst="gear6">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MPP</a:t>
          </a:r>
          <a:endParaRPr lang="en-US" sz="1400" b="1" kern="1200" dirty="0">
            <a:solidFill>
              <a:schemeClr val="tx1"/>
            </a:solidFill>
          </a:endParaRPr>
        </a:p>
      </dsp:txBody>
      <dsp:txXfrm>
        <a:off x="711490" y="1248913"/>
        <a:ext cx="730981" cy="585105"/>
      </dsp:txXfrm>
    </dsp:sp>
    <dsp:sp modelId="{7630C13B-51DE-7042-AA59-9D0D1336D2AA}">
      <dsp:nvSpPr>
        <dsp:cNvPr id="0" name=""/>
        <dsp:cNvSpPr/>
      </dsp:nvSpPr>
      <dsp:spPr>
        <a:xfrm rot="20700000">
          <a:off x="1112531" y="140122"/>
          <a:ext cx="1233218" cy="1142646"/>
        </a:xfrm>
        <a:prstGeom prst="gear6">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OLAP</a:t>
          </a:r>
          <a:endParaRPr lang="en-US" sz="1900" b="1" kern="1200" dirty="0">
            <a:solidFill>
              <a:schemeClr val="tx1"/>
            </a:solidFill>
          </a:endParaRPr>
        </a:p>
      </dsp:txBody>
      <dsp:txXfrm rot="-20700000">
        <a:off x="1388384" y="385366"/>
        <a:ext cx="681512" cy="652158"/>
      </dsp:txXfrm>
    </dsp:sp>
    <dsp:sp modelId="{E3C11A93-C738-2B4E-9A9A-EEB42BB8EBA0}">
      <dsp:nvSpPr>
        <dsp:cNvPr id="0" name=""/>
        <dsp:cNvSpPr/>
      </dsp:nvSpPr>
      <dsp:spPr>
        <a:xfrm>
          <a:off x="1294332" y="1095246"/>
          <a:ext cx="2086908" cy="2086908"/>
        </a:xfrm>
        <a:prstGeom prst="circularArrow">
          <a:avLst>
            <a:gd name="adj1" fmla="val 4687"/>
            <a:gd name="adj2" fmla="val 299029"/>
            <a:gd name="adj3" fmla="val 2477240"/>
            <a:gd name="adj4" fmla="val 15947833"/>
            <a:gd name="adj5" fmla="val 5469"/>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DD1BAF9-3DBE-9C44-A8E7-46B2558873BA}">
      <dsp:nvSpPr>
        <dsp:cNvPr id="0" name=""/>
        <dsp:cNvSpPr/>
      </dsp:nvSpPr>
      <dsp:spPr>
        <a:xfrm>
          <a:off x="274117" y="691513"/>
          <a:ext cx="1516269" cy="1516269"/>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4684654-F034-B240-BA0B-BA52C4ECF7F9}">
      <dsp:nvSpPr>
        <dsp:cNvPr id="0" name=""/>
        <dsp:cNvSpPr/>
      </dsp:nvSpPr>
      <dsp:spPr>
        <a:xfrm>
          <a:off x="879514" y="-118643"/>
          <a:ext cx="1634843" cy="1634843"/>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31DCE-F1BD-5B41-BA1A-38A12A6563EB}">
      <dsp:nvSpPr>
        <dsp:cNvPr id="0" name=""/>
        <dsp:cNvSpPr/>
      </dsp:nvSpPr>
      <dsp:spPr>
        <a:xfrm>
          <a:off x="2651421" y="3384080"/>
          <a:ext cx="513083" cy="576324"/>
        </a:xfrm>
        <a:custGeom>
          <a:avLst/>
          <a:gdLst/>
          <a:ahLst/>
          <a:cxnLst/>
          <a:rect l="0" t="0" r="0" b="0"/>
          <a:pathLst>
            <a:path>
              <a:moveTo>
                <a:pt x="513083" y="0"/>
              </a:moveTo>
              <a:lnTo>
                <a:pt x="513083" y="576324"/>
              </a:lnTo>
              <a:lnTo>
                <a:pt x="0" y="576324"/>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679BD9D0-2BA9-614C-A2F5-6B20E35B109F}">
      <dsp:nvSpPr>
        <dsp:cNvPr id="0" name=""/>
        <dsp:cNvSpPr/>
      </dsp:nvSpPr>
      <dsp:spPr>
        <a:xfrm>
          <a:off x="3118785" y="2471166"/>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075F37C4-E2EE-374B-8B73-421C93BBD060}">
      <dsp:nvSpPr>
        <dsp:cNvPr id="0" name=""/>
        <dsp:cNvSpPr/>
      </dsp:nvSpPr>
      <dsp:spPr>
        <a:xfrm>
          <a:off x="3118785" y="1558253"/>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F4A1B983-EB2A-D24E-943D-C9AAF0A49C20}">
      <dsp:nvSpPr>
        <dsp:cNvPr id="0" name=""/>
        <dsp:cNvSpPr/>
      </dsp:nvSpPr>
      <dsp:spPr>
        <a:xfrm>
          <a:off x="3118785" y="645339"/>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0D05C0C0-5E19-A940-B43C-FAC27F344615}">
      <dsp:nvSpPr>
        <dsp:cNvPr id="0" name=""/>
        <dsp:cNvSpPr/>
      </dsp:nvSpPr>
      <dsp:spPr>
        <a:xfrm>
          <a:off x="2521608" y="2443"/>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Compute Node</a:t>
          </a:r>
          <a:endParaRPr lang="en-US" sz="2300" kern="1200" dirty="0"/>
        </a:p>
      </dsp:txBody>
      <dsp:txXfrm>
        <a:off x="2521608" y="2443"/>
        <a:ext cx="1285793" cy="642896"/>
      </dsp:txXfrm>
    </dsp:sp>
    <dsp:sp modelId="{3284B33F-9CD2-814E-A154-476858A9050F}">
      <dsp:nvSpPr>
        <dsp:cNvPr id="0" name=""/>
        <dsp:cNvSpPr/>
      </dsp:nvSpPr>
      <dsp:spPr>
        <a:xfrm>
          <a:off x="2521608" y="915356"/>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Disks</a:t>
          </a:r>
          <a:endParaRPr lang="en-US" sz="2300" kern="1200" dirty="0"/>
        </a:p>
      </dsp:txBody>
      <dsp:txXfrm>
        <a:off x="2521608" y="915356"/>
        <a:ext cx="1285793" cy="642896"/>
      </dsp:txXfrm>
    </dsp:sp>
    <dsp:sp modelId="{B408EA29-D480-664C-975A-3A87FB0441BD}">
      <dsp:nvSpPr>
        <dsp:cNvPr id="0" name=""/>
        <dsp:cNvSpPr/>
      </dsp:nvSpPr>
      <dsp:spPr>
        <a:xfrm>
          <a:off x="2521608" y="1828270"/>
          <a:ext cx="1285793" cy="642896"/>
        </a:xfrm>
        <a:prstGeom prst="rect">
          <a:avLst/>
        </a:prstGeom>
        <a:solidFill>
          <a:schemeClr val="accent1">
            <a:lumMod val="5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Slices</a:t>
          </a:r>
          <a:endParaRPr lang="en-US" sz="2300" kern="1200" dirty="0"/>
        </a:p>
      </dsp:txBody>
      <dsp:txXfrm>
        <a:off x="2521608" y="1828270"/>
        <a:ext cx="1285793" cy="642896"/>
      </dsp:txXfrm>
    </dsp:sp>
    <dsp:sp modelId="{EBC92A5C-86FE-9742-BFA9-B53D0A664AD8}">
      <dsp:nvSpPr>
        <dsp:cNvPr id="0" name=""/>
        <dsp:cNvSpPr/>
      </dsp:nvSpPr>
      <dsp:spPr>
        <a:xfrm>
          <a:off x="2521608" y="2741183"/>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Columns</a:t>
          </a:r>
          <a:endParaRPr lang="en-US" sz="2300" kern="1200" dirty="0"/>
        </a:p>
      </dsp:txBody>
      <dsp:txXfrm>
        <a:off x="2521608" y="2741183"/>
        <a:ext cx="1285793" cy="642896"/>
      </dsp:txXfrm>
    </dsp:sp>
    <dsp:sp modelId="{71DB4FF2-E0E1-0841-BB4F-3D60E40C87D0}">
      <dsp:nvSpPr>
        <dsp:cNvPr id="0" name=""/>
        <dsp:cNvSpPr/>
      </dsp:nvSpPr>
      <dsp:spPr>
        <a:xfrm>
          <a:off x="1365628" y="3638956"/>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Blocks</a:t>
          </a:r>
          <a:endParaRPr lang="en-US" sz="2300" kern="1200" dirty="0"/>
        </a:p>
      </dsp:txBody>
      <dsp:txXfrm>
        <a:off x="1365628" y="3638956"/>
        <a:ext cx="1285793" cy="6428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31DCE-F1BD-5B41-BA1A-38A12A6563EB}">
      <dsp:nvSpPr>
        <dsp:cNvPr id="0" name=""/>
        <dsp:cNvSpPr/>
      </dsp:nvSpPr>
      <dsp:spPr>
        <a:xfrm>
          <a:off x="2651421" y="3384080"/>
          <a:ext cx="513083" cy="576324"/>
        </a:xfrm>
        <a:custGeom>
          <a:avLst/>
          <a:gdLst/>
          <a:ahLst/>
          <a:cxnLst/>
          <a:rect l="0" t="0" r="0" b="0"/>
          <a:pathLst>
            <a:path>
              <a:moveTo>
                <a:pt x="513083" y="0"/>
              </a:moveTo>
              <a:lnTo>
                <a:pt x="513083" y="576324"/>
              </a:lnTo>
              <a:lnTo>
                <a:pt x="0" y="576324"/>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679BD9D0-2BA9-614C-A2F5-6B20E35B109F}">
      <dsp:nvSpPr>
        <dsp:cNvPr id="0" name=""/>
        <dsp:cNvSpPr/>
      </dsp:nvSpPr>
      <dsp:spPr>
        <a:xfrm>
          <a:off x="3118785" y="2471166"/>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075F37C4-E2EE-374B-8B73-421C93BBD060}">
      <dsp:nvSpPr>
        <dsp:cNvPr id="0" name=""/>
        <dsp:cNvSpPr/>
      </dsp:nvSpPr>
      <dsp:spPr>
        <a:xfrm>
          <a:off x="3118785" y="1558253"/>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F4A1B983-EB2A-D24E-943D-C9AAF0A49C20}">
      <dsp:nvSpPr>
        <dsp:cNvPr id="0" name=""/>
        <dsp:cNvSpPr/>
      </dsp:nvSpPr>
      <dsp:spPr>
        <a:xfrm>
          <a:off x="3118785" y="645339"/>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0D05C0C0-5E19-A940-B43C-FAC27F344615}">
      <dsp:nvSpPr>
        <dsp:cNvPr id="0" name=""/>
        <dsp:cNvSpPr/>
      </dsp:nvSpPr>
      <dsp:spPr>
        <a:xfrm>
          <a:off x="2521608" y="2443"/>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Compute Node</a:t>
          </a:r>
          <a:endParaRPr lang="en-US" sz="2300" kern="1200" dirty="0"/>
        </a:p>
      </dsp:txBody>
      <dsp:txXfrm>
        <a:off x="2521608" y="2443"/>
        <a:ext cx="1285793" cy="642896"/>
      </dsp:txXfrm>
    </dsp:sp>
    <dsp:sp modelId="{3284B33F-9CD2-814E-A154-476858A9050F}">
      <dsp:nvSpPr>
        <dsp:cNvPr id="0" name=""/>
        <dsp:cNvSpPr/>
      </dsp:nvSpPr>
      <dsp:spPr>
        <a:xfrm>
          <a:off x="2521608" y="915356"/>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Disks</a:t>
          </a:r>
          <a:endParaRPr lang="en-US" sz="2300" kern="1200" dirty="0"/>
        </a:p>
      </dsp:txBody>
      <dsp:txXfrm>
        <a:off x="2521608" y="915356"/>
        <a:ext cx="1285793" cy="642896"/>
      </dsp:txXfrm>
    </dsp:sp>
    <dsp:sp modelId="{B408EA29-D480-664C-975A-3A87FB0441BD}">
      <dsp:nvSpPr>
        <dsp:cNvPr id="0" name=""/>
        <dsp:cNvSpPr/>
      </dsp:nvSpPr>
      <dsp:spPr>
        <a:xfrm>
          <a:off x="2521608" y="1828270"/>
          <a:ext cx="1285793" cy="642896"/>
        </a:xfrm>
        <a:prstGeom prst="rect">
          <a:avLst/>
        </a:prstGeom>
        <a:solidFill>
          <a:schemeClr val="accent1">
            <a:lumMod val="5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Slices</a:t>
          </a:r>
          <a:endParaRPr lang="en-US" sz="2300" kern="1200" dirty="0"/>
        </a:p>
      </dsp:txBody>
      <dsp:txXfrm>
        <a:off x="2521608" y="1828270"/>
        <a:ext cx="1285793" cy="642896"/>
      </dsp:txXfrm>
    </dsp:sp>
    <dsp:sp modelId="{EBC92A5C-86FE-9742-BFA9-B53D0A664AD8}">
      <dsp:nvSpPr>
        <dsp:cNvPr id="0" name=""/>
        <dsp:cNvSpPr/>
      </dsp:nvSpPr>
      <dsp:spPr>
        <a:xfrm>
          <a:off x="2521608" y="2741183"/>
          <a:ext cx="1285793" cy="642896"/>
        </a:xfrm>
        <a:prstGeom prst="rect">
          <a:avLst/>
        </a:prstGeom>
        <a:solidFill>
          <a:schemeClr val="accent1"/>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Columns</a:t>
          </a:r>
          <a:endParaRPr lang="en-US" sz="2300" kern="1200" dirty="0"/>
        </a:p>
      </dsp:txBody>
      <dsp:txXfrm>
        <a:off x="2521608" y="2741183"/>
        <a:ext cx="1285793" cy="642896"/>
      </dsp:txXfrm>
    </dsp:sp>
    <dsp:sp modelId="{71DB4FF2-E0E1-0841-BB4F-3D60E40C87D0}">
      <dsp:nvSpPr>
        <dsp:cNvPr id="0" name=""/>
        <dsp:cNvSpPr/>
      </dsp:nvSpPr>
      <dsp:spPr>
        <a:xfrm>
          <a:off x="1365628" y="3638956"/>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Blocks</a:t>
          </a:r>
          <a:endParaRPr lang="en-US" sz="2300" kern="1200" dirty="0"/>
        </a:p>
      </dsp:txBody>
      <dsp:txXfrm>
        <a:off x="1365628" y="3638956"/>
        <a:ext cx="1285793" cy="6428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31DCE-F1BD-5B41-BA1A-38A12A6563EB}">
      <dsp:nvSpPr>
        <dsp:cNvPr id="0" name=""/>
        <dsp:cNvSpPr/>
      </dsp:nvSpPr>
      <dsp:spPr>
        <a:xfrm>
          <a:off x="2651421" y="3384080"/>
          <a:ext cx="513083" cy="576324"/>
        </a:xfrm>
        <a:custGeom>
          <a:avLst/>
          <a:gdLst/>
          <a:ahLst/>
          <a:cxnLst/>
          <a:rect l="0" t="0" r="0" b="0"/>
          <a:pathLst>
            <a:path>
              <a:moveTo>
                <a:pt x="513083" y="0"/>
              </a:moveTo>
              <a:lnTo>
                <a:pt x="513083" y="576324"/>
              </a:lnTo>
              <a:lnTo>
                <a:pt x="0" y="576324"/>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679BD9D0-2BA9-614C-A2F5-6B20E35B109F}">
      <dsp:nvSpPr>
        <dsp:cNvPr id="0" name=""/>
        <dsp:cNvSpPr/>
      </dsp:nvSpPr>
      <dsp:spPr>
        <a:xfrm>
          <a:off x="3118785" y="2471166"/>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075F37C4-E2EE-374B-8B73-421C93BBD060}">
      <dsp:nvSpPr>
        <dsp:cNvPr id="0" name=""/>
        <dsp:cNvSpPr/>
      </dsp:nvSpPr>
      <dsp:spPr>
        <a:xfrm>
          <a:off x="3118785" y="1558253"/>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F4A1B983-EB2A-D24E-943D-C9AAF0A49C20}">
      <dsp:nvSpPr>
        <dsp:cNvPr id="0" name=""/>
        <dsp:cNvSpPr/>
      </dsp:nvSpPr>
      <dsp:spPr>
        <a:xfrm>
          <a:off x="3118785" y="645339"/>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0D05C0C0-5E19-A940-B43C-FAC27F344615}">
      <dsp:nvSpPr>
        <dsp:cNvPr id="0" name=""/>
        <dsp:cNvSpPr/>
      </dsp:nvSpPr>
      <dsp:spPr>
        <a:xfrm>
          <a:off x="2521608" y="2443"/>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Compute Node</a:t>
          </a:r>
          <a:endParaRPr lang="en-US" sz="2300" kern="1200" dirty="0"/>
        </a:p>
      </dsp:txBody>
      <dsp:txXfrm>
        <a:off x="2521608" y="2443"/>
        <a:ext cx="1285793" cy="642896"/>
      </dsp:txXfrm>
    </dsp:sp>
    <dsp:sp modelId="{3284B33F-9CD2-814E-A154-476858A9050F}">
      <dsp:nvSpPr>
        <dsp:cNvPr id="0" name=""/>
        <dsp:cNvSpPr/>
      </dsp:nvSpPr>
      <dsp:spPr>
        <a:xfrm>
          <a:off x="2521608" y="915356"/>
          <a:ext cx="1285793" cy="642896"/>
        </a:xfrm>
        <a:prstGeom prst="rect">
          <a:avLst/>
        </a:prstGeom>
        <a:solidFill>
          <a:schemeClr val="accent1">
            <a:lumMod val="5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Disks</a:t>
          </a:r>
          <a:endParaRPr lang="en-US" sz="2300" kern="1200" dirty="0"/>
        </a:p>
      </dsp:txBody>
      <dsp:txXfrm>
        <a:off x="2521608" y="915356"/>
        <a:ext cx="1285793" cy="642896"/>
      </dsp:txXfrm>
    </dsp:sp>
    <dsp:sp modelId="{B408EA29-D480-664C-975A-3A87FB0441BD}">
      <dsp:nvSpPr>
        <dsp:cNvPr id="0" name=""/>
        <dsp:cNvSpPr/>
      </dsp:nvSpPr>
      <dsp:spPr>
        <a:xfrm>
          <a:off x="2521608" y="1828270"/>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Slices</a:t>
          </a:r>
          <a:endParaRPr lang="en-US" sz="2300" kern="1200" dirty="0"/>
        </a:p>
      </dsp:txBody>
      <dsp:txXfrm>
        <a:off x="2521608" y="1828270"/>
        <a:ext cx="1285793" cy="642896"/>
      </dsp:txXfrm>
    </dsp:sp>
    <dsp:sp modelId="{EBC92A5C-86FE-9742-BFA9-B53D0A664AD8}">
      <dsp:nvSpPr>
        <dsp:cNvPr id="0" name=""/>
        <dsp:cNvSpPr/>
      </dsp:nvSpPr>
      <dsp:spPr>
        <a:xfrm>
          <a:off x="2521608" y="2741183"/>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Columns</a:t>
          </a:r>
          <a:endParaRPr lang="en-US" sz="2300" kern="1200" dirty="0"/>
        </a:p>
      </dsp:txBody>
      <dsp:txXfrm>
        <a:off x="2521608" y="2741183"/>
        <a:ext cx="1285793" cy="642896"/>
      </dsp:txXfrm>
    </dsp:sp>
    <dsp:sp modelId="{71DB4FF2-E0E1-0841-BB4F-3D60E40C87D0}">
      <dsp:nvSpPr>
        <dsp:cNvPr id="0" name=""/>
        <dsp:cNvSpPr/>
      </dsp:nvSpPr>
      <dsp:spPr>
        <a:xfrm>
          <a:off x="1365628" y="3638956"/>
          <a:ext cx="1285793" cy="642896"/>
        </a:xfrm>
        <a:prstGeom prst="rect">
          <a:avLst/>
        </a:prstGeom>
        <a:solidFill>
          <a:schemeClr val="accent1"/>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Blocks</a:t>
          </a:r>
          <a:endParaRPr lang="en-US" sz="2300" kern="1200" dirty="0"/>
        </a:p>
      </dsp:txBody>
      <dsp:txXfrm>
        <a:off x="1365628" y="3638956"/>
        <a:ext cx="1285793" cy="6428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31DCE-F1BD-5B41-BA1A-38A12A6563EB}">
      <dsp:nvSpPr>
        <dsp:cNvPr id="0" name=""/>
        <dsp:cNvSpPr/>
      </dsp:nvSpPr>
      <dsp:spPr>
        <a:xfrm>
          <a:off x="2651421" y="3384080"/>
          <a:ext cx="513083" cy="576324"/>
        </a:xfrm>
        <a:custGeom>
          <a:avLst/>
          <a:gdLst/>
          <a:ahLst/>
          <a:cxnLst/>
          <a:rect l="0" t="0" r="0" b="0"/>
          <a:pathLst>
            <a:path>
              <a:moveTo>
                <a:pt x="513083" y="0"/>
              </a:moveTo>
              <a:lnTo>
                <a:pt x="513083" y="576324"/>
              </a:lnTo>
              <a:lnTo>
                <a:pt x="0" y="576324"/>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679BD9D0-2BA9-614C-A2F5-6B20E35B109F}">
      <dsp:nvSpPr>
        <dsp:cNvPr id="0" name=""/>
        <dsp:cNvSpPr/>
      </dsp:nvSpPr>
      <dsp:spPr>
        <a:xfrm>
          <a:off x="3118785" y="2471166"/>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075F37C4-E2EE-374B-8B73-421C93BBD060}">
      <dsp:nvSpPr>
        <dsp:cNvPr id="0" name=""/>
        <dsp:cNvSpPr/>
      </dsp:nvSpPr>
      <dsp:spPr>
        <a:xfrm>
          <a:off x="3118785" y="1558253"/>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F4A1B983-EB2A-D24E-943D-C9AAF0A49C20}">
      <dsp:nvSpPr>
        <dsp:cNvPr id="0" name=""/>
        <dsp:cNvSpPr/>
      </dsp:nvSpPr>
      <dsp:spPr>
        <a:xfrm>
          <a:off x="3118785" y="645339"/>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0D05C0C0-5E19-A940-B43C-FAC27F344615}">
      <dsp:nvSpPr>
        <dsp:cNvPr id="0" name=""/>
        <dsp:cNvSpPr/>
      </dsp:nvSpPr>
      <dsp:spPr>
        <a:xfrm>
          <a:off x="2521608" y="2443"/>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Compute Node</a:t>
          </a:r>
          <a:endParaRPr lang="en-US" sz="2300" kern="1200" dirty="0"/>
        </a:p>
      </dsp:txBody>
      <dsp:txXfrm>
        <a:off x="2521608" y="2443"/>
        <a:ext cx="1285793" cy="642896"/>
      </dsp:txXfrm>
    </dsp:sp>
    <dsp:sp modelId="{3284B33F-9CD2-814E-A154-476858A9050F}">
      <dsp:nvSpPr>
        <dsp:cNvPr id="0" name=""/>
        <dsp:cNvSpPr/>
      </dsp:nvSpPr>
      <dsp:spPr>
        <a:xfrm>
          <a:off x="2521608" y="915356"/>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Disks</a:t>
          </a:r>
          <a:endParaRPr lang="en-US" sz="2300" kern="1200" dirty="0"/>
        </a:p>
      </dsp:txBody>
      <dsp:txXfrm>
        <a:off x="2521608" y="915356"/>
        <a:ext cx="1285793" cy="642896"/>
      </dsp:txXfrm>
    </dsp:sp>
    <dsp:sp modelId="{B408EA29-D480-664C-975A-3A87FB0441BD}">
      <dsp:nvSpPr>
        <dsp:cNvPr id="0" name=""/>
        <dsp:cNvSpPr/>
      </dsp:nvSpPr>
      <dsp:spPr>
        <a:xfrm>
          <a:off x="2521608" y="1828270"/>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Slices</a:t>
          </a:r>
          <a:endParaRPr lang="en-US" sz="2300" kern="1200" dirty="0"/>
        </a:p>
      </dsp:txBody>
      <dsp:txXfrm>
        <a:off x="2521608" y="1828270"/>
        <a:ext cx="1285793" cy="642896"/>
      </dsp:txXfrm>
    </dsp:sp>
    <dsp:sp modelId="{EBC92A5C-86FE-9742-BFA9-B53D0A664AD8}">
      <dsp:nvSpPr>
        <dsp:cNvPr id="0" name=""/>
        <dsp:cNvSpPr/>
      </dsp:nvSpPr>
      <dsp:spPr>
        <a:xfrm>
          <a:off x="2521608" y="2741183"/>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Columns</a:t>
          </a:r>
          <a:endParaRPr lang="en-US" sz="2300" kern="1200" dirty="0"/>
        </a:p>
      </dsp:txBody>
      <dsp:txXfrm>
        <a:off x="2521608" y="2741183"/>
        <a:ext cx="1285793" cy="642896"/>
      </dsp:txXfrm>
    </dsp:sp>
    <dsp:sp modelId="{71DB4FF2-E0E1-0841-BB4F-3D60E40C87D0}">
      <dsp:nvSpPr>
        <dsp:cNvPr id="0" name=""/>
        <dsp:cNvSpPr/>
      </dsp:nvSpPr>
      <dsp:spPr>
        <a:xfrm>
          <a:off x="1365628" y="3638956"/>
          <a:ext cx="1285793" cy="642896"/>
        </a:xfrm>
        <a:prstGeom prst="rect">
          <a:avLst/>
        </a:prstGeom>
        <a:solidFill>
          <a:schemeClr val="accent1">
            <a:lumMod val="5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Blocks</a:t>
          </a:r>
          <a:endParaRPr lang="en-US" sz="2300" kern="1200" dirty="0"/>
        </a:p>
      </dsp:txBody>
      <dsp:txXfrm>
        <a:off x="1365628" y="3638956"/>
        <a:ext cx="1285793" cy="6428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31DCE-F1BD-5B41-BA1A-38A12A6563EB}">
      <dsp:nvSpPr>
        <dsp:cNvPr id="0" name=""/>
        <dsp:cNvSpPr/>
      </dsp:nvSpPr>
      <dsp:spPr>
        <a:xfrm>
          <a:off x="2651421" y="3384080"/>
          <a:ext cx="513083" cy="576324"/>
        </a:xfrm>
        <a:custGeom>
          <a:avLst/>
          <a:gdLst/>
          <a:ahLst/>
          <a:cxnLst/>
          <a:rect l="0" t="0" r="0" b="0"/>
          <a:pathLst>
            <a:path>
              <a:moveTo>
                <a:pt x="513083" y="0"/>
              </a:moveTo>
              <a:lnTo>
                <a:pt x="513083" y="576324"/>
              </a:lnTo>
              <a:lnTo>
                <a:pt x="0" y="576324"/>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679BD9D0-2BA9-614C-A2F5-6B20E35B109F}">
      <dsp:nvSpPr>
        <dsp:cNvPr id="0" name=""/>
        <dsp:cNvSpPr/>
      </dsp:nvSpPr>
      <dsp:spPr>
        <a:xfrm>
          <a:off x="3118785" y="2471166"/>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075F37C4-E2EE-374B-8B73-421C93BBD060}">
      <dsp:nvSpPr>
        <dsp:cNvPr id="0" name=""/>
        <dsp:cNvSpPr/>
      </dsp:nvSpPr>
      <dsp:spPr>
        <a:xfrm>
          <a:off x="3118785" y="1558253"/>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F4A1B983-EB2A-D24E-943D-C9AAF0A49C20}">
      <dsp:nvSpPr>
        <dsp:cNvPr id="0" name=""/>
        <dsp:cNvSpPr/>
      </dsp:nvSpPr>
      <dsp:spPr>
        <a:xfrm>
          <a:off x="3118785" y="645339"/>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0D05C0C0-5E19-A940-B43C-FAC27F344615}">
      <dsp:nvSpPr>
        <dsp:cNvPr id="0" name=""/>
        <dsp:cNvSpPr/>
      </dsp:nvSpPr>
      <dsp:spPr>
        <a:xfrm>
          <a:off x="2521608" y="2443"/>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Compute Node</a:t>
          </a:r>
          <a:endParaRPr lang="en-US" sz="2300" kern="1200" dirty="0"/>
        </a:p>
      </dsp:txBody>
      <dsp:txXfrm>
        <a:off x="2521608" y="2443"/>
        <a:ext cx="1285793" cy="642896"/>
      </dsp:txXfrm>
    </dsp:sp>
    <dsp:sp modelId="{3284B33F-9CD2-814E-A154-476858A9050F}">
      <dsp:nvSpPr>
        <dsp:cNvPr id="0" name=""/>
        <dsp:cNvSpPr/>
      </dsp:nvSpPr>
      <dsp:spPr>
        <a:xfrm>
          <a:off x="2521608" y="915356"/>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Disks</a:t>
          </a:r>
          <a:endParaRPr lang="en-US" sz="2300" kern="1200" dirty="0"/>
        </a:p>
      </dsp:txBody>
      <dsp:txXfrm>
        <a:off x="2521608" y="915356"/>
        <a:ext cx="1285793" cy="642896"/>
      </dsp:txXfrm>
    </dsp:sp>
    <dsp:sp modelId="{B408EA29-D480-664C-975A-3A87FB0441BD}">
      <dsp:nvSpPr>
        <dsp:cNvPr id="0" name=""/>
        <dsp:cNvSpPr/>
      </dsp:nvSpPr>
      <dsp:spPr>
        <a:xfrm>
          <a:off x="2521608" y="1828270"/>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Slices</a:t>
          </a:r>
          <a:endParaRPr lang="en-US" sz="2300" kern="1200" dirty="0"/>
        </a:p>
      </dsp:txBody>
      <dsp:txXfrm>
        <a:off x="2521608" y="1828270"/>
        <a:ext cx="1285793" cy="642896"/>
      </dsp:txXfrm>
    </dsp:sp>
    <dsp:sp modelId="{EBC92A5C-86FE-9742-BFA9-B53D0A664AD8}">
      <dsp:nvSpPr>
        <dsp:cNvPr id="0" name=""/>
        <dsp:cNvSpPr/>
      </dsp:nvSpPr>
      <dsp:spPr>
        <a:xfrm>
          <a:off x="2521608" y="2741183"/>
          <a:ext cx="1285793" cy="642896"/>
        </a:xfrm>
        <a:prstGeom prst="rect">
          <a:avLst/>
        </a:prstGeom>
        <a:solidFill>
          <a:schemeClr val="accent1">
            <a:lumMod val="5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Columns</a:t>
          </a:r>
          <a:endParaRPr lang="en-US" sz="2300" kern="1200" dirty="0"/>
        </a:p>
      </dsp:txBody>
      <dsp:txXfrm>
        <a:off x="2521608" y="2741183"/>
        <a:ext cx="1285793" cy="642896"/>
      </dsp:txXfrm>
    </dsp:sp>
    <dsp:sp modelId="{71DB4FF2-E0E1-0841-BB4F-3D60E40C87D0}">
      <dsp:nvSpPr>
        <dsp:cNvPr id="0" name=""/>
        <dsp:cNvSpPr/>
      </dsp:nvSpPr>
      <dsp:spPr>
        <a:xfrm>
          <a:off x="1365628" y="3638956"/>
          <a:ext cx="1285793" cy="642896"/>
        </a:xfrm>
        <a:prstGeom prst="rect">
          <a:avLst/>
        </a:prstGeom>
        <a:solidFill>
          <a:schemeClr val="accent1"/>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Blocks</a:t>
          </a:r>
          <a:endParaRPr lang="en-US" sz="2300" kern="1200" dirty="0"/>
        </a:p>
      </dsp:txBody>
      <dsp:txXfrm>
        <a:off x="1365628" y="3638956"/>
        <a:ext cx="1285793" cy="6428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31DCE-F1BD-5B41-BA1A-38A12A6563EB}">
      <dsp:nvSpPr>
        <dsp:cNvPr id="0" name=""/>
        <dsp:cNvSpPr/>
      </dsp:nvSpPr>
      <dsp:spPr>
        <a:xfrm>
          <a:off x="2651421" y="3384080"/>
          <a:ext cx="513083" cy="576324"/>
        </a:xfrm>
        <a:custGeom>
          <a:avLst/>
          <a:gdLst/>
          <a:ahLst/>
          <a:cxnLst/>
          <a:rect l="0" t="0" r="0" b="0"/>
          <a:pathLst>
            <a:path>
              <a:moveTo>
                <a:pt x="513083" y="0"/>
              </a:moveTo>
              <a:lnTo>
                <a:pt x="513083" y="576324"/>
              </a:lnTo>
              <a:lnTo>
                <a:pt x="0" y="576324"/>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679BD9D0-2BA9-614C-A2F5-6B20E35B109F}">
      <dsp:nvSpPr>
        <dsp:cNvPr id="0" name=""/>
        <dsp:cNvSpPr/>
      </dsp:nvSpPr>
      <dsp:spPr>
        <a:xfrm>
          <a:off x="3118785" y="2471166"/>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075F37C4-E2EE-374B-8B73-421C93BBD060}">
      <dsp:nvSpPr>
        <dsp:cNvPr id="0" name=""/>
        <dsp:cNvSpPr/>
      </dsp:nvSpPr>
      <dsp:spPr>
        <a:xfrm>
          <a:off x="3118785" y="1558253"/>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F4A1B983-EB2A-D24E-943D-C9AAF0A49C20}">
      <dsp:nvSpPr>
        <dsp:cNvPr id="0" name=""/>
        <dsp:cNvSpPr/>
      </dsp:nvSpPr>
      <dsp:spPr>
        <a:xfrm>
          <a:off x="3118785" y="645339"/>
          <a:ext cx="91440" cy="270016"/>
        </a:xfrm>
        <a:custGeom>
          <a:avLst/>
          <a:gdLst/>
          <a:ahLst/>
          <a:cxnLst/>
          <a:rect l="0" t="0" r="0" b="0"/>
          <a:pathLst>
            <a:path>
              <a:moveTo>
                <a:pt x="45720" y="0"/>
              </a:moveTo>
              <a:lnTo>
                <a:pt x="45720" y="270016"/>
              </a:lnTo>
            </a:path>
          </a:pathLst>
        </a:custGeom>
        <a:noFill/>
        <a:ln w="25400" cap="flat" cmpd="sng" algn="ctr">
          <a:solidFill>
            <a:srgbClr val="C00000"/>
          </a:solidFill>
          <a:prstDash val="solid"/>
        </a:ln>
        <a:effectLst/>
        <a:sp3d z="-40000" prstMaterial="matte"/>
      </dsp:spPr>
      <dsp:style>
        <a:lnRef idx="2">
          <a:scrgbClr r="0" g="0" b="0"/>
        </a:lnRef>
        <a:fillRef idx="0">
          <a:scrgbClr r="0" g="0" b="0"/>
        </a:fillRef>
        <a:effectRef idx="0">
          <a:scrgbClr r="0" g="0" b="0"/>
        </a:effectRef>
        <a:fontRef idx="minor"/>
      </dsp:style>
    </dsp:sp>
    <dsp:sp modelId="{0D05C0C0-5E19-A940-B43C-FAC27F344615}">
      <dsp:nvSpPr>
        <dsp:cNvPr id="0" name=""/>
        <dsp:cNvSpPr/>
      </dsp:nvSpPr>
      <dsp:spPr>
        <a:xfrm>
          <a:off x="2521608" y="2443"/>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Compute Node</a:t>
          </a:r>
          <a:endParaRPr lang="en-US" sz="2300" kern="1200" dirty="0"/>
        </a:p>
      </dsp:txBody>
      <dsp:txXfrm>
        <a:off x="2521608" y="2443"/>
        <a:ext cx="1285793" cy="642896"/>
      </dsp:txXfrm>
    </dsp:sp>
    <dsp:sp modelId="{3284B33F-9CD2-814E-A154-476858A9050F}">
      <dsp:nvSpPr>
        <dsp:cNvPr id="0" name=""/>
        <dsp:cNvSpPr/>
      </dsp:nvSpPr>
      <dsp:spPr>
        <a:xfrm>
          <a:off x="2521608" y="915356"/>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Disks</a:t>
          </a:r>
          <a:endParaRPr lang="en-US" sz="2300" kern="1200" dirty="0"/>
        </a:p>
      </dsp:txBody>
      <dsp:txXfrm>
        <a:off x="2521608" y="915356"/>
        <a:ext cx="1285793" cy="642896"/>
      </dsp:txXfrm>
    </dsp:sp>
    <dsp:sp modelId="{B408EA29-D480-664C-975A-3A87FB0441BD}">
      <dsp:nvSpPr>
        <dsp:cNvPr id="0" name=""/>
        <dsp:cNvSpPr/>
      </dsp:nvSpPr>
      <dsp:spPr>
        <a:xfrm>
          <a:off x="2521608" y="1828270"/>
          <a:ext cx="1285793" cy="642896"/>
        </a:xfrm>
        <a:prstGeom prst="rect">
          <a:avLst/>
        </a:prstGeom>
        <a:solidFill>
          <a:schemeClr val="accent1">
            <a:lumMod val="5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Slices</a:t>
          </a:r>
          <a:endParaRPr lang="en-US" sz="2300" kern="1200" dirty="0"/>
        </a:p>
      </dsp:txBody>
      <dsp:txXfrm>
        <a:off x="2521608" y="1828270"/>
        <a:ext cx="1285793" cy="642896"/>
      </dsp:txXfrm>
    </dsp:sp>
    <dsp:sp modelId="{EBC92A5C-86FE-9742-BFA9-B53D0A664AD8}">
      <dsp:nvSpPr>
        <dsp:cNvPr id="0" name=""/>
        <dsp:cNvSpPr/>
      </dsp:nvSpPr>
      <dsp:spPr>
        <a:xfrm>
          <a:off x="2521608" y="2741183"/>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Columns</a:t>
          </a:r>
          <a:endParaRPr lang="en-US" sz="2300" kern="1200" dirty="0"/>
        </a:p>
      </dsp:txBody>
      <dsp:txXfrm>
        <a:off x="2521608" y="2741183"/>
        <a:ext cx="1285793" cy="642896"/>
      </dsp:txXfrm>
    </dsp:sp>
    <dsp:sp modelId="{71DB4FF2-E0E1-0841-BB4F-3D60E40C87D0}">
      <dsp:nvSpPr>
        <dsp:cNvPr id="0" name=""/>
        <dsp:cNvSpPr/>
      </dsp:nvSpPr>
      <dsp:spPr>
        <a:xfrm>
          <a:off x="1365628" y="3638956"/>
          <a:ext cx="1285793" cy="642896"/>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Blocks</a:t>
          </a:r>
          <a:endParaRPr lang="en-US" sz="2300" kern="1200" dirty="0"/>
        </a:p>
      </dsp:txBody>
      <dsp:txXfrm>
        <a:off x="1365628" y="3638956"/>
        <a:ext cx="1285793" cy="642896"/>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2DE7DF-5EEA-3D47-81E5-5D57FBEEB387}" type="datetimeFigureOut">
              <a:rPr lang="en-US" smtClean="0"/>
              <a:t>9/26/2017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DF832D-DEEF-7145-817A-C3DBA937A2E3}" type="slidenum">
              <a:rPr lang="en-US" smtClean="0"/>
              <a:t>‹#›</a:t>
            </a:fld>
            <a:endParaRPr lang="en-US" dirty="0"/>
          </a:p>
        </p:txBody>
      </p:sp>
    </p:spTree>
    <p:extLst>
      <p:ext uri="{BB962C8B-B14F-4D97-AF65-F5344CB8AC3E}">
        <p14:creationId xmlns:p14="http://schemas.microsoft.com/office/powerpoint/2010/main" val="1084494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9/26/2017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76981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29849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1650541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aseline="0" dirty="0" smtClean="0"/>
          </a:p>
        </p:txBody>
      </p:sp>
      <p:sp>
        <p:nvSpPr>
          <p:cNvPr id="4" name="Slide Number Placeholder 3"/>
          <p:cNvSpPr>
            <a:spLocks noGrp="1"/>
          </p:cNvSpPr>
          <p:nvPr>
            <p:ph type="sldNum" sz="quarter" idx="10"/>
          </p:nvPr>
        </p:nvSpPr>
        <p:spPr/>
        <p:txBody>
          <a:bodyPr/>
          <a:lstStyle/>
          <a:p>
            <a:fld id="{963A979F-CDEF-4C05-9267-AD2AEF8D323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1367115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43</a:t>
            </a:fld>
            <a:endParaRPr lang="en-US" dirty="0"/>
          </a:p>
        </p:txBody>
      </p:sp>
    </p:spTree>
    <p:extLst>
      <p:ext uri="{BB962C8B-B14F-4D97-AF65-F5344CB8AC3E}">
        <p14:creationId xmlns:p14="http://schemas.microsoft.com/office/powerpoint/2010/main" val="97096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44</a:t>
            </a:fld>
            <a:endParaRPr lang="en-US" dirty="0"/>
          </a:p>
        </p:txBody>
      </p:sp>
    </p:spTree>
    <p:extLst>
      <p:ext uri="{BB962C8B-B14F-4D97-AF65-F5344CB8AC3E}">
        <p14:creationId xmlns:p14="http://schemas.microsoft.com/office/powerpoint/2010/main" val="61673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46</a:t>
            </a:fld>
            <a:endParaRPr lang="en-US" dirty="0"/>
          </a:p>
        </p:txBody>
      </p:sp>
    </p:spTree>
    <p:extLst>
      <p:ext uri="{BB962C8B-B14F-4D97-AF65-F5344CB8AC3E}">
        <p14:creationId xmlns:p14="http://schemas.microsoft.com/office/powerpoint/2010/main" val="1695152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686466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51</a:t>
            </a:fld>
            <a:endParaRPr lang="en-US" dirty="0"/>
          </a:p>
        </p:txBody>
      </p:sp>
    </p:spTree>
    <p:extLst>
      <p:ext uri="{BB962C8B-B14F-4D97-AF65-F5344CB8AC3E}">
        <p14:creationId xmlns:p14="http://schemas.microsoft.com/office/powerpoint/2010/main" val="65078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53</a:t>
            </a:fld>
            <a:endParaRPr lang="en-US"/>
          </a:p>
        </p:txBody>
      </p:sp>
    </p:spTree>
    <p:extLst>
      <p:ext uri="{BB962C8B-B14F-4D97-AF65-F5344CB8AC3E}">
        <p14:creationId xmlns:p14="http://schemas.microsoft.com/office/powerpoint/2010/main" val="651653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5</a:t>
            </a:fld>
            <a:endParaRPr lang="en-US" dirty="0"/>
          </a:p>
        </p:txBody>
      </p:sp>
    </p:spTree>
    <p:extLst>
      <p:ext uri="{BB962C8B-B14F-4D97-AF65-F5344CB8AC3E}">
        <p14:creationId xmlns:p14="http://schemas.microsoft.com/office/powerpoint/2010/main" val="1480751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02559FA-1E2F-C542-B57E-5481FA3EB49D}"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929505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9/26/2017 6:04 AM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a:prstGeom prst="rect">
            <a:avLst/>
          </a:prstGeom>
        </p:spPr>
        <p:txBody>
          <a:bodyPr/>
          <a:lstStyle/>
          <a:p>
            <a:r>
              <a:rPr lang="en-US" dirty="0" smtClean="0">
                <a:solidFill>
                  <a:prstClr val="black"/>
                </a:solidFill>
              </a:rPr>
              <a:t>© 2010 Microsoft Corporation. All rights reserved. Microsoft, Windows, Windows Vista and other product names are or may be registered trademarks and/or trademarks in the U.S. and/or other countries.</a:t>
            </a:r>
          </a:p>
          <a:p>
            <a:r>
              <a:rPr lang="en-US" dirty="0"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prstClr val="black"/>
                </a:solidFill>
              </a:rPr>
            </a:br>
            <a:r>
              <a:rPr lang="en-US" dirty="0" smtClean="0">
                <a:solidFill>
                  <a:prstClr val="black"/>
                </a:solidFill>
              </a:rPr>
              <a:t>MICROSOFT MAKES NO WARRANTIES, EXPRESS, IMPLIED OR STATUTORY, AS TO THE INFORMATION IN THIS PRESENTATION.</a:t>
            </a:r>
          </a:p>
          <a:p>
            <a:endParaRPr lang="en-US" dirty="0">
              <a:solidFill>
                <a:prstClr val="black"/>
              </a:solidFill>
            </a:endParaRPr>
          </a:p>
        </p:txBody>
      </p:sp>
    </p:spTree>
    <p:extLst>
      <p:ext uri="{BB962C8B-B14F-4D97-AF65-F5344CB8AC3E}">
        <p14:creationId xmlns:p14="http://schemas.microsoft.com/office/powerpoint/2010/main" val="210983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9/26/2017 6:04 AM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a:prstGeom prst="rect">
            <a:avLst/>
          </a:prstGeom>
        </p:spPr>
        <p:txBody>
          <a:bodyPr/>
          <a:lstStyle/>
          <a:p>
            <a:r>
              <a:rPr lang="en-US" dirty="0" smtClean="0">
                <a:solidFill>
                  <a:prstClr val="black"/>
                </a:solidFill>
              </a:rPr>
              <a:t>© 2010 Microsoft Corporation. All rights reserved. Microsoft, Windows, Windows Vista and other product names are or may be registered trademarks and/or trademarks in the U.S. and/or other countries.</a:t>
            </a:r>
          </a:p>
          <a:p>
            <a:r>
              <a:rPr lang="en-US" dirty="0"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prstClr val="black"/>
                </a:solidFill>
              </a:rPr>
            </a:br>
            <a:r>
              <a:rPr lang="en-US" dirty="0" smtClean="0">
                <a:solidFill>
                  <a:prstClr val="black"/>
                </a:solidFill>
              </a:rPr>
              <a:t>MICROSOFT MAKES NO WARRANTIES, EXPRESS, IMPLIED OR STATUTORY, AS TO THE INFORMATION IN THIS PRESENTATION.</a:t>
            </a:r>
          </a:p>
          <a:p>
            <a:endParaRPr lang="en-US" dirty="0">
              <a:solidFill>
                <a:prstClr val="black"/>
              </a:solidFill>
            </a:endParaRPr>
          </a:p>
        </p:txBody>
      </p:sp>
    </p:spTree>
    <p:extLst>
      <p:ext uri="{BB962C8B-B14F-4D97-AF65-F5344CB8AC3E}">
        <p14:creationId xmlns:p14="http://schemas.microsoft.com/office/powerpoint/2010/main" val="20591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9/26/2017 6:04 AM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a:prstGeom prst="rect">
            <a:avLst/>
          </a:prstGeom>
        </p:spPr>
        <p:txBody>
          <a:bodyPr/>
          <a:lstStyle/>
          <a:p>
            <a:r>
              <a:rPr lang="en-US" dirty="0" smtClean="0">
                <a:solidFill>
                  <a:prstClr val="black"/>
                </a:solidFill>
              </a:rPr>
              <a:t>© 2010 Microsoft Corporation. All rights reserved. Microsoft, Windows, Windows Vista and other product names are or may be registered trademarks and/or trademarks in the U.S. and/or other countries.</a:t>
            </a:r>
          </a:p>
          <a:p>
            <a:r>
              <a:rPr lang="en-US" dirty="0"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prstClr val="black"/>
                </a:solidFill>
              </a:rPr>
            </a:br>
            <a:r>
              <a:rPr lang="en-US" dirty="0" smtClean="0">
                <a:solidFill>
                  <a:prstClr val="black"/>
                </a:solidFill>
              </a:rPr>
              <a:t>MICROSOFT MAKES NO WARRANTIES, EXPRESS, IMPLIED OR STATUTORY, AS TO THE INFORMATION IN THIS PRESENTATION.</a:t>
            </a:r>
          </a:p>
          <a:p>
            <a:endParaRPr lang="en-US" dirty="0">
              <a:solidFill>
                <a:prstClr val="black"/>
              </a:solidFill>
            </a:endParaRPr>
          </a:p>
        </p:txBody>
      </p:sp>
    </p:spTree>
    <p:extLst>
      <p:ext uri="{BB962C8B-B14F-4D97-AF65-F5344CB8AC3E}">
        <p14:creationId xmlns:p14="http://schemas.microsoft.com/office/powerpoint/2010/main" val="1044069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9/26/2017 6:04 AM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a:prstGeom prst="rect">
            <a:avLst/>
          </a:prstGeom>
        </p:spPr>
        <p:txBody>
          <a:bodyPr/>
          <a:lstStyle/>
          <a:p>
            <a:r>
              <a:rPr lang="en-US" dirty="0" smtClean="0">
                <a:solidFill>
                  <a:prstClr val="black"/>
                </a:solidFill>
              </a:rPr>
              <a:t>© 2010 Microsoft Corporation. All rights reserved. Microsoft, Windows, Windows Vista and other product names are or may be registered trademarks and/or trademarks in the U.S. and/or other countries.</a:t>
            </a:r>
          </a:p>
          <a:p>
            <a:r>
              <a:rPr lang="en-US" dirty="0"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prstClr val="black"/>
                </a:solidFill>
              </a:rPr>
            </a:br>
            <a:r>
              <a:rPr lang="en-US" dirty="0" smtClean="0">
                <a:solidFill>
                  <a:prstClr val="black"/>
                </a:solidFill>
              </a:rPr>
              <a:t>MICROSOFT MAKES NO WARRANTIES, EXPRESS, IMPLIED OR STATUTORY, AS TO THE INFORMATION IN THIS PRESENTATION.</a:t>
            </a:r>
          </a:p>
          <a:p>
            <a:endParaRPr lang="en-US" dirty="0">
              <a:solidFill>
                <a:prstClr val="black"/>
              </a:solidFill>
            </a:endParaRPr>
          </a:p>
        </p:txBody>
      </p:sp>
    </p:spTree>
    <p:extLst>
      <p:ext uri="{BB962C8B-B14F-4D97-AF65-F5344CB8AC3E}">
        <p14:creationId xmlns:p14="http://schemas.microsoft.com/office/powerpoint/2010/main" val="106904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977109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720979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2730500" y="3643480"/>
            <a:ext cx="3683000" cy="433387"/>
          </a:xfrm>
        </p:spPr>
        <p:txBody>
          <a:bodyPr>
            <a:normAutofit/>
          </a:bodyPr>
          <a:lstStyle>
            <a:lvl1pPr marL="0" indent="0" algn="ctr">
              <a:buNone/>
              <a:defRPr sz="1200" baseline="0">
                <a:solidFill>
                  <a:schemeClr val="bg1"/>
                </a:solidFill>
              </a:defRPr>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2730500" y="4024481"/>
            <a:ext cx="3683000" cy="369888"/>
          </a:xfrm>
        </p:spPr>
        <p:txBody>
          <a:bodyPr>
            <a:normAutofit/>
          </a:bodyPr>
          <a:lstStyle>
            <a:lvl1pPr marL="0" indent="0" algn="ctr">
              <a:buNone/>
              <a:defRPr sz="1200" baseline="0">
                <a:solidFill>
                  <a:schemeClr val="bg1"/>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909506" y="2173165"/>
            <a:ext cx="7324988" cy="744537"/>
          </a:xfrm>
        </p:spPr>
        <p:txBody>
          <a:bodyPr>
            <a:noAutofit/>
          </a:bodyPr>
          <a:lstStyle>
            <a:lvl1pPr marL="0" indent="0" algn="ctr">
              <a:buNone/>
              <a:defRPr sz="3200" b="1" baseline="0">
                <a:solidFill>
                  <a:schemeClr val="bg1"/>
                </a:solidFill>
              </a:defRPr>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1551209" y="2923512"/>
            <a:ext cx="6041582" cy="487849"/>
          </a:xfrm>
        </p:spPr>
        <p:txBody>
          <a:bodyPr/>
          <a:lstStyle>
            <a:lvl1pPr marL="0" indent="0" algn="ctr">
              <a:buNone/>
              <a:defRPr sz="1800">
                <a:solidFill>
                  <a:schemeClr val="bg1"/>
                </a:solidFill>
              </a:defRPr>
            </a:lvl1pPr>
          </a:lstStyle>
          <a:p>
            <a:pPr lvl="0"/>
            <a:r>
              <a:rPr lang="en-US" dirty="0"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bg1"/>
                </a:solidFill>
              </a:rPr>
              <a:t>© 2016, Amazon Web Services, Inc. or its Affiliates. All rights reserved.</a:t>
            </a:r>
            <a:endParaRPr lang="en-US" sz="700" dirty="0">
              <a:solidFill>
                <a:schemeClr val="bg1"/>
              </a:solidFill>
            </a:endParaRPr>
          </a:p>
        </p:txBody>
      </p:sp>
      <p:pic>
        <p:nvPicPr>
          <p:cNvPr id="11" name="Picture 10"/>
          <p:cNvPicPr>
            <a:picLocks noChangeAspect="1"/>
          </p:cNvPicPr>
          <p:nvPr userDrawn="1"/>
        </p:nvPicPr>
        <p:blipFill>
          <a:blip r:embed="rId3"/>
          <a:stretch>
            <a:fillRect/>
          </a:stretch>
        </p:blipFill>
        <p:spPr>
          <a:xfrm>
            <a:off x="4287358" y="4653047"/>
            <a:ext cx="569284" cy="214318"/>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23211" y="502920"/>
            <a:ext cx="2897579" cy="1076072"/>
          </a:xfrm>
          <a:prstGeom prst="rect">
            <a:avLst/>
          </a:prstGeom>
        </p:spPr>
      </p:pic>
    </p:spTree>
    <p:extLst>
      <p:ext uri="{BB962C8B-B14F-4D97-AF65-F5344CB8AC3E}">
        <p14:creationId xmlns:p14="http://schemas.microsoft.com/office/powerpoint/2010/main" val="20053143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630376"/>
            <a:ext cx="7728214" cy="1021556"/>
          </a:xfrm>
        </p:spPr>
        <p:txBody>
          <a:bodyPr anchor="ctr">
            <a:noAutofit/>
          </a:bodyPr>
          <a:lstStyle>
            <a:lvl1pPr algn="ctr">
              <a:defRPr sz="4000" b="1" cap="none">
                <a:solidFill>
                  <a:schemeClr val="bg1"/>
                </a:solidFill>
              </a:defRPr>
            </a:lvl1pPr>
          </a:lstStyle>
          <a:p>
            <a:r>
              <a:rPr lang="en-US" dirty="0" smtClean="0"/>
              <a:t>Thank you!</a:t>
            </a:r>
            <a:endParaRPr lang="en-US" dirty="0"/>
          </a:p>
        </p:txBody>
      </p:sp>
      <p:sp>
        <p:nvSpPr>
          <p:cNvPr id="3" name="Text Placeholder 11"/>
          <p:cNvSpPr>
            <a:spLocks noGrp="1"/>
          </p:cNvSpPr>
          <p:nvPr>
            <p:ph type="body" sz="quarter" idx="10"/>
          </p:nvPr>
        </p:nvSpPr>
        <p:spPr>
          <a:xfrm>
            <a:off x="2730500" y="3722055"/>
            <a:ext cx="3662062" cy="433387"/>
          </a:xfrm>
        </p:spPr>
        <p:txBody>
          <a:bodyPr>
            <a:normAutofit/>
          </a:bodyPr>
          <a:lstStyle>
            <a:lvl1pPr marL="0" indent="0" algn="ctr">
              <a:buNone/>
              <a:defRPr sz="1600" baseline="0">
                <a:solidFill>
                  <a:schemeClr val="bg1"/>
                </a:solidFill>
              </a:defRPr>
            </a:lvl1pPr>
          </a:lstStyle>
          <a:p>
            <a:pPr lvl="0"/>
            <a:r>
              <a:rPr lang="en-US" smtClean="0"/>
              <a:t>Click to edit Master text styles</a:t>
            </a:r>
          </a:p>
        </p:txBody>
      </p:sp>
      <p:pic>
        <p:nvPicPr>
          <p:cNvPr id="6" name="Picture 5"/>
          <p:cNvPicPr>
            <a:picLocks noChangeAspect="1"/>
          </p:cNvPicPr>
          <p:nvPr userDrawn="1"/>
        </p:nvPicPr>
        <p:blipFill>
          <a:blip r:embed="rId3"/>
          <a:stretch>
            <a:fillRect/>
          </a:stretch>
        </p:blipFill>
        <p:spPr>
          <a:xfrm>
            <a:off x="4287358" y="4653047"/>
            <a:ext cx="569284" cy="214318"/>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23211" y="502920"/>
            <a:ext cx="2897579" cy="1076072"/>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1"/>
          <p:cNvSpPr txBox="1">
            <a:spLocks/>
          </p:cNvSpPr>
          <p:nvPr userDrawn="1"/>
        </p:nvSpPr>
        <p:spPr>
          <a:xfrm>
            <a:off x="457200" y="205979"/>
            <a:ext cx="8229600" cy="59795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itle 8"/>
          <p:cNvSpPr>
            <a:spLocks noGrp="1"/>
          </p:cNvSpPr>
          <p:nvPr>
            <p:ph type="title"/>
          </p:nvPr>
        </p:nvSpPr>
        <p:spPr>
          <a:xfrm>
            <a:off x="457200" y="205979"/>
            <a:ext cx="8229600" cy="597957"/>
          </a:xfrm>
          <a:prstGeom prst="rect">
            <a:avLst/>
          </a:prstGeom>
        </p:spPr>
        <p:txBody>
          <a:bodyPr vert="horz"/>
          <a:lstStyle>
            <a:lvl1pPr>
              <a:defRPr sz="2400">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1" name="Content Placeholder 10"/>
          <p:cNvSpPr>
            <a:spLocks noGrp="1"/>
          </p:cNvSpPr>
          <p:nvPr>
            <p:ph sz="quarter" idx="10"/>
          </p:nvPr>
        </p:nvSpPr>
        <p:spPr>
          <a:xfrm>
            <a:off x="457200" y="932811"/>
            <a:ext cx="8229600" cy="3048639"/>
          </a:xfrm>
          <a:prstGeom prst="rect">
            <a:avLst/>
          </a:prstGeom>
        </p:spPr>
        <p:txBody>
          <a:bodyPr vert="horz"/>
          <a:lstStyle>
            <a:lvl1pPr>
              <a:defRPr sz="1800">
                <a:latin typeface="Open Sans" panose="020B0606030504020204" pitchFamily="34" charset="0"/>
                <a:ea typeface="Open Sans" panose="020B0606030504020204" pitchFamily="34" charset="0"/>
                <a:cs typeface="Open Sans" panose="020B0606030504020204" pitchFamily="34" charset="0"/>
              </a:defRPr>
            </a:lvl1pPr>
            <a:lvl2pPr>
              <a:defRPr sz="1600">
                <a:latin typeface="Open Sans" panose="020B0606030504020204" pitchFamily="34" charset="0"/>
                <a:ea typeface="Open Sans" panose="020B0606030504020204" pitchFamily="34" charset="0"/>
                <a:cs typeface="Open Sans" panose="020B0606030504020204" pitchFamily="34" charset="0"/>
              </a:defRPr>
            </a:lvl2pPr>
            <a:lvl3pPr>
              <a:defRPr sz="1400">
                <a:latin typeface="Open Sans" panose="020B0606030504020204" pitchFamily="34" charset="0"/>
                <a:ea typeface="Open Sans" panose="020B0606030504020204" pitchFamily="34" charset="0"/>
                <a:cs typeface="Open Sans" panose="020B0606030504020204" pitchFamily="34" charset="0"/>
              </a:defRPr>
            </a:lvl3pPr>
            <a:lvl4pPr>
              <a:defRPr sz="1200">
                <a:latin typeface="Open Sans" panose="020B0606030504020204" pitchFamily="34" charset="0"/>
                <a:ea typeface="Open Sans" panose="020B0606030504020204" pitchFamily="34" charset="0"/>
                <a:cs typeface="Open Sans" panose="020B0606030504020204" pitchFamily="34" charset="0"/>
              </a:defRPr>
            </a:lvl4pPr>
            <a:lvl5pPr>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20700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smtClean="0"/>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7" r:id="rId12"/>
    <p:sldLayoutId id="2147483693" r:id="rId13"/>
  </p:sldLayoutIdLst>
  <p:timing>
    <p:tnLst>
      <p:par>
        <p:cTn id="1" dur="indefinite" restart="never" nodeType="tmRoot"/>
      </p:par>
    </p:tnLst>
  </p:timing>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diagramColors" Target="../diagrams/colors1.xml"/><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8.png"/><Relationship Id="rId5" Type="http://schemas.openxmlformats.org/officeDocument/2006/relationships/diagramLayout" Target="../diagrams/layout1.xm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diagramData" Target="../diagrams/data1.xml"/><Relationship Id="rId9" Type="http://schemas.openxmlformats.org/officeDocument/2006/relationships/image" Target="../media/image6.png"/><Relationship Id="rId1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awslabs/amazon-redshift-util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aws.amazon.com/blogs/big-data/amazon-redshift-engineerings-advanced-table-design-playbook-preamble-prerequisites-and-prioritization/" TargetMode="External"/><Relationship Id="rId5" Type="http://schemas.openxmlformats.org/officeDocument/2006/relationships/hyperlink" Target="https://github.com/awslabs/amazon-redshift-udfs" TargetMode="External"/><Relationship Id="rId4" Type="http://schemas.openxmlformats.org/officeDocument/2006/relationships/hyperlink" Target="https://github.com/awslabs/amazon-redshift-monitoring"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tiff"/><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emf"/><Relationship Id="rId5" Type="http://schemas.openxmlformats.org/officeDocument/2006/relationships/image" Target="../media/image23.tiff"/><Relationship Id="rId10" Type="http://schemas.openxmlformats.org/officeDocument/2006/relationships/image" Target="../media/image28.tiff"/><Relationship Id="rId4" Type="http://schemas.openxmlformats.org/officeDocument/2006/relationships/image" Target="../media/image22.tiff"/><Relationship Id="rId9" Type="http://schemas.openxmlformats.org/officeDocument/2006/relationships/image" Target="../media/image27.jpg"/></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emf"/><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30500" y="3428329"/>
            <a:ext cx="3683000" cy="433387"/>
          </a:xfrm>
        </p:spPr>
        <p:txBody>
          <a:bodyPr>
            <a:noAutofit/>
          </a:bodyPr>
          <a:lstStyle/>
          <a:p>
            <a:r>
              <a:rPr lang="en-US" sz="1600" dirty="0" smtClean="0"/>
              <a:t>Tony Gibbs</a:t>
            </a:r>
            <a:br>
              <a:rPr lang="en-US" sz="1600" dirty="0" smtClean="0"/>
            </a:br>
            <a:r>
              <a:rPr lang="en-US" sz="1600" dirty="0"/>
              <a:t> Data Warehousing Solutions Architect</a:t>
            </a:r>
          </a:p>
        </p:txBody>
      </p:sp>
      <p:sp>
        <p:nvSpPr>
          <p:cNvPr id="3" name="Text Placeholder 2"/>
          <p:cNvSpPr>
            <a:spLocks noGrp="1"/>
          </p:cNvSpPr>
          <p:nvPr>
            <p:ph type="body" sz="quarter" idx="11"/>
          </p:nvPr>
        </p:nvSpPr>
        <p:spPr>
          <a:xfrm>
            <a:off x="2730500" y="4110545"/>
            <a:ext cx="3683000" cy="369888"/>
          </a:xfrm>
        </p:spPr>
        <p:txBody>
          <a:bodyPr>
            <a:normAutofit/>
          </a:bodyPr>
          <a:lstStyle/>
          <a:p>
            <a:r>
              <a:rPr lang="en-US" sz="1400" dirty="0" smtClean="0"/>
              <a:t>April 19, 2017</a:t>
            </a:r>
            <a:endParaRPr lang="en-US" sz="1400" dirty="0"/>
          </a:p>
        </p:txBody>
      </p:sp>
      <p:sp>
        <p:nvSpPr>
          <p:cNvPr id="4" name="Text Placeholder 3"/>
          <p:cNvSpPr>
            <a:spLocks noGrp="1"/>
          </p:cNvSpPr>
          <p:nvPr>
            <p:ph type="body" sz="quarter" idx="12"/>
          </p:nvPr>
        </p:nvSpPr>
        <p:spPr/>
        <p:txBody>
          <a:bodyPr/>
          <a:lstStyle/>
          <a:p>
            <a:r>
              <a:rPr lang="en-US" dirty="0" smtClean="0"/>
              <a:t>Deep Dive on Amazon Redshift</a:t>
            </a:r>
            <a:endParaRPr lang="en-US" dirty="0"/>
          </a:p>
        </p:txBody>
      </p:sp>
      <p:sp>
        <p:nvSpPr>
          <p:cNvPr id="5" name="Text Placeholder 4"/>
          <p:cNvSpPr>
            <a:spLocks noGrp="1"/>
          </p:cNvSpPr>
          <p:nvPr>
            <p:ph type="body" sz="quarter" idx="13"/>
          </p:nvPr>
        </p:nvSpPr>
        <p:spPr>
          <a:xfrm>
            <a:off x="1551209" y="2729875"/>
            <a:ext cx="6041582" cy="487849"/>
          </a:xfrm>
        </p:spPr>
        <p:txBody>
          <a:bodyPr/>
          <a:lstStyle/>
          <a:p>
            <a:r>
              <a:rPr lang="en-US" sz="2000" dirty="0" smtClean="0"/>
              <a:t>Query Lifecycle and Storage Subsystem</a:t>
            </a:r>
            <a:endParaRPr lang="en-US" sz="2000" dirty="0"/>
          </a:p>
        </p:txBody>
      </p:sp>
    </p:spTree>
    <p:extLst>
      <p:ext uri="{BB962C8B-B14F-4D97-AF65-F5344CB8AC3E}">
        <p14:creationId xmlns:p14="http://schemas.microsoft.com/office/powerpoint/2010/main" val="3303444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137930" y="261579"/>
            <a:ext cx="3114955" cy="2031325"/>
          </a:xfrm>
          <a:prstGeom prst="rect">
            <a:avLst/>
          </a:prstGeom>
          <a:noFill/>
        </p:spPr>
        <p:txBody>
          <a:bodyPr wrap="none" rtlCol="0">
            <a:spAutoFit/>
          </a:bodyPr>
          <a:lstStyle/>
          <a:p>
            <a:pPr marL="285750" indent="-285750">
              <a:buFont typeface="Arial" charset="0"/>
              <a:buChar char="•"/>
            </a:pPr>
            <a:r>
              <a:rPr lang="en-US" dirty="0" smtClean="0">
                <a:solidFill>
                  <a:schemeClr val="tx1">
                    <a:lumMod val="50000"/>
                  </a:schemeClr>
                </a:solidFill>
              </a:rPr>
              <a:t>Parser &amp; rewriter</a:t>
            </a:r>
          </a:p>
          <a:p>
            <a:pPr marL="285750" indent="-285750">
              <a:buFont typeface="Arial" charset="0"/>
              <a:buChar char="•"/>
            </a:pPr>
            <a:r>
              <a:rPr lang="en-US" dirty="0" smtClean="0">
                <a:solidFill>
                  <a:schemeClr val="tx1">
                    <a:lumMod val="50000"/>
                  </a:schemeClr>
                </a:solidFill>
              </a:rPr>
              <a:t>Planner &amp; optimizer </a:t>
            </a:r>
          </a:p>
          <a:p>
            <a:pPr marL="285750" indent="-285750">
              <a:buFont typeface="Arial" charset="0"/>
              <a:buChar char="•"/>
            </a:pPr>
            <a:r>
              <a:rPr lang="en-US" dirty="0" smtClean="0">
                <a:solidFill>
                  <a:schemeClr val="tx1">
                    <a:lumMod val="50000"/>
                  </a:schemeClr>
                </a:solidFill>
              </a:rPr>
              <a:t>Code generator</a:t>
            </a:r>
          </a:p>
          <a:p>
            <a:pPr marL="742950" lvl="1" indent="-285750">
              <a:buFont typeface="Arial" charset="0"/>
              <a:buChar char="•"/>
            </a:pPr>
            <a:r>
              <a:rPr lang="en-US" u="sng" dirty="0" smtClean="0">
                <a:solidFill>
                  <a:schemeClr val="tx1">
                    <a:lumMod val="50000"/>
                  </a:schemeClr>
                </a:solidFill>
              </a:rPr>
              <a:t>Input</a:t>
            </a:r>
            <a:r>
              <a:rPr lang="en-US" dirty="0" smtClean="0">
                <a:solidFill>
                  <a:schemeClr val="tx1">
                    <a:lumMod val="50000"/>
                  </a:schemeClr>
                </a:solidFill>
              </a:rPr>
              <a:t>: optimized plan</a:t>
            </a:r>
          </a:p>
          <a:p>
            <a:pPr marL="742950" lvl="1" indent="-285750">
              <a:buFont typeface="Arial" charset="0"/>
              <a:buChar char="•"/>
            </a:pPr>
            <a:r>
              <a:rPr lang="en-US" u="sng" dirty="0" smtClean="0">
                <a:solidFill>
                  <a:schemeClr val="tx1">
                    <a:lumMod val="50000"/>
                  </a:schemeClr>
                </a:solidFill>
              </a:rPr>
              <a:t>Output</a:t>
            </a:r>
            <a:r>
              <a:rPr lang="en-US" dirty="0" smtClean="0">
                <a:solidFill>
                  <a:schemeClr val="tx1">
                    <a:lumMod val="50000"/>
                  </a:schemeClr>
                </a:solidFill>
              </a:rPr>
              <a:t>: &gt;=1 C++ </a:t>
            </a:r>
            <a:br>
              <a:rPr lang="en-US" dirty="0" smtClean="0">
                <a:solidFill>
                  <a:schemeClr val="tx1">
                    <a:lumMod val="50000"/>
                  </a:schemeClr>
                </a:solidFill>
              </a:rPr>
            </a:br>
            <a:r>
              <a:rPr lang="en-US" dirty="0" smtClean="0">
                <a:solidFill>
                  <a:schemeClr val="tx1">
                    <a:lumMod val="50000"/>
                  </a:schemeClr>
                </a:solidFill>
              </a:rPr>
              <a:t>functions</a:t>
            </a:r>
          </a:p>
          <a:p>
            <a:pPr marL="285750" indent="-285750">
              <a:buFont typeface="Arial" charset="0"/>
              <a:buChar char="•"/>
            </a:pPr>
            <a:r>
              <a:rPr lang="en-US" dirty="0" smtClean="0">
                <a:solidFill>
                  <a:schemeClr val="tx1">
                    <a:lumMod val="50000"/>
                  </a:schemeClr>
                </a:solidFill>
              </a:rPr>
              <a:t>Compiler</a:t>
            </a:r>
          </a:p>
        </p:txBody>
      </p:sp>
      <p:sp>
        <p:nvSpPr>
          <p:cNvPr id="2" name="TextBox 1"/>
          <p:cNvSpPr txBox="1"/>
          <p:nvPr/>
        </p:nvSpPr>
        <p:spPr>
          <a:xfrm>
            <a:off x="5672297" y="292713"/>
            <a:ext cx="3208955" cy="1477328"/>
          </a:xfrm>
          <a:prstGeom prst="rect">
            <a:avLst/>
          </a:prstGeom>
          <a:noFill/>
        </p:spPr>
        <p:txBody>
          <a:bodyPr wrap="none" rtlCol="0">
            <a:spAutoFit/>
          </a:bodyPr>
          <a:lstStyle/>
          <a:p>
            <a:pPr marL="285750" indent="-285750">
              <a:buFont typeface="Arial" charset="0"/>
              <a:buChar char="•"/>
            </a:pPr>
            <a:r>
              <a:rPr lang="en-US" dirty="0" smtClean="0">
                <a:solidFill>
                  <a:schemeClr val="tx1">
                    <a:lumMod val="50000"/>
                  </a:schemeClr>
                </a:solidFill>
              </a:rPr>
              <a:t>Task scheduler</a:t>
            </a:r>
          </a:p>
          <a:p>
            <a:pPr marL="285750" indent="-285750">
              <a:buFont typeface="Arial" charset="0"/>
              <a:buChar char="•"/>
            </a:pPr>
            <a:r>
              <a:rPr lang="en-US" dirty="0" smtClean="0">
                <a:solidFill>
                  <a:schemeClr val="tx1">
                    <a:lumMod val="50000"/>
                  </a:schemeClr>
                </a:solidFill>
              </a:rPr>
              <a:t>WLM</a:t>
            </a:r>
          </a:p>
          <a:p>
            <a:pPr marL="742950" lvl="1" indent="-285750">
              <a:buFont typeface="Arial" charset="0"/>
              <a:buChar char="•"/>
            </a:pPr>
            <a:r>
              <a:rPr lang="en-US" dirty="0" smtClean="0">
                <a:solidFill>
                  <a:schemeClr val="tx1">
                    <a:lumMod val="50000"/>
                  </a:schemeClr>
                </a:solidFill>
              </a:rPr>
              <a:t>Admission</a:t>
            </a:r>
          </a:p>
          <a:p>
            <a:pPr marL="742950" lvl="1" indent="-285750">
              <a:buFont typeface="Arial" charset="0"/>
              <a:buChar char="•"/>
            </a:pPr>
            <a:r>
              <a:rPr lang="en-US" dirty="0" smtClean="0">
                <a:solidFill>
                  <a:schemeClr val="tx1">
                    <a:lumMod val="50000"/>
                  </a:schemeClr>
                </a:solidFill>
              </a:rPr>
              <a:t>Scheduling</a:t>
            </a:r>
          </a:p>
          <a:p>
            <a:pPr marL="285750" indent="-285750">
              <a:buFont typeface="Arial" charset="0"/>
              <a:buChar char="•"/>
            </a:pPr>
            <a:r>
              <a:rPr lang="en-US" dirty="0" smtClean="0">
                <a:solidFill>
                  <a:schemeClr val="tx1">
                    <a:lumMod val="50000"/>
                  </a:schemeClr>
                </a:solidFill>
              </a:rPr>
              <a:t>PostgreSQL catalog tables</a:t>
            </a:r>
          </a:p>
        </p:txBody>
      </p:sp>
      <p:grpSp>
        <p:nvGrpSpPr>
          <p:cNvPr id="86" name="Group 85"/>
          <p:cNvGrpSpPr/>
          <p:nvPr/>
        </p:nvGrpSpPr>
        <p:grpSpPr>
          <a:xfrm>
            <a:off x="551329" y="363072"/>
            <a:ext cx="8000999" cy="4316504"/>
            <a:chOff x="5145163" y="1803808"/>
            <a:chExt cx="3398555" cy="1947789"/>
          </a:xfrm>
        </p:grpSpPr>
        <p:cxnSp>
          <p:nvCxnSpPr>
            <p:cNvPr id="87" name="Straight Arrow Connector 86"/>
            <p:cNvCxnSpPr/>
            <p:nvPr/>
          </p:nvCxnSpPr>
          <p:spPr>
            <a:xfrm flipV="1">
              <a:off x="6000072" y="3409839"/>
              <a:ext cx="418036" cy="2983"/>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88" name="Straight Arrow Connector 87"/>
            <p:cNvCxnSpPr/>
            <p:nvPr/>
          </p:nvCxnSpPr>
          <p:spPr>
            <a:xfrm flipH="1">
              <a:off x="6848602" y="2478268"/>
              <a:ext cx="2143" cy="592796"/>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89" name="Straight Arrow Connector 88"/>
            <p:cNvCxnSpPr/>
            <p:nvPr/>
          </p:nvCxnSpPr>
          <p:spPr>
            <a:xfrm flipV="1">
              <a:off x="5999068" y="2547436"/>
              <a:ext cx="413670" cy="473660"/>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90" name="Straight Arrow Connector 89"/>
            <p:cNvCxnSpPr/>
            <p:nvPr/>
          </p:nvCxnSpPr>
          <p:spPr>
            <a:xfrm flipH="1" flipV="1">
              <a:off x="7276045" y="2522592"/>
              <a:ext cx="429146" cy="489250"/>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grpSp>
          <p:nvGrpSpPr>
            <p:cNvPr id="91" name="Group 90"/>
            <p:cNvGrpSpPr/>
            <p:nvPr/>
          </p:nvGrpSpPr>
          <p:grpSpPr>
            <a:xfrm>
              <a:off x="6421146" y="1803808"/>
              <a:ext cx="854908" cy="680533"/>
              <a:chOff x="787156" y="3824909"/>
              <a:chExt cx="1283034" cy="1021334"/>
            </a:xfrm>
          </p:grpSpPr>
          <p:sp>
            <p:nvSpPr>
              <p:cNvPr id="136" name="Rectangle 135"/>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nvGrpSpPr>
              <p:cNvPr id="137" name="Group 136"/>
              <p:cNvGrpSpPr/>
              <p:nvPr/>
            </p:nvGrpSpPr>
            <p:grpSpPr>
              <a:xfrm>
                <a:off x="848783" y="3905250"/>
                <a:ext cx="1126067" cy="856750"/>
                <a:chOff x="753533" y="1447800"/>
                <a:chExt cx="1126067" cy="856750"/>
              </a:xfrm>
            </p:grpSpPr>
            <p:grpSp>
              <p:nvGrpSpPr>
                <p:cNvPr id="138" name="Group 137"/>
                <p:cNvGrpSpPr/>
                <p:nvPr/>
              </p:nvGrpSpPr>
              <p:grpSpPr>
                <a:xfrm>
                  <a:off x="881802" y="1980837"/>
                  <a:ext cx="907041" cy="323713"/>
                  <a:chOff x="881802" y="1980837"/>
                  <a:chExt cx="907041" cy="323713"/>
                </a:xfrm>
              </p:grpSpPr>
              <p:sp>
                <p:nvSpPr>
                  <p:cNvPr id="144" name="Can 143"/>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145" name="Can 144"/>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146" name="Can 145"/>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sp>
              <p:nvSpPr>
                <p:cNvPr id="139" name="Rectangle 138"/>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128GB RAM</a:t>
                  </a:r>
                </a:p>
              </p:txBody>
            </p:sp>
            <p:sp>
              <p:nvSpPr>
                <p:cNvPr id="140" name="Rectangle 139"/>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16TB disk</a:t>
                  </a:r>
                </a:p>
              </p:txBody>
            </p:sp>
            <p:sp>
              <p:nvSpPr>
                <p:cNvPr id="141" name="Rectangle 140"/>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142" name="Rectangle 141"/>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143" name="Rectangle 142"/>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 cores</a:t>
                  </a:r>
                </a:p>
              </p:txBody>
            </p:sp>
          </p:grpSp>
        </p:grpSp>
        <p:cxnSp>
          <p:nvCxnSpPr>
            <p:cNvPr id="92" name="Straight Arrow Connector 91"/>
            <p:cNvCxnSpPr/>
            <p:nvPr/>
          </p:nvCxnSpPr>
          <p:spPr>
            <a:xfrm>
              <a:off x="7273722" y="3411330"/>
              <a:ext cx="412062" cy="0"/>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grpSp>
          <p:nvGrpSpPr>
            <p:cNvPr id="93" name="Group 92"/>
            <p:cNvGrpSpPr/>
            <p:nvPr/>
          </p:nvGrpSpPr>
          <p:grpSpPr>
            <a:xfrm>
              <a:off x="5145163" y="3071064"/>
              <a:ext cx="858564" cy="680533"/>
              <a:chOff x="5313757" y="3040096"/>
              <a:chExt cx="858564" cy="680533"/>
            </a:xfrm>
          </p:grpSpPr>
          <p:grpSp>
            <p:nvGrpSpPr>
              <p:cNvPr id="123" name="Group 122"/>
              <p:cNvGrpSpPr/>
              <p:nvPr/>
            </p:nvGrpSpPr>
            <p:grpSpPr>
              <a:xfrm>
                <a:off x="5313757" y="3040096"/>
                <a:ext cx="854908" cy="680533"/>
                <a:chOff x="787156" y="3824909"/>
                <a:chExt cx="1283034" cy="1021334"/>
              </a:xfrm>
            </p:grpSpPr>
            <p:sp>
              <p:nvSpPr>
                <p:cNvPr id="125" name="Rectangle 124"/>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nvGrpSpPr>
                <p:cNvPr id="126" name="Group 125"/>
                <p:cNvGrpSpPr/>
                <p:nvPr/>
              </p:nvGrpSpPr>
              <p:grpSpPr>
                <a:xfrm>
                  <a:off x="848783" y="3905250"/>
                  <a:ext cx="1126067" cy="856750"/>
                  <a:chOff x="753533" y="1447800"/>
                  <a:chExt cx="1126067" cy="856750"/>
                </a:xfrm>
              </p:grpSpPr>
              <p:grpSp>
                <p:nvGrpSpPr>
                  <p:cNvPr id="127" name="Group 126"/>
                  <p:cNvGrpSpPr/>
                  <p:nvPr/>
                </p:nvGrpSpPr>
                <p:grpSpPr>
                  <a:xfrm>
                    <a:off x="881802" y="1980837"/>
                    <a:ext cx="907041" cy="323713"/>
                    <a:chOff x="881802" y="1980837"/>
                    <a:chExt cx="907041" cy="323713"/>
                  </a:xfrm>
                </p:grpSpPr>
                <p:sp>
                  <p:nvSpPr>
                    <p:cNvPr id="133" name="Can 132"/>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134" name="Can 133"/>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135" name="Can 134"/>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sp>
                <p:nvSpPr>
                  <p:cNvPr id="128" name="Rectangle 127"/>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128GB RAM</a:t>
                    </a:r>
                  </a:p>
                </p:txBody>
              </p:sp>
              <p:sp>
                <p:nvSpPr>
                  <p:cNvPr id="129" name="Rectangle 128"/>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16TB disk</a:t>
                    </a:r>
                  </a:p>
                </p:txBody>
              </p:sp>
              <p:sp>
                <p:nvSpPr>
                  <p:cNvPr id="130" name="Rectangle 129"/>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131" name="Rectangle 130"/>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132" name="Rectangle 131"/>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 cores</a:t>
                    </a:r>
                  </a:p>
                </p:txBody>
              </p:sp>
            </p:grpSp>
          </p:grpSp>
          <p:sp>
            <p:nvSpPr>
              <p:cNvPr id="124" name="Rectangle 123"/>
              <p:cNvSpPr/>
              <p:nvPr/>
            </p:nvSpPr>
            <p:spPr bwMode="auto">
              <a:xfrm>
                <a:off x="5314387" y="3047274"/>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2000" b="1" kern="0" dirty="0">
                    <a:solidFill>
                      <a:schemeClr val="bg1">
                        <a:lumMod val="85000"/>
                      </a:schemeClr>
                    </a:solidFill>
                    <a:cs typeface="Century Gothic"/>
                  </a:rPr>
                  <a:t>Compute Node</a:t>
                </a:r>
              </a:p>
            </p:txBody>
          </p:sp>
        </p:grpSp>
        <p:grpSp>
          <p:nvGrpSpPr>
            <p:cNvPr id="94" name="Group 93"/>
            <p:cNvGrpSpPr/>
            <p:nvPr/>
          </p:nvGrpSpPr>
          <p:grpSpPr>
            <a:xfrm>
              <a:off x="6421146" y="3071064"/>
              <a:ext cx="858564" cy="680533"/>
              <a:chOff x="6589740" y="3040096"/>
              <a:chExt cx="858564" cy="680533"/>
            </a:xfrm>
          </p:grpSpPr>
          <p:grpSp>
            <p:nvGrpSpPr>
              <p:cNvPr id="110" name="Group 109"/>
              <p:cNvGrpSpPr/>
              <p:nvPr/>
            </p:nvGrpSpPr>
            <p:grpSpPr>
              <a:xfrm>
                <a:off x="6589740" y="3040096"/>
                <a:ext cx="854908" cy="680533"/>
                <a:chOff x="787156" y="3824909"/>
                <a:chExt cx="1283034" cy="1021334"/>
              </a:xfrm>
            </p:grpSpPr>
            <p:sp>
              <p:nvSpPr>
                <p:cNvPr id="112" name="Rectangle 111"/>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nvGrpSpPr>
                <p:cNvPr id="113" name="Group 112"/>
                <p:cNvGrpSpPr/>
                <p:nvPr/>
              </p:nvGrpSpPr>
              <p:grpSpPr>
                <a:xfrm>
                  <a:off x="848783" y="3905250"/>
                  <a:ext cx="1126067" cy="856750"/>
                  <a:chOff x="753533" y="1447800"/>
                  <a:chExt cx="1126067" cy="856750"/>
                </a:xfrm>
              </p:grpSpPr>
              <p:grpSp>
                <p:nvGrpSpPr>
                  <p:cNvPr id="114" name="Group 113"/>
                  <p:cNvGrpSpPr/>
                  <p:nvPr/>
                </p:nvGrpSpPr>
                <p:grpSpPr>
                  <a:xfrm>
                    <a:off x="881802" y="1980837"/>
                    <a:ext cx="907041" cy="323713"/>
                    <a:chOff x="881802" y="1980837"/>
                    <a:chExt cx="907041" cy="323713"/>
                  </a:xfrm>
                </p:grpSpPr>
                <p:sp>
                  <p:nvSpPr>
                    <p:cNvPr id="120" name="Can 119"/>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121" name="Can 120"/>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122" name="Can 121"/>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sp>
                <p:nvSpPr>
                  <p:cNvPr id="115" name="Rectangle 114"/>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128GB RAM</a:t>
                    </a:r>
                  </a:p>
                </p:txBody>
              </p:sp>
              <p:sp>
                <p:nvSpPr>
                  <p:cNvPr id="116" name="Rectangle 115"/>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16TB disk</a:t>
                    </a:r>
                  </a:p>
                </p:txBody>
              </p:sp>
              <p:sp>
                <p:nvSpPr>
                  <p:cNvPr id="117" name="Rectangle 116"/>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118" name="Rectangle 117"/>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119" name="Rectangle 118"/>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 cores</a:t>
                    </a:r>
                  </a:p>
                </p:txBody>
              </p:sp>
            </p:grpSp>
          </p:grpSp>
          <p:sp>
            <p:nvSpPr>
              <p:cNvPr id="111" name="Rectangle 110"/>
              <p:cNvSpPr/>
              <p:nvPr/>
            </p:nvSpPr>
            <p:spPr bwMode="auto">
              <a:xfrm>
                <a:off x="6590370" y="3047274"/>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2000" b="1" kern="0" dirty="0">
                    <a:solidFill>
                      <a:schemeClr val="bg1">
                        <a:lumMod val="85000"/>
                      </a:schemeClr>
                    </a:solidFill>
                    <a:cs typeface="Century Gothic"/>
                  </a:rPr>
                  <a:t>Compute Node</a:t>
                </a:r>
              </a:p>
            </p:txBody>
          </p:sp>
        </p:grpSp>
        <p:grpSp>
          <p:nvGrpSpPr>
            <p:cNvPr id="95" name="Group 94"/>
            <p:cNvGrpSpPr/>
            <p:nvPr/>
          </p:nvGrpSpPr>
          <p:grpSpPr>
            <a:xfrm>
              <a:off x="7685154" y="3071064"/>
              <a:ext cx="858564" cy="680533"/>
              <a:chOff x="7853748" y="3040096"/>
              <a:chExt cx="858564" cy="680533"/>
            </a:xfrm>
          </p:grpSpPr>
          <p:grpSp>
            <p:nvGrpSpPr>
              <p:cNvPr id="97" name="Group 96"/>
              <p:cNvGrpSpPr/>
              <p:nvPr/>
            </p:nvGrpSpPr>
            <p:grpSpPr>
              <a:xfrm>
                <a:off x="7853748" y="3040096"/>
                <a:ext cx="854908" cy="680533"/>
                <a:chOff x="787156" y="3824909"/>
                <a:chExt cx="1283034" cy="1021334"/>
              </a:xfrm>
            </p:grpSpPr>
            <p:sp>
              <p:nvSpPr>
                <p:cNvPr id="99" name="Rectangle 98"/>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nvGrpSpPr>
                <p:cNvPr id="100" name="Group 99"/>
                <p:cNvGrpSpPr/>
                <p:nvPr/>
              </p:nvGrpSpPr>
              <p:grpSpPr>
                <a:xfrm>
                  <a:off x="848783" y="3905250"/>
                  <a:ext cx="1126067" cy="856750"/>
                  <a:chOff x="753533" y="1447800"/>
                  <a:chExt cx="1126067" cy="856750"/>
                </a:xfrm>
              </p:grpSpPr>
              <p:grpSp>
                <p:nvGrpSpPr>
                  <p:cNvPr id="101" name="Group 100"/>
                  <p:cNvGrpSpPr/>
                  <p:nvPr/>
                </p:nvGrpSpPr>
                <p:grpSpPr>
                  <a:xfrm>
                    <a:off x="881802" y="1980837"/>
                    <a:ext cx="907041" cy="323713"/>
                    <a:chOff x="881802" y="1980837"/>
                    <a:chExt cx="907041" cy="323713"/>
                  </a:xfrm>
                </p:grpSpPr>
                <p:sp>
                  <p:nvSpPr>
                    <p:cNvPr id="107" name="Can 106"/>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108" name="Can 107"/>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109" name="Can 108"/>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sp>
                <p:nvSpPr>
                  <p:cNvPr id="102" name="Rectangle 101"/>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128GB RAM</a:t>
                    </a:r>
                  </a:p>
                </p:txBody>
              </p:sp>
              <p:sp>
                <p:nvSpPr>
                  <p:cNvPr id="103" name="Rectangle 102"/>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16TB disk</a:t>
                    </a:r>
                  </a:p>
                </p:txBody>
              </p:sp>
              <p:sp>
                <p:nvSpPr>
                  <p:cNvPr id="104" name="Rectangle 103"/>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105" name="Rectangle 104"/>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106" name="Rectangle 105"/>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 cores</a:t>
                    </a:r>
                  </a:p>
                </p:txBody>
              </p:sp>
            </p:grpSp>
          </p:grpSp>
          <p:sp>
            <p:nvSpPr>
              <p:cNvPr id="98" name="Rectangle 97"/>
              <p:cNvSpPr/>
              <p:nvPr/>
            </p:nvSpPr>
            <p:spPr bwMode="auto">
              <a:xfrm>
                <a:off x="7854378" y="3047274"/>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2000" b="1" kern="0" dirty="0">
                    <a:solidFill>
                      <a:schemeClr val="bg1">
                        <a:lumMod val="85000"/>
                      </a:schemeClr>
                    </a:solidFill>
                    <a:cs typeface="Century Gothic"/>
                  </a:rPr>
                  <a:t>Compute Node</a:t>
                </a:r>
              </a:p>
            </p:txBody>
          </p:sp>
        </p:grpSp>
        <p:sp>
          <p:nvSpPr>
            <p:cNvPr id="96" name="Rectangle 95"/>
            <p:cNvSpPr/>
            <p:nvPr/>
          </p:nvSpPr>
          <p:spPr bwMode="auto">
            <a:xfrm>
              <a:off x="6421776" y="1810985"/>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2000" b="1" kern="0" dirty="0" smtClean="0">
                  <a:solidFill>
                    <a:schemeClr val="bg1">
                      <a:lumMod val="85000"/>
                    </a:schemeClr>
                  </a:solidFill>
                  <a:cs typeface="Century Gothic"/>
                </a:rPr>
                <a:t>Leader Node</a:t>
              </a:r>
              <a:endParaRPr lang="en-US" sz="2000" b="1" kern="0" dirty="0">
                <a:solidFill>
                  <a:schemeClr val="bg1">
                    <a:lumMod val="85000"/>
                  </a:schemeClr>
                </a:solidFill>
                <a:cs typeface="Century Gothic"/>
              </a:endParaRPr>
            </a:p>
          </p:txBody>
        </p:sp>
      </p:grpSp>
    </p:spTree>
    <p:extLst>
      <p:ext uri="{BB962C8B-B14F-4D97-AF65-F5344CB8AC3E}">
        <p14:creationId xmlns:p14="http://schemas.microsoft.com/office/powerpoint/2010/main" val="2133234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46378" y="147787"/>
            <a:ext cx="3358612" cy="2585323"/>
          </a:xfrm>
          <a:prstGeom prst="rect">
            <a:avLst/>
          </a:prstGeom>
          <a:noFill/>
        </p:spPr>
        <p:txBody>
          <a:bodyPr wrap="none" rtlCol="0">
            <a:spAutoFit/>
          </a:bodyPr>
          <a:lstStyle/>
          <a:p>
            <a:pPr marL="285750" indent="-285750">
              <a:buFont typeface="Arial" charset="0"/>
              <a:buChar char="•"/>
            </a:pPr>
            <a:r>
              <a:rPr lang="en-US" dirty="0" smtClean="0">
                <a:solidFill>
                  <a:schemeClr val="tx1">
                    <a:lumMod val="50000"/>
                  </a:schemeClr>
                </a:solidFill>
              </a:rPr>
              <a:t>Query execution processes</a:t>
            </a:r>
          </a:p>
          <a:p>
            <a:pPr marL="285750" indent="-285750">
              <a:buFont typeface="Arial" charset="0"/>
              <a:buChar char="•"/>
            </a:pPr>
            <a:r>
              <a:rPr lang="en-US" dirty="0" smtClean="0">
                <a:solidFill>
                  <a:schemeClr val="tx1">
                    <a:lumMod val="50000"/>
                  </a:schemeClr>
                </a:solidFill>
              </a:rPr>
              <a:t>Backup &amp; restore processes</a:t>
            </a:r>
          </a:p>
          <a:p>
            <a:pPr marL="285750" indent="-285750">
              <a:buFont typeface="Arial" charset="0"/>
              <a:buChar char="•"/>
            </a:pPr>
            <a:r>
              <a:rPr lang="en-US" dirty="0" smtClean="0">
                <a:solidFill>
                  <a:schemeClr val="tx1">
                    <a:lumMod val="50000"/>
                  </a:schemeClr>
                </a:solidFill>
              </a:rPr>
              <a:t>Replication processes</a:t>
            </a:r>
          </a:p>
          <a:p>
            <a:pPr marL="285750" indent="-285750">
              <a:buFont typeface="Arial" charset="0"/>
              <a:buChar char="•"/>
            </a:pPr>
            <a:r>
              <a:rPr lang="en-US" dirty="0">
                <a:solidFill>
                  <a:schemeClr val="tx1">
                    <a:lumMod val="50000"/>
                  </a:schemeClr>
                </a:solidFill>
              </a:rPr>
              <a:t>Local </a:t>
            </a:r>
            <a:r>
              <a:rPr lang="en-US" dirty="0" smtClean="0">
                <a:solidFill>
                  <a:schemeClr val="tx1">
                    <a:lumMod val="50000"/>
                  </a:schemeClr>
                </a:solidFill>
              </a:rPr>
              <a:t>Storage</a:t>
            </a:r>
            <a:endParaRPr lang="en-US" dirty="0">
              <a:solidFill>
                <a:schemeClr val="tx1">
                  <a:lumMod val="50000"/>
                </a:schemeClr>
              </a:solidFill>
            </a:endParaRPr>
          </a:p>
          <a:p>
            <a:pPr marL="742950" lvl="1" indent="-285750">
              <a:buFont typeface="Arial" charset="0"/>
              <a:buChar char="•"/>
            </a:pPr>
            <a:r>
              <a:rPr lang="en-US" dirty="0">
                <a:solidFill>
                  <a:schemeClr val="tx1">
                    <a:lumMod val="50000"/>
                  </a:schemeClr>
                </a:solidFill>
              </a:rPr>
              <a:t>Disks</a:t>
            </a:r>
          </a:p>
          <a:p>
            <a:pPr marL="742950" lvl="1" indent="-285750">
              <a:buFont typeface="Arial" charset="0"/>
              <a:buChar char="•"/>
            </a:pPr>
            <a:r>
              <a:rPr lang="en-US" dirty="0">
                <a:solidFill>
                  <a:schemeClr val="tx1">
                    <a:lumMod val="50000"/>
                  </a:schemeClr>
                </a:solidFill>
              </a:rPr>
              <a:t>Slices</a:t>
            </a:r>
          </a:p>
          <a:p>
            <a:pPr marL="742950" lvl="1" indent="-285750">
              <a:buFont typeface="Arial" charset="0"/>
              <a:buChar char="•"/>
            </a:pPr>
            <a:r>
              <a:rPr lang="en-US" dirty="0">
                <a:solidFill>
                  <a:schemeClr val="tx1">
                    <a:lumMod val="50000"/>
                  </a:schemeClr>
                </a:solidFill>
              </a:rPr>
              <a:t>Tables</a:t>
            </a:r>
          </a:p>
          <a:p>
            <a:pPr marL="1200150" lvl="2" indent="-285750">
              <a:buFont typeface="Arial" charset="0"/>
              <a:buChar char="•"/>
            </a:pPr>
            <a:r>
              <a:rPr lang="en-US" dirty="0">
                <a:solidFill>
                  <a:schemeClr val="tx1">
                    <a:lumMod val="50000"/>
                  </a:schemeClr>
                </a:solidFill>
              </a:rPr>
              <a:t>Columns</a:t>
            </a:r>
          </a:p>
          <a:p>
            <a:pPr marL="1200150" lvl="2" indent="-285750">
              <a:buFont typeface="Arial" charset="0"/>
              <a:buChar char="•"/>
            </a:pPr>
            <a:r>
              <a:rPr lang="en-US" dirty="0" smtClean="0">
                <a:solidFill>
                  <a:schemeClr val="tx1">
                    <a:lumMod val="50000"/>
                  </a:schemeClr>
                </a:solidFill>
              </a:rPr>
              <a:t>Blocks</a:t>
            </a:r>
            <a:endParaRPr lang="en-US" dirty="0">
              <a:solidFill>
                <a:schemeClr val="tx1">
                  <a:lumMod val="50000"/>
                </a:schemeClr>
              </a:solidFill>
            </a:endParaRPr>
          </a:p>
        </p:txBody>
      </p:sp>
      <p:sp>
        <p:nvSpPr>
          <p:cNvPr id="66" name="Rounded Rectangle 65"/>
          <p:cNvSpPr/>
          <p:nvPr/>
        </p:nvSpPr>
        <p:spPr>
          <a:xfrm>
            <a:off x="92377" y="1004781"/>
            <a:ext cx="2314878" cy="1695671"/>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lumMod val="50000"/>
                </a:schemeClr>
              </a:solidFill>
              <a:latin typeface="Helvetica Neue"/>
              <a:cs typeface="Helvetica Neue"/>
            </a:endParaRPr>
          </a:p>
        </p:txBody>
      </p:sp>
      <p:grpSp>
        <p:nvGrpSpPr>
          <p:cNvPr id="68" name="Group 67"/>
          <p:cNvGrpSpPr/>
          <p:nvPr/>
        </p:nvGrpSpPr>
        <p:grpSpPr>
          <a:xfrm>
            <a:off x="551329" y="363072"/>
            <a:ext cx="8000999" cy="4316504"/>
            <a:chOff x="5145163" y="1803808"/>
            <a:chExt cx="3398555" cy="1947789"/>
          </a:xfrm>
        </p:grpSpPr>
        <p:cxnSp>
          <p:nvCxnSpPr>
            <p:cNvPr id="69" name="Straight Arrow Connector 68"/>
            <p:cNvCxnSpPr/>
            <p:nvPr/>
          </p:nvCxnSpPr>
          <p:spPr>
            <a:xfrm flipV="1">
              <a:off x="6000072" y="3409839"/>
              <a:ext cx="418036" cy="2983"/>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70" name="Straight Arrow Connector 69"/>
            <p:cNvCxnSpPr/>
            <p:nvPr/>
          </p:nvCxnSpPr>
          <p:spPr>
            <a:xfrm flipH="1">
              <a:off x="6848602" y="2478268"/>
              <a:ext cx="2143" cy="592796"/>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71" name="Straight Arrow Connector 70"/>
            <p:cNvCxnSpPr/>
            <p:nvPr/>
          </p:nvCxnSpPr>
          <p:spPr>
            <a:xfrm flipV="1">
              <a:off x="5999068" y="2547436"/>
              <a:ext cx="413670" cy="473660"/>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72" name="Straight Arrow Connector 71"/>
            <p:cNvCxnSpPr/>
            <p:nvPr/>
          </p:nvCxnSpPr>
          <p:spPr>
            <a:xfrm flipH="1" flipV="1">
              <a:off x="7276045" y="2522592"/>
              <a:ext cx="429146" cy="489250"/>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grpSp>
          <p:nvGrpSpPr>
            <p:cNvPr id="73" name="Group 72"/>
            <p:cNvGrpSpPr/>
            <p:nvPr/>
          </p:nvGrpSpPr>
          <p:grpSpPr>
            <a:xfrm>
              <a:off x="6421146" y="1803808"/>
              <a:ext cx="854908" cy="680533"/>
              <a:chOff x="787156" y="3824909"/>
              <a:chExt cx="1283034" cy="1021334"/>
            </a:xfrm>
          </p:grpSpPr>
          <p:sp>
            <p:nvSpPr>
              <p:cNvPr id="119" name="Rectangle 118"/>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nvGrpSpPr>
              <p:cNvPr id="120" name="Group 119"/>
              <p:cNvGrpSpPr/>
              <p:nvPr/>
            </p:nvGrpSpPr>
            <p:grpSpPr>
              <a:xfrm>
                <a:off x="848783" y="3905250"/>
                <a:ext cx="1126067" cy="856750"/>
                <a:chOff x="753533" y="1447800"/>
                <a:chExt cx="1126067" cy="856750"/>
              </a:xfrm>
            </p:grpSpPr>
            <p:grpSp>
              <p:nvGrpSpPr>
                <p:cNvPr id="121" name="Group 120"/>
                <p:cNvGrpSpPr/>
                <p:nvPr/>
              </p:nvGrpSpPr>
              <p:grpSpPr>
                <a:xfrm>
                  <a:off x="881802" y="1980837"/>
                  <a:ext cx="907041" cy="323713"/>
                  <a:chOff x="881802" y="1980837"/>
                  <a:chExt cx="907041" cy="323713"/>
                </a:xfrm>
              </p:grpSpPr>
              <p:sp>
                <p:nvSpPr>
                  <p:cNvPr id="127" name="Can 126"/>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128" name="Can 127"/>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129" name="Can 128"/>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sp>
              <p:nvSpPr>
                <p:cNvPr id="122" name="Rectangle 121"/>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128GB RAM</a:t>
                  </a:r>
                </a:p>
              </p:txBody>
            </p:sp>
            <p:sp>
              <p:nvSpPr>
                <p:cNvPr id="123" name="Rectangle 122"/>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16TB disk</a:t>
                  </a:r>
                </a:p>
              </p:txBody>
            </p:sp>
            <p:sp>
              <p:nvSpPr>
                <p:cNvPr id="124" name="Rectangle 123"/>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125" name="Rectangle 124"/>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126" name="Rectangle 125"/>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 cores</a:t>
                  </a:r>
                </a:p>
              </p:txBody>
            </p:sp>
          </p:grpSp>
        </p:grpSp>
        <p:cxnSp>
          <p:nvCxnSpPr>
            <p:cNvPr id="74" name="Straight Arrow Connector 73"/>
            <p:cNvCxnSpPr/>
            <p:nvPr/>
          </p:nvCxnSpPr>
          <p:spPr>
            <a:xfrm>
              <a:off x="7273722" y="3411330"/>
              <a:ext cx="412062" cy="0"/>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grpSp>
          <p:nvGrpSpPr>
            <p:cNvPr id="75" name="Group 74"/>
            <p:cNvGrpSpPr/>
            <p:nvPr/>
          </p:nvGrpSpPr>
          <p:grpSpPr>
            <a:xfrm>
              <a:off x="5145163" y="3071064"/>
              <a:ext cx="858564" cy="680533"/>
              <a:chOff x="5313757" y="3040096"/>
              <a:chExt cx="858564" cy="680533"/>
            </a:xfrm>
          </p:grpSpPr>
          <p:grpSp>
            <p:nvGrpSpPr>
              <p:cNvPr id="106" name="Group 105"/>
              <p:cNvGrpSpPr/>
              <p:nvPr/>
            </p:nvGrpSpPr>
            <p:grpSpPr>
              <a:xfrm>
                <a:off x="5313757" y="3040096"/>
                <a:ext cx="854908" cy="680533"/>
                <a:chOff x="787156" y="3824909"/>
                <a:chExt cx="1283034" cy="1021334"/>
              </a:xfrm>
            </p:grpSpPr>
            <p:sp>
              <p:nvSpPr>
                <p:cNvPr id="108" name="Rectangle 107"/>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nvGrpSpPr>
                <p:cNvPr id="109" name="Group 108"/>
                <p:cNvGrpSpPr/>
                <p:nvPr/>
              </p:nvGrpSpPr>
              <p:grpSpPr>
                <a:xfrm>
                  <a:off x="848783" y="3905250"/>
                  <a:ext cx="1126067" cy="856750"/>
                  <a:chOff x="753533" y="1447800"/>
                  <a:chExt cx="1126067" cy="856750"/>
                </a:xfrm>
              </p:grpSpPr>
              <p:grpSp>
                <p:nvGrpSpPr>
                  <p:cNvPr id="110" name="Group 109"/>
                  <p:cNvGrpSpPr/>
                  <p:nvPr/>
                </p:nvGrpSpPr>
                <p:grpSpPr>
                  <a:xfrm>
                    <a:off x="881802" y="1980837"/>
                    <a:ext cx="907041" cy="323713"/>
                    <a:chOff x="881802" y="1980837"/>
                    <a:chExt cx="907041" cy="323713"/>
                  </a:xfrm>
                </p:grpSpPr>
                <p:sp>
                  <p:nvSpPr>
                    <p:cNvPr id="116" name="Can 115"/>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117" name="Can 116"/>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118" name="Can 117"/>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sp>
                <p:nvSpPr>
                  <p:cNvPr id="111" name="Rectangle 110"/>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128GB RAM</a:t>
                    </a:r>
                  </a:p>
                </p:txBody>
              </p:sp>
              <p:sp>
                <p:nvSpPr>
                  <p:cNvPr id="112" name="Rectangle 111"/>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16TB disk</a:t>
                    </a:r>
                  </a:p>
                </p:txBody>
              </p:sp>
              <p:sp>
                <p:nvSpPr>
                  <p:cNvPr id="113" name="Rectangle 112"/>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114" name="Rectangle 113"/>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115" name="Rectangle 114"/>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 cores</a:t>
                    </a:r>
                  </a:p>
                </p:txBody>
              </p:sp>
            </p:grpSp>
          </p:grpSp>
          <p:sp>
            <p:nvSpPr>
              <p:cNvPr id="107" name="Rectangle 106"/>
              <p:cNvSpPr/>
              <p:nvPr/>
            </p:nvSpPr>
            <p:spPr bwMode="auto">
              <a:xfrm>
                <a:off x="5314387" y="3047274"/>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bg1">
                      <a:lumMod val="85000"/>
                    </a:schemeClr>
                  </a:solidFill>
                  <a:cs typeface="Century Gothic"/>
                </a:endParaRPr>
              </a:p>
            </p:txBody>
          </p:sp>
        </p:grpSp>
        <p:grpSp>
          <p:nvGrpSpPr>
            <p:cNvPr id="77" name="Group 76"/>
            <p:cNvGrpSpPr/>
            <p:nvPr/>
          </p:nvGrpSpPr>
          <p:grpSpPr>
            <a:xfrm>
              <a:off x="6421146" y="3071064"/>
              <a:ext cx="858564" cy="680533"/>
              <a:chOff x="6589740" y="3040096"/>
              <a:chExt cx="858564" cy="680533"/>
            </a:xfrm>
          </p:grpSpPr>
          <p:grpSp>
            <p:nvGrpSpPr>
              <p:cNvPr id="93" name="Group 92"/>
              <p:cNvGrpSpPr/>
              <p:nvPr/>
            </p:nvGrpSpPr>
            <p:grpSpPr>
              <a:xfrm>
                <a:off x="6589740" y="3040096"/>
                <a:ext cx="854908" cy="680533"/>
                <a:chOff x="787156" y="3824909"/>
                <a:chExt cx="1283034" cy="1021334"/>
              </a:xfrm>
            </p:grpSpPr>
            <p:sp>
              <p:nvSpPr>
                <p:cNvPr id="95" name="Rectangle 94"/>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nvGrpSpPr>
                <p:cNvPr id="96" name="Group 95"/>
                <p:cNvGrpSpPr/>
                <p:nvPr/>
              </p:nvGrpSpPr>
              <p:grpSpPr>
                <a:xfrm>
                  <a:off x="848783" y="3905250"/>
                  <a:ext cx="1126067" cy="856750"/>
                  <a:chOff x="753533" y="1447800"/>
                  <a:chExt cx="1126067" cy="856750"/>
                </a:xfrm>
              </p:grpSpPr>
              <p:grpSp>
                <p:nvGrpSpPr>
                  <p:cNvPr id="97" name="Group 96"/>
                  <p:cNvGrpSpPr/>
                  <p:nvPr/>
                </p:nvGrpSpPr>
                <p:grpSpPr>
                  <a:xfrm>
                    <a:off x="881802" y="1980837"/>
                    <a:ext cx="907041" cy="323713"/>
                    <a:chOff x="881802" y="1980837"/>
                    <a:chExt cx="907041" cy="323713"/>
                  </a:xfrm>
                </p:grpSpPr>
                <p:sp>
                  <p:nvSpPr>
                    <p:cNvPr id="103" name="Can 102"/>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104" name="Can 103"/>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105" name="Can 104"/>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sp>
                <p:nvSpPr>
                  <p:cNvPr id="98" name="Rectangle 97"/>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128GB RAM</a:t>
                    </a:r>
                  </a:p>
                </p:txBody>
              </p:sp>
              <p:sp>
                <p:nvSpPr>
                  <p:cNvPr id="99" name="Rectangle 98"/>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16TB disk</a:t>
                    </a:r>
                  </a:p>
                </p:txBody>
              </p:sp>
              <p:sp>
                <p:nvSpPr>
                  <p:cNvPr id="100" name="Rectangle 99"/>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101" name="Rectangle 100"/>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102" name="Rectangle 101"/>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 cores</a:t>
                    </a:r>
                  </a:p>
                </p:txBody>
              </p:sp>
            </p:grpSp>
          </p:grpSp>
          <p:sp>
            <p:nvSpPr>
              <p:cNvPr id="94" name="Rectangle 93"/>
              <p:cNvSpPr/>
              <p:nvPr/>
            </p:nvSpPr>
            <p:spPr bwMode="auto">
              <a:xfrm>
                <a:off x="6590370" y="3047274"/>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bg1">
                      <a:lumMod val="85000"/>
                    </a:schemeClr>
                  </a:solidFill>
                  <a:cs typeface="Century Gothic"/>
                </a:endParaRPr>
              </a:p>
            </p:txBody>
          </p:sp>
        </p:grpSp>
        <p:grpSp>
          <p:nvGrpSpPr>
            <p:cNvPr id="78" name="Group 77"/>
            <p:cNvGrpSpPr/>
            <p:nvPr/>
          </p:nvGrpSpPr>
          <p:grpSpPr>
            <a:xfrm>
              <a:off x="7685154" y="3071064"/>
              <a:ext cx="858564" cy="680533"/>
              <a:chOff x="7853748" y="3040096"/>
              <a:chExt cx="858564" cy="680533"/>
            </a:xfrm>
          </p:grpSpPr>
          <p:grpSp>
            <p:nvGrpSpPr>
              <p:cNvPr id="80" name="Group 79"/>
              <p:cNvGrpSpPr/>
              <p:nvPr/>
            </p:nvGrpSpPr>
            <p:grpSpPr>
              <a:xfrm>
                <a:off x="7853748" y="3040096"/>
                <a:ext cx="854908" cy="680533"/>
                <a:chOff x="787156" y="3824909"/>
                <a:chExt cx="1283034" cy="1021334"/>
              </a:xfrm>
            </p:grpSpPr>
            <p:sp>
              <p:nvSpPr>
                <p:cNvPr id="82" name="Rectangle 81"/>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nvGrpSpPr>
                <p:cNvPr id="83" name="Group 82"/>
                <p:cNvGrpSpPr/>
                <p:nvPr/>
              </p:nvGrpSpPr>
              <p:grpSpPr>
                <a:xfrm>
                  <a:off x="848783" y="3905250"/>
                  <a:ext cx="1126067" cy="856750"/>
                  <a:chOff x="753533" y="1447800"/>
                  <a:chExt cx="1126067" cy="856750"/>
                </a:xfrm>
              </p:grpSpPr>
              <p:grpSp>
                <p:nvGrpSpPr>
                  <p:cNvPr id="84" name="Group 83"/>
                  <p:cNvGrpSpPr/>
                  <p:nvPr/>
                </p:nvGrpSpPr>
                <p:grpSpPr>
                  <a:xfrm>
                    <a:off x="881802" y="1980837"/>
                    <a:ext cx="907041" cy="323713"/>
                    <a:chOff x="881802" y="1980837"/>
                    <a:chExt cx="907041" cy="323713"/>
                  </a:xfrm>
                </p:grpSpPr>
                <p:sp>
                  <p:nvSpPr>
                    <p:cNvPr id="90" name="Can 89"/>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91" name="Can 90"/>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92" name="Can 91"/>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sp>
                <p:nvSpPr>
                  <p:cNvPr id="85" name="Rectangle 84"/>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128GB RAM</a:t>
                    </a:r>
                  </a:p>
                </p:txBody>
              </p:sp>
              <p:sp>
                <p:nvSpPr>
                  <p:cNvPr id="86" name="Rectangle 85"/>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16TB disk</a:t>
                    </a:r>
                  </a:p>
                </p:txBody>
              </p:sp>
              <p:sp>
                <p:nvSpPr>
                  <p:cNvPr id="87" name="Rectangle 86"/>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88" name="Rectangle 87"/>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89" name="Rectangle 88"/>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 cores</a:t>
                    </a:r>
                  </a:p>
                </p:txBody>
              </p:sp>
            </p:grpSp>
          </p:grpSp>
          <p:sp>
            <p:nvSpPr>
              <p:cNvPr id="81" name="Rectangle 80"/>
              <p:cNvSpPr/>
              <p:nvPr/>
            </p:nvSpPr>
            <p:spPr bwMode="auto">
              <a:xfrm>
                <a:off x="7854378" y="3047274"/>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bg1">
                      <a:lumMod val="85000"/>
                    </a:schemeClr>
                  </a:solidFill>
                  <a:cs typeface="Century Gothic"/>
                </a:endParaRPr>
              </a:p>
            </p:txBody>
          </p:sp>
        </p:grpSp>
        <p:sp>
          <p:nvSpPr>
            <p:cNvPr id="79" name="Rectangle 78"/>
            <p:cNvSpPr/>
            <p:nvPr/>
          </p:nvSpPr>
          <p:spPr bwMode="auto">
            <a:xfrm>
              <a:off x="6421776" y="1810985"/>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2000" b="1" kern="0" dirty="0" smtClean="0">
                  <a:solidFill>
                    <a:schemeClr val="bg1">
                      <a:lumMod val="85000"/>
                    </a:schemeClr>
                  </a:solidFill>
                  <a:cs typeface="Century Gothic"/>
                </a:rPr>
                <a:t>Leader Node</a:t>
              </a:r>
              <a:endParaRPr lang="en-US" sz="2000" b="1" kern="0" dirty="0">
                <a:solidFill>
                  <a:schemeClr val="bg1">
                    <a:lumMod val="85000"/>
                  </a:schemeClr>
                </a:solidFill>
                <a:cs typeface="Century Gothic"/>
              </a:endParaRPr>
            </a:p>
          </p:txBody>
        </p:sp>
      </p:grpSp>
      <p:sp>
        <p:nvSpPr>
          <p:cNvPr id="131" name="Rectangle 130"/>
          <p:cNvSpPr/>
          <p:nvPr/>
        </p:nvSpPr>
        <p:spPr bwMode="auto">
          <a:xfrm>
            <a:off x="6531066" y="3170302"/>
            <a:ext cx="2021262" cy="1509274"/>
          </a:xfrm>
          <a:prstGeom prst="rect">
            <a:avLst/>
          </a:prstGeom>
          <a:solidFill>
            <a:schemeClr val="accent1">
              <a:lumMod val="75000"/>
              <a:alpha val="52000"/>
            </a:scheme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2000" b="1" kern="0" dirty="0">
                <a:solidFill>
                  <a:schemeClr val="bg1">
                    <a:lumMod val="85000"/>
                  </a:schemeClr>
                </a:solidFill>
                <a:cs typeface="Century Gothic"/>
              </a:rPr>
              <a:t>Compute Node</a:t>
            </a:r>
          </a:p>
        </p:txBody>
      </p:sp>
      <p:sp>
        <p:nvSpPr>
          <p:cNvPr id="133" name="Rectangle 132"/>
          <p:cNvSpPr/>
          <p:nvPr/>
        </p:nvSpPr>
        <p:spPr bwMode="auto">
          <a:xfrm>
            <a:off x="565561" y="3174179"/>
            <a:ext cx="1995239" cy="1505397"/>
          </a:xfrm>
          <a:prstGeom prst="rect">
            <a:avLst/>
          </a:prstGeom>
          <a:solidFill>
            <a:schemeClr val="accent1">
              <a:lumMod val="75000"/>
              <a:alpha val="52000"/>
            </a:scheme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2000" b="1" kern="0" dirty="0">
                <a:solidFill>
                  <a:schemeClr val="bg1">
                    <a:lumMod val="85000"/>
                  </a:schemeClr>
                </a:solidFill>
                <a:cs typeface="Century Gothic"/>
              </a:rPr>
              <a:t>Compute Node</a:t>
            </a:r>
          </a:p>
        </p:txBody>
      </p:sp>
      <p:sp>
        <p:nvSpPr>
          <p:cNvPr id="134" name="Rectangle 133"/>
          <p:cNvSpPr/>
          <p:nvPr/>
        </p:nvSpPr>
        <p:spPr bwMode="auto">
          <a:xfrm>
            <a:off x="3574193" y="3176117"/>
            <a:ext cx="1995239" cy="1505397"/>
          </a:xfrm>
          <a:prstGeom prst="rect">
            <a:avLst/>
          </a:prstGeom>
          <a:solidFill>
            <a:schemeClr val="accent1">
              <a:lumMod val="75000"/>
              <a:alpha val="52000"/>
            </a:scheme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2000" b="1" kern="0" dirty="0">
                <a:solidFill>
                  <a:schemeClr val="bg1">
                    <a:lumMod val="85000"/>
                  </a:schemeClr>
                </a:solidFill>
                <a:cs typeface="Century Gothic"/>
              </a:rPr>
              <a:t>Compute Node</a:t>
            </a:r>
          </a:p>
        </p:txBody>
      </p:sp>
    </p:spTree>
    <p:extLst>
      <p:ext uri="{BB962C8B-B14F-4D97-AF65-F5344CB8AC3E}">
        <p14:creationId xmlns:p14="http://schemas.microsoft.com/office/powerpoint/2010/main" val="103873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96875" y="1968500"/>
            <a:ext cx="7772400" cy="930275"/>
          </a:xfrm>
        </p:spPr>
        <p:txBody>
          <a:bodyPr/>
          <a:lstStyle/>
          <a:p>
            <a:r>
              <a:rPr lang="en-US" dirty="0">
                <a:solidFill>
                  <a:schemeClr val="tx1">
                    <a:lumMod val="50000"/>
                  </a:schemeClr>
                </a:solidFill>
              </a:rPr>
              <a:t>Concepts </a:t>
            </a:r>
            <a:r>
              <a:rPr lang="en-US" dirty="0" smtClean="0">
                <a:solidFill>
                  <a:schemeClr val="tx1">
                    <a:lumMod val="50000"/>
                  </a:schemeClr>
                </a:solidFill>
              </a:rPr>
              <a:t>&amp; Terminology</a:t>
            </a:r>
            <a:endParaRPr lang="en-US" dirty="0" smtClean="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2218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solidFill>
                  <a:schemeClr val="tx1">
                    <a:lumMod val="50000"/>
                  </a:schemeClr>
                </a:solidFill>
              </a:rPr>
              <a:t>Designed for I/O Reduction</a:t>
            </a:r>
            <a:endParaRPr lang="en-US" dirty="0">
              <a:solidFill>
                <a:schemeClr val="tx1">
                  <a:lumMod val="50000"/>
                </a:schemeClr>
              </a:solidFill>
            </a:endParaRPr>
          </a:p>
        </p:txBody>
      </p:sp>
      <p:sp>
        <p:nvSpPr>
          <p:cNvPr id="2" name="Content Placeholder 1"/>
          <p:cNvSpPr>
            <a:spLocks noGrp="1"/>
          </p:cNvSpPr>
          <p:nvPr>
            <p:ph idx="1"/>
          </p:nvPr>
        </p:nvSpPr>
        <p:spPr>
          <a:xfrm>
            <a:off x="592669" y="858172"/>
            <a:ext cx="8284879" cy="3558601"/>
          </a:xfrm>
        </p:spPr>
        <p:txBody>
          <a:bodyPr>
            <a:normAutofit/>
          </a:bodyPr>
          <a:lstStyle/>
          <a:p>
            <a:pPr lvl="0">
              <a:lnSpc>
                <a:spcPct val="90000"/>
              </a:lnSpc>
              <a:buSzPct val="90000"/>
            </a:pPr>
            <a:r>
              <a:rPr lang="en-US" sz="2000" dirty="0" smtClean="0">
                <a:solidFill>
                  <a:schemeClr val="tx1">
                    <a:lumMod val="50000"/>
                  </a:schemeClr>
                </a:solidFill>
              </a:rPr>
              <a:t>Columnar </a:t>
            </a:r>
            <a:r>
              <a:rPr lang="en-US" sz="2000" dirty="0">
                <a:solidFill>
                  <a:schemeClr val="tx1">
                    <a:lumMod val="50000"/>
                  </a:schemeClr>
                </a:solidFill>
              </a:rPr>
              <a:t>storage</a:t>
            </a:r>
          </a:p>
          <a:p>
            <a:pPr lvl="0">
              <a:lnSpc>
                <a:spcPct val="90000"/>
              </a:lnSpc>
              <a:buSzPct val="90000"/>
            </a:pPr>
            <a:endParaRPr lang="en-US" sz="2000" dirty="0">
              <a:solidFill>
                <a:schemeClr val="tx1">
                  <a:lumMod val="50000"/>
                </a:schemeClr>
              </a:solidFill>
            </a:endParaRPr>
          </a:p>
          <a:p>
            <a:pPr lvl="0">
              <a:lnSpc>
                <a:spcPct val="90000"/>
              </a:lnSpc>
              <a:buSzPct val="90000"/>
            </a:pPr>
            <a:r>
              <a:rPr lang="en-US" sz="2000" dirty="0">
                <a:solidFill>
                  <a:schemeClr val="tx1">
                    <a:lumMod val="50000"/>
                  </a:schemeClr>
                </a:solidFill>
              </a:rPr>
              <a:t>Data compression</a:t>
            </a:r>
          </a:p>
          <a:p>
            <a:pPr lvl="0">
              <a:lnSpc>
                <a:spcPct val="90000"/>
              </a:lnSpc>
              <a:buSzPct val="90000"/>
            </a:pPr>
            <a:endParaRPr lang="en-US" sz="2000" dirty="0">
              <a:solidFill>
                <a:schemeClr val="tx1">
                  <a:lumMod val="50000"/>
                </a:schemeClr>
              </a:solidFill>
            </a:endParaRPr>
          </a:p>
          <a:p>
            <a:pPr lvl="0">
              <a:lnSpc>
                <a:spcPct val="90000"/>
              </a:lnSpc>
              <a:buSzPct val="90000"/>
            </a:pPr>
            <a:r>
              <a:rPr lang="en-US" sz="2000" dirty="0">
                <a:solidFill>
                  <a:schemeClr val="tx1">
                    <a:lumMod val="50000"/>
                  </a:schemeClr>
                </a:solidFill>
              </a:rPr>
              <a:t>Zone maps</a:t>
            </a:r>
          </a:p>
          <a:p>
            <a:pPr lvl="0">
              <a:lnSpc>
                <a:spcPct val="90000"/>
              </a:lnSpc>
              <a:buSzPct val="90000"/>
            </a:pPr>
            <a:endParaRPr lang="en-US" sz="2000" dirty="0">
              <a:solidFill>
                <a:schemeClr val="tx1">
                  <a:lumMod val="50000"/>
                </a:schemeClr>
              </a:solidFill>
            </a:endParaRPr>
          </a:p>
          <a:p>
            <a:pPr lvl="0">
              <a:lnSpc>
                <a:spcPct val="90000"/>
              </a:lnSpc>
              <a:buSzPct val="90000"/>
            </a:pPr>
            <a:endParaRPr lang="en-US" sz="2000" dirty="0">
              <a:solidFill>
                <a:schemeClr val="tx1">
                  <a:lumMod val="50000"/>
                </a:schemeClr>
              </a:solidFill>
            </a:endParaRPr>
          </a:p>
          <a:p>
            <a:endParaRPr lang="en-US" sz="2000" dirty="0">
              <a:solidFill>
                <a:schemeClr val="tx1">
                  <a:lumMod val="50000"/>
                </a:schemeClr>
              </a:solidFill>
            </a:endParaRPr>
          </a:p>
        </p:txBody>
      </p:sp>
      <p:sp>
        <p:nvSpPr>
          <p:cNvPr id="5" name="Rectangle 4"/>
          <p:cNvSpPr/>
          <p:nvPr/>
        </p:nvSpPr>
        <p:spPr>
          <a:xfrm>
            <a:off x="481695" y="836274"/>
            <a:ext cx="3349972" cy="422915"/>
          </a:xfrm>
          <a:prstGeom prst="rect">
            <a:avLst/>
          </a:prstGeom>
          <a:noFill/>
          <a:ln w="3175" cmpd="sng"/>
        </p:spPr>
        <p:style>
          <a:lnRef idx="2">
            <a:schemeClr val="accent6"/>
          </a:lnRef>
          <a:fillRef idx="1">
            <a:schemeClr val="lt1"/>
          </a:fillRef>
          <a:effectRef idx="0">
            <a:schemeClr val="accent6"/>
          </a:effectRef>
          <a:fontRef idx="minor">
            <a:schemeClr val="dk1"/>
          </a:fontRef>
        </p:style>
        <p:txBody>
          <a:bodyPr rtlCol="0" anchor="ctr"/>
          <a:lstStyle/>
          <a:p>
            <a:pPr algn="ctr" defTabSz="457189"/>
            <a:endParaRPr lang="en-US" dirty="0">
              <a:solidFill>
                <a:schemeClr val="tx1">
                  <a:lumMod val="50000"/>
                </a:schemeClr>
              </a:solidFill>
            </a:endParaRPr>
          </a:p>
        </p:txBody>
      </p:sp>
      <p:grpSp>
        <p:nvGrpSpPr>
          <p:cNvPr id="7" name="Group 6"/>
          <p:cNvGrpSpPr/>
          <p:nvPr/>
        </p:nvGrpSpPr>
        <p:grpSpPr>
          <a:xfrm>
            <a:off x="481700" y="3208188"/>
            <a:ext cx="3570327" cy="1721724"/>
            <a:chOff x="3654814" y="3218687"/>
            <a:chExt cx="624578" cy="1721724"/>
          </a:xfrm>
        </p:grpSpPr>
        <p:sp>
          <p:nvSpPr>
            <p:cNvPr id="8" name="Rectangle 7"/>
            <p:cNvSpPr/>
            <p:nvPr/>
          </p:nvSpPr>
          <p:spPr>
            <a:xfrm>
              <a:off x="3654814" y="3657600"/>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9" name="Rectangle 8"/>
            <p:cNvSpPr/>
            <p:nvPr/>
          </p:nvSpPr>
          <p:spPr>
            <a:xfrm>
              <a:off x="3876126" y="3657600"/>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10" name="Rectangle 9"/>
            <p:cNvSpPr/>
            <p:nvPr/>
          </p:nvSpPr>
          <p:spPr>
            <a:xfrm>
              <a:off x="3654814" y="3877056"/>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11" name="Rectangle 10"/>
            <p:cNvSpPr/>
            <p:nvPr/>
          </p:nvSpPr>
          <p:spPr>
            <a:xfrm>
              <a:off x="3876126" y="3877056"/>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14" name="Rectangle 13"/>
            <p:cNvSpPr/>
            <p:nvPr/>
          </p:nvSpPr>
          <p:spPr>
            <a:xfrm>
              <a:off x="3654814" y="4096512"/>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15" name="Rectangle 14"/>
            <p:cNvSpPr/>
            <p:nvPr/>
          </p:nvSpPr>
          <p:spPr>
            <a:xfrm>
              <a:off x="3876126" y="4096512"/>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17" name="Rectangle 16"/>
            <p:cNvSpPr/>
            <p:nvPr/>
          </p:nvSpPr>
          <p:spPr>
            <a:xfrm>
              <a:off x="3654814" y="4315968"/>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18" name="Rectangle 17"/>
            <p:cNvSpPr/>
            <p:nvPr/>
          </p:nvSpPr>
          <p:spPr>
            <a:xfrm>
              <a:off x="3876126" y="4315968"/>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19" name="Rectangle 18"/>
            <p:cNvSpPr/>
            <p:nvPr/>
          </p:nvSpPr>
          <p:spPr>
            <a:xfrm>
              <a:off x="3654814" y="4535424"/>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20" name="Rectangle 19"/>
            <p:cNvSpPr/>
            <p:nvPr/>
          </p:nvSpPr>
          <p:spPr>
            <a:xfrm>
              <a:off x="3876126" y="4535424"/>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21" name="Rectangle 20"/>
            <p:cNvSpPr/>
            <p:nvPr/>
          </p:nvSpPr>
          <p:spPr>
            <a:xfrm>
              <a:off x="3654814" y="4754880"/>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22" name="Rectangle 21"/>
            <p:cNvSpPr/>
            <p:nvPr/>
          </p:nvSpPr>
          <p:spPr>
            <a:xfrm>
              <a:off x="3876126" y="4754880"/>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23" name="Rectangle 22"/>
            <p:cNvSpPr/>
            <p:nvPr/>
          </p:nvSpPr>
          <p:spPr>
            <a:xfrm>
              <a:off x="4096358" y="3657599"/>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25" name="Rectangle 24"/>
            <p:cNvSpPr/>
            <p:nvPr/>
          </p:nvSpPr>
          <p:spPr>
            <a:xfrm>
              <a:off x="4096512" y="3877055"/>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27" name="Rectangle 26"/>
            <p:cNvSpPr/>
            <p:nvPr/>
          </p:nvSpPr>
          <p:spPr>
            <a:xfrm>
              <a:off x="4096512" y="4096511"/>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29" name="Rectangle 28"/>
            <p:cNvSpPr/>
            <p:nvPr/>
          </p:nvSpPr>
          <p:spPr>
            <a:xfrm>
              <a:off x="4096512" y="4315567"/>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31" name="Rectangle 30"/>
            <p:cNvSpPr/>
            <p:nvPr/>
          </p:nvSpPr>
          <p:spPr>
            <a:xfrm>
              <a:off x="4096512" y="4534623"/>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33" name="Rectangle 32"/>
            <p:cNvSpPr/>
            <p:nvPr/>
          </p:nvSpPr>
          <p:spPr>
            <a:xfrm>
              <a:off x="4096512" y="4753679"/>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83" name="Rectangle 82"/>
            <p:cNvSpPr/>
            <p:nvPr/>
          </p:nvSpPr>
          <p:spPr>
            <a:xfrm>
              <a:off x="3654814" y="3218688"/>
              <a:ext cx="182880" cy="1855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457189"/>
              <a:r>
                <a:rPr lang="en-US" sz="800" dirty="0" smtClean="0">
                  <a:ln w="0"/>
                  <a:solidFill>
                    <a:schemeClr val="tx1">
                      <a:lumMod val="50000"/>
                    </a:schemeClr>
                  </a:solidFill>
                  <a:effectLst>
                    <a:outerShdw blurRad="38100" dist="19050" dir="2700000" algn="tl" rotWithShape="0">
                      <a:srgbClr val="474746">
                        <a:alpha val="40000"/>
                      </a:srgbClr>
                    </a:outerShdw>
                  </a:effectLst>
                </a:rPr>
                <a:t>aid</a:t>
              </a:r>
              <a:endParaRPr lang="en-US" sz="800" dirty="0">
                <a:ln w="0"/>
                <a:solidFill>
                  <a:schemeClr val="tx1">
                    <a:lumMod val="50000"/>
                  </a:schemeClr>
                </a:solidFill>
                <a:effectLst>
                  <a:outerShdw blurRad="38100" dist="19050" dir="2700000" algn="tl" rotWithShape="0">
                    <a:srgbClr val="474746">
                      <a:alpha val="40000"/>
                    </a:srgbClr>
                  </a:outerShdw>
                </a:effectLst>
              </a:endParaRPr>
            </a:p>
          </p:txBody>
        </p:sp>
        <p:sp>
          <p:nvSpPr>
            <p:cNvPr id="84" name="Rectangle 83"/>
            <p:cNvSpPr/>
            <p:nvPr/>
          </p:nvSpPr>
          <p:spPr>
            <a:xfrm>
              <a:off x="3876126" y="3218688"/>
              <a:ext cx="182880" cy="1855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457189"/>
              <a:r>
                <a:rPr lang="en-US" sz="800" dirty="0" smtClean="0">
                  <a:ln w="0"/>
                  <a:solidFill>
                    <a:schemeClr val="tx1">
                      <a:lumMod val="50000"/>
                    </a:schemeClr>
                  </a:solidFill>
                  <a:effectLst>
                    <a:outerShdw blurRad="38100" dist="19050" dir="2700000" algn="tl" rotWithShape="0">
                      <a:srgbClr val="474746">
                        <a:alpha val="40000"/>
                      </a:srgbClr>
                    </a:outerShdw>
                  </a:effectLst>
                </a:rPr>
                <a:t>loc</a:t>
              </a:r>
              <a:endParaRPr lang="en-US" sz="800" dirty="0">
                <a:ln w="0"/>
                <a:solidFill>
                  <a:schemeClr val="tx1">
                    <a:lumMod val="50000"/>
                  </a:schemeClr>
                </a:solidFill>
                <a:effectLst>
                  <a:outerShdw blurRad="38100" dist="19050" dir="2700000" algn="tl" rotWithShape="0">
                    <a:srgbClr val="474746">
                      <a:alpha val="40000"/>
                    </a:srgbClr>
                  </a:outerShdw>
                </a:effectLst>
              </a:endParaRPr>
            </a:p>
          </p:txBody>
        </p:sp>
        <p:sp>
          <p:nvSpPr>
            <p:cNvPr id="85" name="Rectangle 84"/>
            <p:cNvSpPr/>
            <p:nvPr/>
          </p:nvSpPr>
          <p:spPr>
            <a:xfrm>
              <a:off x="3654814" y="3438144"/>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86" name="Rectangle 85"/>
            <p:cNvSpPr/>
            <p:nvPr/>
          </p:nvSpPr>
          <p:spPr>
            <a:xfrm>
              <a:off x="3876126" y="3438144"/>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87" name="Rectangle 86"/>
            <p:cNvSpPr/>
            <p:nvPr/>
          </p:nvSpPr>
          <p:spPr>
            <a:xfrm>
              <a:off x="4096358" y="3218687"/>
              <a:ext cx="182880" cy="1855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457189"/>
              <a:r>
                <a:rPr lang="en-US" sz="800" dirty="0" smtClean="0">
                  <a:ln w="0"/>
                  <a:solidFill>
                    <a:schemeClr val="tx1">
                      <a:lumMod val="50000"/>
                    </a:schemeClr>
                  </a:solidFill>
                  <a:effectLst>
                    <a:outerShdw blurRad="38100" dist="19050" dir="2700000" algn="tl" rotWithShape="0">
                      <a:srgbClr val="474746">
                        <a:alpha val="40000"/>
                      </a:srgbClr>
                    </a:outerShdw>
                  </a:effectLst>
                </a:rPr>
                <a:t>dt</a:t>
              </a:r>
              <a:endParaRPr lang="en-US" sz="800" dirty="0">
                <a:ln w="0"/>
                <a:solidFill>
                  <a:schemeClr val="tx1">
                    <a:lumMod val="50000"/>
                  </a:schemeClr>
                </a:solidFill>
                <a:effectLst>
                  <a:outerShdw blurRad="38100" dist="19050" dir="2700000" algn="tl" rotWithShape="0">
                    <a:srgbClr val="474746">
                      <a:alpha val="40000"/>
                    </a:srgbClr>
                  </a:outerShdw>
                </a:effectLst>
              </a:endParaRPr>
            </a:p>
          </p:txBody>
        </p:sp>
        <p:sp>
          <p:nvSpPr>
            <p:cNvPr id="89" name="Rectangle 88"/>
            <p:cNvSpPr/>
            <p:nvPr/>
          </p:nvSpPr>
          <p:spPr>
            <a:xfrm>
              <a:off x="4096512" y="3438143"/>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grpSp>
      <p:sp>
        <p:nvSpPr>
          <p:cNvPr id="40" name="Content Placeholder 2"/>
          <p:cNvSpPr txBox="1">
            <a:spLocks/>
          </p:cNvSpPr>
          <p:nvPr/>
        </p:nvSpPr>
        <p:spPr>
          <a:xfrm>
            <a:off x="4735108" y="720698"/>
            <a:ext cx="3614530" cy="969638"/>
          </a:xfrm>
          <a:prstGeom prst="rect">
            <a:avLst/>
          </a:prstGeom>
          <a:solidFill>
            <a:schemeClr val="bg1">
              <a:lumMod val="85000"/>
            </a:schemeClr>
          </a:solidFill>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1800" kern="1200">
                <a:ln>
                  <a:noFill/>
                </a:ln>
                <a:solidFill>
                  <a:schemeClr val="bg1"/>
                </a:solidFill>
                <a:latin typeface="Arial"/>
                <a:ea typeface="+mn-ea"/>
                <a:cs typeface="Arial"/>
              </a:defRPr>
            </a:lvl1pPr>
            <a:lvl2pPr marL="742950" indent="-285750" algn="l" defTabSz="457200" rtl="0" eaLnBrk="1" latinLnBrk="0" hangingPunct="1">
              <a:spcBef>
                <a:spcPct val="20000"/>
              </a:spcBef>
              <a:buFont typeface="Arial"/>
              <a:buChar char="–"/>
              <a:defRPr sz="1600" kern="1200">
                <a:ln>
                  <a:noFill/>
                </a:ln>
                <a:solidFill>
                  <a:schemeClr val="bg1"/>
                </a:solidFill>
                <a:latin typeface="Arial"/>
                <a:ea typeface="+mn-ea"/>
                <a:cs typeface="Arial"/>
              </a:defRPr>
            </a:lvl2pPr>
            <a:lvl3pPr marL="1143000" indent="-228600" algn="l" defTabSz="457200" rtl="0" eaLnBrk="1" latinLnBrk="0" hangingPunct="1">
              <a:spcBef>
                <a:spcPct val="20000"/>
              </a:spcBef>
              <a:buFont typeface="Arial"/>
              <a:buChar char="•"/>
              <a:defRPr sz="1400" kern="1200">
                <a:ln>
                  <a:noFill/>
                </a:ln>
                <a:solidFill>
                  <a:schemeClr val="bg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a:spcBef>
                <a:spcPts val="0"/>
              </a:spcBef>
              <a:buFontTx/>
              <a:buNone/>
            </a:pPr>
            <a:r>
              <a:rPr lang="en-US" sz="1200" dirty="0" smtClean="0">
                <a:solidFill>
                  <a:schemeClr val="tx1">
                    <a:lumMod val="50000"/>
                  </a:schemeClr>
                </a:solidFill>
                <a:latin typeface="Consolas" charset="0"/>
                <a:ea typeface="Consolas" charset="0"/>
                <a:cs typeface="Consolas" charset="0"/>
              </a:rPr>
              <a:t>CREATE TABLE </a:t>
            </a:r>
            <a:r>
              <a:rPr lang="en-US" sz="1200" dirty="0" err="1" smtClean="0">
                <a:solidFill>
                  <a:schemeClr val="tx1">
                    <a:lumMod val="50000"/>
                  </a:schemeClr>
                </a:solidFill>
                <a:latin typeface="Consolas" charset="0"/>
                <a:ea typeface="Consolas" charset="0"/>
                <a:cs typeface="Consolas" charset="0"/>
              </a:rPr>
              <a:t>deep_dive</a:t>
            </a:r>
            <a:r>
              <a:rPr lang="en-US" sz="1200" dirty="0" smtClean="0">
                <a:solidFill>
                  <a:schemeClr val="tx1">
                    <a:lumMod val="50000"/>
                  </a:schemeClr>
                </a:solidFill>
                <a:latin typeface="Consolas" charset="0"/>
                <a:ea typeface="Consolas" charset="0"/>
                <a:cs typeface="Consolas" charset="0"/>
              </a:rPr>
              <a:t> (</a:t>
            </a:r>
          </a:p>
          <a:p>
            <a:pPr marL="0" indent="0" defTabSz="914400">
              <a:spcBef>
                <a:spcPts val="0"/>
              </a:spcBef>
              <a:buFontTx/>
              <a:buNone/>
            </a:pPr>
            <a:r>
              <a:rPr lang="en-US" sz="1200" dirty="0" smtClean="0">
                <a:solidFill>
                  <a:schemeClr val="tx1">
                    <a:lumMod val="50000"/>
                  </a:schemeClr>
                </a:solidFill>
                <a:latin typeface="Consolas" charset="0"/>
                <a:ea typeface="Consolas" charset="0"/>
                <a:cs typeface="Consolas" charset="0"/>
              </a:rPr>
              <a:t>    aid 	INT 	--audience_id</a:t>
            </a:r>
          </a:p>
          <a:p>
            <a:pPr marL="0" indent="0" defTabSz="914400">
              <a:spcBef>
                <a:spcPts val="0"/>
              </a:spcBef>
              <a:buFontTx/>
              <a:buNone/>
            </a:pPr>
            <a:r>
              <a:rPr lang="en-US" sz="1200" dirty="0" smtClean="0">
                <a:solidFill>
                  <a:schemeClr val="tx1">
                    <a:lumMod val="50000"/>
                  </a:schemeClr>
                </a:solidFill>
                <a:latin typeface="Consolas" charset="0"/>
                <a:ea typeface="Consolas" charset="0"/>
                <a:cs typeface="Consolas" charset="0"/>
              </a:rPr>
              <a:t>    ,loc 	CHAR(3) 	--location</a:t>
            </a:r>
          </a:p>
          <a:p>
            <a:pPr marL="0" indent="0" defTabSz="914400">
              <a:spcBef>
                <a:spcPts val="0"/>
              </a:spcBef>
              <a:buFontTx/>
              <a:buNone/>
            </a:pPr>
            <a:r>
              <a:rPr lang="en-US" sz="1200" dirty="0" smtClean="0">
                <a:solidFill>
                  <a:schemeClr val="tx1">
                    <a:lumMod val="50000"/>
                  </a:schemeClr>
                </a:solidFill>
                <a:latin typeface="Consolas" charset="0"/>
                <a:ea typeface="Consolas" charset="0"/>
                <a:cs typeface="Consolas" charset="0"/>
              </a:rPr>
              <a:t>    ,dt 	DATE	--date</a:t>
            </a:r>
          </a:p>
          <a:p>
            <a:pPr marL="0" indent="0" defTabSz="914400">
              <a:spcBef>
                <a:spcPts val="0"/>
              </a:spcBef>
              <a:buFont typeface="Arial"/>
              <a:buNone/>
            </a:pPr>
            <a:r>
              <a:rPr lang="en-US" sz="1200" dirty="0" smtClean="0">
                <a:solidFill>
                  <a:schemeClr val="tx1">
                    <a:lumMod val="50000"/>
                  </a:schemeClr>
                </a:solidFill>
                <a:latin typeface="Consolas" charset="0"/>
                <a:ea typeface="Consolas" charset="0"/>
                <a:cs typeface="Consolas" charset="0"/>
              </a:rPr>
              <a:t>);</a:t>
            </a:r>
            <a:endParaRPr lang="en-US" sz="1050" b="1" dirty="0">
              <a:solidFill>
                <a:schemeClr val="tx1">
                  <a:lumMod val="50000"/>
                </a:schemeClr>
              </a:solidFill>
              <a:latin typeface="Consolas" charset="0"/>
              <a:ea typeface="Consolas" charset="0"/>
              <a:cs typeface="Consolas" charset="0"/>
            </a:endParaRPr>
          </a:p>
        </p:txBody>
      </p:sp>
      <p:graphicFrame>
        <p:nvGraphicFramePr>
          <p:cNvPr id="34" name="Content Placeholder 3"/>
          <p:cNvGraphicFramePr>
            <a:graphicFrameLocks/>
          </p:cNvGraphicFramePr>
          <p:nvPr>
            <p:extLst/>
          </p:nvPr>
        </p:nvGraphicFramePr>
        <p:xfrm>
          <a:off x="5621772" y="1848747"/>
          <a:ext cx="2446464" cy="1409700"/>
        </p:xfrm>
        <a:graphic>
          <a:graphicData uri="http://schemas.openxmlformats.org/drawingml/2006/table">
            <a:tbl>
              <a:tblPr firstRow="1">
                <a:tableStyleId>{08FB837D-C827-4EFA-A057-4D05807E0F7C}</a:tableStyleId>
              </a:tblPr>
              <a:tblGrid>
                <a:gridCol w="536669"/>
                <a:gridCol w="604423"/>
                <a:gridCol w="1305372"/>
              </a:tblGrid>
              <a:tr h="244883">
                <a:tc>
                  <a:txBody>
                    <a:bodyPr/>
                    <a:lstStyle/>
                    <a:p>
                      <a:pPr algn="ctr"/>
                      <a:r>
                        <a:rPr lang="en-US" sz="1400" dirty="0" smtClean="0">
                          <a:solidFill>
                            <a:schemeClr val="tx1"/>
                          </a:solidFill>
                          <a:latin typeface="+mn-lt"/>
                        </a:rPr>
                        <a:t>aid</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smtClean="0">
                          <a:solidFill>
                            <a:schemeClr val="tx1"/>
                          </a:solidFill>
                          <a:latin typeface="+mn-lt"/>
                        </a:rPr>
                        <a:t>loc</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smtClean="0">
                          <a:solidFill>
                            <a:schemeClr val="tx1"/>
                          </a:solidFill>
                          <a:latin typeface="+mn-lt"/>
                        </a:rPr>
                        <a:t>dt</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78640">
                <a:tc>
                  <a:txBody>
                    <a:bodyPr/>
                    <a:lstStyle/>
                    <a:p>
                      <a:r>
                        <a:rPr lang="en-US" sz="1400" dirty="0" smtClean="0">
                          <a:solidFill>
                            <a:schemeClr val="tx1"/>
                          </a:solidFill>
                          <a:latin typeface="+mn-lt"/>
                        </a:rPr>
                        <a:t>1</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SFO</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2016-09-01</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640">
                <a:tc>
                  <a:txBody>
                    <a:bodyPr/>
                    <a:lstStyle/>
                    <a:p>
                      <a:r>
                        <a:rPr lang="en-US" sz="1400" dirty="0" smtClean="0">
                          <a:solidFill>
                            <a:schemeClr val="tx1"/>
                          </a:solidFill>
                          <a:latin typeface="+mn-lt"/>
                        </a:rPr>
                        <a:t>2</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JFK</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ysClr val="windowText" lastClr="000000"/>
                          </a:solidFill>
                          <a:latin typeface="+mn-lt"/>
                          <a:ea typeface="Consolas" charset="0"/>
                          <a:cs typeface="Consolas" charset="0"/>
                        </a:rPr>
                        <a:t>2016-09-14</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640">
                <a:tc>
                  <a:txBody>
                    <a:bodyPr/>
                    <a:lstStyle/>
                    <a:p>
                      <a:r>
                        <a:rPr lang="en-US" sz="1400" dirty="0" smtClean="0">
                          <a:solidFill>
                            <a:schemeClr val="tx1"/>
                          </a:solidFill>
                          <a:latin typeface="+mn-lt"/>
                        </a:rPr>
                        <a:t>3</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SFO</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2017-04-01</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640">
                <a:tc>
                  <a:txBody>
                    <a:bodyPr/>
                    <a:lstStyle/>
                    <a:p>
                      <a:r>
                        <a:rPr lang="en-US" sz="1400" dirty="0" smtClean="0">
                          <a:solidFill>
                            <a:schemeClr val="tx1"/>
                          </a:solidFill>
                          <a:latin typeface="+mn-lt"/>
                        </a:rPr>
                        <a:t>4</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smtClean="0">
                          <a:solidFill>
                            <a:schemeClr val="tx1"/>
                          </a:solidFill>
                          <a:latin typeface="+mn-lt"/>
                        </a:rPr>
                        <a:t>JFK</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smtClean="0">
                          <a:solidFill>
                            <a:schemeClr val="tx1"/>
                          </a:solidFill>
                          <a:latin typeface="+mn-lt"/>
                        </a:rPr>
                        <a:t>2017-05-14</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bl>
          </a:graphicData>
        </a:graphic>
      </p:graphicFrame>
      <p:sp>
        <p:nvSpPr>
          <p:cNvPr id="35" name="Rectangle 34"/>
          <p:cNvSpPr/>
          <p:nvPr/>
        </p:nvSpPr>
        <p:spPr>
          <a:xfrm>
            <a:off x="4519067" y="3540677"/>
            <a:ext cx="4572000" cy="830997"/>
          </a:xfrm>
          <a:prstGeom prst="rect">
            <a:avLst/>
          </a:prstGeom>
        </p:spPr>
        <p:txBody>
          <a:bodyPr>
            <a:spAutoFit/>
          </a:bodyPr>
          <a:lstStyle/>
          <a:p>
            <a:pPr marL="285750" indent="-285750" defTabSz="457189">
              <a:buFont typeface="Arial" charset="0"/>
              <a:buChar char="•"/>
            </a:pPr>
            <a:r>
              <a:rPr lang="en-US" sz="1600" dirty="0">
                <a:solidFill>
                  <a:schemeClr val="tx1">
                    <a:lumMod val="50000"/>
                  </a:schemeClr>
                </a:solidFill>
              </a:rPr>
              <a:t>Accessing </a:t>
            </a:r>
            <a:r>
              <a:rPr lang="en-US" sz="1600" dirty="0" err="1">
                <a:solidFill>
                  <a:schemeClr val="tx1">
                    <a:lumMod val="50000"/>
                  </a:schemeClr>
                </a:solidFill>
              </a:rPr>
              <a:t>dt</a:t>
            </a:r>
            <a:r>
              <a:rPr lang="en-US" sz="1600" dirty="0">
                <a:solidFill>
                  <a:schemeClr val="tx1">
                    <a:lumMod val="50000"/>
                  </a:schemeClr>
                </a:solidFill>
              </a:rPr>
              <a:t> with row storage:</a:t>
            </a:r>
          </a:p>
          <a:p>
            <a:pPr marL="742950" lvl="1" indent="-285750" defTabSz="457189">
              <a:buFont typeface="Courier New" charset="0"/>
              <a:buChar char="o"/>
            </a:pPr>
            <a:r>
              <a:rPr lang="en-US" sz="1600" dirty="0">
                <a:solidFill>
                  <a:schemeClr val="tx1">
                    <a:lumMod val="50000"/>
                  </a:schemeClr>
                </a:solidFill>
              </a:rPr>
              <a:t>Need to read everything</a:t>
            </a:r>
          </a:p>
          <a:p>
            <a:pPr marL="742950" lvl="1" indent="-285750" defTabSz="457189">
              <a:buFont typeface="Courier New" charset="0"/>
              <a:buChar char="o"/>
            </a:pPr>
            <a:r>
              <a:rPr lang="en-US" sz="1600" dirty="0">
                <a:solidFill>
                  <a:schemeClr val="tx1">
                    <a:lumMod val="50000"/>
                  </a:schemeClr>
                </a:solidFill>
              </a:rPr>
              <a:t>Unnecessary I/O</a:t>
            </a:r>
          </a:p>
        </p:txBody>
      </p:sp>
    </p:spTree>
    <p:extLst>
      <p:ext uri="{BB962C8B-B14F-4D97-AF65-F5344CB8AC3E}">
        <p14:creationId xmlns:p14="http://schemas.microsoft.com/office/powerpoint/2010/main" val="275093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solidFill>
                  <a:schemeClr val="tx1">
                    <a:lumMod val="50000"/>
                  </a:schemeClr>
                </a:solidFill>
              </a:rPr>
              <a:t>Designed for I/O </a:t>
            </a:r>
            <a:r>
              <a:rPr lang="en-US" dirty="0" smtClean="0">
                <a:solidFill>
                  <a:schemeClr val="tx1">
                    <a:lumMod val="50000"/>
                  </a:schemeClr>
                </a:solidFill>
              </a:rPr>
              <a:t>Reduction</a:t>
            </a:r>
            <a:endParaRPr lang="en-US" dirty="0">
              <a:solidFill>
                <a:schemeClr val="tx1">
                  <a:lumMod val="50000"/>
                </a:schemeClr>
              </a:solidFill>
            </a:endParaRPr>
          </a:p>
        </p:txBody>
      </p:sp>
      <p:grpSp>
        <p:nvGrpSpPr>
          <p:cNvPr id="7" name="Group 6"/>
          <p:cNvGrpSpPr/>
          <p:nvPr/>
        </p:nvGrpSpPr>
        <p:grpSpPr>
          <a:xfrm>
            <a:off x="481700" y="3208188"/>
            <a:ext cx="3570327" cy="1721724"/>
            <a:chOff x="3654814" y="3218687"/>
            <a:chExt cx="624578" cy="1721724"/>
          </a:xfrm>
        </p:grpSpPr>
        <p:sp>
          <p:nvSpPr>
            <p:cNvPr id="8" name="Rectangle 7"/>
            <p:cNvSpPr/>
            <p:nvPr/>
          </p:nvSpPr>
          <p:spPr>
            <a:xfrm>
              <a:off x="3654814" y="3657600"/>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9" name="Rectangle 8"/>
            <p:cNvSpPr/>
            <p:nvPr/>
          </p:nvSpPr>
          <p:spPr>
            <a:xfrm>
              <a:off x="3876126" y="3657600"/>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10" name="Rectangle 9"/>
            <p:cNvSpPr/>
            <p:nvPr/>
          </p:nvSpPr>
          <p:spPr>
            <a:xfrm>
              <a:off x="3654814" y="3877056"/>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11" name="Rectangle 10"/>
            <p:cNvSpPr/>
            <p:nvPr/>
          </p:nvSpPr>
          <p:spPr>
            <a:xfrm>
              <a:off x="3876126" y="3877056"/>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14" name="Rectangle 13"/>
            <p:cNvSpPr/>
            <p:nvPr/>
          </p:nvSpPr>
          <p:spPr>
            <a:xfrm>
              <a:off x="3654814" y="4096512"/>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15" name="Rectangle 14"/>
            <p:cNvSpPr/>
            <p:nvPr/>
          </p:nvSpPr>
          <p:spPr>
            <a:xfrm>
              <a:off x="3876126" y="4096512"/>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17" name="Rectangle 16"/>
            <p:cNvSpPr/>
            <p:nvPr/>
          </p:nvSpPr>
          <p:spPr>
            <a:xfrm>
              <a:off x="3654814" y="4315968"/>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18" name="Rectangle 17"/>
            <p:cNvSpPr/>
            <p:nvPr/>
          </p:nvSpPr>
          <p:spPr>
            <a:xfrm>
              <a:off x="3876126" y="4315968"/>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19" name="Rectangle 18"/>
            <p:cNvSpPr/>
            <p:nvPr/>
          </p:nvSpPr>
          <p:spPr>
            <a:xfrm>
              <a:off x="3654814" y="4535424"/>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20" name="Rectangle 19"/>
            <p:cNvSpPr/>
            <p:nvPr/>
          </p:nvSpPr>
          <p:spPr>
            <a:xfrm>
              <a:off x="3876126" y="4535424"/>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21" name="Rectangle 20"/>
            <p:cNvSpPr/>
            <p:nvPr/>
          </p:nvSpPr>
          <p:spPr>
            <a:xfrm>
              <a:off x="3654814" y="4754880"/>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22" name="Rectangle 21"/>
            <p:cNvSpPr/>
            <p:nvPr/>
          </p:nvSpPr>
          <p:spPr>
            <a:xfrm>
              <a:off x="3876126" y="4754880"/>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23" name="Rectangle 22"/>
            <p:cNvSpPr/>
            <p:nvPr/>
          </p:nvSpPr>
          <p:spPr>
            <a:xfrm>
              <a:off x="4096358" y="3657599"/>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25" name="Rectangle 24"/>
            <p:cNvSpPr/>
            <p:nvPr/>
          </p:nvSpPr>
          <p:spPr>
            <a:xfrm>
              <a:off x="4096512" y="3877055"/>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27" name="Rectangle 26"/>
            <p:cNvSpPr/>
            <p:nvPr/>
          </p:nvSpPr>
          <p:spPr>
            <a:xfrm>
              <a:off x="4096512" y="4096511"/>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29" name="Rectangle 28"/>
            <p:cNvSpPr/>
            <p:nvPr/>
          </p:nvSpPr>
          <p:spPr>
            <a:xfrm>
              <a:off x="4096512" y="4315567"/>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31" name="Rectangle 30"/>
            <p:cNvSpPr/>
            <p:nvPr/>
          </p:nvSpPr>
          <p:spPr>
            <a:xfrm>
              <a:off x="4096512" y="4534623"/>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33" name="Rectangle 32"/>
            <p:cNvSpPr/>
            <p:nvPr/>
          </p:nvSpPr>
          <p:spPr>
            <a:xfrm>
              <a:off x="4096512" y="4753679"/>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83" name="Rectangle 82"/>
            <p:cNvSpPr/>
            <p:nvPr/>
          </p:nvSpPr>
          <p:spPr>
            <a:xfrm>
              <a:off x="3654814" y="3218688"/>
              <a:ext cx="182880" cy="1855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457189"/>
              <a:r>
                <a:rPr lang="en-US" sz="800" dirty="0" smtClean="0">
                  <a:ln w="0"/>
                  <a:solidFill>
                    <a:schemeClr val="tx1">
                      <a:lumMod val="50000"/>
                    </a:schemeClr>
                  </a:solidFill>
                  <a:effectLst>
                    <a:outerShdw blurRad="38100" dist="19050" dir="2700000" algn="tl" rotWithShape="0">
                      <a:srgbClr val="474746">
                        <a:alpha val="40000"/>
                      </a:srgbClr>
                    </a:outerShdw>
                  </a:effectLst>
                </a:rPr>
                <a:t>aid</a:t>
              </a:r>
              <a:endParaRPr lang="en-US" sz="800" dirty="0">
                <a:ln w="0"/>
                <a:solidFill>
                  <a:schemeClr val="tx1">
                    <a:lumMod val="50000"/>
                  </a:schemeClr>
                </a:solidFill>
                <a:effectLst>
                  <a:outerShdw blurRad="38100" dist="19050" dir="2700000" algn="tl" rotWithShape="0">
                    <a:srgbClr val="474746">
                      <a:alpha val="40000"/>
                    </a:srgbClr>
                  </a:outerShdw>
                </a:effectLst>
              </a:endParaRPr>
            </a:p>
          </p:txBody>
        </p:sp>
        <p:sp>
          <p:nvSpPr>
            <p:cNvPr id="84" name="Rectangle 83"/>
            <p:cNvSpPr/>
            <p:nvPr/>
          </p:nvSpPr>
          <p:spPr>
            <a:xfrm>
              <a:off x="3876126" y="3218688"/>
              <a:ext cx="182880" cy="1855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457189"/>
              <a:r>
                <a:rPr lang="en-US" sz="800" dirty="0" smtClean="0">
                  <a:ln w="0"/>
                  <a:solidFill>
                    <a:schemeClr val="tx1">
                      <a:lumMod val="50000"/>
                    </a:schemeClr>
                  </a:solidFill>
                  <a:effectLst>
                    <a:outerShdw blurRad="38100" dist="19050" dir="2700000" algn="tl" rotWithShape="0">
                      <a:srgbClr val="474746">
                        <a:alpha val="40000"/>
                      </a:srgbClr>
                    </a:outerShdw>
                  </a:effectLst>
                </a:rPr>
                <a:t>loc</a:t>
              </a:r>
              <a:endParaRPr lang="en-US" sz="800" dirty="0">
                <a:ln w="0"/>
                <a:solidFill>
                  <a:schemeClr val="tx1">
                    <a:lumMod val="50000"/>
                  </a:schemeClr>
                </a:solidFill>
                <a:effectLst>
                  <a:outerShdw blurRad="38100" dist="19050" dir="2700000" algn="tl" rotWithShape="0">
                    <a:srgbClr val="474746">
                      <a:alpha val="40000"/>
                    </a:srgbClr>
                  </a:outerShdw>
                </a:effectLst>
              </a:endParaRPr>
            </a:p>
          </p:txBody>
        </p:sp>
        <p:sp>
          <p:nvSpPr>
            <p:cNvPr id="85" name="Rectangle 84"/>
            <p:cNvSpPr/>
            <p:nvPr/>
          </p:nvSpPr>
          <p:spPr>
            <a:xfrm>
              <a:off x="3654814" y="3438144"/>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86" name="Rectangle 85"/>
            <p:cNvSpPr/>
            <p:nvPr/>
          </p:nvSpPr>
          <p:spPr>
            <a:xfrm>
              <a:off x="3876126" y="3438144"/>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87" name="Rectangle 86"/>
            <p:cNvSpPr/>
            <p:nvPr/>
          </p:nvSpPr>
          <p:spPr>
            <a:xfrm>
              <a:off x="4096358" y="3218687"/>
              <a:ext cx="182880" cy="1855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457189"/>
              <a:r>
                <a:rPr lang="en-US" sz="800" dirty="0" smtClean="0">
                  <a:ln w="0"/>
                  <a:solidFill>
                    <a:schemeClr val="tx1">
                      <a:lumMod val="50000"/>
                    </a:schemeClr>
                  </a:solidFill>
                  <a:effectLst>
                    <a:outerShdw blurRad="38100" dist="19050" dir="2700000" algn="tl" rotWithShape="0">
                      <a:srgbClr val="474746">
                        <a:alpha val="40000"/>
                      </a:srgbClr>
                    </a:outerShdw>
                  </a:effectLst>
                </a:rPr>
                <a:t>dt</a:t>
              </a:r>
              <a:endParaRPr lang="en-US" sz="800" dirty="0">
                <a:ln w="0"/>
                <a:solidFill>
                  <a:schemeClr val="tx1">
                    <a:lumMod val="50000"/>
                  </a:schemeClr>
                </a:solidFill>
                <a:effectLst>
                  <a:outerShdw blurRad="38100" dist="19050" dir="2700000" algn="tl" rotWithShape="0">
                    <a:srgbClr val="474746">
                      <a:alpha val="40000"/>
                    </a:srgbClr>
                  </a:outerShdw>
                </a:effectLst>
              </a:endParaRPr>
            </a:p>
          </p:txBody>
        </p:sp>
        <p:sp>
          <p:nvSpPr>
            <p:cNvPr id="89" name="Rectangle 88"/>
            <p:cNvSpPr/>
            <p:nvPr/>
          </p:nvSpPr>
          <p:spPr>
            <a:xfrm>
              <a:off x="4096512" y="3438143"/>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grpSp>
      <p:sp>
        <p:nvSpPr>
          <p:cNvPr id="37" name="Title 15"/>
          <p:cNvSpPr txBox="1">
            <a:spLocks/>
          </p:cNvSpPr>
          <p:nvPr/>
        </p:nvSpPr>
        <p:spPr>
          <a:xfrm>
            <a:off x="336789" y="114936"/>
            <a:ext cx="8205304" cy="545741"/>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rgbClr val="4D4D4C"/>
                </a:solidFill>
                <a:latin typeface="Arial"/>
                <a:ea typeface="+mj-ea"/>
                <a:cs typeface="Arial"/>
              </a:defRPr>
            </a:lvl1pPr>
          </a:lstStyle>
          <a:p>
            <a:r>
              <a:rPr lang="en-US" smtClean="0">
                <a:solidFill>
                  <a:schemeClr val="tx1">
                    <a:lumMod val="50000"/>
                  </a:schemeClr>
                </a:solidFill>
              </a:rPr>
              <a:t>Designed for I/O Reduction</a:t>
            </a:r>
            <a:endParaRPr lang="en-US" dirty="0">
              <a:solidFill>
                <a:schemeClr val="tx1">
                  <a:lumMod val="50000"/>
                </a:schemeClr>
              </a:solidFill>
            </a:endParaRPr>
          </a:p>
        </p:txBody>
      </p:sp>
      <p:sp>
        <p:nvSpPr>
          <p:cNvPr id="38" name="Content Placeholder 1"/>
          <p:cNvSpPr>
            <a:spLocks noGrp="1"/>
          </p:cNvSpPr>
          <p:nvPr>
            <p:ph idx="1"/>
          </p:nvPr>
        </p:nvSpPr>
        <p:spPr>
          <a:xfrm>
            <a:off x="592669" y="858172"/>
            <a:ext cx="8284879" cy="3558601"/>
          </a:xfrm>
        </p:spPr>
        <p:txBody>
          <a:bodyPr>
            <a:normAutofit/>
          </a:bodyPr>
          <a:lstStyle/>
          <a:p>
            <a:pPr lvl="0">
              <a:lnSpc>
                <a:spcPct val="90000"/>
              </a:lnSpc>
              <a:buSzPct val="90000"/>
            </a:pPr>
            <a:r>
              <a:rPr lang="en-US" sz="2000" dirty="0" smtClean="0">
                <a:solidFill>
                  <a:schemeClr val="tx1">
                    <a:lumMod val="50000"/>
                  </a:schemeClr>
                </a:solidFill>
              </a:rPr>
              <a:t>Columnar </a:t>
            </a:r>
            <a:r>
              <a:rPr lang="en-US" sz="2000" dirty="0">
                <a:solidFill>
                  <a:schemeClr val="tx1">
                    <a:lumMod val="50000"/>
                  </a:schemeClr>
                </a:solidFill>
              </a:rPr>
              <a:t>storage</a:t>
            </a:r>
          </a:p>
          <a:p>
            <a:pPr lvl="0">
              <a:lnSpc>
                <a:spcPct val="90000"/>
              </a:lnSpc>
              <a:buSzPct val="90000"/>
            </a:pPr>
            <a:endParaRPr lang="en-US" sz="2000" dirty="0">
              <a:solidFill>
                <a:schemeClr val="tx1">
                  <a:lumMod val="50000"/>
                </a:schemeClr>
              </a:solidFill>
            </a:endParaRPr>
          </a:p>
          <a:p>
            <a:pPr lvl="0">
              <a:lnSpc>
                <a:spcPct val="90000"/>
              </a:lnSpc>
              <a:buSzPct val="90000"/>
            </a:pPr>
            <a:r>
              <a:rPr lang="en-US" sz="2000" dirty="0">
                <a:solidFill>
                  <a:schemeClr val="tx1">
                    <a:lumMod val="50000"/>
                  </a:schemeClr>
                </a:solidFill>
              </a:rPr>
              <a:t>Data compression</a:t>
            </a:r>
          </a:p>
          <a:p>
            <a:pPr lvl="0">
              <a:lnSpc>
                <a:spcPct val="90000"/>
              </a:lnSpc>
              <a:buSzPct val="90000"/>
            </a:pPr>
            <a:endParaRPr lang="en-US" sz="2000" dirty="0">
              <a:solidFill>
                <a:schemeClr val="tx1">
                  <a:lumMod val="50000"/>
                </a:schemeClr>
              </a:solidFill>
            </a:endParaRPr>
          </a:p>
          <a:p>
            <a:pPr lvl="0">
              <a:lnSpc>
                <a:spcPct val="90000"/>
              </a:lnSpc>
              <a:buSzPct val="90000"/>
            </a:pPr>
            <a:r>
              <a:rPr lang="en-US" sz="2000" dirty="0">
                <a:solidFill>
                  <a:schemeClr val="tx1">
                    <a:lumMod val="50000"/>
                  </a:schemeClr>
                </a:solidFill>
              </a:rPr>
              <a:t>Zone maps</a:t>
            </a:r>
          </a:p>
          <a:p>
            <a:pPr lvl="0">
              <a:lnSpc>
                <a:spcPct val="90000"/>
              </a:lnSpc>
              <a:buSzPct val="90000"/>
            </a:pPr>
            <a:endParaRPr lang="en-US" sz="2000" dirty="0">
              <a:solidFill>
                <a:schemeClr val="tx1">
                  <a:lumMod val="50000"/>
                </a:schemeClr>
              </a:solidFill>
            </a:endParaRPr>
          </a:p>
          <a:p>
            <a:pPr lvl="0">
              <a:lnSpc>
                <a:spcPct val="90000"/>
              </a:lnSpc>
              <a:buSzPct val="90000"/>
            </a:pPr>
            <a:endParaRPr lang="en-US" sz="2000" dirty="0">
              <a:solidFill>
                <a:schemeClr val="tx1">
                  <a:lumMod val="50000"/>
                </a:schemeClr>
              </a:solidFill>
            </a:endParaRPr>
          </a:p>
          <a:p>
            <a:endParaRPr lang="en-US" sz="2000" dirty="0">
              <a:solidFill>
                <a:schemeClr val="tx1">
                  <a:lumMod val="50000"/>
                </a:schemeClr>
              </a:solidFill>
            </a:endParaRPr>
          </a:p>
        </p:txBody>
      </p:sp>
      <p:sp>
        <p:nvSpPr>
          <p:cNvPr id="41" name="Rectangle 40"/>
          <p:cNvSpPr/>
          <p:nvPr/>
        </p:nvSpPr>
        <p:spPr>
          <a:xfrm>
            <a:off x="481695" y="836274"/>
            <a:ext cx="3349972" cy="422915"/>
          </a:xfrm>
          <a:prstGeom prst="rect">
            <a:avLst/>
          </a:prstGeom>
          <a:noFill/>
          <a:ln w="3175" cmpd="sng"/>
        </p:spPr>
        <p:style>
          <a:lnRef idx="2">
            <a:schemeClr val="accent6"/>
          </a:lnRef>
          <a:fillRef idx="1">
            <a:schemeClr val="lt1"/>
          </a:fillRef>
          <a:effectRef idx="0">
            <a:schemeClr val="accent6"/>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42" name="Content Placeholder 2"/>
          <p:cNvSpPr txBox="1">
            <a:spLocks/>
          </p:cNvSpPr>
          <p:nvPr/>
        </p:nvSpPr>
        <p:spPr>
          <a:xfrm>
            <a:off x="4735108" y="720698"/>
            <a:ext cx="3614530" cy="969638"/>
          </a:xfrm>
          <a:prstGeom prst="rect">
            <a:avLst/>
          </a:prstGeom>
          <a:solidFill>
            <a:schemeClr val="bg1">
              <a:lumMod val="85000"/>
            </a:schemeClr>
          </a:solidFill>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1800" kern="1200">
                <a:ln>
                  <a:noFill/>
                </a:ln>
                <a:solidFill>
                  <a:schemeClr val="bg1"/>
                </a:solidFill>
                <a:latin typeface="Arial"/>
                <a:ea typeface="+mn-ea"/>
                <a:cs typeface="Arial"/>
              </a:defRPr>
            </a:lvl1pPr>
            <a:lvl2pPr marL="742950" indent="-285750" algn="l" defTabSz="457200" rtl="0" eaLnBrk="1" latinLnBrk="0" hangingPunct="1">
              <a:spcBef>
                <a:spcPct val="20000"/>
              </a:spcBef>
              <a:buFont typeface="Arial"/>
              <a:buChar char="–"/>
              <a:defRPr sz="1600" kern="1200">
                <a:ln>
                  <a:noFill/>
                </a:ln>
                <a:solidFill>
                  <a:schemeClr val="bg1"/>
                </a:solidFill>
                <a:latin typeface="Arial"/>
                <a:ea typeface="+mn-ea"/>
                <a:cs typeface="Arial"/>
              </a:defRPr>
            </a:lvl2pPr>
            <a:lvl3pPr marL="1143000" indent="-228600" algn="l" defTabSz="457200" rtl="0" eaLnBrk="1" latinLnBrk="0" hangingPunct="1">
              <a:spcBef>
                <a:spcPct val="20000"/>
              </a:spcBef>
              <a:buFont typeface="Arial"/>
              <a:buChar char="•"/>
              <a:defRPr sz="1400" kern="1200">
                <a:ln>
                  <a:noFill/>
                </a:ln>
                <a:solidFill>
                  <a:schemeClr val="bg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a:spcBef>
                <a:spcPts val="0"/>
              </a:spcBef>
              <a:buFontTx/>
              <a:buNone/>
            </a:pPr>
            <a:r>
              <a:rPr lang="en-US" sz="1200" dirty="0" smtClean="0">
                <a:solidFill>
                  <a:schemeClr val="tx1">
                    <a:lumMod val="50000"/>
                  </a:schemeClr>
                </a:solidFill>
                <a:latin typeface="Consolas" charset="0"/>
                <a:ea typeface="Consolas" charset="0"/>
                <a:cs typeface="Consolas" charset="0"/>
              </a:rPr>
              <a:t>CREATE TABLE </a:t>
            </a:r>
            <a:r>
              <a:rPr lang="en-US" sz="1200" dirty="0" err="1" smtClean="0">
                <a:solidFill>
                  <a:schemeClr val="tx1">
                    <a:lumMod val="50000"/>
                  </a:schemeClr>
                </a:solidFill>
                <a:latin typeface="Consolas" charset="0"/>
                <a:ea typeface="Consolas" charset="0"/>
                <a:cs typeface="Consolas" charset="0"/>
              </a:rPr>
              <a:t>deep_dive</a:t>
            </a:r>
            <a:r>
              <a:rPr lang="en-US" sz="1200" dirty="0" smtClean="0">
                <a:solidFill>
                  <a:schemeClr val="tx1">
                    <a:lumMod val="50000"/>
                  </a:schemeClr>
                </a:solidFill>
                <a:latin typeface="Consolas" charset="0"/>
                <a:ea typeface="Consolas" charset="0"/>
                <a:cs typeface="Consolas" charset="0"/>
              </a:rPr>
              <a:t> (</a:t>
            </a:r>
          </a:p>
          <a:p>
            <a:pPr marL="0" indent="0" defTabSz="914400">
              <a:spcBef>
                <a:spcPts val="0"/>
              </a:spcBef>
              <a:buFontTx/>
              <a:buNone/>
            </a:pPr>
            <a:r>
              <a:rPr lang="en-US" sz="1200" dirty="0" smtClean="0">
                <a:solidFill>
                  <a:schemeClr val="tx1">
                    <a:lumMod val="50000"/>
                  </a:schemeClr>
                </a:solidFill>
                <a:latin typeface="Consolas" charset="0"/>
                <a:ea typeface="Consolas" charset="0"/>
                <a:cs typeface="Consolas" charset="0"/>
              </a:rPr>
              <a:t>    aid 	INT 	--audience_id</a:t>
            </a:r>
          </a:p>
          <a:p>
            <a:pPr marL="0" indent="0" defTabSz="914400">
              <a:spcBef>
                <a:spcPts val="0"/>
              </a:spcBef>
              <a:buFontTx/>
              <a:buNone/>
            </a:pPr>
            <a:r>
              <a:rPr lang="en-US" sz="1200" dirty="0" smtClean="0">
                <a:solidFill>
                  <a:schemeClr val="tx1">
                    <a:lumMod val="50000"/>
                  </a:schemeClr>
                </a:solidFill>
                <a:latin typeface="Consolas" charset="0"/>
                <a:ea typeface="Consolas" charset="0"/>
                <a:cs typeface="Consolas" charset="0"/>
              </a:rPr>
              <a:t>    ,loc 	CHAR(3) 	--location</a:t>
            </a:r>
          </a:p>
          <a:p>
            <a:pPr marL="0" indent="0" defTabSz="914400">
              <a:spcBef>
                <a:spcPts val="0"/>
              </a:spcBef>
              <a:buFontTx/>
              <a:buNone/>
            </a:pPr>
            <a:r>
              <a:rPr lang="en-US" sz="1200" dirty="0" smtClean="0">
                <a:solidFill>
                  <a:schemeClr val="tx1">
                    <a:lumMod val="50000"/>
                  </a:schemeClr>
                </a:solidFill>
                <a:latin typeface="Consolas" charset="0"/>
                <a:ea typeface="Consolas" charset="0"/>
                <a:cs typeface="Consolas" charset="0"/>
              </a:rPr>
              <a:t>    ,dt 	DATE	--date</a:t>
            </a:r>
          </a:p>
          <a:p>
            <a:pPr marL="0" indent="0" defTabSz="914400">
              <a:spcBef>
                <a:spcPts val="0"/>
              </a:spcBef>
              <a:buFont typeface="Arial"/>
              <a:buNone/>
            </a:pPr>
            <a:r>
              <a:rPr lang="en-US" sz="1200" dirty="0" smtClean="0">
                <a:solidFill>
                  <a:schemeClr val="tx1">
                    <a:lumMod val="50000"/>
                  </a:schemeClr>
                </a:solidFill>
                <a:latin typeface="Consolas" charset="0"/>
                <a:ea typeface="Consolas" charset="0"/>
                <a:cs typeface="Consolas" charset="0"/>
              </a:rPr>
              <a:t>);</a:t>
            </a:r>
            <a:endParaRPr lang="en-US" sz="1050" b="1" dirty="0">
              <a:solidFill>
                <a:schemeClr val="tx1">
                  <a:lumMod val="50000"/>
                </a:schemeClr>
              </a:solidFill>
              <a:latin typeface="Consolas" charset="0"/>
              <a:ea typeface="Consolas" charset="0"/>
              <a:cs typeface="Consolas" charset="0"/>
            </a:endParaRPr>
          </a:p>
        </p:txBody>
      </p:sp>
      <p:graphicFrame>
        <p:nvGraphicFramePr>
          <p:cNvPr id="46" name="Content Placeholder 3"/>
          <p:cNvGraphicFramePr>
            <a:graphicFrameLocks/>
          </p:cNvGraphicFramePr>
          <p:nvPr>
            <p:extLst/>
          </p:nvPr>
        </p:nvGraphicFramePr>
        <p:xfrm>
          <a:off x="5621772" y="1848747"/>
          <a:ext cx="2446464" cy="1409700"/>
        </p:xfrm>
        <a:graphic>
          <a:graphicData uri="http://schemas.openxmlformats.org/drawingml/2006/table">
            <a:tbl>
              <a:tblPr firstRow="1">
                <a:tableStyleId>{08FB837D-C827-4EFA-A057-4D05807E0F7C}</a:tableStyleId>
              </a:tblPr>
              <a:tblGrid>
                <a:gridCol w="536669"/>
                <a:gridCol w="604423"/>
                <a:gridCol w="1305372"/>
              </a:tblGrid>
              <a:tr h="244883">
                <a:tc>
                  <a:txBody>
                    <a:bodyPr/>
                    <a:lstStyle/>
                    <a:p>
                      <a:pPr algn="ctr"/>
                      <a:r>
                        <a:rPr lang="en-US" sz="1400" dirty="0" smtClean="0">
                          <a:solidFill>
                            <a:schemeClr val="tx1"/>
                          </a:solidFill>
                          <a:latin typeface="+mn-lt"/>
                        </a:rPr>
                        <a:t>aid</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smtClean="0">
                          <a:solidFill>
                            <a:schemeClr val="tx1"/>
                          </a:solidFill>
                          <a:latin typeface="+mn-lt"/>
                        </a:rPr>
                        <a:t>loc</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smtClean="0">
                          <a:solidFill>
                            <a:schemeClr val="tx1"/>
                          </a:solidFill>
                          <a:latin typeface="+mn-lt"/>
                        </a:rPr>
                        <a:t>dt</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78640">
                <a:tc>
                  <a:txBody>
                    <a:bodyPr/>
                    <a:lstStyle/>
                    <a:p>
                      <a:r>
                        <a:rPr lang="en-US" sz="1400" dirty="0" smtClean="0">
                          <a:solidFill>
                            <a:schemeClr val="tx1"/>
                          </a:solidFill>
                          <a:latin typeface="+mn-lt"/>
                        </a:rPr>
                        <a:t>1</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SFO</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2016-09-01</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640">
                <a:tc>
                  <a:txBody>
                    <a:bodyPr/>
                    <a:lstStyle/>
                    <a:p>
                      <a:r>
                        <a:rPr lang="en-US" sz="1400" dirty="0" smtClean="0">
                          <a:solidFill>
                            <a:schemeClr val="tx1"/>
                          </a:solidFill>
                          <a:latin typeface="+mn-lt"/>
                        </a:rPr>
                        <a:t>2</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JFK</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ysClr val="windowText" lastClr="000000"/>
                          </a:solidFill>
                          <a:latin typeface="+mn-lt"/>
                          <a:ea typeface="Consolas" charset="0"/>
                          <a:cs typeface="Consolas" charset="0"/>
                        </a:rPr>
                        <a:t>2016-09-14</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640">
                <a:tc>
                  <a:txBody>
                    <a:bodyPr/>
                    <a:lstStyle/>
                    <a:p>
                      <a:r>
                        <a:rPr lang="en-US" sz="1400" dirty="0" smtClean="0">
                          <a:solidFill>
                            <a:schemeClr val="tx1"/>
                          </a:solidFill>
                          <a:latin typeface="+mn-lt"/>
                        </a:rPr>
                        <a:t>3</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SFO</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2017-04-01</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640">
                <a:tc>
                  <a:txBody>
                    <a:bodyPr/>
                    <a:lstStyle/>
                    <a:p>
                      <a:r>
                        <a:rPr lang="en-US" sz="1400" dirty="0" smtClean="0">
                          <a:solidFill>
                            <a:schemeClr val="tx1"/>
                          </a:solidFill>
                          <a:latin typeface="+mn-lt"/>
                        </a:rPr>
                        <a:t>4</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smtClean="0">
                          <a:solidFill>
                            <a:schemeClr val="tx1"/>
                          </a:solidFill>
                          <a:latin typeface="+mn-lt"/>
                        </a:rPr>
                        <a:t>JFK</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smtClean="0">
                          <a:solidFill>
                            <a:schemeClr val="tx1"/>
                          </a:solidFill>
                          <a:latin typeface="+mn-lt"/>
                        </a:rPr>
                        <a:t>2017-05-14</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bl>
          </a:graphicData>
        </a:graphic>
      </p:graphicFrame>
      <p:sp>
        <p:nvSpPr>
          <p:cNvPr id="47" name="Rectangle 46"/>
          <p:cNvSpPr/>
          <p:nvPr/>
        </p:nvSpPr>
        <p:spPr>
          <a:xfrm>
            <a:off x="4519067" y="3540677"/>
            <a:ext cx="4572000" cy="861774"/>
          </a:xfrm>
          <a:prstGeom prst="rect">
            <a:avLst/>
          </a:prstGeom>
        </p:spPr>
        <p:txBody>
          <a:bodyPr>
            <a:spAutoFit/>
          </a:bodyPr>
          <a:lstStyle/>
          <a:p>
            <a:pPr marL="285750" indent="-285750" defTabSz="457189">
              <a:buFont typeface="Arial" charset="0"/>
              <a:buChar char="•"/>
            </a:pPr>
            <a:r>
              <a:rPr lang="en-US" sz="1600" dirty="0">
                <a:solidFill>
                  <a:schemeClr val="tx1">
                    <a:lumMod val="50000"/>
                  </a:schemeClr>
                </a:solidFill>
              </a:rPr>
              <a:t>Accessing </a:t>
            </a:r>
            <a:r>
              <a:rPr lang="en-US" sz="1600" dirty="0" err="1">
                <a:solidFill>
                  <a:schemeClr val="tx1">
                    <a:lumMod val="50000"/>
                  </a:schemeClr>
                </a:solidFill>
              </a:rPr>
              <a:t>dt</a:t>
            </a:r>
            <a:r>
              <a:rPr lang="en-US" sz="1600" dirty="0">
                <a:solidFill>
                  <a:schemeClr val="tx1">
                    <a:lumMod val="50000"/>
                  </a:schemeClr>
                </a:solidFill>
              </a:rPr>
              <a:t> with columnar </a:t>
            </a:r>
            <a:r>
              <a:rPr lang="en-US" sz="1600" dirty="0" smtClean="0">
                <a:solidFill>
                  <a:schemeClr val="tx1">
                    <a:lumMod val="50000"/>
                  </a:schemeClr>
                </a:solidFill>
              </a:rPr>
              <a:t>storage</a:t>
            </a:r>
          </a:p>
          <a:p>
            <a:pPr marL="742950" lvl="2" indent="-285750" defTabSz="457189">
              <a:buFont typeface="Courier New" charset="0"/>
              <a:buChar char="o"/>
            </a:pPr>
            <a:r>
              <a:rPr lang="en-US" sz="1600" dirty="0" smtClean="0">
                <a:solidFill>
                  <a:schemeClr val="tx1">
                    <a:lumMod val="50000"/>
                  </a:schemeClr>
                </a:solidFill>
              </a:rPr>
              <a:t>Only </a:t>
            </a:r>
            <a:r>
              <a:rPr lang="en-US" sz="1600" dirty="0">
                <a:solidFill>
                  <a:schemeClr val="tx1">
                    <a:lumMod val="50000"/>
                  </a:schemeClr>
                </a:solidFill>
              </a:rPr>
              <a:t>scan blocks for relevant column</a:t>
            </a:r>
          </a:p>
          <a:p>
            <a:pPr defTabSz="457189"/>
            <a:endParaRPr lang="en-US" dirty="0">
              <a:solidFill>
                <a:schemeClr val="tx1">
                  <a:lumMod val="50000"/>
                </a:schemeClr>
              </a:solidFill>
            </a:endParaRPr>
          </a:p>
        </p:txBody>
      </p:sp>
    </p:spTree>
    <p:extLst>
      <p:ext uri="{BB962C8B-B14F-4D97-AF65-F5344CB8AC3E}">
        <p14:creationId xmlns:p14="http://schemas.microsoft.com/office/powerpoint/2010/main" val="679637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solidFill>
                  <a:schemeClr val="tx1">
                    <a:lumMod val="50000"/>
                  </a:schemeClr>
                </a:solidFill>
              </a:rPr>
              <a:t>Designed for I/O </a:t>
            </a:r>
            <a:r>
              <a:rPr lang="en-US" dirty="0" smtClean="0">
                <a:solidFill>
                  <a:schemeClr val="tx1">
                    <a:lumMod val="50000"/>
                  </a:schemeClr>
                </a:solidFill>
              </a:rPr>
              <a:t>Reduction</a:t>
            </a:r>
            <a:endParaRPr lang="en-US" dirty="0">
              <a:solidFill>
                <a:schemeClr val="tx1">
                  <a:lumMod val="50000"/>
                </a:schemeClr>
              </a:solidFill>
            </a:endParaRPr>
          </a:p>
        </p:txBody>
      </p:sp>
      <p:sp>
        <p:nvSpPr>
          <p:cNvPr id="2" name="Content Placeholder 1"/>
          <p:cNvSpPr>
            <a:spLocks noGrp="1"/>
          </p:cNvSpPr>
          <p:nvPr>
            <p:ph idx="1"/>
          </p:nvPr>
        </p:nvSpPr>
        <p:spPr>
          <a:xfrm>
            <a:off x="592669" y="858172"/>
            <a:ext cx="8284879" cy="3558601"/>
          </a:xfrm>
        </p:spPr>
        <p:txBody>
          <a:bodyPr>
            <a:normAutofit/>
          </a:bodyPr>
          <a:lstStyle/>
          <a:p>
            <a:pPr lvl="0">
              <a:lnSpc>
                <a:spcPct val="90000"/>
              </a:lnSpc>
              <a:buSzPct val="90000"/>
            </a:pPr>
            <a:r>
              <a:rPr lang="en-US" sz="2000" dirty="0" smtClean="0">
                <a:solidFill>
                  <a:schemeClr val="tx1">
                    <a:lumMod val="50000"/>
                  </a:schemeClr>
                </a:solidFill>
              </a:rPr>
              <a:t>Columnar </a:t>
            </a:r>
            <a:r>
              <a:rPr lang="en-US" sz="2000" dirty="0">
                <a:solidFill>
                  <a:schemeClr val="tx1">
                    <a:lumMod val="50000"/>
                  </a:schemeClr>
                </a:solidFill>
              </a:rPr>
              <a:t>storage</a:t>
            </a:r>
          </a:p>
          <a:p>
            <a:pPr lvl="0">
              <a:lnSpc>
                <a:spcPct val="90000"/>
              </a:lnSpc>
              <a:buSzPct val="90000"/>
            </a:pPr>
            <a:endParaRPr lang="en-US" sz="2000" dirty="0">
              <a:solidFill>
                <a:schemeClr val="tx1">
                  <a:lumMod val="50000"/>
                </a:schemeClr>
              </a:solidFill>
            </a:endParaRPr>
          </a:p>
          <a:p>
            <a:pPr lvl="0">
              <a:lnSpc>
                <a:spcPct val="90000"/>
              </a:lnSpc>
              <a:buSzPct val="90000"/>
            </a:pPr>
            <a:r>
              <a:rPr lang="en-US" sz="2000" dirty="0">
                <a:solidFill>
                  <a:schemeClr val="tx1">
                    <a:lumMod val="50000"/>
                  </a:schemeClr>
                </a:solidFill>
              </a:rPr>
              <a:t>Data compression</a:t>
            </a:r>
          </a:p>
          <a:p>
            <a:pPr lvl="0">
              <a:lnSpc>
                <a:spcPct val="90000"/>
              </a:lnSpc>
              <a:buSzPct val="90000"/>
            </a:pPr>
            <a:endParaRPr lang="en-US" sz="2000" dirty="0">
              <a:solidFill>
                <a:schemeClr val="tx1">
                  <a:lumMod val="50000"/>
                </a:schemeClr>
              </a:solidFill>
            </a:endParaRPr>
          </a:p>
          <a:p>
            <a:pPr lvl="0">
              <a:lnSpc>
                <a:spcPct val="90000"/>
              </a:lnSpc>
              <a:buSzPct val="90000"/>
            </a:pPr>
            <a:r>
              <a:rPr lang="en-US" sz="2000" dirty="0">
                <a:solidFill>
                  <a:schemeClr val="tx1">
                    <a:lumMod val="50000"/>
                  </a:schemeClr>
                </a:solidFill>
              </a:rPr>
              <a:t>Zone maps</a:t>
            </a:r>
          </a:p>
          <a:p>
            <a:pPr lvl="0">
              <a:lnSpc>
                <a:spcPct val="90000"/>
              </a:lnSpc>
              <a:buSzPct val="90000"/>
            </a:pPr>
            <a:endParaRPr lang="en-US" sz="2000" dirty="0">
              <a:solidFill>
                <a:schemeClr val="tx1">
                  <a:lumMod val="50000"/>
                </a:schemeClr>
              </a:solidFill>
            </a:endParaRPr>
          </a:p>
          <a:p>
            <a:pPr lvl="0">
              <a:lnSpc>
                <a:spcPct val="90000"/>
              </a:lnSpc>
              <a:buSzPct val="90000"/>
            </a:pPr>
            <a:endParaRPr lang="en-US" sz="2000" dirty="0">
              <a:solidFill>
                <a:schemeClr val="tx1">
                  <a:lumMod val="50000"/>
                </a:schemeClr>
              </a:solidFill>
            </a:endParaRPr>
          </a:p>
          <a:p>
            <a:endParaRPr lang="en-US" sz="2000" dirty="0">
              <a:solidFill>
                <a:schemeClr val="tx1">
                  <a:lumMod val="50000"/>
                </a:schemeClr>
              </a:solidFill>
            </a:endParaRPr>
          </a:p>
        </p:txBody>
      </p:sp>
      <p:sp>
        <p:nvSpPr>
          <p:cNvPr id="5" name="Rectangle 4"/>
          <p:cNvSpPr/>
          <p:nvPr/>
        </p:nvSpPr>
        <p:spPr>
          <a:xfrm>
            <a:off x="481700" y="1478878"/>
            <a:ext cx="3349972" cy="422915"/>
          </a:xfrm>
          <a:prstGeom prst="rect">
            <a:avLst/>
          </a:prstGeom>
          <a:noFill/>
          <a:ln w="3175" cmpd="sng"/>
        </p:spPr>
        <p:style>
          <a:lnRef idx="2">
            <a:schemeClr val="accent6"/>
          </a:lnRef>
          <a:fillRef idx="1">
            <a:schemeClr val="lt1"/>
          </a:fillRef>
          <a:effectRef idx="0">
            <a:schemeClr val="accent6"/>
          </a:effectRef>
          <a:fontRef idx="minor">
            <a:schemeClr val="dk1"/>
          </a:fontRef>
        </p:style>
        <p:txBody>
          <a:bodyPr rtlCol="0" anchor="ctr"/>
          <a:lstStyle/>
          <a:p>
            <a:pPr algn="ctr" defTabSz="457189"/>
            <a:endParaRPr lang="en-US" dirty="0">
              <a:solidFill>
                <a:schemeClr val="tx1">
                  <a:lumMod val="50000"/>
                </a:schemeClr>
              </a:solidFill>
            </a:endParaRPr>
          </a:p>
        </p:txBody>
      </p:sp>
      <p:grpSp>
        <p:nvGrpSpPr>
          <p:cNvPr id="7" name="Group 6"/>
          <p:cNvGrpSpPr/>
          <p:nvPr/>
        </p:nvGrpSpPr>
        <p:grpSpPr>
          <a:xfrm>
            <a:off x="481700" y="3208188"/>
            <a:ext cx="3570327" cy="1063355"/>
            <a:chOff x="3654814" y="3218687"/>
            <a:chExt cx="624578" cy="1063355"/>
          </a:xfrm>
        </p:grpSpPr>
        <p:sp>
          <p:nvSpPr>
            <p:cNvPr id="8" name="Rectangle 7"/>
            <p:cNvSpPr/>
            <p:nvPr/>
          </p:nvSpPr>
          <p:spPr>
            <a:xfrm>
              <a:off x="3654814" y="3657600"/>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9" name="Rectangle 8"/>
            <p:cNvSpPr/>
            <p:nvPr/>
          </p:nvSpPr>
          <p:spPr>
            <a:xfrm>
              <a:off x="3876126" y="3657600"/>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10" name="Rectangle 9"/>
            <p:cNvSpPr/>
            <p:nvPr/>
          </p:nvSpPr>
          <p:spPr>
            <a:xfrm>
              <a:off x="3654814" y="3877056"/>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23" name="Rectangle 22"/>
            <p:cNvSpPr/>
            <p:nvPr/>
          </p:nvSpPr>
          <p:spPr>
            <a:xfrm>
              <a:off x="4096358" y="3657599"/>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25" name="Rectangle 24"/>
            <p:cNvSpPr/>
            <p:nvPr/>
          </p:nvSpPr>
          <p:spPr>
            <a:xfrm>
              <a:off x="4096512" y="3877055"/>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27" name="Rectangle 26"/>
            <p:cNvSpPr/>
            <p:nvPr/>
          </p:nvSpPr>
          <p:spPr>
            <a:xfrm>
              <a:off x="4096512" y="4096511"/>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83" name="Rectangle 82"/>
            <p:cNvSpPr/>
            <p:nvPr/>
          </p:nvSpPr>
          <p:spPr>
            <a:xfrm>
              <a:off x="3654814" y="3218688"/>
              <a:ext cx="182880" cy="1855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457189"/>
              <a:r>
                <a:rPr lang="en-US" sz="800" dirty="0" smtClean="0">
                  <a:ln w="0"/>
                  <a:solidFill>
                    <a:schemeClr val="tx1">
                      <a:lumMod val="50000"/>
                    </a:schemeClr>
                  </a:solidFill>
                  <a:effectLst>
                    <a:outerShdw blurRad="38100" dist="19050" dir="2700000" algn="tl" rotWithShape="0">
                      <a:srgbClr val="474746">
                        <a:alpha val="40000"/>
                      </a:srgbClr>
                    </a:outerShdw>
                  </a:effectLst>
                </a:rPr>
                <a:t>aid</a:t>
              </a:r>
              <a:endParaRPr lang="en-US" sz="800" dirty="0">
                <a:ln w="0"/>
                <a:solidFill>
                  <a:schemeClr val="tx1">
                    <a:lumMod val="50000"/>
                  </a:schemeClr>
                </a:solidFill>
                <a:effectLst>
                  <a:outerShdw blurRad="38100" dist="19050" dir="2700000" algn="tl" rotWithShape="0">
                    <a:srgbClr val="474746">
                      <a:alpha val="40000"/>
                    </a:srgbClr>
                  </a:outerShdw>
                </a:effectLst>
              </a:endParaRPr>
            </a:p>
          </p:txBody>
        </p:sp>
        <p:sp>
          <p:nvSpPr>
            <p:cNvPr id="84" name="Rectangle 83"/>
            <p:cNvSpPr/>
            <p:nvPr/>
          </p:nvSpPr>
          <p:spPr>
            <a:xfrm>
              <a:off x="3876126" y="3218688"/>
              <a:ext cx="182880" cy="1855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457189"/>
              <a:r>
                <a:rPr lang="en-US" sz="800" dirty="0" smtClean="0">
                  <a:ln w="0"/>
                  <a:solidFill>
                    <a:schemeClr val="tx1">
                      <a:lumMod val="50000"/>
                    </a:schemeClr>
                  </a:solidFill>
                  <a:effectLst>
                    <a:outerShdw blurRad="38100" dist="19050" dir="2700000" algn="tl" rotWithShape="0">
                      <a:srgbClr val="474746">
                        <a:alpha val="40000"/>
                      </a:srgbClr>
                    </a:outerShdw>
                  </a:effectLst>
                </a:rPr>
                <a:t>loc</a:t>
              </a:r>
              <a:endParaRPr lang="en-US" sz="800" dirty="0">
                <a:ln w="0"/>
                <a:solidFill>
                  <a:schemeClr val="tx1">
                    <a:lumMod val="50000"/>
                  </a:schemeClr>
                </a:solidFill>
                <a:effectLst>
                  <a:outerShdw blurRad="38100" dist="19050" dir="2700000" algn="tl" rotWithShape="0">
                    <a:srgbClr val="474746">
                      <a:alpha val="40000"/>
                    </a:srgbClr>
                  </a:outerShdw>
                </a:effectLst>
              </a:endParaRPr>
            </a:p>
          </p:txBody>
        </p:sp>
        <p:sp>
          <p:nvSpPr>
            <p:cNvPr id="85" name="Rectangle 84"/>
            <p:cNvSpPr/>
            <p:nvPr/>
          </p:nvSpPr>
          <p:spPr>
            <a:xfrm>
              <a:off x="3654814" y="3438144"/>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86" name="Rectangle 85"/>
            <p:cNvSpPr/>
            <p:nvPr/>
          </p:nvSpPr>
          <p:spPr>
            <a:xfrm>
              <a:off x="3876126" y="3438144"/>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87" name="Rectangle 86"/>
            <p:cNvSpPr/>
            <p:nvPr/>
          </p:nvSpPr>
          <p:spPr>
            <a:xfrm>
              <a:off x="4096358" y="3218687"/>
              <a:ext cx="182880" cy="1855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457189"/>
              <a:r>
                <a:rPr lang="en-US" sz="800" dirty="0" smtClean="0">
                  <a:ln w="0"/>
                  <a:solidFill>
                    <a:schemeClr val="tx1">
                      <a:lumMod val="50000"/>
                    </a:schemeClr>
                  </a:solidFill>
                  <a:effectLst>
                    <a:outerShdw blurRad="38100" dist="19050" dir="2700000" algn="tl" rotWithShape="0">
                      <a:srgbClr val="474746">
                        <a:alpha val="40000"/>
                      </a:srgbClr>
                    </a:outerShdw>
                  </a:effectLst>
                </a:rPr>
                <a:t>dt</a:t>
              </a:r>
              <a:endParaRPr lang="en-US" sz="800" dirty="0">
                <a:ln w="0"/>
                <a:solidFill>
                  <a:schemeClr val="tx1">
                    <a:lumMod val="50000"/>
                  </a:schemeClr>
                </a:solidFill>
                <a:effectLst>
                  <a:outerShdw blurRad="38100" dist="19050" dir="2700000" algn="tl" rotWithShape="0">
                    <a:srgbClr val="474746">
                      <a:alpha val="40000"/>
                    </a:srgbClr>
                  </a:outerShdw>
                </a:effectLst>
              </a:endParaRPr>
            </a:p>
          </p:txBody>
        </p:sp>
        <p:sp>
          <p:nvSpPr>
            <p:cNvPr id="89" name="Rectangle 88"/>
            <p:cNvSpPr/>
            <p:nvPr/>
          </p:nvSpPr>
          <p:spPr>
            <a:xfrm>
              <a:off x="4096512" y="3438143"/>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grpSp>
      <p:sp>
        <p:nvSpPr>
          <p:cNvPr id="40" name="Content Placeholder 2"/>
          <p:cNvSpPr txBox="1">
            <a:spLocks/>
          </p:cNvSpPr>
          <p:nvPr/>
        </p:nvSpPr>
        <p:spPr>
          <a:xfrm>
            <a:off x="4735108" y="720698"/>
            <a:ext cx="3614530" cy="969638"/>
          </a:xfrm>
          <a:prstGeom prst="rect">
            <a:avLst/>
          </a:prstGeom>
          <a:solidFill>
            <a:schemeClr val="bg1">
              <a:lumMod val="85000"/>
            </a:schemeClr>
          </a:solidFill>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1800" kern="1200">
                <a:ln>
                  <a:noFill/>
                </a:ln>
                <a:solidFill>
                  <a:schemeClr val="bg1"/>
                </a:solidFill>
                <a:latin typeface="Arial"/>
                <a:ea typeface="+mn-ea"/>
                <a:cs typeface="Arial"/>
              </a:defRPr>
            </a:lvl1pPr>
            <a:lvl2pPr marL="742950" indent="-285750" algn="l" defTabSz="457200" rtl="0" eaLnBrk="1" latinLnBrk="0" hangingPunct="1">
              <a:spcBef>
                <a:spcPct val="20000"/>
              </a:spcBef>
              <a:buFont typeface="Arial"/>
              <a:buChar char="–"/>
              <a:defRPr sz="1600" kern="1200">
                <a:ln>
                  <a:noFill/>
                </a:ln>
                <a:solidFill>
                  <a:schemeClr val="bg1"/>
                </a:solidFill>
                <a:latin typeface="Arial"/>
                <a:ea typeface="+mn-ea"/>
                <a:cs typeface="Arial"/>
              </a:defRPr>
            </a:lvl2pPr>
            <a:lvl3pPr marL="1143000" indent="-228600" algn="l" defTabSz="457200" rtl="0" eaLnBrk="1" latinLnBrk="0" hangingPunct="1">
              <a:spcBef>
                <a:spcPct val="20000"/>
              </a:spcBef>
              <a:buFont typeface="Arial"/>
              <a:buChar char="•"/>
              <a:defRPr sz="1400" kern="1200">
                <a:ln>
                  <a:noFill/>
                </a:ln>
                <a:solidFill>
                  <a:schemeClr val="bg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a:spcBef>
                <a:spcPts val="0"/>
              </a:spcBef>
              <a:buFontTx/>
              <a:buNone/>
            </a:pPr>
            <a:r>
              <a:rPr lang="en-US" sz="1200" dirty="0" smtClean="0">
                <a:solidFill>
                  <a:schemeClr val="tx1">
                    <a:lumMod val="50000"/>
                  </a:schemeClr>
                </a:solidFill>
                <a:latin typeface="Consolas" charset="0"/>
                <a:ea typeface="Consolas" charset="0"/>
                <a:cs typeface="Consolas" charset="0"/>
              </a:rPr>
              <a:t>CREATE TABLE </a:t>
            </a:r>
            <a:r>
              <a:rPr lang="en-US" sz="1200" dirty="0" err="1" smtClean="0">
                <a:solidFill>
                  <a:schemeClr val="tx1">
                    <a:lumMod val="50000"/>
                  </a:schemeClr>
                </a:solidFill>
                <a:latin typeface="Consolas" charset="0"/>
                <a:ea typeface="Consolas" charset="0"/>
                <a:cs typeface="Consolas" charset="0"/>
              </a:rPr>
              <a:t>deep_dive</a:t>
            </a:r>
            <a:r>
              <a:rPr lang="en-US" sz="1200" dirty="0" smtClean="0">
                <a:solidFill>
                  <a:schemeClr val="tx1">
                    <a:lumMod val="50000"/>
                  </a:schemeClr>
                </a:solidFill>
                <a:latin typeface="Consolas" charset="0"/>
                <a:ea typeface="Consolas" charset="0"/>
                <a:cs typeface="Consolas" charset="0"/>
              </a:rPr>
              <a:t> (</a:t>
            </a:r>
          </a:p>
          <a:p>
            <a:pPr marL="0" indent="0" defTabSz="914400">
              <a:spcBef>
                <a:spcPts val="0"/>
              </a:spcBef>
              <a:buFontTx/>
              <a:buNone/>
            </a:pPr>
            <a:r>
              <a:rPr lang="en-US" sz="1200" dirty="0" smtClean="0">
                <a:solidFill>
                  <a:schemeClr val="tx1">
                    <a:lumMod val="50000"/>
                  </a:schemeClr>
                </a:solidFill>
                <a:latin typeface="Consolas" charset="0"/>
                <a:ea typeface="Consolas" charset="0"/>
                <a:cs typeface="Consolas" charset="0"/>
              </a:rPr>
              <a:t>    aid 	INT	ENCODE LZO</a:t>
            </a:r>
          </a:p>
          <a:p>
            <a:pPr marL="0" indent="0" defTabSz="914400">
              <a:spcBef>
                <a:spcPts val="0"/>
              </a:spcBef>
              <a:buFontTx/>
              <a:buNone/>
            </a:pPr>
            <a:r>
              <a:rPr lang="en-US" sz="1200" dirty="0" smtClean="0">
                <a:solidFill>
                  <a:schemeClr val="tx1">
                    <a:lumMod val="50000"/>
                  </a:schemeClr>
                </a:solidFill>
                <a:latin typeface="Consolas" charset="0"/>
                <a:ea typeface="Consolas" charset="0"/>
                <a:cs typeface="Consolas" charset="0"/>
              </a:rPr>
              <a:t>    ,loc 	CHAR(3)	ENCODE BYTEDICT</a:t>
            </a:r>
          </a:p>
          <a:p>
            <a:pPr marL="0" indent="0" defTabSz="914400">
              <a:spcBef>
                <a:spcPts val="0"/>
              </a:spcBef>
              <a:buFontTx/>
              <a:buNone/>
            </a:pPr>
            <a:r>
              <a:rPr lang="en-US" sz="1200" dirty="0" smtClean="0">
                <a:solidFill>
                  <a:schemeClr val="tx1">
                    <a:lumMod val="50000"/>
                  </a:schemeClr>
                </a:solidFill>
                <a:latin typeface="Consolas" charset="0"/>
                <a:ea typeface="Consolas" charset="0"/>
                <a:cs typeface="Consolas" charset="0"/>
              </a:rPr>
              <a:t>    ,dt 	DATE	ENCODE RUNLENGTH</a:t>
            </a:r>
          </a:p>
          <a:p>
            <a:pPr marL="0" indent="0" defTabSz="914400">
              <a:spcBef>
                <a:spcPts val="0"/>
              </a:spcBef>
              <a:buFont typeface="Arial"/>
              <a:buNone/>
            </a:pPr>
            <a:r>
              <a:rPr lang="en-US" sz="1200" dirty="0" smtClean="0">
                <a:solidFill>
                  <a:schemeClr val="tx1">
                    <a:lumMod val="50000"/>
                  </a:schemeClr>
                </a:solidFill>
                <a:latin typeface="Consolas" charset="0"/>
                <a:ea typeface="Consolas" charset="0"/>
                <a:cs typeface="Consolas" charset="0"/>
              </a:rPr>
              <a:t>);</a:t>
            </a:r>
            <a:endParaRPr lang="en-US" sz="1050" b="1" dirty="0">
              <a:solidFill>
                <a:schemeClr val="tx1">
                  <a:lumMod val="50000"/>
                </a:schemeClr>
              </a:solidFill>
              <a:latin typeface="Consolas" charset="0"/>
              <a:ea typeface="Consolas" charset="0"/>
              <a:cs typeface="Consolas" charset="0"/>
            </a:endParaRPr>
          </a:p>
        </p:txBody>
      </p:sp>
      <p:graphicFrame>
        <p:nvGraphicFramePr>
          <p:cNvPr id="26" name="Content Placeholder 3"/>
          <p:cNvGraphicFramePr>
            <a:graphicFrameLocks/>
          </p:cNvGraphicFramePr>
          <p:nvPr>
            <p:extLst/>
          </p:nvPr>
        </p:nvGraphicFramePr>
        <p:xfrm>
          <a:off x="5621772" y="1848747"/>
          <a:ext cx="2446464" cy="1409700"/>
        </p:xfrm>
        <a:graphic>
          <a:graphicData uri="http://schemas.openxmlformats.org/drawingml/2006/table">
            <a:tbl>
              <a:tblPr firstRow="1">
                <a:tableStyleId>{08FB837D-C827-4EFA-A057-4D05807E0F7C}</a:tableStyleId>
              </a:tblPr>
              <a:tblGrid>
                <a:gridCol w="536669"/>
                <a:gridCol w="604423"/>
                <a:gridCol w="1305372"/>
              </a:tblGrid>
              <a:tr h="244883">
                <a:tc>
                  <a:txBody>
                    <a:bodyPr/>
                    <a:lstStyle/>
                    <a:p>
                      <a:pPr algn="ctr"/>
                      <a:r>
                        <a:rPr lang="en-US" sz="1400" dirty="0" smtClean="0">
                          <a:solidFill>
                            <a:schemeClr val="tx1"/>
                          </a:solidFill>
                          <a:latin typeface="+mn-lt"/>
                        </a:rPr>
                        <a:t>aid</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smtClean="0">
                          <a:solidFill>
                            <a:schemeClr val="tx1"/>
                          </a:solidFill>
                          <a:latin typeface="+mn-lt"/>
                        </a:rPr>
                        <a:t>loc</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smtClean="0">
                          <a:solidFill>
                            <a:schemeClr val="tx1"/>
                          </a:solidFill>
                          <a:latin typeface="+mn-lt"/>
                        </a:rPr>
                        <a:t>dt</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78640">
                <a:tc>
                  <a:txBody>
                    <a:bodyPr/>
                    <a:lstStyle/>
                    <a:p>
                      <a:r>
                        <a:rPr lang="en-US" sz="1400" dirty="0" smtClean="0">
                          <a:solidFill>
                            <a:schemeClr val="tx1"/>
                          </a:solidFill>
                          <a:latin typeface="+mn-lt"/>
                        </a:rPr>
                        <a:t>1</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SFO</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2016-09-01</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640">
                <a:tc>
                  <a:txBody>
                    <a:bodyPr/>
                    <a:lstStyle/>
                    <a:p>
                      <a:r>
                        <a:rPr lang="en-US" sz="1400" dirty="0" smtClean="0">
                          <a:solidFill>
                            <a:schemeClr val="tx1"/>
                          </a:solidFill>
                          <a:latin typeface="+mn-lt"/>
                        </a:rPr>
                        <a:t>2</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JFK</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ysClr val="windowText" lastClr="000000"/>
                          </a:solidFill>
                          <a:latin typeface="+mn-lt"/>
                          <a:ea typeface="Consolas" charset="0"/>
                          <a:cs typeface="Consolas" charset="0"/>
                        </a:rPr>
                        <a:t>2016-09-14</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640">
                <a:tc>
                  <a:txBody>
                    <a:bodyPr/>
                    <a:lstStyle/>
                    <a:p>
                      <a:r>
                        <a:rPr lang="en-US" sz="1400" dirty="0" smtClean="0">
                          <a:solidFill>
                            <a:schemeClr val="tx1"/>
                          </a:solidFill>
                          <a:latin typeface="+mn-lt"/>
                        </a:rPr>
                        <a:t>3</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SFO</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2017-04-01</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640">
                <a:tc>
                  <a:txBody>
                    <a:bodyPr/>
                    <a:lstStyle/>
                    <a:p>
                      <a:r>
                        <a:rPr lang="en-US" sz="1400" dirty="0" smtClean="0">
                          <a:solidFill>
                            <a:schemeClr val="tx1"/>
                          </a:solidFill>
                          <a:latin typeface="+mn-lt"/>
                        </a:rPr>
                        <a:t>4</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smtClean="0">
                          <a:solidFill>
                            <a:schemeClr val="tx1"/>
                          </a:solidFill>
                          <a:latin typeface="+mn-lt"/>
                        </a:rPr>
                        <a:t>JFK</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smtClean="0">
                          <a:solidFill>
                            <a:schemeClr val="tx1"/>
                          </a:solidFill>
                          <a:latin typeface="+mn-lt"/>
                        </a:rPr>
                        <a:t>2017-05-14</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bl>
          </a:graphicData>
        </a:graphic>
      </p:graphicFrame>
      <p:sp>
        <p:nvSpPr>
          <p:cNvPr id="28" name="Rectangle 27"/>
          <p:cNvSpPr/>
          <p:nvPr/>
        </p:nvSpPr>
        <p:spPr>
          <a:xfrm>
            <a:off x="4519067" y="3540677"/>
            <a:ext cx="4572000" cy="830997"/>
          </a:xfrm>
          <a:prstGeom prst="rect">
            <a:avLst/>
          </a:prstGeom>
        </p:spPr>
        <p:txBody>
          <a:bodyPr>
            <a:spAutoFit/>
          </a:bodyPr>
          <a:lstStyle/>
          <a:p>
            <a:pPr marL="285750" indent="-285750" defTabSz="457189">
              <a:lnSpc>
                <a:spcPct val="100000"/>
              </a:lnSpc>
              <a:spcBef>
                <a:spcPts val="0"/>
              </a:spcBef>
              <a:spcAft>
                <a:spcPts val="0"/>
              </a:spcAft>
              <a:buFont typeface="Arial" charset="0"/>
              <a:buChar char="•"/>
            </a:pPr>
            <a:r>
              <a:rPr lang="en-US" sz="1600" dirty="0">
                <a:solidFill>
                  <a:schemeClr val="tx1">
                    <a:lumMod val="50000"/>
                  </a:schemeClr>
                </a:solidFill>
              </a:rPr>
              <a:t>Columns grow and shrink independently</a:t>
            </a:r>
          </a:p>
          <a:p>
            <a:pPr marL="285750" indent="-285750" defTabSz="457189">
              <a:lnSpc>
                <a:spcPct val="100000"/>
              </a:lnSpc>
              <a:spcBef>
                <a:spcPts val="0"/>
              </a:spcBef>
              <a:spcAft>
                <a:spcPts val="0"/>
              </a:spcAft>
              <a:buFont typeface="Arial" charset="0"/>
              <a:buChar char="•"/>
            </a:pPr>
            <a:r>
              <a:rPr lang="en-US" sz="1600" dirty="0">
                <a:solidFill>
                  <a:schemeClr val="tx1">
                    <a:lumMod val="50000"/>
                  </a:schemeClr>
                </a:solidFill>
              </a:rPr>
              <a:t>Reduces storage requirements</a:t>
            </a:r>
          </a:p>
          <a:p>
            <a:pPr marL="285750" indent="-285750" defTabSz="457189">
              <a:lnSpc>
                <a:spcPct val="100000"/>
              </a:lnSpc>
              <a:spcBef>
                <a:spcPts val="0"/>
              </a:spcBef>
              <a:spcAft>
                <a:spcPts val="0"/>
              </a:spcAft>
              <a:buFont typeface="Arial" charset="0"/>
              <a:buChar char="•"/>
            </a:pPr>
            <a:r>
              <a:rPr lang="en-US" sz="1600" dirty="0">
                <a:solidFill>
                  <a:schemeClr val="tx1">
                    <a:lumMod val="50000"/>
                  </a:schemeClr>
                </a:solidFill>
              </a:rPr>
              <a:t>Reduces I/O </a:t>
            </a:r>
          </a:p>
        </p:txBody>
      </p:sp>
    </p:spTree>
    <p:extLst>
      <p:ext uri="{BB962C8B-B14F-4D97-AF65-F5344CB8AC3E}">
        <p14:creationId xmlns:p14="http://schemas.microsoft.com/office/powerpoint/2010/main" val="1142609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solidFill>
                  <a:schemeClr val="tx1">
                    <a:lumMod val="50000"/>
                  </a:schemeClr>
                </a:solidFill>
              </a:rPr>
              <a:t>Designed for I/O </a:t>
            </a:r>
            <a:r>
              <a:rPr lang="en-US" dirty="0" smtClean="0">
                <a:solidFill>
                  <a:schemeClr val="tx1">
                    <a:lumMod val="50000"/>
                  </a:schemeClr>
                </a:solidFill>
              </a:rPr>
              <a:t>Reduction</a:t>
            </a:r>
            <a:endParaRPr lang="en-US" dirty="0">
              <a:solidFill>
                <a:schemeClr val="tx1">
                  <a:lumMod val="50000"/>
                </a:schemeClr>
              </a:solidFill>
            </a:endParaRPr>
          </a:p>
        </p:txBody>
      </p:sp>
      <p:sp>
        <p:nvSpPr>
          <p:cNvPr id="2" name="Content Placeholder 1"/>
          <p:cNvSpPr>
            <a:spLocks noGrp="1"/>
          </p:cNvSpPr>
          <p:nvPr>
            <p:ph idx="1"/>
          </p:nvPr>
        </p:nvSpPr>
        <p:spPr>
          <a:xfrm>
            <a:off x="592669" y="858172"/>
            <a:ext cx="8284879" cy="3558601"/>
          </a:xfrm>
        </p:spPr>
        <p:txBody>
          <a:bodyPr>
            <a:normAutofit/>
          </a:bodyPr>
          <a:lstStyle/>
          <a:p>
            <a:pPr lvl="0">
              <a:lnSpc>
                <a:spcPct val="90000"/>
              </a:lnSpc>
              <a:buSzPct val="90000"/>
            </a:pPr>
            <a:r>
              <a:rPr lang="en-US" sz="2000" dirty="0" smtClean="0">
                <a:solidFill>
                  <a:schemeClr val="tx1">
                    <a:lumMod val="50000"/>
                  </a:schemeClr>
                </a:solidFill>
              </a:rPr>
              <a:t>Columnar </a:t>
            </a:r>
            <a:r>
              <a:rPr lang="en-US" sz="2000" dirty="0">
                <a:solidFill>
                  <a:schemeClr val="tx1">
                    <a:lumMod val="50000"/>
                  </a:schemeClr>
                </a:solidFill>
              </a:rPr>
              <a:t>storage</a:t>
            </a:r>
          </a:p>
          <a:p>
            <a:pPr lvl="0">
              <a:lnSpc>
                <a:spcPct val="90000"/>
              </a:lnSpc>
              <a:buSzPct val="90000"/>
            </a:pPr>
            <a:endParaRPr lang="en-US" sz="2000" dirty="0">
              <a:solidFill>
                <a:schemeClr val="tx1">
                  <a:lumMod val="50000"/>
                </a:schemeClr>
              </a:solidFill>
            </a:endParaRPr>
          </a:p>
          <a:p>
            <a:pPr lvl="0">
              <a:lnSpc>
                <a:spcPct val="90000"/>
              </a:lnSpc>
              <a:buSzPct val="90000"/>
            </a:pPr>
            <a:r>
              <a:rPr lang="en-US" sz="2000" dirty="0">
                <a:solidFill>
                  <a:schemeClr val="tx1">
                    <a:lumMod val="50000"/>
                  </a:schemeClr>
                </a:solidFill>
              </a:rPr>
              <a:t>Data compression</a:t>
            </a:r>
          </a:p>
          <a:p>
            <a:pPr lvl="0">
              <a:lnSpc>
                <a:spcPct val="90000"/>
              </a:lnSpc>
              <a:buSzPct val="90000"/>
            </a:pPr>
            <a:endParaRPr lang="en-US" sz="2000" dirty="0">
              <a:solidFill>
                <a:schemeClr val="tx1">
                  <a:lumMod val="50000"/>
                </a:schemeClr>
              </a:solidFill>
            </a:endParaRPr>
          </a:p>
          <a:p>
            <a:pPr lvl="0">
              <a:lnSpc>
                <a:spcPct val="90000"/>
              </a:lnSpc>
              <a:buSzPct val="90000"/>
            </a:pPr>
            <a:r>
              <a:rPr lang="en-US" sz="2000" dirty="0">
                <a:solidFill>
                  <a:schemeClr val="tx1">
                    <a:lumMod val="50000"/>
                  </a:schemeClr>
                </a:solidFill>
              </a:rPr>
              <a:t>Zone maps</a:t>
            </a:r>
          </a:p>
          <a:p>
            <a:pPr lvl="0">
              <a:lnSpc>
                <a:spcPct val="90000"/>
              </a:lnSpc>
              <a:buSzPct val="90000"/>
            </a:pPr>
            <a:endParaRPr lang="en-US" sz="2000" dirty="0">
              <a:solidFill>
                <a:schemeClr val="tx1">
                  <a:lumMod val="50000"/>
                </a:schemeClr>
              </a:solidFill>
            </a:endParaRPr>
          </a:p>
          <a:p>
            <a:pPr lvl="0">
              <a:lnSpc>
                <a:spcPct val="90000"/>
              </a:lnSpc>
              <a:buSzPct val="90000"/>
            </a:pPr>
            <a:endParaRPr lang="en-US" sz="2000" dirty="0">
              <a:solidFill>
                <a:schemeClr val="tx1">
                  <a:lumMod val="50000"/>
                </a:schemeClr>
              </a:solidFill>
            </a:endParaRPr>
          </a:p>
          <a:p>
            <a:endParaRPr lang="en-US" sz="2000" dirty="0">
              <a:solidFill>
                <a:schemeClr val="tx1">
                  <a:lumMod val="50000"/>
                </a:schemeClr>
              </a:solidFill>
            </a:endParaRPr>
          </a:p>
        </p:txBody>
      </p:sp>
      <p:graphicFrame>
        <p:nvGraphicFramePr>
          <p:cNvPr id="12" name="Content Placeholder 3"/>
          <p:cNvGraphicFramePr>
            <a:graphicFrameLocks/>
          </p:cNvGraphicFramePr>
          <p:nvPr>
            <p:extLst/>
          </p:nvPr>
        </p:nvGraphicFramePr>
        <p:xfrm>
          <a:off x="5621772" y="1848747"/>
          <a:ext cx="2446464" cy="1409700"/>
        </p:xfrm>
        <a:graphic>
          <a:graphicData uri="http://schemas.openxmlformats.org/drawingml/2006/table">
            <a:tbl>
              <a:tblPr firstRow="1">
                <a:tableStyleId>{08FB837D-C827-4EFA-A057-4D05807E0F7C}</a:tableStyleId>
              </a:tblPr>
              <a:tblGrid>
                <a:gridCol w="536669"/>
                <a:gridCol w="604423"/>
                <a:gridCol w="1305372"/>
              </a:tblGrid>
              <a:tr h="244883">
                <a:tc>
                  <a:txBody>
                    <a:bodyPr/>
                    <a:lstStyle/>
                    <a:p>
                      <a:pPr algn="ctr"/>
                      <a:r>
                        <a:rPr lang="en-US" sz="1400" dirty="0" smtClean="0">
                          <a:solidFill>
                            <a:schemeClr val="tx1"/>
                          </a:solidFill>
                          <a:latin typeface="+mn-lt"/>
                        </a:rPr>
                        <a:t>aid</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smtClean="0">
                          <a:solidFill>
                            <a:schemeClr val="tx1"/>
                          </a:solidFill>
                          <a:latin typeface="+mn-lt"/>
                        </a:rPr>
                        <a:t>loc</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smtClean="0">
                          <a:solidFill>
                            <a:schemeClr val="tx1"/>
                          </a:solidFill>
                          <a:latin typeface="+mn-lt"/>
                        </a:rPr>
                        <a:t>dt</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78640">
                <a:tc>
                  <a:txBody>
                    <a:bodyPr/>
                    <a:lstStyle/>
                    <a:p>
                      <a:r>
                        <a:rPr lang="en-US" sz="1400" dirty="0" smtClean="0">
                          <a:solidFill>
                            <a:schemeClr val="tx1"/>
                          </a:solidFill>
                          <a:latin typeface="+mn-lt"/>
                        </a:rPr>
                        <a:t>1</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SFO</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2016-09-01</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640">
                <a:tc>
                  <a:txBody>
                    <a:bodyPr/>
                    <a:lstStyle/>
                    <a:p>
                      <a:r>
                        <a:rPr lang="en-US" sz="1400" dirty="0" smtClean="0">
                          <a:solidFill>
                            <a:schemeClr val="tx1"/>
                          </a:solidFill>
                          <a:latin typeface="+mn-lt"/>
                        </a:rPr>
                        <a:t>2</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JFK</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ysClr val="windowText" lastClr="000000"/>
                          </a:solidFill>
                          <a:latin typeface="+mn-lt"/>
                          <a:ea typeface="Consolas" charset="0"/>
                          <a:cs typeface="Consolas" charset="0"/>
                        </a:rPr>
                        <a:t>2016-09-14</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640">
                <a:tc>
                  <a:txBody>
                    <a:bodyPr/>
                    <a:lstStyle/>
                    <a:p>
                      <a:r>
                        <a:rPr lang="en-US" sz="1400" dirty="0" smtClean="0">
                          <a:solidFill>
                            <a:schemeClr val="tx1"/>
                          </a:solidFill>
                          <a:latin typeface="+mn-lt"/>
                        </a:rPr>
                        <a:t>3</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SFO</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latin typeface="+mn-lt"/>
                        </a:rPr>
                        <a:t>2017-04-01</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640">
                <a:tc>
                  <a:txBody>
                    <a:bodyPr/>
                    <a:lstStyle/>
                    <a:p>
                      <a:r>
                        <a:rPr lang="en-US" sz="1400" dirty="0" smtClean="0">
                          <a:solidFill>
                            <a:schemeClr val="tx1"/>
                          </a:solidFill>
                          <a:latin typeface="+mn-lt"/>
                        </a:rPr>
                        <a:t>4</a:t>
                      </a:r>
                      <a:endParaRPr lang="en-US" sz="1400" dirty="0">
                        <a:solidFill>
                          <a:schemeClr val="tx1"/>
                        </a:solidFill>
                        <a:latin typeface="+mn-lt"/>
                      </a:endParaRPr>
                    </a:p>
                  </a:txBody>
                  <a:tcPr marL="68598" marR="68598"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smtClean="0">
                          <a:solidFill>
                            <a:schemeClr val="tx1"/>
                          </a:solidFill>
                          <a:latin typeface="+mn-lt"/>
                        </a:rPr>
                        <a:t>JFK</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smtClean="0">
                          <a:solidFill>
                            <a:schemeClr val="tx1"/>
                          </a:solidFill>
                          <a:latin typeface="+mn-lt"/>
                        </a:rPr>
                        <a:t>2017-05-14</a:t>
                      </a:r>
                      <a:endParaRPr lang="en-US" sz="1400" dirty="0">
                        <a:solidFill>
                          <a:schemeClr val="tx1"/>
                        </a:solidFill>
                        <a:latin typeface="+mn-lt"/>
                      </a:endParaRPr>
                    </a:p>
                  </a:txBody>
                  <a:tcPr marL="68598" marR="68598"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bl>
          </a:graphicData>
        </a:graphic>
      </p:graphicFrame>
      <p:sp>
        <p:nvSpPr>
          <p:cNvPr id="5" name="Rectangle 4"/>
          <p:cNvSpPr/>
          <p:nvPr/>
        </p:nvSpPr>
        <p:spPr>
          <a:xfrm>
            <a:off x="481700" y="2130969"/>
            <a:ext cx="3349972" cy="422915"/>
          </a:xfrm>
          <a:prstGeom prst="rect">
            <a:avLst/>
          </a:prstGeom>
          <a:noFill/>
          <a:ln w="3175" cmpd="sng"/>
        </p:spPr>
        <p:style>
          <a:lnRef idx="2">
            <a:schemeClr val="accent6"/>
          </a:lnRef>
          <a:fillRef idx="1">
            <a:schemeClr val="lt1"/>
          </a:fillRef>
          <a:effectRef idx="0">
            <a:schemeClr val="accent6"/>
          </a:effectRef>
          <a:fontRef idx="minor">
            <a:schemeClr val="dk1"/>
          </a:fontRef>
        </p:style>
        <p:txBody>
          <a:bodyPr rtlCol="0" anchor="ctr"/>
          <a:lstStyle/>
          <a:p>
            <a:pPr algn="ctr" defTabSz="457189"/>
            <a:endParaRPr lang="en-US" dirty="0">
              <a:solidFill>
                <a:schemeClr val="tx1">
                  <a:lumMod val="50000"/>
                </a:schemeClr>
              </a:solidFill>
            </a:endParaRPr>
          </a:p>
        </p:txBody>
      </p:sp>
      <p:grpSp>
        <p:nvGrpSpPr>
          <p:cNvPr id="7" name="Group 6"/>
          <p:cNvGrpSpPr/>
          <p:nvPr/>
        </p:nvGrpSpPr>
        <p:grpSpPr>
          <a:xfrm>
            <a:off x="481700" y="3208188"/>
            <a:ext cx="3570327" cy="1063355"/>
            <a:chOff x="3654814" y="3218687"/>
            <a:chExt cx="624578" cy="1063355"/>
          </a:xfrm>
        </p:grpSpPr>
        <p:sp>
          <p:nvSpPr>
            <p:cNvPr id="8" name="Rectangle 7"/>
            <p:cNvSpPr/>
            <p:nvPr/>
          </p:nvSpPr>
          <p:spPr>
            <a:xfrm>
              <a:off x="3654814" y="3657600"/>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9" name="Rectangle 8"/>
            <p:cNvSpPr/>
            <p:nvPr/>
          </p:nvSpPr>
          <p:spPr>
            <a:xfrm>
              <a:off x="3876126" y="3657600"/>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10" name="Rectangle 9"/>
            <p:cNvSpPr/>
            <p:nvPr/>
          </p:nvSpPr>
          <p:spPr>
            <a:xfrm>
              <a:off x="3654814" y="3877056"/>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23" name="Rectangle 22"/>
            <p:cNvSpPr/>
            <p:nvPr/>
          </p:nvSpPr>
          <p:spPr>
            <a:xfrm>
              <a:off x="4096358" y="3657599"/>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25" name="Rectangle 24"/>
            <p:cNvSpPr/>
            <p:nvPr/>
          </p:nvSpPr>
          <p:spPr>
            <a:xfrm>
              <a:off x="4096512" y="3877055"/>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27" name="Rectangle 26"/>
            <p:cNvSpPr/>
            <p:nvPr/>
          </p:nvSpPr>
          <p:spPr>
            <a:xfrm>
              <a:off x="4096512" y="4096511"/>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83" name="Rectangle 82"/>
            <p:cNvSpPr/>
            <p:nvPr/>
          </p:nvSpPr>
          <p:spPr>
            <a:xfrm>
              <a:off x="3654814" y="3218688"/>
              <a:ext cx="182880" cy="1855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457189"/>
              <a:r>
                <a:rPr lang="en-US" sz="800" dirty="0" smtClean="0">
                  <a:ln w="0"/>
                  <a:solidFill>
                    <a:schemeClr val="tx1">
                      <a:lumMod val="50000"/>
                    </a:schemeClr>
                  </a:solidFill>
                  <a:effectLst>
                    <a:outerShdw blurRad="38100" dist="19050" dir="2700000" algn="tl" rotWithShape="0">
                      <a:srgbClr val="474746">
                        <a:alpha val="40000"/>
                      </a:srgbClr>
                    </a:outerShdw>
                  </a:effectLst>
                </a:rPr>
                <a:t>aid</a:t>
              </a:r>
              <a:endParaRPr lang="en-US" sz="800" dirty="0">
                <a:ln w="0"/>
                <a:solidFill>
                  <a:schemeClr val="tx1">
                    <a:lumMod val="50000"/>
                  </a:schemeClr>
                </a:solidFill>
                <a:effectLst>
                  <a:outerShdw blurRad="38100" dist="19050" dir="2700000" algn="tl" rotWithShape="0">
                    <a:srgbClr val="474746">
                      <a:alpha val="40000"/>
                    </a:srgbClr>
                  </a:outerShdw>
                </a:effectLst>
              </a:endParaRPr>
            </a:p>
          </p:txBody>
        </p:sp>
        <p:sp>
          <p:nvSpPr>
            <p:cNvPr id="84" name="Rectangle 83"/>
            <p:cNvSpPr/>
            <p:nvPr/>
          </p:nvSpPr>
          <p:spPr>
            <a:xfrm>
              <a:off x="3876126" y="3218688"/>
              <a:ext cx="182880" cy="1855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457189"/>
              <a:r>
                <a:rPr lang="en-US" sz="800" dirty="0" smtClean="0">
                  <a:ln w="0"/>
                  <a:solidFill>
                    <a:schemeClr val="tx1">
                      <a:lumMod val="50000"/>
                    </a:schemeClr>
                  </a:solidFill>
                  <a:effectLst>
                    <a:outerShdw blurRad="38100" dist="19050" dir="2700000" algn="tl" rotWithShape="0">
                      <a:srgbClr val="474746">
                        <a:alpha val="40000"/>
                      </a:srgbClr>
                    </a:outerShdw>
                  </a:effectLst>
                </a:rPr>
                <a:t>loc</a:t>
              </a:r>
              <a:endParaRPr lang="en-US" sz="800" dirty="0">
                <a:ln w="0"/>
                <a:solidFill>
                  <a:schemeClr val="tx1">
                    <a:lumMod val="50000"/>
                  </a:schemeClr>
                </a:solidFill>
                <a:effectLst>
                  <a:outerShdw blurRad="38100" dist="19050" dir="2700000" algn="tl" rotWithShape="0">
                    <a:srgbClr val="474746">
                      <a:alpha val="40000"/>
                    </a:srgbClr>
                  </a:outerShdw>
                </a:effectLst>
              </a:endParaRPr>
            </a:p>
          </p:txBody>
        </p:sp>
        <p:sp>
          <p:nvSpPr>
            <p:cNvPr id="85" name="Rectangle 84"/>
            <p:cNvSpPr/>
            <p:nvPr/>
          </p:nvSpPr>
          <p:spPr>
            <a:xfrm>
              <a:off x="3654814" y="3438144"/>
              <a:ext cx="182880" cy="18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chemeClr val="tx1">
                    <a:lumMod val="50000"/>
                  </a:schemeClr>
                </a:solidFill>
              </a:endParaRPr>
            </a:p>
          </p:txBody>
        </p:sp>
        <p:sp>
          <p:nvSpPr>
            <p:cNvPr id="86" name="Rectangle 85"/>
            <p:cNvSpPr/>
            <p:nvPr/>
          </p:nvSpPr>
          <p:spPr>
            <a:xfrm>
              <a:off x="3876126" y="3438144"/>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sp>
          <p:nvSpPr>
            <p:cNvPr id="87" name="Rectangle 86"/>
            <p:cNvSpPr/>
            <p:nvPr/>
          </p:nvSpPr>
          <p:spPr>
            <a:xfrm>
              <a:off x="4096358" y="3218687"/>
              <a:ext cx="182880" cy="1855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457189"/>
              <a:r>
                <a:rPr lang="en-US" sz="800" dirty="0" smtClean="0">
                  <a:ln w="0"/>
                  <a:solidFill>
                    <a:schemeClr val="tx1">
                      <a:lumMod val="50000"/>
                    </a:schemeClr>
                  </a:solidFill>
                  <a:effectLst>
                    <a:outerShdw blurRad="38100" dist="19050" dir="2700000" algn="tl" rotWithShape="0">
                      <a:srgbClr val="474746">
                        <a:alpha val="40000"/>
                      </a:srgbClr>
                    </a:outerShdw>
                  </a:effectLst>
                </a:rPr>
                <a:t>dt</a:t>
              </a:r>
              <a:endParaRPr lang="en-US" sz="800" dirty="0">
                <a:ln w="0"/>
                <a:solidFill>
                  <a:schemeClr val="tx1">
                    <a:lumMod val="50000"/>
                  </a:schemeClr>
                </a:solidFill>
                <a:effectLst>
                  <a:outerShdw blurRad="38100" dist="19050" dir="2700000" algn="tl" rotWithShape="0">
                    <a:srgbClr val="474746">
                      <a:alpha val="40000"/>
                    </a:srgbClr>
                  </a:outerShdw>
                </a:effectLst>
              </a:endParaRPr>
            </a:p>
          </p:txBody>
        </p:sp>
        <p:sp>
          <p:nvSpPr>
            <p:cNvPr id="89" name="Rectangle 88"/>
            <p:cNvSpPr/>
            <p:nvPr/>
          </p:nvSpPr>
          <p:spPr>
            <a:xfrm>
              <a:off x="4096512" y="3438143"/>
              <a:ext cx="182880" cy="185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189"/>
              <a:endParaRPr lang="en-US" dirty="0">
                <a:solidFill>
                  <a:schemeClr val="tx1">
                    <a:lumMod val="50000"/>
                  </a:schemeClr>
                </a:solidFill>
              </a:endParaRPr>
            </a:p>
          </p:txBody>
        </p:sp>
      </p:grpSp>
      <p:sp>
        <p:nvSpPr>
          <p:cNvPr id="40" name="Content Placeholder 2"/>
          <p:cNvSpPr txBox="1">
            <a:spLocks/>
          </p:cNvSpPr>
          <p:nvPr/>
        </p:nvSpPr>
        <p:spPr>
          <a:xfrm>
            <a:off x="4735108" y="720698"/>
            <a:ext cx="3614530" cy="969638"/>
          </a:xfrm>
          <a:prstGeom prst="rect">
            <a:avLst/>
          </a:prstGeom>
          <a:solidFill>
            <a:schemeClr val="bg1">
              <a:lumMod val="85000"/>
            </a:schemeClr>
          </a:solidFill>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1800" kern="1200">
                <a:ln>
                  <a:noFill/>
                </a:ln>
                <a:solidFill>
                  <a:schemeClr val="bg1"/>
                </a:solidFill>
                <a:latin typeface="Arial"/>
                <a:ea typeface="+mn-ea"/>
                <a:cs typeface="Arial"/>
              </a:defRPr>
            </a:lvl1pPr>
            <a:lvl2pPr marL="742950" indent="-285750" algn="l" defTabSz="457200" rtl="0" eaLnBrk="1" latinLnBrk="0" hangingPunct="1">
              <a:spcBef>
                <a:spcPct val="20000"/>
              </a:spcBef>
              <a:buFont typeface="Arial"/>
              <a:buChar char="–"/>
              <a:defRPr sz="1600" kern="1200">
                <a:ln>
                  <a:noFill/>
                </a:ln>
                <a:solidFill>
                  <a:schemeClr val="bg1"/>
                </a:solidFill>
                <a:latin typeface="Arial"/>
                <a:ea typeface="+mn-ea"/>
                <a:cs typeface="Arial"/>
              </a:defRPr>
            </a:lvl2pPr>
            <a:lvl3pPr marL="1143000" indent="-228600" algn="l" defTabSz="457200" rtl="0" eaLnBrk="1" latinLnBrk="0" hangingPunct="1">
              <a:spcBef>
                <a:spcPct val="20000"/>
              </a:spcBef>
              <a:buFont typeface="Arial"/>
              <a:buChar char="•"/>
              <a:defRPr sz="1400" kern="1200">
                <a:ln>
                  <a:noFill/>
                </a:ln>
                <a:solidFill>
                  <a:schemeClr val="bg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a:spcBef>
                <a:spcPts val="0"/>
              </a:spcBef>
              <a:buFontTx/>
              <a:buNone/>
            </a:pPr>
            <a:r>
              <a:rPr lang="en-US" sz="1200" dirty="0" smtClean="0">
                <a:solidFill>
                  <a:schemeClr val="tx1">
                    <a:lumMod val="50000"/>
                  </a:schemeClr>
                </a:solidFill>
                <a:latin typeface="Consolas" charset="0"/>
                <a:ea typeface="Consolas" charset="0"/>
                <a:cs typeface="Consolas" charset="0"/>
              </a:rPr>
              <a:t>CREATE TABLE </a:t>
            </a:r>
            <a:r>
              <a:rPr lang="en-US" sz="1200" dirty="0" err="1" smtClean="0">
                <a:solidFill>
                  <a:schemeClr val="tx1">
                    <a:lumMod val="50000"/>
                  </a:schemeClr>
                </a:solidFill>
                <a:latin typeface="Consolas" charset="0"/>
                <a:ea typeface="Consolas" charset="0"/>
                <a:cs typeface="Consolas" charset="0"/>
              </a:rPr>
              <a:t>deep_dive</a:t>
            </a:r>
            <a:r>
              <a:rPr lang="en-US" sz="1200" dirty="0" smtClean="0">
                <a:solidFill>
                  <a:schemeClr val="tx1">
                    <a:lumMod val="50000"/>
                  </a:schemeClr>
                </a:solidFill>
                <a:latin typeface="Consolas" charset="0"/>
                <a:ea typeface="Consolas" charset="0"/>
                <a:cs typeface="Consolas" charset="0"/>
              </a:rPr>
              <a:t> (</a:t>
            </a:r>
          </a:p>
          <a:p>
            <a:pPr marL="0" indent="0" defTabSz="914400">
              <a:spcBef>
                <a:spcPts val="0"/>
              </a:spcBef>
              <a:buFontTx/>
              <a:buNone/>
            </a:pPr>
            <a:r>
              <a:rPr lang="en-US" sz="1200" dirty="0" smtClean="0">
                <a:solidFill>
                  <a:schemeClr val="tx1">
                    <a:lumMod val="50000"/>
                  </a:schemeClr>
                </a:solidFill>
                <a:latin typeface="Consolas" charset="0"/>
                <a:ea typeface="Consolas" charset="0"/>
                <a:cs typeface="Consolas" charset="0"/>
              </a:rPr>
              <a:t>    aid 	INT 	--audience_id</a:t>
            </a:r>
          </a:p>
          <a:p>
            <a:pPr marL="0" indent="0" defTabSz="914400">
              <a:spcBef>
                <a:spcPts val="0"/>
              </a:spcBef>
              <a:buFontTx/>
              <a:buNone/>
            </a:pPr>
            <a:r>
              <a:rPr lang="en-US" sz="1200" dirty="0" smtClean="0">
                <a:solidFill>
                  <a:schemeClr val="tx1">
                    <a:lumMod val="50000"/>
                  </a:schemeClr>
                </a:solidFill>
                <a:latin typeface="Consolas" charset="0"/>
                <a:ea typeface="Consolas" charset="0"/>
                <a:cs typeface="Consolas" charset="0"/>
              </a:rPr>
              <a:t>    ,loc 	CHAR(3) 	--location</a:t>
            </a:r>
          </a:p>
          <a:p>
            <a:pPr marL="0" indent="0" defTabSz="914400">
              <a:spcBef>
                <a:spcPts val="0"/>
              </a:spcBef>
              <a:buFontTx/>
              <a:buNone/>
            </a:pPr>
            <a:r>
              <a:rPr lang="en-US" sz="1200" dirty="0" smtClean="0">
                <a:solidFill>
                  <a:schemeClr val="tx1">
                    <a:lumMod val="50000"/>
                  </a:schemeClr>
                </a:solidFill>
                <a:latin typeface="Consolas" charset="0"/>
                <a:ea typeface="Consolas" charset="0"/>
                <a:cs typeface="Consolas" charset="0"/>
              </a:rPr>
              <a:t>    ,dt 	DATE	--date</a:t>
            </a:r>
          </a:p>
          <a:p>
            <a:pPr marL="0" indent="0" defTabSz="914400">
              <a:spcBef>
                <a:spcPts val="0"/>
              </a:spcBef>
              <a:buFont typeface="Arial"/>
              <a:buNone/>
            </a:pPr>
            <a:r>
              <a:rPr lang="en-US" sz="1200" dirty="0" smtClean="0">
                <a:solidFill>
                  <a:schemeClr val="tx1">
                    <a:lumMod val="50000"/>
                  </a:schemeClr>
                </a:solidFill>
                <a:latin typeface="Consolas" charset="0"/>
                <a:ea typeface="Consolas" charset="0"/>
                <a:cs typeface="Consolas" charset="0"/>
              </a:rPr>
              <a:t>);</a:t>
            </a:r>
            <a:endParaRPr lang="en-US" sz="1050" b="1" dirty="0">
              <a:solidFill>
                <a:schemeClr val="tx1">
                  <a:lumMod val="50000"/>
                </a:schemeClr>
              </a:solidFill>
              <a:latin typeface="Consolas" charset="0"/>
              <a:ea typeface="Consolas" charset="0"/>
              <a:cs typeface="Consolas" charset="0"/>
            </a:endParaRPr>
          </a:p>
        </p:txBody>
      </p:sp>
      <p:sp>
        <p:nvSpPr>
          <p:cNvPr id="21" name="Rectangle 20"/>
          <p:cNvSpPr/>
          <p:nvPr/>
        </p:nvSpPr>
        <p:spPr>
          <a:xfrm>
            <a:off x="4519067" y="3540677"/>
            <a:ext cx="4572000" cy="1323439"/>
          </a:xfrm>
          <a:prstGeom prst="rect">
            <a:avLst/>
          </a:prstGeom>
        </p:spPr>
        <p:txBody>
          <a:bodyPr>
            <a:spAutoFit/>
          </a:bodyPr>
          <a:lstStyle/>
          <a:p>
            <a:pPr marL="285743" indent="-285743" defTabSz="457189">
              <a:buFont typeface="Arial" charset="0"/>
              <a:buChar char="•"/>
            </a:pPr>
            <a:r>
              <a:rPr lang="en-US" sz="1600" dirty="0">
                <a:solidFill>
                  <a:schemeClr val="tx1">
                    <a:lumMod val="50000"/>
                  </a:schemeClr>
                </a:solidFill>
              </a:rPr>
              <a:t>In-memory block metadata</a:t>
            </a:r>
          </a:p>
          <a:p>
            <a:pPr marL="285743" indent="-285743" defTabSz="457189">
              <a:buFont typeface="Arial" charset="0"/>
              <a:buChar char="•"/>
            </a:pPr>
            <a:r>
              <a:rPr lang="en-US" sz="1600" dirty="0">
                <a:solidFill>
                  <a:schemeClr val="tx1">
                    <a:lumMod val="50000"/>
                  </a:schemeClr>
                </a:solidFill>
              </a:rPr>
              <a:t>Contains per-block MIN and MAX value</a:t>
            </a:r>
          </a:p>
          <a:p>
            <a:pPr marL="285743" indent="-285743" defTabSz="457189">
              <a:buFont typeface="Arial" charset="0"/>
              <a:buChar char="•"/>
            </a:pPr>
            <a:r>
              <a:rPr lang="en-US" sz="1600" dirty="0">
                <a:solidFill>
                  <a:schemeClr val="tx1">
                    <a:lumMod val="50000"/>
                  </a:schemeClr>
                </a:solidFill>
              </a:rPr>
              <a:t>Effectively </a:t>
            </a:r>
            <a:r>
              <a:rPr lang="en-US" sz="1600" dirty="0" smtClean="0">
                <a:solidFill>
                  <a:schemeClr val="tx1">
                    <a:lumMod val="50000"/>
                  </a:schemeClr>
                </a:solidFill>
              </a:rPr>
              <a:t>prunes </a:t>
            </a:r>
            <a:r>
              <a:rPr lang="en-US" sz="1600" dirty="0">
                <a:solidFill>
                  <a:schemeClr val="tx1">
                    <a:lumMod val="50000"/>
                  </a:schemeClr>
                </a:solidFill>
              </a:rPr>
              <a:t>blocks </a:t>
            </a:r>
            <a:r>
              <a:rPr lang="en-US" sz="1600" dirty="0" smtClean="0">
                <a:solidFill>
                  <a:schemeClr val="tx1">
                    <a:lumMod val="50000"/>
                  </a:schemeClr>
                </a:solidFill>
              </a:rPr>
              <a:t>which cannot contain data for </a:t>
            </a:r>
            <a:r>
              <a:rPr lang="en-US" sz="1600" dirty="0">
                <a:solidFill>
                  <a:schemeClr val="tx1">
                    <a:lumMod val="50000"/>
                  </a:schemeClr>
                </a:solidFill>
              </a:rPr>
              <a:t>a given query</a:t>
            </a:r>
          </a:p>
          <a:p>
            <a:pPr marL="285743" indent="-285743" defTabSz="457189">
              <a:buFont typeface="Arial" charset="0"/>
              <a:buChar char="•"/>
            </a:pPr>
            <a:r>
              <a:rPr lang="en-US" sz="1600" dirty="0" smtClean="0">
                <a:solidFill>
                  <a:schemeClr val="tx1">
                    <a:lumMod val="50000"/>
                  </a:schemeClr>
                </a:solidFill>
              </a:rPr>
              <a:t>Eliminates unnecessary </a:t>
            </a:r>
            <a:r>
              <a:rPr lang="en-US" sz="1600" dirty="0">
                <a:solidFill>
                  <a:schemeClr val="tx1">
                    <a:lumMod val="50000"/>
                  </a:schemeClr>
                </a:solidFill>
              </a:rPr>
              <a:t>I/O</a:t>
            </a:r>
          </a:p>
        </p:txBody>
      </p:sp>
    </p:spTree>
    <p:extLst>
      <p:ext uri="{BB962C8B-B14F-4D97-AF65-F5344CB8AC3E}">
        <p14:creationId xmlns:p14="http://schemas.microsoft.com/office/powerpoint/2010/main" val="59389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875955"/>
            <a:ext cx="7377998" cy="412421"/>
          </a:xfrm>
          <a:prstGeom prst="rect">
            <a:avLst/>
          </a:prstGeom>
        </p:spPr>
        <p:txBody>
          <a:bodyPr wrap="square">
            <a:spAutoFit/>
          </a:bodyPr>
          <a:lstStyle/>
          <a:p>
            <a:pPr>
              <a:lnSpc>
                <a:spcPct val="130000"/>
              </a:lnSpc>
            </a:pPr>
            <a:r>
              <a:rPr lang="en-US" sz="1600" dirty="0" smtClean="0">
                <a:solidFill>
                  <a:schemeClr val="tx1">
                    <a:lumMod val="50000"/>
                  </a:schemeClr>
                </a:solidFill>
                <a:latin typeface="Courier New" charset="0"/>
                <a:ea typeface="Courier New" charset="0"/>
                <a:cs typeface="Courier New" charset="0"/>
              </a:rPr>
              <a:t>SELECT </a:t>
            </a:r>
            <a:r>
              <a:rPr lang="en-US" sz="1600" dirty="0">
                <a:solidFill>
                  <a:schemeClr val="tx1">
                    <a:lumMod val="50000"/>
                  </a:schemeClr>
                </a:solidFill>
                <a:latin typeface="Courier New" charset="0"/>
                <a:ea typeface="Courier New" charset="0"/>
                <a:cs typeface="Courier New" charset="0"/>
              </a:rPr>
              <a:t>COUNT(*) FROM </a:t>
            </a:r>
            <a:r>
              <a:rPr lang="en-US" sz="1600" dirty="0" err="1" smtClean="0">
                <a:solidFill>
                  <a:schemeClr val="tx1">
                    <a:lumMod val="50000"/>
                  </a:schemeClr>
                </a:solidFill>
                <a:latin typeface="Courier New" charset="0"/>
                <a:ea typeface="Courier New" charset="0"/>
                <a:cs typeface="Courier New" charset="0"/>
              </a:rPr>
              <a:t>deep_dive</a:t>
            </a:r>
            <a:r>
              <a:rPr lang="en-US" sz="1600" dirty="0" smtClean="0">
                <a:solidFill>
                  <a:schemeClr val="tx1">
                    <a:lumMod val="50000"/>
                  </a:schemeClr>
                </a:solidFill>
                <a:latin typeface="Courier New" charset="0"/>
                <a:ea typeface="Courier New" charset="0"/>
                <a:cs typeface="Courier New" charset="0"/>
              </a:rPr>
              <a:t> WHERE </a:t>
            </a:r>
            <a:r>
              <a:rPr lang="en-US" sz="1600" dirty="0" err="1" smtClean="0">
                <a:solidFill>
                  <a:schemeClr val="tx1">
                    <a:lumMod val="50000"/>
                  </a:schemeClr>
                </a:solidFill>
                <a:latin typeface="Courier New" charset="0"/>
                <a:ea typeface="Courier New" charset="0"/>
                <a:cs typeface="Courier New" charset="0"/>
              </a:rPr>
              <a:t>dt</a:t>
            </a:r>
            <a:r>
              <a:rPr lang="en-US" sz="1600" dirty="0" smtClean="0">
                <a:solidFill>
                  <a:schemeClr val="tx1">
                    <a:lumMod val="50000"/>
                  </a:schemeClr>
                </a:solidFill>
                <a:latin typeface="Courier New" charset="0"/>
                <a:ea typeface="Courier New" charset="0"/>
                <a:cs typeface="Courier New" charset="0"/>
              </a:rPr>
              <a:t> = </a:t>
            </a:r>
            <a:r>
              <a:rPr lang="uk-UA" sz="1600" dirty="0">
                <a:solidFill>
                  <a:schemeClr val="tx1">
                    <a:lumMod val="50000"/>
                  </a:schemeClr>
                </a:solidFill>
                <a:latin typeface="Courier New" charset="0"/>
                <a:ea typeface="Courier New" charset="0"/>
                <a:cs typeface="Courier New" charset="0"/>
              </a:rPr>
              <a:t>'</a:t>
            </a:r>
            <a:r>
              <a:rPr lang="en-US" sz="1600" dirty="0" smtClean="0">
                <a:solidFill>
                  <a:schemeClr val="tx1">
                    <a:lumMod val="50000"/>
                  </a:schemeClr>
                </a:solidFill>
                <a:latin typeface="Courier New" charset="0"/>
                <a:ea typeface="Courier New" charset="0"/>
                <a:cs typeface="Courier New" charset="0"/>
              </a:rPr>
              <a:t>09-JUNE-2013</a:t>
            </a:r>
            <a:r>
              <a:rPr lang="uk-UA" sz="1600" dirty="0">
                <a:solidFill>
                  <a:schemeClr val="tx1">
                    <a:lumMod val="50000"/>
                  </a:schemeClr>
                </a:solidFill>
                <a:latin typeface="Courier New" charset="0"/>
                <a:ea typeface="Courier New" charset="0"/>
                <a:cs typeface="Courier New" charset="0"/>
              </a:rPr>
              <a:t>'</a:t>
            </a:r>
            <a:endParaRPr lang="en-US" sz="1600" dirty="0">
              <a:solidFill>
                <a:schemeClr val="tx1">
                  <a:lumMod val="50000"/>
                </a:schemeClr>
              </a:solidFill>
              <a:latin typeface="Courier New" charset="0"/>
              <a:ea typeface="Courier New" charset="0"/>
              <a:cs typeface="Courier New" charset="0"/>
            </a:endParaRPr>
          </a:p>
        </p:txBody>
      </p:sp>
      <p:grpSp>
        <p:nvGrpSpPr>
          <p:cNvPr id="6" name="Group 5"/>
          <p:cNvGrpSpPr/>
          <p:nvPr/>
        </p:nvGrpSpPr>
        <p:grpSpPr>
          <a:xfrm>
            <a:off x="1391327" y="1341482"/>
            <a:ext cx="3097420" cy="3429939"/>
            <a:chOff x="2768600" y="627762"/>
            <a:chExt cx="3097420" cy="3429939"/>
          </a:xfrm>
        </p:grpSpPr>
        <p:sp>
          <p:nvSpPr>
            <p:cNvPr id="2" name="Rectangle 1"/>
            <p:cNvSpPr/>
            <p:nvPr/>
          </p:nvSpPr>
          <p:spPr>
            <a:xfrm>
              <a:off x="2768600" y="1320800"/>
              <a:ext cx="1295400" cy="520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lumMod val="50000"/>
                  </a:schemeClr>
                </a:solidFill>
              </a:endParaRPr>
            </a:p>
          </p:txBody>
        </p:sp>
        <p:sp>
          <p:nvSpPr>
            <p:cNvPr id="8" name="Rectangle 7"/>
            <p:cNvSpPr/>
            <p:nvPr/>
          </p:nvSpPr>
          <p:spPr>
            <a:xfrm>
              <a:off x="2768600" y="2091619"/>
              <a:ext cx="1295400" cy="489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lumMod val="50000"/>
                  </a:schemeClr>
                </a:solidFill>
              </a:endParaRPr>
            </a:p>
          </p:txBody>
        </p:sp>
        <p:sp>
          <p:nvSpPr>
            <p:cNvPr id="10" name="Rectangle 9"/>
            <p:cNvSpPr/>
            <p:nvPr/>
          </p:nvSpPr>
          <p:spPr>
            <a:xfrm>
              <a:off x="2768600" y="2857611"/>
              <a:ext cx="1295400" cy="4951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lumMod val="50000"/>
                  </a:schemeClr>
                </a:solidFill>
              </a:endParaRPr>
            </a:p>
          </p:txBody>
        </p:sp>
        <p:sp>
          <p:nvSpPr>
            <p:cNvPr id="11" name="Rectangle 10"/>
            <p:cNvSpPr/>
            <p:nvPr/>
          </p:nvSpPr>
          <p:spPr>
            <a:xfrm>
              <a:off x="4064000" y="1287310"/>
              <a:ext cx="1794069" cy="572464"/>
            </a:xfrm>
            <a:prstGeom prst="rect">
              <a:avLst/>
            </a:prstGeom>
          </p:spPr>
          <p:txBody>
            <a:bodyPr wrap="square">
              <a:spAutoFit/>
            </a:bodyPr>
            <a:lstStyle/>
            <a:p>
              <a:pPr>
                <a:lnSpc>
                  <a:spcPct val="130000"/>
                </a:lnSpc>
              </a:pPr>
              <a:r>
                <a:rPr lang="en-US" sz="1200" dirty="0" smtClean="0">
                  <a:solidFill>
                    <a:schemeClr val="tx1">
                      <a:lumMod val="50000"/>
                    </a:schemeClr>
                  </a:solidFill>
                  <a:latin typeface="Courier New" charset="0"/>
                  <a:ea typeface="Courier New" charset="0"/>
                  <a:cs typeface="Courier New" charset="0"/>
                </a:rPr>
                <a:t>MIN</a:t>
              </a:r>
              <a:r>
                <a:rPr lang="en-US" sz="1200" dirty="0">
                  <a:solidFill>
                    <a:schemeClr val="tx1">
                      <a:lumMod val="50000"/>
                    </a:schemeClr>
                  </a:solidFill>
                  <a:latin typeface="Courier New" charset="0"/>
                  <a:ea typeface="Courier New" charset="0"/>
                  <a:cs typeface="Courier New" charset="0"/>
                </a:rPr>
                <a:t>: 01-JUNE-2013</a:t>
              </a:r>
            </a:p>
            <a:p>
              <a:pPr>
                <a:lnSpc>
                  <a:spcPct val="130000"/>
                </a:lnSpc>
              </a:pPr>
              <a:r>
                <a:rPr lang="en-US" sz="1200" dirty="0">
                  <a:solidFill>
                    <a:schemeClr val="tx1">
                      <a:lumMod val="50000"/>
                    </a:schemeClr>
                  </a:solidFill>
                  <a:latin typeface="Courier New" charset="0"/>
                  <a:ea typeface="Courier New" charset="0"/>
                  <a:cs typeface="Courier New" charset="0"/>
                </a:rPr>
                <a:t>MAX: 20-JUNE-2013 </a:t>
              </a:r>
            </a:p>
          </p:txBody>
        </p:sp>
        <p:sp>
          <p:nvSpPr>
            <p:cNvPr id="12" name="Rectangle 11"/>
            <p:cNvSpPr/>
            <p:nvPr/>
          </p:nvSpPr>
          <p:spPr>
            <a:xfrm>
              <a:off x="4064000" y="1983726"/>
              <a:ext cx="1794069" cy="572464"/>
            </a:xfrm>
            <a:prstGeom prst="rect">
              <a:avLst/>
            </a:prstGeom>
          </p:spPr>
          <p:txBody>
            <a:bodyPr wrap="square">
              <a:spAutoFit/>
            </a:bodyPr>
            <a:lstStyle/>
            <a:p>
              <a:pPr>
                <a:lnSpc>
                  <a:spcPct val="130000"/>
                </a:lnSpc>
              </a:pPr>
              <a:r>
                <a:rPr lang="en-US" sz="1200" dirty="0">
                  <a:solidFill>
                    <a:schemeClr val="tx1">
                      <a:lumMod val="50000"/>
                    </a:schemeClr>
                  </a:solidFill>
                  <a:latin typeface="Courier New" charset="0"/>
                  <a:ea typeface="Courier New" charset="0"/>
                  <a:cs typeface="Courier New" charset="0"/>
                </a:rPr>
                <a:t>MIN: 08-JUNE-2013</a:t>
              </a:r>
            </a:p>
            <a:p>
              <a:pPr>
                <a:lnSpc>
                  <a:spcPct val="130000"/>
                </a:lnSpc>
              </a:pPr>
              <a:r>
                <a:rPr lang="en-US" sz="1200" dirty="0">
                  <a:solidFill>
                    <a:schemeClr val="tx1">
                      <a:lumMod val="50000"/>
                    </a:schemeClr>
                  </a:solidFill>
                  <a:latin typeface="Courier New" charset="0"/>
                  <a:ea typeface="Courier New" charset="0"/>
                  <a:cs typeface="Courier New" charset="0"/>
                </a:rPr>
                <a:t>MAX: 30-JUNE-2013 </a:t>
              </a:r>
            </a:p>
          </p:txBody>
        </p:sp>
        <p:sp>
          <p:nvSpPr>
            <p:cNvPr id="13" name="Rectangle 12"/>
            <p:cNvSpPr/>
            <p:nvPr/>
          </p:nvSpPr>
          <p:spPr>
            <a:xfrm>
              <a:off x="4071951" y="2741656"/>
              <a:ext cx="1794069" cy="572464"/>
            </a:xfrm>
            <a:prstGeom prst="rect">
              <a:avLst/>
            </a:prstGeom>
          </p:spPr>
          <p:txBody>
            <a:bodyPr wrap="square">
              <a:spAutoFit/>
            </a:bodyPr>
            <a:lstStyle/>
            <a:p>
              <a:pPr>
                <a:lnSpc>
                  <a:spcPct val="130000"/>
                </a:lnSpc>
              </a:pPr>
              <a:r>
                <a:rPr lang="en-US" sz="1200" dirty="0">
                  <a:solidFill>
                    <a:schemeClr val="tx1">
                      <a:lumMod val="50000"/>
                    </a:schemeClr>
                  </a:solidFill>
                  <a:latin typeface="Courier New" charset="0"/>
                  <a:ea typeface="Courier New" charset="0"/>
                  <a:cs typeface="Courier New" charset="0"/>
                </a:rPr>
                <a:t>MIN: 12-JUNE-2013</a:t>
              </a:r>
            </a:p>
            <a:p>
              <a:pPr>
                <a:lnSpc>
                  <a:spcPct val="130000"/>
                </a:lnSpc>
              </a:pPr>
              <a:r>
                <a:rPr lang="en-US" sz="1200" dirty="0">
                  <a:solidFill>
                    <a:schemeClr val="tx1">
                      <a:lumMod val="50000"/>
                    </a:schemeClr>
                  </a:solidFill>
                  <a:latin typeface="Courier New" charset="0"/>
                  <a:ea typeface="Courier New" charset="0"/>
                  <a:cs typeface="Courier New" charset="0"/>
                </a:rPr>
                <a:t>MAX: 20-JUNE-2013 </a:t>
              </a:r>
            </a:p>
          </p:txBody>
        </p:sp>
        <p:sp>
          <p:nvSpPr>
            <p:cNvPr id="14" name="Rectangle 13"/>
            <p:cNvSpPr/>
            <p:nvPr/>
          </p:nvSpPr>
          <p:spPr>
            <a:xfrm>
              <a:off x="2768600" y="3568589"/>
              <a:ext cx="1295400" cy="489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lumMod val="50000"/>
                  </a:schemeClr>
                </a:solidFill>
              </a:endParaRPr>
            </a:p>
          </p:txBody>
        </p:sp>
        <p:sp>
          <p:nvSpPr>
            <p:cNvPr id="16" name="Rectangle 15"/>
            <p:cNvSpPr/>
            <p:nvPr/>
          </p:nvSpPr>
          <p:spPr>
            <a:xfrm>
              <a:off x="4064000" y="3460696"/>
              <a:ext cx="1794069" cy="572464"/>
            </a:xfrm>
            <a:prstGeom prst="rect">
              <a:avLst/>
            </a:prstGeom>
          </p:spPr>
          <p:txBody>
            <a:bodyPr wrap="square">
              <a:spAutoFit/>
            </a:bodyPr>
            <a:lstStyle/>
            <a:p>
              <a:pPr>
                <a:lnSpc>
                  <a:spcPct val="130000"/>
                </a:lnSpc>
              </a:pPr>
              <a:r>
                <a:rPr lang="en-US" sz="1200" dirty="0">
                  <a:solidFill>
                    <a:schemeClr val="tx1">
                      <a:lumMod val="50000"/>
                    </a:schemeClr>
                  </a:solidFill>
                  <a:latin typeface="Courier New" charset="0"/>
                  <a:ea typeface="Courier New" charset="0"/>
                  <a:cs typeface="Courier New" charset="0"/>
                </a:rPr>
                <a:t>MIN: 02-JUNE-2013</a:t>
              </a:r>
            </a:p>
            <a:p>
              <a:pPr>
                <a:lnSpc>
                  <a:spcPct val="130000"/>
                </a:lnSpc>
              </a:pPr>
              <a:r>
                <a:rPr lang="en-US" sz="1200" dirty="0">
                  <a:solidFill>
                    <a:schemeClr val="tx1">
                      <a:lumMod val="50000"/>
                    </a:schemeClr>
                  </a:solidFill>
                  <a:latin typeface="Courier New" charset="0"/>
                  <a:ea typeface="Courier New" charset="0"/>
                  <a:cs typeface="Courier New" charset="0"/>
                </a:rPr>
                <a:t>MAX: 25-JUNE-2013 </a:t>
              </a:r>
            </a:p>
          </p:txBody>
        </p:sp>
        <p:sp>
          <p:nvSpPr>
            <p:cNvPr id="18" name="TextBox 17"/>
            <p:cNvSpPr txBox="1"/>
            <p:nvPr/>
          </p:nvSpPr>
          <p:spPr>
            <a:xfrm>
              <a:off x="2829849" y="627762"/>
              <a:ext cx="2606556" cy="461665"/>
            </a:xfrm>
            <a:prstGeom prst="rect">
              <a:avLst/>
            </a:prstGeom>
            <a:noFill/>
          </p:spPr>
          <p:txBody>
            <a:bodyPr wrap="square" rtlCol="0">
              <a:spAutoFit/>
            </a:bodyPr>
            <a:lstStyle/>
            <a:p>
              <a:r>
                <a:rPr lang="en-US" sz="2400" dirty="0" smtClean="0">
                  <a:solidFill>
                    <a:schemeClr val="tx1">
                      <a:lumMod val="50000"/>
                    </a:schemeClr>
                  </a:solidFill>
                </a:rPr>
                <a:t>Unsorted Table</a:t>
              </a:r>
              <a:endParaRPr lang="en-US" sz="2400" dirty="0">
                <a:solidFill>
                  <a:schemeClr val="tx1">
                    <a:lumMod val="50000"/>
                  </a:schemeClr>
                </a:solidFill>
              </a:endParaRPr>
            </a:p>
          </p:txBody>
        </p:sp>
      </p:grpSp>
      <p:grpSp>
        <p:nvGrpSpPr>
          <p:cNvPr id="30" name="Group 29"/>
          <p:cNvGrpSpPr/>
          <p:nvPr/>
        </p:nvGrpSpPr>
        <p:grpSpPr>
          <a:xfrm>
            <a:off x="5171125" y="1295895"/>
            <a:ext cx="3089469" cy="3437202"/>
            <a:chOff x="5998574" y="648444"/>
            <a:chExt cx="3089469" cy="3437202"/>
          </a:xfrm>
        </p:grpSpPr>
        <p:sp>
          <p:nvSpPr>
            <p:cNvPr id="19" name="Rectangle 18"/>
            <p:cNvSpPr/>
            <p:nvPr/>
          </p:nvSpPr>
          <p:spPr>
            <a:xfrm>
              <a:off x="5998574" y="1341482"/>
              <a:ext cx="1295400" cy="520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lumMod val="50000"/>
                  </a:schemeClr>
                </a:solidFill>
              </a:endParaRPr>
            </a:p>
          </p:txBody>
        </p:sp>
        <p:sp>
          <p:nvSpPr>
            <p:cNvPr id="20" name="Rectangle 19"/>
            <p:cNvSpPr/>
            <p:nvPr/>
          </p:nvSpPr>
          <p:spPr>
            <a:xfrm>
              <a:off x="5998574" y="2112301"/>
              <a:ext cx="1295400" cy="489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lumMod val="50000"/>
                  </a:schemeClr>
                </a:solidFill>
              </a:endParaRPr>
            </a:p>
          </p:txBody>
        </p:sp>
        <p:sp>
          <p:nvSpPr>
            <p:cNvPr id="21" name="Rectangle 20"/>
            <p:cNvSpPr/>
            <p:nvPr/>
          </p:nvSpPr>
          <p:spPr>
            <a:xfrm>
              <a:off x="5998574" y="2878293"/>
              <a:ext cx="1295400" cy="4951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lumMod val="50000"/>
                  </a:schemeClr>
                </a:solidFill>
              </a:endParaRPr>
            </a:p>
          </p:txBody>
        </p:sp>
        <p:sp>
          <p:nvSpPr>
            <p:cNvPr id="22" name="Rectangle 21"/>
            <p:cNvSpPr/>
            <p:nvPr/>
          </p:nvSpPr>
          <p:spPr>
            <a:xfrm>
              <a:off x="7293974" y="1230878"/>
              <a:ext cx="1794069" cy="572464"/>
            </a:xfrm>
            <a:prstGeom prst="rect">
              <a:avLst/>
            </a:prstGeom>
          </p:spPr>
          <p:txBody>
            <a:bodyPr wrap="square">
              <a:spAutoFit/>
            </a:bodyPr>
            <a:lstStyle/>
            <a:p>
              <a:pPr>
                <a:lnSpc>
                  <a:spcPct val="130000"/>
                </a:lnSpc>
              </a:pPr>
              <a:r>
                <a:rPr lang="en-US" sz="1200" dirty="0">
                  <a:solidFill>
                    <a:schemeClr val="tx1">
                      <a:lumMod val="50000"/>
                    </a:schemeClr>
                  </a:solidFill>
                  <a:latin typeface="Courier New" charset="0"/>
                  <a:ea typeface="Courier New" charset="0"/>
                  <a:cs typeface="Courier New" charset="0"/>
                </a:rPr>
                <a:t>MIN: 01-JUNE-2013</a:t>
              </a:r>
            </a:p>
            <a:p>
              <a:pPr>
                <a:lnSpc>
                  <a:spcPct val="130000"/>
                </a:lnSpc>
              </a:pPr>
              <a:r>
                <a:rPr lang="en-US" sz="1200" dirty="0">
                  <a:solidFill>
                    <a:schemeClr val="tx1">
                      <a:lumMod val="50000"/>
                    </a:schemeClr>
                  </a:solidFill>
                  <a:latin typeface="Courier New" charset="0"/>
                  <a:ea typeface="Courier New" charset="0"/>
                  <a:cs typeface="Courier New" charset="0"/>
                </a:rPr>
                <a:t>MAX: 06-JUNE-2013 </a:t>
              </a:r>
            </a:p>
          </p:txBody>
        </p:sp>
        <p:sp>
          <p:nvSpPr>
            <p:cNvPr id="23" name="Rectangle 22"/>
            <p:cNvSpPr/>
            <p:nvPr/>
          </p:nvSpPr>
          <p:spPr>
            <a:xfrm>
              <a:off x="7293974" y="2036212"/>
              <a:ext cx="1794069" cy="572464"/>
            </a:xfrm>
            <a:prstGeom prst="rect">
              <a:avLst/>
            </a:prstGeom>
          </p:spPr>
          <p:txBody>
            <a:bodyPr wrap="square">
              <a:spAutoFit/>
            </a:bodyPr>
            <a:lstStyle/>
            <a:p>
              <a:pPr>
                <a:lnSpc>
                  <a:spcPct val="130000"/>
                </a:lnSpc>
              </a:pPr>
              <a:r>
                <a:rPr lang="en-US" sz="1200" dirty="0">
                  <a:solidFill>
                    <a:schemeClr val="tx1">
                      <a:lumMod val="50000"/>
                    </a:schemeClr>
                  </a:solidFill>
                  <a:latin typeface="Courier New" charset="0"/>
                  <a:ea typeface="Courier New" charset="0"/>
                  <a:cs typeface="Courier New" charset="0"/>
                </a:rPr>
                <a:t>MIN: 07-JUNE-2013</a:t>
              </a:r>
            </a:p>
            <a:p>
              <a:pPr>
                <a:lnSpc>
                  <a:spcPct val="130000"/>
                </a:lnSpc>
              </a:pPr>
              <a:r>
                <a:rPr lang="en-US" sz="1200" dirty="0">
                  <a:solidFill>
                    <a:schemeClr val="tx1">
                      <a:lumMod val="50000"/>
                    </a:schemeClr>
                  </a:solidFill>
                  <a:latin typeface="Courier New" charset="0"/>
                  <a:ea typeface="Courier New" charset="0"/>
                  <a:cs typeface="Courier New" charset="0"/>
                </a:rPr>
                <a:t>MAX: 12-JUNE-2013 </a:t>
              </a:r>
            </a:p>
          </p:txBody>
        </p:sp>
        <p:sp>
          <p:nvSpPr>
            <p:cNvPr id="24" name="Rectangle 23"/>
            <p:cNvSpPr/>
            <p:nvPr/>
          </p:nvSpPr>
          <p:spPr>
            <a:xfrm>
              <a:off x="7293974" y="2802093"/>
              <a:ext cx="1794069" cy="572464"/>
            </a:xfrm>
            <a:prstGeom prst="rect">
              <a:avLst/>
            </a:prstGeom>
          </p:spPr>
          <p:txBody>
            <a:bodyPr wrap="square">
              <a:spAutoFit/>
            </a:bodyPr>
            <a:lstStyle/>
            <a:p>
              <a:pPr>
                <a:lnSpc>
                  <a:spcPct val="130000"/>
                </a:lnSpc>
              </a:pPr>
              <a:r>
                <a:rPr lang="en-US" sz="1200" dirty="0">
                  <a:solidFill>
                    <a:schemeClr val="tx1">
                      <a:lumMod val="50000"/>
                    </a:schemeClr>
                  </a:solidFill>
                  <a:latin typeface="Courier New" charset="0"/>
                  <a:ea typeface="Courier New" charset="0"/>
                  <a:cs typeface="Courier New" charset="0"/>
                </a:rPr>
                <a:t>MIN: 13-JUNE-2013</a:t>
              </a:r>
            </a:p>
            <a:p>
              <a:pPr>
                <a:lnSpc>
                  <a:spcPct val="130000"/>
                </a:lnSpc>
              </a:pPr>
              <a:r>
                <a:rPr lang="en-US" sz="1200" dirty="0">
                  <a:solidFill>
                    <a:schemeClr val="tx1">
                      <a:lumMod val="50000"/>
                    </a:schemeClr>
                  </a:solidFill>
                  <a:latin typeface="Courier New" charset="0"/>
                  <a:ea typeface="Courier New" charset="0"/>
                  <a:cs typeface="Courier New" charset="0"/>
                </a:rPr>
                <a:t>MAX: 18-JUNE-2013 </a:t>
              </a:r>
            </a:p>
          </p:txBody>
        </p:sp>
        <p:sp>
          <p:nvSpPr>
            <p:cNvPr id="25" name="Rectangle 24"/>
            <p:cNvSpPr/>
            <p:nvPr/>
          </p:nvSpPr>
          <p:spPr>
            <a:xfrm>
              <a:off x="5998574" y="3589271"/>
              <a:ext cx="1295400" cy="489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lumMod val="50000"/>
                  </a:schemeClr>
                </a:solidFill>
              </a:endParaRPr>
            </a:p>
          </p:txBody>
        </p:sp>
        <p:sp>
          <p:nvSpPr>
            <p:cNvPr id="27" name="Rectangle 26"/>
            <p:cNvSpPr/>
            <p:nvPr/>
          </p:nvSpPr>
          <p:spPr>
            <a:xfrm>
              <a:off x="7293974" y="3513182"/>
              <a:ext cx="1794069" cy="572464"/>
            </a:xfrm>
            <a:prstGeom prst="rect">
              <a:avLst/>
            </a:prstGeom>
          </p:spPr>
          <p:txBody>
            <a:bodyPr wrap="square">
              <a:spAutoFit/>
            </a:bodyPr>
            <a:lstStyle/>
            <a:p>
              <a:pPr>
                <a:lnSpc>
                  <a:spcPct val="130000"/>
                </a:lnSpc>
              </a:pPr>
              <a:r>
                <a:rPr lang="en-US" sz="1200" dirty="0">
                  <a:solidFill>
                    <a:schemeClr val="tx1">
                      <a:lumMod val="50000"/>
                    </a:schemeClr>
                  </a:solidFill>
                  <a:latin typeface="Courier New" charset="0"/>
                  <a:ea typeface="Courier New" charset="0"/>
                  <a:cs typeface="Courier New" charset="0"/>
                </a:rPr>
                <a:t>MIN: 19-JUNE-2013</a:t>
              </a:r>
            </a:p>
            <a:p>
              <a:pPr>
                <a:lnSpc>
                  <a:spcPct val="130000"/>
                </a:lnSpc>
              </a:pPr>
              <a:r>
                <a:rPr lang="en-US" sz="1200" dirty="0">
                  <a:solidFill>
                    <a:schemeClr val="tx1">
                      <a:lumMod val="50000"/>
                    </a:schemeClr>
                  </a:solidFill>
                  <a:latin typeface="Courier New" charset="0"/>
                  <a:ea typeface="Courier New" charset="0"/>
                  <a:cs typeface="Courier New" charset="0"/>
                </a:rPr>
                <a:t>MAX: 24-JUNE-2013 </a:t>
              </a:r>
            </a:p>
          </p:txBody>
        </p:sp>
        <p:sp>
          <p:nvSpPr>
            <p:cNvPr id="29" name="TextBox 28"/>
            <p:cNvSpPr txBox="1"/>
            <p:nvPr/>
          </p:nvSpPr>
          <p:spPr>
            <a:xfrm>
              <a:off x="6059823" y="648444"/>
              <a:ext cx="2606556" cy="461665"/>
            </a:xfrm>
            <a:prstGeom prst="rect">
              <a:avLst/>
            </a:prstGeom>
            <a:noFill/>
          </p:spPr>
          <p:txBody>
            <a:bodyPr wrap="square" rtlCol="0">
              <a:spAutoFit/>
            </a:bodyPr>
            <a:lstStyle/>
            <a:p>
              <a:r>
                <a:rPr lang="en-US" sz="2400" dirty="0">
                  <a:solidFill>
                    <a:schemeClr val="tx1">
                      <a:lumMod val="50000"/>
                    </a:schemeClr>
                  </a:solidFill>
                </a:rPr>
                <a:t>S</a:t>
              </a:r>
              <a:r>
                <a:rPr lang="en-US" sz="2400" dirty="0" smtClean="0">
                  <a:solidFill>
                    <a:schemeClr val="tx1">
                      <a:lumMod val="50000"/>
                    </a:schemeClr>
                  </a:solidFill>
                </a:rPr>
                <a:t>orted By Date</a:t>
              </a:r>
              <a:endParaRPr lang="en-US" sz="2400" dirty="0">
                <a:solidFill>
                  <a:schemeClr val="tx1">
                    <a:lumMod val="50000"/>
                  </a:schemeClr>
                </a:solidFill>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838" y="2390232"/>
            <a:ext cx="1027618" cy="10276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5784" y="1884421"/>
            <a:ext cx="870333" cy="870333"/>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228" y="2670048"/>
            <a:ext cx="870333" cy="870333"/>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6195" y="4167690"/>
            <a:ext cx="870333" cy="870333"/>
          </a:xfrm>
          <a:prstGeom prst="rect">
            <a:avLst/>
          </a:prstGeom>
        </p:spPr>
      </p:pic>
      <p:sp>
        <p:nvSpPr>
          <p:cNvPr id="5" name="Title 4"/>
          <p:cNvSpPr>
            <a:spLocks noGrp="1"/>
          </p:cNvSpPr>
          <p:nvPr>
            <p:ph type="title"/>
          </p:nvPr>
        </p:nvSpPr>
        <p:spPr/>
        <p:txBody>
          <a:bodyPr/>
          <a:lstStyle/>
          <a:p>
            <a:r>
              <a:rPr lang="en-US" dirty="0" smtClean="0">
                <a:solidFill>
                  <a:schemeClr val="tx1">
                    <a:lumMod val="50000"/>
                  </a:schemeClr>
                </a:solidFill>
              </a:rPr>
              <a:t>Zone Maps</a:t>
            </a:r>
            <a:endParaRPr lang="en-US" dirty="0">
              <a:solidFill>
                <a:schemeClr val="tx1">
                  <a:lumMod val="50000"/>
                </a:schemeClr>
              </a:solidFill>
            </a:endParaRPr>
          </a:p>
        </p:txBody>
      </p:sp>
    </p:spTree>
    <p:extLst>
      <p:ext uri="{BB962C8B-B14F-4D97-AF65-F5344CB8AC3E}">
        <p14:creationId xmlns:p14="http://schemas.microsoft.com/office/powerpoint/2010/main" val="1444022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schemeClr>
                </a:solidFill>
              </a:rPr>
              <a:t>Terminology and </a:t>
            </a:r>
            <a:r>
              <a:rPr lang="en-US" dirty="0" smtClean="0">
                <a:solidFill>
                  <a:schemeClr val="tx1">
                    <a:lumMod val="50000"/>
                  </a:schemeClr>
                </a:solidFill>
              </a:rPr>
              <a:t>Concepts: Data Sorting</a:t>
            </a:r>
            <a:endParaRPr lang="en-US" dirty="0">
              <a:solidFill>
                <a:schemeClr val="tx1">
                  <a:lumMod val="50000"/>
                </a:schemeClr>
              </a:solidFill>
            </a:endParaRPr>
          </a:p>
        </p:txBody>
      </p:sp>
      <p:sp>
        <p:nvSpPr>
          <p:cNvPr id="3" name="Content Placeholder 2"/>
          <p:cNvSpPr>
            <a:spLocks noGrp="1"/>
          </p:cNvSpPr>
          <p:nvPr>
            <p:ph idx="1"/>
          </p:nvPr>
        </p:nvSpPr>
        <p:spPr>
          <a:xfrm>
            <a:off x="340593" y="911897"/>
            <a:ext cx="8205304" cy="3553926"/>
          </a:xfrm>
        </p:spPr>
        <p:txBody>
          <a:bodyPr>
            <a:normAutofit fontScale="70000" lnSpcReduction="20000"/>
          </a:bodyPr>
          <a:lstStyle/>
          <a:p>
            <a:pPr marL="342892" indent="-342892">
              <a:buFont typeface="Arial" charset="0"/>
              <a:buChar char="•"/>
            </a:pPr>
            <a:r>
              <a:rPr lang="en-US" dirty="0" smtClean="0">
                <a:solidFill>
                  <a:schemeClr val="tx1">
                    <a:lumMod val="50000"/>
                  </a:schemeClr>
                </a:solidFill>
              </a:rPr>
              <a:t>Goals:</a:t>
            </a:r>
          </a:p>
          <a:p>
            <a:pPr marL="742942" lvl="1" indent="-342892">
              <a:buFont typeface="Arial" charset="0"/>
              <a:buChar char="•"/>
            </a:pPr>
            <a:r>
              <a:rPr lang="en-US" dirty="0" smtClean="0">
                <a:solidFill>
                  <a:schemeClr val="tx1">
                    <a:lumMod val="50000"/>
                  </a:schemeClr>
                </a:solidFill>
              </a:rPr>
              <a:t>Physically order rows of table data based on certain column(s)</a:t>
            </a:r>
          </a:p>
          <a:p>
            <a:pPr marL="742942" lvl="1" indent="-342892">
              <a:buFont typeface="Arial" charset="0"/>
              <a:buChar char="•"/>
            </a:pPr>
            <a:r>
              <a:rPr lang="en-US" dirty="0" smtClean="0">
                <a:solidFill>
                  <a:schemeClr val="tx1">
                    <a:lumMod val="50000"/>
                  </a:schemeClr>
                </a:solidFill>
              </a:rPr>
              <a:t>Optimize effectiveness of zone maps</a:t>
            </a:r>
          </a:p>
          <a:p>
            <a:pPr marL="742942" lvl="1" indent="-342892">
              <a:buFont typeface="Arial" charset="0"/>
              <a:buChar char="•"/>
            </a:pPr>
            <a:r>
              <a:rPr lang="en-US" dirty="0" smtClean="0">
                <a:solidFill>
                  <a:schemeClr val="tx1">
                    <a:lumMod val="50000"/>
                  </a:schemeClr>
                </a:solidFill>
              </a:rPr>
              <a:t>Enable MERGE JOIN operations</a:t>
            </a:r>
          </a:p>
          <a:p>
            <a:pPr marL="742942" lvl="1" indent="-342892">
              <a:buFont typeface="Arial" charset="0"/>
              <a:buChar char="•"/>
            </a:pPr>
            <a:endParaRPr lang="en-US" dirty="0" smtClean="0">
              <a:solidFill>
                <a:schemeClr val="tx1">
                  <a:lumMod val="50000"/>
                </a:schemeClr>
              </a:solidFill>
            </a:endParaRPr>
          </a:p>
          <a:p>
            <a:pPr marL="342892" indent="-342892">
              <a:buFont typeface="Arial" charset="0"/>
              <a:buChar char="•"/>
            </a:pPr>
            <a:r>
              <a:rPr lang="en-US" dirty="0" smtClean="0">
                <a:solidFill>
                  <a:schemeClr val="tx1">
                    <a:lumMod val="50000"/>
                  </a:schemeClr>
                </a:solidFill>
              </a:rPr>
              <a:t>Impact:</a:t>
            </a:r>
          </a:p>
          <a:p>
            <a:pPr marL="742942" lvl="1" indent="-342892">
              <a:buFont typeface="Arial" charset="0"/>
              <a:buChar char="•"/>
            </a:pPr>
            <a:r>
              <a:rPr lang="en-US" dirty="0" smtClean="0">
                <a:solidFill>
                  <a:schemeClr val="tx1">
                    <a:lumMod val="50000"/>
                  </a:schemeClr>
                </a:solidFill>
              </a:rPr>
              <a:t>Enables </a:t>
            </a:r>
            <a:r>
              <a:rPr lang="en-US" dirty="0">
                <a:solidFill>
                  <a:schemeClr val="tx1">
                    <a:lumMod val="50000"/>
                  </a:schemeClr>
                </a:solidFill>
              </a:rPr>
              <a:t>rrscans to prune blocks by leveraging zone </a:t>
            </a:r>
            <a:r>
              <a:rPr lang="en-US" dirty="0" smtClean="0">
                <a:solidFill>
                  <a:schemeClr val="tx1">
                    <a:lumMod val="50000"/>
                  </a:schemeClr>
                </a:solidFill>
              </a:rPr>
              <a:t>maps</a:t>
            </a:r>
          </a:p>
          <a:p>
            <a:pPr marL="742942" lvl="1" indent="-342892">
              <a:buFont typeface="Arial" charset="0"/>
              <a:buChar char="•"/>
            </a:pPr>
            <a:r>
              <a:rPr lang="en-US" dirty="0">
                <a:solidFill>
                  <a:schemeClr val="tx1">
                    <a:lumMod val="50000"/>
                  </a:schemeClr>
                </a:solidFill>
              </a:rPr>
              <a:t>O</a:t>
            </a:r>
            <a:r>
              <a:rPr lang="en-US" dirty="0" smtClean="0">
                <a:solidFill>
                  <a:schemeClr val="tx1">
                    <a:lumMod val="50000"/>
                  </a:schemeClr>
                </a:solidFill>
              </a:rPr>
              <a:t>verall reduction in block I/O</a:t>
            </a:r>
          </a:p>
          <a:p>
            <a:pPr marL="742942" lvl="1" indent="-342892">
              <a:buFont typeface="Arial" charset="0"/>
              <a:buChar char="•"/>
            </a:pPr>
            <a:endParaRPr lang="en-US" dirty="0" smtClean="0">
              <a:solidFill>
                <a:schemeClr val="tx1">
                  <a:lumMod val="50000"/>
                </a:schemeClr>
              </a:solidFill>
            </a:endParaRPr>
          </a:p>
          <a:p>
            <a:pPr marL="342892" indent="-342892">
              <a:buFont typeface="Arial" charset="0"/>
              <a:buChar char="•"/>
            </a:pPr>
            <a:r>
              <a:rPr lang="en-US" dirty="0" smtClean="0">
                <a:solidFill>
                  <a:schemeClr val="tx1">
                    <a:lumMod val="50000"/>
                  </a:schemeClr>
                </a:solidFill>
              </a:rPr>
              <a:t>Achieved with the table property SORTKEY defined over one or more columns</a:t>
            </a:r>
          </a:p>
          <a:p>
            <a:pPr marL="342892" indent="-342892">
              <a:buFont typeface="Arial" charset="0"/>
              <a:buChar char="•"/>
            </a:pPr>
            <a:endParaRPr lang="en-US" dirty="0" smtClean="0">
              <a:solidFill>
                <a:schemeClr val="tx1">
                  <a:lumMod val="50000"/>
                </a:schemeClr>
              </a:solidFill>
            </a:endParaRPr>
          </a:p>
          <a:p>
            <a:pPr marL="342892" indent="-342892">
              <a:buFont typeface="Arial" charset="0"/>
              <a:buChar char="•"/>
            </a:pPr>
            <a:r>
              <a:rPr lang="en-US" dirty="0" smtClean="0">
                <a:solidFill>
                  <a:schemeClr val="tx1">
                    <a:lumMod val="50000"/>
                  </a:schemeClr>
                </a:solidFill>
              </a:rPr>
              <a:t>Optimal SORTKEY is dependent on:</a:t>
            </a:r>
          </a:p>
          <a:p>
            <a:pPr marL="1085823" lvl="1" indent="-342892">
              <a:buFont typeface="Arial" charset="0"/>
              <a:buChar char="•"/>
            </a:pPr>
            <a:r>
              <a:rPr lang="en-US" sz="1800" dirty="0">
                <a:solidFill>
                  <a:schemeClr val="tx1">
                    <a:lumMod val="50000"/>
                  </a:schemeClr>
                </a:solidFill>
              </a:rPr>
              <a:t>Query patterns</a:t>
            </a:r>
          </a:p>
          <a:p>
            <a:pPr marL="1085823" lvl="1" indent="-342892">
              <a:buFont typeface="Arial" charset="0"/>
              <a:buChar char="•"/>
            </a:pPr>
            <a:r>
              <a:rPr lang="en-US" sz="1800" dirty="0">
                <a:solidFill>
                  <a:schemeClr val="tx1">
                    <a:lumMod val="50000"/>
                  </a:schemeClr>
                </a:solidFill>
              </a:rPr>
              <a:t>Data profile</a:t>
            </a:r>
          </a:p>
          <a:p>
            <a:pPr marL="1085823" lvl="1" indent="-342892">
              <a:buFont typeface="Arial" charset="0"/>
              <a:buChar char="•"/>
            </a:pPr>
            <a:r>
              <a:rPr lang="en-US" sz="1800" dirty="0">
                <a:solidFill>
                  <a:schemeClr val="tx1">
                    <a:lumMod val="50000"/>
                  </a:schemeClr>
                </a:solidFill>
              </a:rPr>
              <a:t>Business requirements</a:t>
            </a:r>
          </a:p>
        </p:txBody>
      </p:sp>
    </p:spTree>
    <p:extLst>
      <p:ext uri="{BB962C8B-B14F-4D97-AF65-F5344CB8AC3E}">
        <p14:creationId xmlns:p14="http://schemas.microsoft.com/office/powerpoint/2010/main" val="478170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Terminology and Concepts: Slices</a:t>
            </a:r>
            <a:endParaRPr lang="en-US" dirty="0">
              <a:solidFill>
                <a:schemeClr val="tx1">
                  <a:lumMod val="50000"/>
                </a:schemeClr>
              </a:solidFill>
            </a:endParaRPr>
          </a:p>
        </p:txBody>
      </p:sp>
      <p:sp>
        <p:nvSpPr>
          <p:cNvPr id="3" name="Content Placeholder 2"/>
          <p:cNvSpPr>
            <a:spLocks noGrp="1"/>
          </p:cNvSpPr>
          <p:nvPr>
            <p:ph idx="1"/>
          </p:nvPr>
        </p:nvSpPr>
        <p:spPr>
          <a:xfrm>
            <a:off x="206843" y="861732"/>
            <a:ext cx="8204200" cy="3552825"/>
          </a:xfrm>
        </p:spPr>
        <p:txBody>
          <a:bodyPr>
            <a:normAutofit/>
          </a:bodyPr>
          <a:lstStyle/>
          <a:p>
            <a:r>
              <a:rPr lang="en-US" dirty="0" smtClean="0">
                <a:solidFill>
                  <a:schemeClr val="tx1">
                    <a:lumMod val="50000"/>
                  </a:schemeClr>
                </a:solidFill>
              </a:rPr>
              <a:t>A </a:t>
            </a:r>
            <a:r>
              <a:rPr lang="en-US" b="1" dirty="0" smtClean="0">
                <a:solidFill>
                  <a:schemeClr val="tx1">
                    <a:lumMod val="50000"/>
                  </a:schemeClr>
                </a:solidFill>
              </a:rPr>
              <a:t>slice</a:t>
            </a:r>
            <a:r>
              <a:rPr lang="en-US" dirty="0" smtClean="0">
                <a:solidFill>
                  <a:schemeClr val="tx1">
                    <a:lumMod val="50000"/>
                  </a:schemeClr>
                </a:solidFill>
              </a:rPr>
              <a:t> can be thought of like a “virtual compute node”</a:t>
            </a:r>
          </a:p>
          <a:p>
            <a:pPr lvl="1"/>
            <a:r>
              <a:rPr lang="en-US" dirty="0" smtClean="0">
                <a:solidFill>
                  <a:schemeClr val="tx1">
                    <a:lumMod val="50000"/>
                  </a:schemeClr>
                </a:solidFill>
              </a:rPr>
              <a:t>Unit of data partitioning </a:t>
            </a:r>
          </a:p>
          <a:p>
            <a:pPr lvl="1"/>
            <a:r>
              <a:rPr lang="en-US" dirty="0">
                <a:solidFill>
                  <a:schemeClr val="tx1">
                    <a:lumMod val="50000"/>
                  </a:schemeClr>
                </a:solidFill>
              </a:rPr>
              <a:t>P</a:t>
            </a:r>
            <a:r>
              <a:rPr lang="en-US" dirty="0" smtClean="0">
                <a:solidFill>
                  <a:schemeClr val="tx1">
                    <a:lumMod val="50000"/>
                  </a:schemeClr>
                </a:solidFill>
              </a:rPr>
              <a:t>arallel query processing</a:t>
            </a:r>
          </a:p>
          <a:p>
            <a:endParaRPr lang="en-US" dirty="0" smtClean="0">
              <a:solidFill>
                <a:schemeClr val="tx1">
                  <a:lumMod val="50000"/>
                </a:schemeClr>
              </a:solidFill>
            </a:endParaRPr>
          </a:p>
          <a:p>
            <a:r>
              <a:rPr lang="en-US" dirty="0" smtClean="0">
                <a:solidFill>
                  <a:schemeClr val="tx1">
                    <a:lumMod val="50000"/>
                  </a:schemeClr>
                </a:solidFill>
              </a:rPr>
              <a:t>Facts about slices:</a:t>
            </a:r>
          </a:p>
          <a:p>
            <a:pPr lvl="1"/>
            <a:r>
              <a:rPr lang="en-US" dirty="0">
                <a:solidFill>
                  <a:schemeClr val="tx1">
                    <a:lumMod val="50000"/>
                  </a:schemeClr>
                </a:solidFill>
              </a:rPr>
              <a:t>Each compute node has either 2, 16, or 32 slices</a:t>
            </a:r>
          </a:p>
          <a:p>
            <a:pPr lvl="1"/>
            <a:r>
              <a:rPr lang="en-US" dirty="0" smtClean="0">
                <a:solidFill>
                  <a:schemeClr val="tx1">
                    <a:lumMod val="50000"/>
                  </a:schemeClr>
                </a:solidFill>
              </a:rPr>
              <a:t>Table rows are distributed to slices</a:t>
            </a:r>
          </a:p>
          <a:p>
            <a:pPr lvl="1"/>
            <a:r>
              <a:rPr lang="en-US" dirty="0" smtClean="0">
                <a:solidFill>
                  <a:schemeClr val="tx1">
                    <a:lumMod val="50000"/>
                  </a:schemeClr>
                </a:solidFill>
              </a:rPr>
              <a:t>A slice processes only its own data</a:t>
            </a:r>
          </a:p>
        </p:txBody>
      </p:sp>
      <p:graphicFrame>
        <p:nvGraphicFramePr>
          <p:cNvPr id="10" name="Diagram 9"/>
          <p:cNvGraphicFramePr/>
          <p:nvPr>
            <p:extLst/>
          </p:nvPr>
        </p:nvGraphicFramePr>
        <p:xfrm>
          <a:off x="5246537" y="387806"/>
          <a:ext cx="5551105" cy="429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1249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36550" y="114300"/>
            <a:ext cx="8205788" cy="546100"/>
          </a:xfrm>
        </p:spPr>
        <p:txBody>
          <a:bodyPr/>
          <a:lstStyle/>
          <a:p>
            <a:r>
              <a:rPr lang="en-US" dirty="0">
                <a:solidFill>
                  <a:schemeClr val="tx1">
                    <a:lumMod val="50000"/>
                  </a:schemeClr>
                </a:solidFill>
              </a:rPr>
              <a:t>Deep Dive </a:t>
            </a:r>
            <a:r>
              <a:rPr lang="en-US" dirty="0" smtClean="0">
                <a:solidFill>
                  <a:schemeClr val="tx1">
                    <a:lumMod val="50000"/>
                  </a:schemeClr>
                </a:solidFill>
              </a:rPr>
              <a:t>Overview</a:t>
            </a:r>
            <a:endParaRPr lang="en-US" dirty="0" smtClean="0">
              <a:solidFill>
                <a:schemeClr val="tx1">
                  <a:lumMod val="50000"/>
                </a:schemeClr>
              </a:solidFill>
              <a:latin typeface="Arial" panose="020B0604020202020204" pitchFamily="34" charset="0"/>
              <a:cs typeface="Arial" panose="020B0604020202020204" pitchFamily="34" charset="0"/>
            </a:endParaRPr>
          </a:p>
        </p:txBody>
      </p:sp>
      <p:sp>
        <p:nvSpPr>
          <p:cNvPr id="15363" name="Content Placeholder 2"/>
          <p:cNvSpPr>
            <a:spLocks noGrp="1"/>
          </p:cNvSpPr>
          <p:nvPr>
            <p:ph idx="1"/>
          </p:nvPr>
        </p:nvSpPr>
        <p:spPr>
          <a:xfrm>
            <a:off x="341313" y="1009650"/>
            <a:ext cx="8204200" cy="3916311"/>
          </a:xfrm>
        </p:spPr>
        <p:txBody>
          <a:bodyPr/>
          <a:lstStyle/>
          <a:p>
            <a:pPr marL="342892" indent="-342892">
              <a:buFont typeface="Arial" charset="0"/>
              <a:buChar char="•"/>
            </a:pPr>
            <a:r>
              <a:rPr lang="en-US" dirty="0">
                <a:solidFill>
                  <a:schemeClr val="tx1">
                    <a:lumMod val="50000"/>
                  </a:schemeClr>
                </a:solidFill>
              </a:rPr>
              <a:t>Amazon Redshift history and development</a:t>
            </a:r>
          </a:p>
          <a:p>
            <a:pPr marL="342892" indent="-342892">
              <a:buFont typeface="Arial" charset="0"/>
              <a:buChar char="•"/>
            </a:pPr>
            <a:r>
              <a:rPr lang="en-US" dirty="0">
                <a:solidFill>
                  <a:schemeClr val="tx1">
                    <a:lumMod val="50000"/>
                  </a:schemeClr>
                </a:solidFill>
              </a:rPr>
              <a:t>Cluster architecture</a:t>
            </a:r>
          </a:p>
          <a:p>
            <a:pPr marL="342892" indent="-342892">
              <a:buFont typeface="Arial" charset="0"/>
              <a:buChar char="•"/>
            </a:pPr>
            <a:r>
              <a:rPr lang="en-US" dirty="0">
                <a:solidFill>
                  <a:schemeClr val="tx1">
                    <a:lumMod val="50000"/>
                  </a:schemeClr>
                </a:solidFill>
              </a:rPr>
              <a:t>Concepts </a:t>
            </a:r>
            <a:r>
              <a:rPr lang="en-US" dirty="0" smtClean="0">
                <a:solidFill>
                  <a:schemeClr val="tx1">
                    <a:lumMod val="50000"/>
                  </a:schemeClr>
                </a:solidFill>
              </a:rPr>
              <a:t>and terminology</a:t>
            </a:r>
            <a:endParaRPr lang="en-US" dirty="0">
              <a:solidFill>
                <a:schemeClr val="tx1">
                  <a:lumMod val="50000"/>
                </a:schemeClr>
              </a:solidFill>
            </a:endParaRPr>
          </a:p>
          <a:p>
            <a:pPr marL="342892" indent="-342892">
              <a:buFont typeface="Arial" charset="0"/>
              <a:buChar char="•"/>
            </a:pPr>
            <a:r>
              <a:rPr lang="en-US" dirty="0" smtClean="0">
                <a:solidFill>
                  <a:schemeClr val="tx1">
                    <a:lumMod val="50000"/>
                  </a:schemeClr>
                </a:solidFill>
              </a:rPr>
              <a:t>Storage deep dive</a:t>
            </a:r>
            <a:endParaRPr lang="en-US" dirty="0">
              <a:solidFill>
                <a:schemeClr val="tx1">
                  <a:lumMod val="50000"/>
                </a:schemeClr>
              </a:solidFill>
            </a:endParaRPr>
          </a:p>
          <a:p>
            <a:pPr marL="342892" indent="-342892">
              <a:buFont typeface="Arial" charset="0"/>
              <a:buChar char="•"/>
            </a:pPr>
            <a:r>
              <a:rPr lang="en-US" dirty="0" smtClean="0">
                <a:solidFill>
                  <a:schemeClr val="tx1">
                    <a:lumMod val="50000"/>
                  </a:schemeClr>
                </a:solidFill>
              </a:rPr>
              <a:t>Query lifecycle</a:t>
            </a:r>
          </a:p>
          <a:p>
            <a:pPr marL="342892" indent="-342892">
              <a:buFont typeface="Arial" charset="0"/>
              <a:buChar char="•"/>
            </a:pPr>
            <a:r>
              <a:rPr lang="en-US" dirty="0" smtClean="0">
                <a:solidFill>
                  <a:schemeClr val="tx1">
                    <a:lumMod val="50000"/>
                  </a:schemeClr>
                </a:solidFill>
              </a:rPr>
              <a:t>New &amp; upcoming features</a:t>
            </a:r>
          </a:p>
          <a:p>
            <a:pPr marL="342892" indent="-342892">
              <a:buFont typeface="Arial" charset="0"/>
              <a:buChar char="•"/>
            </a:pPr>
            <a:r>
              <a:rPr lang="en-US" dirty="0" smtClean="0">
                <a:solidFill>
                  <a:schemeClr val="tx1">
                    <a:lumMod val="50000"/>
                  </a:schemeClr>
                </a:solidFill>
              </a:rPr>
              <a:t>Open Q&amp;A</a:t>
            </a:r>
            <a:endParaRPr lang="en-US" dirty="0">
              <a:solidFill>
                <a:schemeClr val="tx1">
                  <a:lumMod val="50000"/>
                </a:schemeClr>
              </a:solidFill>
            </a:endParaRPr>
          </a:p>
        </p:txBody>
      </p:sp>
    </p:spTree>
    <p:extLst>
      <p:ext uri="{BB962C8B-B14F-4D97-AF65-F5344CB8AC3E}">
        <p14:creationId xmlns:p14="http://schemas.microsoft.com/office/powerpoint/2010/main" val="938286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Data Distribution</a:t>
            </a:r>
            <a:endParaRPr lang="en-US" dirty="0">
              <a:solidFill>
                <a:schemeClr val="tx1">
                  <a:lumMod val="50000"/>
                </a:schemeClr>
              </a:solidFill>
            </a:endParaRPr>
          </a:p>
        </p:txBody>
      </p:sp>
      <p:sp>
        <p:nvSpPr>
          <p:cNvPr id="3" name="Content Placeholder 2"/>
          <p:cNvSpPr>
            <a:spLocks noGrp="1"/>
          </p:cNvSpPr>
          <p:nvPr>
            <p:ph idx="1"/>
          </p:nvPr>
        </p:nvSpPr>
        <p:spPr>
          <a:xfrm>
            <a:off x="340593" y="911897"/>
            <a:ext cx="8205304" cy="3553926"/>
          </a:xfrm>
          <a:ln>
            <a:noFill/>
          </a:ln>
        </p:spPr>
        <p:txBody>
          <a:bodyPr/>
          <a:lstStyle/>
          <a:p>
            <a:pPr marL="342892" indent="-342892">
              <a:buFont typeface="Arial" charset="0"/>
              <a:buChar char="•"/>
            </a:pPr>
            <a:r>
              <a:rPr lang="en-US" sz="1600" b="1" dirty="0">
                <a:solidFill>
                  <a:schemeClr val="tx1">
                    <a:lumMod val="50000"/>
                  </a:schemeClr>
                </a:solidFill>
              </a:rPr>
              <a:t>D</a:t>
            </a:r>
            <a:r>
              <a:rPr lang="en-US" sz="1600" b="1" dirty="0" smtClean="0">
                <a:solidFill>
                  <a:schemeClr val="tx1">
                    <a:lumMod val="50000"/>
                  </a:schemeClr>
                </a:solidFill>
              </a:rPr>
              <a:t>istribution style </a:t>
            </a:r>
            <a:r>
              <a:rPr lang="en-US" sz="1600" dirty="0" smtClean="0">
                <a:solidFill>
                  <a:schemeClr val="tx1">
                    <a:lumMod val="50000"/>
                  </a:schemeClr>
                </a:solidFill>
              </a:rPr>
              <a:t>is a table property which dictates how that table’s data is distributed throughout the cluster:</a:t>
            </a:r>
          </a:p>
          <a:p>
            <a:pPr marL="742942" lvl="1" indent="-342892">
              <a:buFont typeface="Arial" charset="0"/>
              <a:buChar char="•"/>
            </a:pPr>
            <a:r>
              <a:rPr lang="en-US" sz="1400" dirty="0" smtClean="0">
                <a:solidFill>
                  <a:schemeClr val="tx1">
                    <a:lumMod val="50000"/>
                  </a:schemeClr>
                </a:solidFill>
              </a:rPr>
              <a:t>KEY: Value is hashed, same value goes to same location (slice)</a:t>
            </a:r>
          </a:p>
          <a:p>
            <a:pPr marL="742942" lvl="1" indent="-342892">
              <a:buFont typeface="Arial" charset="0"/>
              <a:buChar char="•"/>
            </a:pPr>
            <a:r>
              <a:rPr lang="en-US" sz="1400" dirty="0" smtClean="0">
                <a:solidFill>
                  <a:schemeClr val="tx1">
                    <a:lumMod val="50000"/>
                  </a:schemeClr>
                </a:solidFill>
              </a:rPr>
              <a:t>ALL: Full table data goes to first slice of every node</a:t>
            </a:r>
          </a:p>
          <a:p>
            <a:pPr marL="742942" lvl="1" indent="-342892">
              <a:buFont typeface="Arial" charset="0"/>
              <a:buChar char="•"/>
            </a:pPr>
            <a:r>
              <a:rPr lang="en-US" sz="1400" dirty="0" smtClean="0">
                <a:solidFill>
                  <a:schemeClr val="tx1">
                    <a:lumMod val="50000"/>
                  </a:schemeClr>
                </a:solidFill>
              </a:rPr>
              <a:t>EVEN: Round robin</a:t>
            </a:r>
          </a:p>
          <a:p>
            <a:pPr marL="342892" indent="-342892">
              <a:buFont typeface="Arial" charset="0"/>
              <a:buChar char="•"/>
            </a:pPr>
            <a:r>
              <a:rPr lang="en-US" sz="1600" dirty="0" smtClean="0">
                <a:solidFill>
                  <a:schemeClr val="tx1">
                    <a:lumMod val="50000"/>
                  </a:schemeClr>
                </a:solidFill>
              </a:rPr>
              <a:t>Goals:</a:t>
            </a:r>
          </a:p>
          <a:p>
            <a:pPr marL="742942" lvl="1" indent="-342892">
              <a:buFont typeface="Arial" charset="0"/>
              <a:buChar char="•"/>
            </a:pPr>
            <a:r>
              <a:rPr lang="en-US" sz="1400" dirty="0" smtClean="0">
                <a:solidFill>
                  <a:schemeClr val="tx1">
                    <a:lumMod val="50000"/>
                  </a:schemeClr>
                </a:solidFill>
              </a:rPr>
              <a:t>Distribute </a:t>
            </a:r>
            <a:r>
              <a:rPr lang="en-US" sz="1400" dirty="0">
                <a:solidFill>
                  <a:schemeClr val="tx1">
                    <a:lumMod val="50000"/>
                  </a:schemeClr>
                </a:solidFill>
              </a:rPr>
              <a:t>data evenly for parallel processing</a:t>
            </a:r>
          </a:p>
          <a:p>
            <a:pPr marL="742942" lvl="2" indent="-342892">
              <a:buFont typeface="Arial" charset="0"/>
              <a:buChar char="•"/>
            </a:pPr>
            <a:r>
              <a:rPr lang="en-US" sz="1400" dirty="0" smtClean="0">
                <a:solidFill>
                  <a:schemeClr val="tx1">
                    <a:lumMod val="50000"/>
                  </a:schemeClr>
                </a:solidFill>
              </a:rPr>
              <a:t>Minimize data movement during query processing</a:t>
            </a:r>
            <a:endParaRPr lang="en-US" sz="1400" dirty="0">
              <a:solidFill>
                <a:schemeClr val="tx1">
                  <a:lumMod val="50000"/>
                </a:schemeClr>
              </a:solidFill>
            </a:endParaRPr>
          </a:p>
        </p:txBody>
      </p:sp>
      <p:sp>
        <p:nvSpPr>
          <p:cNvPr id="4" name="TextBox 3"/>
          <p:cNvSpPr txBox="1"/>
          <p:nvPr/>
        </p:nvSpPr>
        <p:spPr>
          <a:xfrm>
            <a:off x="7534201" y="1278409"/>
            <a:ext cx="771686" cy="438582"/>
          </a:xfrm>
          <a:prstGeom prst="rect">
            <a:avLst/>
          </a:prstGeom>
          <a:noFill/>
          <a:ln>
            <a:noFill/>
          </a:ln>
          <a:effectLst/>
        </p:spPr>
        <p:txBody>
          <a:bodyPr wrap="none" lIns="68580" tIns="34290" rIns="68580" bIns="34290" rtlCol="0">
            <a:spAutoFit/>
          </a:bodyPr>
          <a:lstStyle/>
          <a:p>
            <a:pPr algn="ctr" defTabSz="457189"/>
            <a:r>
              <a:rPr lang="en-US" sz="2400" b="1" dirty="0" smtClean="0">
                <a:solidFill>
                  <a:schemeClr val="tx1">
                    <a:lumMod val="50000"/>
                  </a:schemeClr>
                </a:solidFill>
              </a:rPr>
              <a:t>KEY</a:t>
            </a:r>
            <a:endParaRPr lang="en-US" sz="2400" b="1" dirty="0">
              <a:solidFill>
                <a:schemeClr val="tx1">
                  <a:lumMod val="50000"/>
                </a:schemeClr>
              </a:solidFill>
            </a:endParaRPr>
          </a:p>
        </p:txBody>
      </p:sp>
      <p:sp>
        <p:nvSpPr>
          <p:cNvPr id="5" name="TextBox 4"/>
          <p:cNvSpPr txBox="1"/>
          <p:nvPr/>
        </p:nvSpPr>
        <p:spPr>
          <a:xfrm>
            <a:off x="3903394" y="3211954"/>
            <a:ext cx="736420" cy="438582"/>
          </a:xfrm>
          <a:prstGeom prst="rect">
            <a:avLst/>
          </a:prstGeom>
          <a:noFill/>
          <a:effectLst/>
        </p:spPr>
        <p:txBody>
          <a:bodyPr wrap="none" lIns="68580" tIns="34290" rIns="68580" bIns="34290" rtlCol="0">
            <a:spAutoFit/>
          </a:bodyPr>
          <a:lstStyle/>
          <a:p>
            <a:pPr algn="ctr" defTabSz="457189"/>
            <a:r>
              <a:rPr lang="en-US" sz="2400" b="1" dirty="0" smtClean="0">
                <a:solidFill>
                  <a:schemeClr val="tx1">
                    <a:lumMod val="50000"/>
                  </a:schemeClr>
                </a:solidFill>
              </a:rPr>
              <a:t>ALL</a:t>
            </a:r>
            <a:endParaRPr lang="en-US" sz="2400" b="1" dirty="0">
              <a:solidFill>
                <a:schemeClr val="tx1">
                  <a:lumMod val="50000"/>
                </a:schemeClr>
              </a:solidFill>
            </a:endParaRPr>
          </a:p>
        </p:txBody>
      </p:sp>
      <p:grpSp>
        <p:nvGrpSpPr>
          <p:cNvPr id="6" name="Group 5"/>
          <p:cNvGrpSpPr/>
          <p:nvPr/>
        </p:nvGrpSpPr>
        <p:grpSpPr>
          <a:xfrm>
            <a:off x="6142513" y="2416368"/>
            <a:ext cx="2327593" cy="704675"/>
            <a:chOff x="926681" y="1202271"/>
            <a:chExt cx="10250760" cy="3103403"/>
          </a:xfrm>
          <a:effectLst/>
        </p:grpSpPr>
        <p:sp>
          <p:nvSpPr>
            <p:cNvPr id="7" name="Rectangle 6"/>
            <p:cNvSpPr/>
            <p:nvPr/>
          </p:nvSpPr>
          <p:spPr>
            <a:xfrm>
              <a:off x="926681" y="1239820"/>
              <a:ext cx="4759282" cy="3065854"/>
            </a:xfrm>
            <a:prstGeom prst="rect">
              <a:avLst/>
            </a:prstGeom>
            <a:ln>
              <a:solidFill>
                <a:schemeClr val="accent3">
                  <a:lumMod val="50000"/>
                </a:schemeClr>
              </a:solidFill>
            </a:ln>
          </p:spPr>
          <p:style>
            <a:lnRef idx="1">
              <a:schemeClr val="accent6"/>
            </a:lnRef>
            <a:fillRef idx="2">
              <a:schemeClr val="accent6"/>
            </a:fillRef>
            <a:effectRef idx="1">
              <a:schemeClr val="accent6"/>
            </a:effectRef>
            <a:fontRef idx="minor">
              <a:schemeClr val="dk1"/>
            </a:fontRef>
          </p:style>
          <p:txBody>
            <a:bodyPr rtlCol="0" anchor="b"/>
            <a:lstStyle/>
            <a:p>
              <a:pPr algn="ctr" defTabSz="457189"/>
              <a:r>
                <a:rPr lang="en-US" sz="900" dirty="0">
                  <a:solidFill>
                    <a:schemeClr val="tx1">
                      <a:lumMod val="50000"/>
                    </a:schemeClr>
                  </a:solidFill>
                </a:rPr>
                <a:t>Node 1</a:t>
              </a:r>
            </a:p>
          </p:txBody>
        </p:sp>
        <p:sp>
          <p:nvSpPr>
            <p:cNvPr id="8" name="Rectangle 7"/>
            <p:cNvSpPr/>
            <p:nvPr/>
          </p:nvSpPr>
          <p:spPr>
            <a:xfrm>
              <a:off x="1132426" y="1397499"/>
              <a:ext cx="2112878" cy="1859200"/>
            </a:xfrm>
            <a:prstGeom prst="rect">
              <a:avLst/>
            </a:prstGeom>
            <a:solidFill>
              <a:schemeClr val="tx2"/>
            </a:solidFill>
            <a:ln>
              <a:solidFill>
                <a:schemeClr val="accent3">
                  <a:lumMod val="50000"/>
                </a:schemeClr>
              </a:solid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tx1">
                      <a:lumMod val="50000"/>
                    </a:schemeClr>
                  </a:solidFill>
                </a:rPr>
                <a:t>Slice 1</a:t>
              </a:r>
            </a:p>
          </p:txBody>
        </p:sp>
        <p:sp>
          <p:nvSpPr>
            <p:cNvPr id="9" name="Rectangle 8"/>
            <p:cNvSpPr/>
            <p:nvPr/>
          </p:nvSpPr>
          <p:spPr>
            <a:xfrm>
              <a:off x="3329019" y="1397661"/>
              <a:ext cx="2112878" cy="1859200"/>
            </a:xfrm>
            <a:prstGeom prst="rect">
              <a:avLst/>
            </a:prstGeom>
            <a:solidFill>
              <a:schemeClr val="tx2"/>
            </a:solidFill>
            <a:ln>
              <a:solidFill>
                <a:schemeClr val="accent3">
                  <a:lumMod val="50000"/>
                </a:schemeClr>
              </a:solid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tx1">
                      <a:lumMod val="50000"/>
                    </a:schemeClr>
                  </a:solidFill>
                </a:rPr>
                <a:t>Slice 2</a:t>
              </a:r>
            </a:p>
          </p:txBody>
        </p:sp>
        <p:sp>
          <p:nvSpPr>
            <p:cNvPr id="10" name="Rectangle 9"/>
            <p:cNvSpPr/>
            <p:nvPr/>
          </p:nvSpPr>
          <p:spPr>
            <a:xfrm>
              <a:off x="6418159" y="1202271"/>
              <a:ext cx="4759282" cy="3092763"/>
            </a:xfrm>
            <a:prstGeom prst="rect">
              <a:avLst/>
            </a:prstGeom>
            <a:ln>
              <a:solidFill>
                <a:schemeClr val="accent3">
                  <a:lumMod val="50000"/>
                </a:schemeClr>
              </a:solidFill>
            </a:ln>
          </p:spPr>
          <p:style>
            <a:lnRef idx="1">
              <a:schemeClr val="accent6"/>
            </a:lnRef>
            <a:fillRef idx="2">
              <a:schemeClr val="accent6"/>
            </a:fillRef>
            <a:effectRef idx="1">
              <a:schemeClr val="accent6"/>
            </a:effectRef>
            <a:fontRef idx="minor">
              <a:schemeClr val="dk1"/>
            </a:fontRef>
          </p:style>
          <p:txBody>
            <a:bodyPr rtlCol="0" anchor="b"/>
            <a:lstStyle/>
            <a:p>
              <a:pPr algn="ctr" defTabSz="457189"/>
              <a:r>
                <a:rPr lang="en-US" sz="900" dirty="0">
                  <a:solidFill>
                    <a:schemeClr val="tx1">
                      <a:lumMod val="50000"/>
                    </a:schemeClr>
                  </a:solidFill>
                </a:rPr>
                <a:t>Node 2</a:t>
              </a:r>
            </a:p>
          </p:txBody>
        </p:sp>
        <p:sp>
          <p:nvSpPr>
            <p:cNvPr id="11" name="Rectangle 10"/>
            <p:cNvSpPr/>
            <p:nvPr/>
          </p:nvSpPr>
          <p:spPr>
            <a:xfrm>
              <a:off x="6644805" y="1393535"/>
              <a:ext cx="2112878" cy="1859200"/>
            </a:xfrm>
            <a:prstGeom prst="rect">
              <a:avLst/>
            </a:prstGeom>
            <a:solidFill>
              <a:schemeClr val="tx2"/>
            </a:solidFill>
            <a:ln>
              <a:solidFill>
                <a:schemeClr val="accent3">
                  <a:lumMod val="50000"/>
                </a:schemeClr>
              </a:solid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tx1">
                      <a:lumMod val="50000"/>
                    </a:schemeClr>
                  </a:solidFill>
                </a:rPr>
                <a:t>Slice 3</a:t>
              </a:r>
            </a:p>
          </p:txBody>
        </p:sp>
        <p:sp>
          <p:nvSpPr>
            <p:cNvPr id="12" name="Rectangle 11"/>
            <p:cNvSpPr/>
            <p:nvPr/>
          </p:nvSpPr>
          <p:spPr>
            <a:xfrm>
              <a:off x="8841398" y="1381126"/>
              <a:ext cx="2112878" cy="1859200"/>
            </a:xfrm>
            <a:prstGeom prst="rect">
              <a:avLst/>
            </a:prstGeom>
            <a:solidFill>
              <a:schemeClr val="tx2"/>
            </a:solidFill>
            <a:ln>
              <a:solidFill>
                <a:schemeClr val="accent3">
                  <a:lumMod val="50000"/>
                </a:schemeClr>
              </a:solid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tx1">
                      <a:lumMod val="50000"/>
                    </a:schemeClr>
                  </a:solidFill>
                </a:rPr>
                <a:t>Slice 4</a:t>
              </a:r>
            </a:p>
          </p:txBody>
        </p:sp>
      </p:grpSp>
      <p:grpSp>
        <p:nvGrpSpPr>
          <p:cNvPr id="13" name="Group 12"/>
          <p:cNvGrpSpPr/>
          <p:nvPr/>
        </p:nvGrpSpPr>
        <p:grpSpPr>
          <a:xfrm>
            <a:off x="2551218" y="4319943"/>
            <a:ext cx="2327593" cy="704675"/>
            <a:chOff x="926681" y="1202271"/>
            <a:chExt cx="10250760" cy="3103403"/>
          </a:xfrm>
          <a:effectLst/>
        </p:grpSpPr>
        <p:sp>
          <p:nvSpPr>
            <p:cNvPr id="14" name="Rectangle 13"/>
            <p:cNvSpPr/>
            <p:nvPr/>
          </p:nvSpPr>
          <p:spPr>
            <a:xfrm>
              <a:off x="926681" y="1239820"/>
              <a:ext cx="4759282" cy="3065854"/>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lstStyle/>
            <a:p>
              <a:pPr algn="ctr" defTabSz="457189"/>
              <a:r>
                <a:rPr lang="en-US" sz="900" dirty="0">
                  <a:solidFill>
                    <a:schemeClr val="tx1">
                      <a:lumMod val="50000"/>
                    </a:schemeClr>
                  </a:solidFill>
                </a:rPr>
                <a:t>Node 1</a:t>
              </a:r>
            </a:p>
          </p:txBody>
        </p:sp>
        <p:sp>
          <p:nvSpPr>
            <p:cNvPr id="15" name="Rectangle 14"/>
            <p:cNvSpPr/>
            <p:nvPr/>
          </p:nvSpPr>
          <p:spPr>
            <a:xfrm>
              <a:off x="1132426" y="1397499"/>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tx1">
                      <a:lumMod val="50000"/>
                    </a:schemeClr>
                  </a:solidFill>
                </a:rPr>
                <a:t>Slice 1</a:t>
              </a:r>
            </a:p>
          </p:txBody>
        </p:sp>
        <p:sp>
          <p:nvSpPr>
            <p:cNvPr id="16" name="Rectangle 15"/>
            <p:cNvSpPr/>
            <p:nvPr/>
          </p:nvSpPr>
          <p:spPr>
            <a:xfrm>
              <a:off x="3329019" y="1397661"/>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tx1">
                      <a:lumMod val="50000"/>
                    </a:schemeClr>
                  </a:solidFill>
                </a:rPr>
                <a:t>Slice 2</a:t>
              </a:r>
            </a:p>
          </p:txBody>
        </p:sp>
        <p:sp>
          <p:nvSpPr>
            <p:cNvPr id="17" name="Rectangle 16"/>
            <p:cNvSpPr/>
            <p:nvPr/>
          </p:nvSpPr>
          <p:spPr>
            <a:xfrm>
              <a:off x="6418159" y="1202271"/>
              <a:ext cx="4759282" cy="3092763"/>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lstStyle/>
            <a:p>
              <a:pPr algn="ctr" defTabSz="457189"/>
              <a:r>
                <a:rPr lang="en-US" sz="900" dirty="0">
                  <a:solidFill>
                    <a:schemeClr val="tx1">
                      <a:lumMod val="50000"/>
                    </a:schemeClr>
                  </a:solidFill>
                </a:rPr>
                <a:t>Node 2</a:t>
              </a:r>
            </a:p>
          </p:txBody>
        </p:sp>
        <p:sp>
          <p:nvSpPr>
            <p:cNvPr id="18" name="Rectangle 17"/>
            <p:cNvSpPr/>
            <p:nvPr/>
          </p:nvSpPr>
          <p:spPr>
            <a:xfrm>
              <a:off x="6644805" y="1393535"/>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tx1">
                      <a:lumMod val="50000"/>
                    </a:schemeClr>
                  </a:solidFill>
                </a:rPr>
                <a:t>Slice 3</a:t>
              </a:r>
            </a:p>
          </p:txBody>
        </p:sp>
        <p:sp>
          <p:nvSpPr>
            <p:cNvPr id="19" name="Rectangle 18"/>
            <p:cNvSpPr/>
            <p:nvPr/>
          </p:nvSpPr>
          <p:spPr>
            <a:xfrm>
              <a:off x="8841398" y="1381126"/>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tx1">
                      <a:lumMod val="50000"/>
                    </a:schemeClr>
                  </a:solidFill>
                </a:rPr>
                <a:t>Slice 4</a:t>
              </a:r>
            </a:p>
          </p:txBody>
        </p:sp>
      </p:grpSp>
      <p:cxnSp>
        <p:nvCxnSpPr>
          <p:cNvPr id="20" name="Straight Connector 19"/>
          <p:cNvCxnSpPr/>
          <p:nvPr/>
        </p:nvCxnSpPr>
        <p:spPr>
          <a:xfrm flipH="1">
            <a:off x="6456711" y="1764440"/>
            <a:ext cx="560647" cy="617208"/>
          </a:xfrm>
          <a:prstGeom prst="line">
            <a:avLst/>
          </a:prstGeom>
          <a:ln w="12700">
            <a:solidFill>
              <a:schemeClr val="accent1">
                <a:lumMod val="7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906762" y="1868076"/>
            <a:ext cx="261001" cy="508135"/>
          </a:xfrm>
          <a:prstGeom prst="line">
            <a:avLst/>
          </a:prstGeom>
          <a:ln w="12700">
            <a:solidFill>
              <a:schemeClr val="accent1">
                <a:lumMod val="7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31422" y="1822340"/>
            <a:ext cx="268476" cy="546727"/>
          </a:xfrm>
          <a:prstGeom prst="line">
            <a:avLst/>
          </a:prstGeom>
          <a:ln w="12700">
            <a:solidFill>
              <a:schemeClr val="accent1">
                <a:lumMod val="7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453992" y="1756699"/>
            <a:ext cx="704438" cy="612368"/>
          </a:xfrm>
          <a:prstGeom prst="line">
            <a:avLst/>
          </a:prstGeom>
          <a:ln w="12700">
            <a:solidFill>
              <a:schemeClr val="accent1">
                <a:lumMod val="7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18682974">
            <a:off x="6468482" y="1934961"/>
            <a:ext cx="394980" cy="207749"/>
          </a:xfrm>
          <a:prstGeom prst="rect">
            <a:avLst/>
          </a:prstGeom>
          <a:noFill/>
          <a:ln>
            <a:noFill/>
          </a:ln>
          <a:effectLst/>
        </p:spPr>
        <p:txBody>
          <a:bodyPr wrap="none" lIns="68580" tIns="34290" rIns="68580" bIns="34290" rtlCol="0">
            <a:spAutoFit/>
          </a:bodyPr>
          <a:lstStyle/>
          <a:p>
            <a:pPr algn="ctr" defTabSz="457189"/>
            <a:r>
              <a:rPr lang="en-US" sz="900" i="1" dirty="0">
                <a:solidFill>
                  <a:schemeClr val="tx1">
                    <a:lumMod val="50000"/>
                  </a:schemeClr>
                </a:solidFill>
              </a:rPr>
              <a:t>keyA</a:t>
            </a:r>
          </a:p>
        </p:txBody>
      </p:sp>
      <p:sp>
        <p:nvSpPr>
          <p:cNvPr id="25" name="TextBox 24"/>
          <p:cNvSpPr txBox="1"/>
          <p:nvPr/>
        </p:nvSpPr>
        <p:spPr>
          <a:xfrm rot="17666084">
            <a:off x="6768667" y="2013534"/>
            <a:ext cx="394980" cy="207749"/>
          </a:xfrm>
          <a:prstGeom prst="rect">
            <a:avLst/>
          </a:prstGeom>
          <a:noFill/>
          <a:ln>
            <a:noFill/>
          </a:ln>
          <a:effectLst/>
        </p:spPr>
        <p:txBody>
          <a:bodyPr wrap="none" lIns="68580" tIns="34290" rIns="68580" bIns="34290" rtlCol="0">
            <a:spAutoFit/>
          </a:bodyPr>
          <a:lstStyle/>
          <a:p>
            <a:pPr algn="ctr" defTabSz="457189"/>
            <a:r>
              <a:rPr lang="en-US" sz="900" i="1" dirty="0">
                <a:solidFill>
                  <a:schemeClr val="tx1">
                    <a:lumMod val="50000"/>
                  </a:schemeClr>
                </a:solidFill>
              </a:rPr>
              <a:t>keyB</a:t>
            </a:r>
          </a:p>
        </p:txBody>
      </p:sp>
      <p:sp>
        <p:nvSpPr>
          <p:cNvPr id="26" name="TextBox 25"/>
          <p:cNvSpPr txBox="1"/>
          <p:nvPr/>
        </p:nvSpPr>
        <p:spPr>
          <a:xfrm rot="3709402">
            <a:off x="7330822" y="1979951"/>
            <a:ext cx="401392" cy="207749"/>
          </a:xfrm>
          <a:prstGeom prst="rect">
            <a:avLst/>
          </a:prstGeom>
          <a:noFill/>
          <a:ln>
            <a:noFill/>
          </a:ln>
          <a:effectLst/>
        </p:spPr>
        <p:txBody>
          <a:bodyPr wrap="none" lIns="68580" tIns="34290" rIns="68580" bIns="34290" rtlCol="0">
            <a:spAutoFit/>
          </a:bodyPr>
          <a:lstStyle/>
          <a:p>
            <a:pPr algn="ctr" defTabSz="457189"/>
            <a:r>
              <a:rPr lang="en-US" sz="900" i="1" dirty="0">
                <a:solidFill>
                  <a:schemeClr val="tx1">
                    <a:lumMod val="50000"/>
                  </a:schemeClr>
                </a:solidFill>
              </a:rPr>
              <a:t>keyC</a:t>
            </a:r>
          </a:p>
        </p:txBody>
      </p:sp>
      <p:sp>
        <p:nvSpPr>
          <p:cNvPr id="27" name="TextBox 26"/>
          <p:cNvSpPr txBox="1"/>
          <p:nvPr/>
        </p:nvSpPr>
        <p:spPr>
          <a:xfrm rot="2396671">
            <a:off x="7667512" y="1924983"/>
            <a:ext cx="401393" cy="207749"/>
          </a:xfrm>
          <a:prstGeom prst="rect">
            <a:avLst/>
          </a:prstGeom>
          <a:noFill/>
          <a:ln>
            <a:noFill/>
          </a:ln>
          <a:effectLst/>
        </p:spPr>
        <p:txBody>
          <a:bodyPr wrap="none" lIns="68580" tIns="34290" rIns="68580" bIns="34290" rtlCol="0">
            <a:spAutoFit/>
          </a:bodyPr>
          <a:lstStyle/>
          <a:p>
            <a:pPr algn="ctr" defTabSz="457189"/>
            <a:r>
              <a:rPr lang="en-US" sz="900" i="1" dirty="0">
                <a:solidFill>
                  <a:schemeClr val="tx1">
                    <a:lumMod val="50000"/>
                  </a:schemeClr>
                </a:solidFill>
              </a:rPr>
              <a:t>keyD</a:t>
            </a:r>
          </a:p>
        </p:txBody>
      </p:sp>
      <p:cxnSp>
        <p:nvCxnSpPr>
          <p:cNvPr id="28" name="Straight Arrow Connector 27"/>
          <p:cNvCxnSpPr/>
          <p:nvPr/>
        </p:nvCxnSpPr>
        <p:spPr>
          <a:xfrm flipH="1">
            <a:off x="2823505" y="3791454"/>
            <a:ext cx="673972" cy="449303"/>
          </a:xfrm>
          <a:prstGeom prst="straightConnector1">
            <a:avLst/>
          </a:prstGeom>
          <a:ln w="12700">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3893856" y="3760707"/>
            <a:ext cx="171360" cy="509532"/>
          </a:xfrm>
          <a:prstGeom prst="straightConnector1">
            <a:avLst/>
          </a:prstGeom>
          <a:ln w="12700">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2" name="Group 31"/>
          <p:cNvGrpSpPr/>
          <p:nvPr/>
        </p:nvGrpSpPr>
        <p:grpSpPr>
          <a:xfrm>
            <a:off x="5121775" y="4331578"/>
            <a:ext cx="2327593" cy="704675"/>
            <a:chOff x="926681" y="1202271"/>
            <a:chExt cx="10250760" cy="3103403"/>
          </a:xfrm>
          <a:effectLst/>
        </p:grpSpPr>
        <p:sp>
          <p:nvSpPr>
            <p:cNvPr id="33" name="Rectangle 32"/>
            <p:cNvSpPr/>
            <p:nvPr/>
          </p:nvSpPr>
          <p:spPr>
            <a:xfrm>
              <a:off x="926681" y="1239820"/>
              <a:ext cx="4759282" cy="3065854"/>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lstStyle/>
            <a:p>
              <a:pPr algn="ctr" defTabSz="457189"/>
              <a:r>
                <a:rPr lang="en-US" sz="900" dirty="0">
                  <a:solidFill>
                    <a:schemeClr val="tx1">
                      <a:lumMod val="50000"/>
                    </a:schemeClr>
                  </a:solidFill>
                </a:rPr>
                <a:t>Node 1</a:t>
              </a:r>
            </a:p>
          </p:txBody>
        </p:sp>
        <p:sp>
          <p:nvSpPr>
            <p:cNvPr id="34" name="Rectangle 33"/>
            <p:cNvSpPr/>
            <p:nvPr/>
          </p:nvSpPr>
          <p:spPr>
            <a:xfrm>
              <a:off x="1132426" y="1397499"/>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tx1">
                      <a:lumMod val="50000"/>
                    </a:schemeClr>
                  </a:solidFill>
                </a:rPr>
                <a:t>Slice 1</a:t>
              </a:r>
            </a:p>
          </p:txBody>
        </p:sp>
        <p:sp>
          <p:nvSpPr>
            <p:cNvPr id="35" name="Rectangle 34"/>
            <p:cNvSpPr/>
            <p:nvPr/>
          </p:nvSpPr>
          <p:spPr>
            <a:xfrm>
              <a:off x="3329019" y="1397661"/>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tx1">
                      <a:lumMod val="50000"/>
                    </a:schemeClr>
                  </a:solidFill>
                </a:rPr>
                <a:t>Slice 2</a:t>
              </a:r>
            </a:p>
          </p:txBody>
        </p:sp>
        <p:sp>
          <p:nvSpPr>
            <p:cNvPr id="36" name="Rectangle 35"/>
            <p:cNvSpPr/>
            <p:nvPr/>
          </p:nvSpPr>
          <p:spPr>
            <a:xfrm>
              <a:off x="6418159" y="1202271"/>
              <a:ext cx="4759282" cy="3092763"/>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lstStyle/>
            <a:p>
              <a:pPr algn="ctr" defTabSz="457189"/>
              <a:r>
                <a:rPr lang="en-US" sz="900" dirty="0">
                  <a:solidFill>
                    <a:schemeClr val="tx1">
                      <a:lumMod val="50000"/>
                    </a:schemeClr>
                  </a:solidFill>
                </a:rPr>
                <a:t>Node 2</a:t>
              </a:r>
            </a:p>
          </p:txBody>
        </p:sp>
        <p:sp>
          <p:nvSpPr>
            <p:cNvPr id="37" name="Rectangle 36"/>
            <p:cNvSpPr/>
            <p:nvPr/>
          </p:nvSpPr>
          <p:spPr>
            <a:xfrm>
              <a:off x="6644805" y="1393535"/>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tx1">
                      <a:lumMod val="50000"/>
                    </a:schemeClr>
                  </a:solidFill>
                </a:rPr>
                <a:t>Slice 3</a:t>
              </a:r>
            </a:p>
          </p:txBody>
        </p:sp>
        <p:sp>
          <p:nvSpPr>
            <p:cNvPr id="38" name="Rectangle 37"/>
            <p:cNvSpPr/>
            <p:nvPr/>
          </p:nvSpPr>
          <p:spPr>
            <a:xfrm>
              <a:off x="8841398" y="1381126"/>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tx1">
                      <a:lumMod val="50000"/>
                    </a:schemeClr>
                  </a:solidFill>
                </a:rPr>
                <a:t>Slice 4</a:t>
              </a:r>
            </a:p>
          </p:txBody>
        </p:sp>
      </p:grpSp>
      <p:sp>
        <p:nvSpPr>
          <p:cNvPr id="39" name="TextBox 38"/>
          <p:cNvSpPr txBox="1"/>
          <p:nvPr/>
        </p:nvSpPr>
        <p:spPr>
          <a:xfrm>
            <a:off x="5784335" y="3727104"/>
            <a:ext cx="976870" cy="438582"/>
          </a:xfrm>
          <a:prstGeom prst="rect">
            <a:avLst/>
          </a:prstGeom>
          <a:noFill/>
          <a:effectLst/>
        </p:spPr>
        <p:txBody>
          <a:bodyPr wrap="none" lIns="68580" tIns="34290" rIns="68580" bIns="34290" rtlCol="0">
            <a:spAutoFit/>
          </a:bodyPr>
          <a:lstStyle/>
          <a:p>
            <a:pPr algn="ctr" defTabSz="457189"/>
            <a:r>
              <a:rPr lang="en-US" sz="2400" b="1" dirty="0" smtClean="0">
                <a:solidFill>
                  <a:schemeClr val="tx1">
                    <a:lumMod val="50000"/>
                  </a:schemeClr>
                </a:solidFill>
              </a:rPr>
              <a:t>EVEN</a:t>
            </a:r>
            <a:endParaRPr lang="en-US" sz="2400" b="1" dirty="0">
              <a:solidFill>
                <a:schemeClr val="tx1">
                  <a:lumMod val="50000"/>
                </a:schemeClr>
              </a:solidFill>
            </a:endParaRPr>
          </a:p>
        </p:txBody>
      </p:sp>
      <p:sp>
        <p:nvSpPr>
          <p:cNvPr id="40" name="Arc 39"/>
          <p:cNvSpPr/>
          <p:nvPr/>
        </p:nvSpPr>
        <p:spPr>
          <a:xfrm>
            <a:off x="5408373" y="3783286"/>
            <a:ext cx="1793809" cy="495748"/>
          </a:xfrm>
          <a:prstGeom prst="arc">
            <a:avLst>
              <a:gd name="adj1" fmla="val 16200000"/>
              <a:gd name="adj2" fmla="val 12417965"/>
            </a:avLst>
          </a:prstGeom>
          <a:ln w="12700">
            <a:solidFill>
              <a:schemeClr val="accent1">
                <a:lumMod val="7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lIns="68580" tIns="34290" rIns="68580" bIns="34290" rtlCol="0" anchor="ctr"/>
          <a:lstStyle/>
          <a:p>
            <a:pPr algn="ctr" defTabSz="457189"/>
            <a:endParaRPr lang="en-US" dirty="0">
              <a:solidFill>
                <a:schemeClr val="tx1">
                  <a:lumMod val="50000"/>
                </a:schemeClr>
              </a:solidFill>
            </a:endParaRPr>
          </a:p>
        </p:txBody>
      </p:sp>
      <p:pic>
        <p:nvPicPr>
          <p:cNvPr id="42" name="Picture 41"/>
          <p:cNvPicPr>
            <a:picLocks noChangeAspect="1"/>
          </p:cNvPicPr>
          <p:nvPr/>
        </p:nvPicPr>
        <p:blipFill>
          <a:blip r:embed="rId3"/>
          <a:stretch>
            <a:fillRect/>
          </a:stretch>
        </p:blipFill>
        <p:spPr>
          <a:xfrm>
            <a:off x="6986307" y="1282906"/>
            <a:ext cx="506330" cy="515535"/>
          </a:xfrm>
          <a:prstGeom prst="rect">
            <a:avLst/>
          </a:prstGeom>
          <a:ln>
            <a:noFill/>
          </a:ln>
          <a:effectLst/>
        </p:spPr>
      </p:pic>
      <p:pic>
        <p:nvPicPr>
          <p:cNvPr id="43" name="Picture 42"/>
          <p:cNvPicPr>
            <a:picLocks noChangeAspect="1"/>
          </p:cNvPicPr>
          <p:nvPr/>
        </p:nvPicPr>
        <p:blipFill>
          <a:blip r:embed="rId3"/>
          <a:stretch>
            <a:fillRect/>
          </a:stretch>
        </p:blipFill>
        <p:spPr>
          <a:xfrm>
            <a:off x="3440616" y="3207422"/>
            <a:ext cx="506330" cy="515535"/>
          </a:xfrm>
          <a:prstGeom prst="rect">
            <a:avLst/>
          </a:prstGeom>
          <a:effectLst/>
        </p:spPr>
      </p:pic>
      <p:pic>
        <p:nvPicPr>
          <p:cNvPr id="44" name="Picture 43"/>
          <p:cNvPicPr>
            <a:picLocks noChangeAspect="1"/>
          </p:cNvPicPr>
          <p:nvPr/>
        </p:nvPicPr>
        <p:blipFill>
          <a:blip r:embed="rId3"/>
          <a:stretch>
            <a:fillRect/>
          </a:stretch>
        </p:blipFill>
        <p:spPr>
          <a:xfrm>
            <a:off x="5913833" y="3201132"/>
            <a:ext cx="506330" cy="515535"/>
          </a:xfrm>
          <a:prstGeom prst="rect">
            <a:avLst/>
          </a:prstGeom>
          <a:effectLst/>
        </p:spPr>
      </p:pic>
      <p:cxnSp>
        <p:nvCxnSpPr>
          <p:cNvPr id="45" name="Straight Connector 44"/>
          <p:cNvCxnSpPr/>
          <p:nvPr/>
        </p:nvCxnSpPr>
        <p:spPr>
          <a:xfrm flipH="1">
            <a:off x="7116284" y="1443880"/>
            <a:ext cx="16570" cy="341976"/>
          </a:xfrm>
          <a:prstGeom prst="line">
            <a:avLst/>
          </a:prstGeom>
          <a:ln w="127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a:off x="7230585" y="1443882"/>
            <a:ext cx="21812" cy="349316"/>
          </a:xfrm>
          <a:prstGeom prst="line">
            <a:avLst/>
          </a:prstGeom>
          <a:ln w="127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H="1">
            <a:off x="7350128" y="1429594"/>
            <a:ext cx="15551" cy="349316"/>
          </a:xfrm>
          <a:prstGeom prst="line">
            <a:avLst/>
          </a:prstGeom>
          <a:ln w="127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8" name="Freeform 47"/>
          <p:cNvSpPr/>
          <p:nvPr/>
        </p:nvSpPr>
        <p:spPr>
          <a:xfrm>
            <a:off x="5950947" y="3357351"/>
            <a:ext cx="446327" cy="314556"/>
          </a:xfrm>
          <a:custGeom>
            <a:avLst/>
            <a:gdLst>
              <a:gd name="connsiteX0" fmla="*/ 0 w 666750"/>
              <a:gd name="connsiteY0" fmla="*/ 38100 h 514350"/>
              <a:gd name="connsiteX1" fmla="*/ 114300 w 666750"/>
              <a:gd name="connsiteY1" fmla="*/ 504825 h 514350"/>
              <a:gd name="connsiteX2" fmla="*/ 552450 w 666750"/>
              <a:gd name="connsiteY2" fmla="*/ 514350 h 514350"/>
              <a:gd name="connsiteX3" fmla="*/ 666750 w 666750"/>
              <a:gd name="connsiteY3" fmla="*/ 0 h 514350"/>
              <a:gd name="connsiteX4" fmla="*/ 0 w 666750"/>
              <a:gd name="connsiteY4" fmla="*/ 38100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0" h="514350">
                <a:moveTo>
                  <a:pt x="0" y="38100"/>
                </a:moveTo>
                <a:lnTo>
                  <a:pt x="114300" y="504825"/>
                </a:lnTo>
                <a:lnTo>
                  <a:pt x="552450" y="514350"/>
                </a:lnTo>
                <a:lnTo>
                  <a:pt x="666750" y="0"/>
                </a:lnTo>
                <a:lnTo>
                  <a:pt x="0" y="38100"/>
                </a:lnTo>
                <a:close/>
              </a:path>
            </a:pathLst>
          </a:custGeom>
          <a:pattFill prst="lgGrid">
            <a:fgClr>
              <a:schemeClr val="tx1"/>
            </a:fgClr>
            <a:bgClr>
              <a:srgbClr val="E13D3C"/>
            </a:bgClr>
          </a:patt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dirty="0">
              <a:solidFill>
                <a:schemeClr val="tx1">
                  <a:lumMod val="50000"/>
                </a:schemeClr>
              </a:solidFill>
            </a:endParaRPr>
          </a:p>
        </p:txBody>
      </p:sp>
    </p:spTree>
    <p:extLst>
      <p:ext uri="{BB962C8B-B14F-4D97-AF65-F5344CB8AC3E}">
        <p14:creationId xmlns:p14="http://schemas.microsoft.com/office/powerpoint/2010/main" val="1495732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Data Distribution: Example</a:t>
            </a:r>
            <a:endParaRPr lang="en-US" dirty="0">
              <a:solidFill>
                <a:schemeClr val="tx1">
                  <a:lumMod val="50000"/>
                </a:schemeClr>
              </a:solidFill>
            </a:endParaRPr>
          </a:p>
        </p:txBody>
      </p:sp>
      <p:sp>
        <p:nvSpPr>
          <p:cNvPr id="3" name="Content Placeholder 2"/>
          <p:cNvSpPr>
            <a:spLocks noGrp="1"/>
          </p:cNvSpPr>
          <p:nvPr>
            <p:ph idx="1"/>
          </p:nvPr>
        </p:nvSpPr>
        <p:spPr>
          <a:xfrm>
            <a:off x="435417" y="794987"/>
            <a:ext cx="3614530" cy="1132582"/>
          </a:xfrm>
          <a:solidFill>
            <a:schemeClr val="bg1">
              <a:lumMod val="85000"/>
            </a:schemeClr>
          </a:solidFill>
        </p:spPr>
        <p:txBody>
          <a:bodyPr numCol="1">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smtClean="0">
                <a:solidFill>
                  <a:schemeClr val="tx1">
                    <a:lumMod val="50000"/>
                  </a:schemeClr>
                </a:solidFill>
                <a:latin typeface="Consolas" charset="0"/>
                <a:ea typeface="Consolas" charset="0"/>
                <a:cs typeface="Consolas" charset="0"/>
              </a:rPr>
              <a:t>CREATE TABLE </a:t>
            </a:r>
            <a:r>
              <a:rPr lang="en-US" sz="1200" dirty="0" err="1" smtClean="0">
                <a:solidFill>
                  <a:schemeClr val="tx1">
                    <a:lumMod val="50000"/>
                  </a:schemeClr>
                </a:solidFill>
                <a:latin typeface="Consolas" charset="0"/>
                <a:ea typeface="Consolas" charset="0"/>
                <a:cs typeface="Consolas" charset="0"/>
              </a:rPr>
              <a:t>deep_dive</a:t>
            </a:r>
            <a:r>
              <a:rPr lang="en-US" sz="1200" dirty="0" smtClean="0">
                <a:solidFill>
                  <a:schemeClr val="tx1">
                    <a:lumMod val="50000"/>
                  </a:schemeClr>
                </a:solidFill>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chemeClr val="tx1">
                    <a:lumMod val="50000"/>
                  </a:schemeClr>
                </a:solidFill>
                <a:latin typeface="Consolas" charset="0"/>
                <a:ea typeface="Consolas" charset="0"/>
                <a:cs typeface="Consolas" charset="0"/>
              </a:rPr>
              <a:t> </a:t>
            </a:r>
            <a:r>
              <a:rPr lang="en-US" sz="1200" dirty="0" smtClean="0">
                <a:solidFill>
                  <a:schemeClr val="tx1">
                    <a:lumMod val="50000"/>
                  </a:schemeClr>
                </a:solidFill>
                <a:latin typeface="Consolas" charset="0"/>
                <a:ea typeface="Consolas" charset="0"/>
                <a:cs typeface="Consolas" charset="0"/>
              </a:rPr>
              <a:t>   aid 	INT 	--audience_id</a:t>
            </a:r>
          </a:p>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chemeClr val="tx1">
                    <a:lumMod val="50000"/>
                  </a:schemeClr>
                </a:solidFill>
                <a:latin typeface="Consolas" charset="0"/>
                <a:ea typeface="Consolas" charset="0"/>
                <a:cs typeface="Consolas" charset="0"/>
              </a:rPr>
              <a:t> </a:t>
            </a:r>
            <a:r>
              <a:rPr lang="en-US" sz="1200" dirty="0" smtClean="0">
                <a:solidFill>
                  <a:schemeClr val="tx1">
                    <a:lumMod val="50000"/>
                  </a:schemeClr>
                </a:solidFill>
                <a:latin typeface="Consolas" charset="0"/>
                <a:ea typeface="Consolas" charset="0"/>
                <a:cs typeface="Consolas" charset="0"/>
              </a:rPr>
              <a:t>   ,loc 	CHAR(3) 	--location</a:t>
            </a:r>
          </a:p>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chemeClr val="tx1">
                    <a:lumMod val="50000"/>
                  </a:schemeClr>
                </a:solidFill>
                <a:latin typeface="Consolas" charset="0"/>
                <a:ea typeface="Consolas" charset="0"/>
                <a:cs typeface="Consolas" charset="0"/>
              </a:rPr>
              <a:t> </a:t>
            </a:r>
            <a:r>
              <a:rPr lang="en-US" sz="1200" dirty="0" smtClean="0">
                <a:solidFill>
                  <a:schemeClr val="tx1">
                    <a:lumMod val="50000"/>
                  </a:schemeClr>
                </a:solidFill>
                <a:latin typeface="Consolas" charset="0"/>
                <a:ea typeface="Consolas" charset="0"/>
                <a:cs typeface="Consolas" charset="0"/>
              </a:rPr>
              <a:t>   ,dt 	DATE	--date</a:t>
            </a:r>
          </a:p>
          <a:p>
            <a:pPr marL="0" lvl="0" indent="0" defTabSz="914400">
              <a:spcBef>
                <a:spcPts val="0"/>
              </a:spcBef>
              <a:buNone/>
            </a:pPr>
            <a:r>
              <a:rPr lang="en-US" sz="1200" dirty="0" smtClean="0">
                <a:solidFill>
                  <a:schemeClr val="tx1">
                    <a:lumMod val="50000"/>
                  </a:schemeClr>
                </a:solidFill>
                <a:latin typeface="Consolas" charset="0"/>
                <a:ea typeface="Consolas" charset="0"/>
                <a:cs typeface="Consolas" charset="0"/>
              </a:rPr>
              <a:t>) DISTSTYLE </a:t>
            </a:r>
            <a:r>
              <a:rPr lang="en-US" sz="1200" b="1" dirty="0" smtClean="0">
                <a:solidFill>
                  <a:schemeClr val="tx1">
                    <a:lumMod val="50000"/>
                  </a:schemeClr>
                </a:solidFill>
                <a:latin typeface="Consolas" charset="0"/>
                <a:ea typeface="Consolas" charset="0"/>
                <a:cs typeface="Consolas" charset="0"/>
              </a:rPr>
              <a:t>(EVEN|KEY|ALL);</a:t>
            </a:r>
            <a:endParaRPr lang="en-US" sz="1050" b="1" dirty="0">
              <a:solidFill>
                <a:schemeClr val="tx1">
                  <a:lumMod val="50000"/>
                </a:schemeClr>
              </a:solidFill>
              <a:latin typeface="Consolas" charset="0"/>
              <a:ea typeface="Consolas" charset="0"/>
              <a:cs typeface="Consolas" charset="0"/>
            </a:endParaRPr>
          </a:p>
        </p:txBody>
      </p:sp>
      <p:grpSp>
        <p:nvGrpSpPr>
          <p:cNvPr id="4" name="Group 3"/>
          <p:cNvGrpSpPr/>
          <p:nvPr/>
        </p:nvGrpSpPr>
        <p:grpSpPr>
          <a:xfrm>
            <a:off x="625702" y="2007566"/>
            <a:ext cx="7375297" cy="2349281"/>
            <a:chOff x="926681" y="1202271"/>
            <a:chExt cx="10250760" cy="3103403"/>
          </a:xfrm>
          <a:effectLst/>
        </p:grpSpPr>
        <p:sp>
          <p:nvSpPr>
            <p:cNvPr id="5" name="Rectangle 4"/>
            <p:cNvSpPr/>
            <p:nvPr/>
          </p:nvSpPr>
          <p:spPr>
            <a:xfrm>
              <a:off x="926681" y="1239820"/>
              <a:ext cx="4759282" cy="3065854"/>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lstStyle/>
            <a:p>
              <a:pPr algn="ctr" defTabSz="457189"/>
              <a:r>
                <a:rPr lang="en-US" sz="900" dirty="0" smtClean="0">
                  <a:solidFill>
                    <a:schemeClr val="tx1">
                      <a:lumMod val="50000"/>
                    </a:schemeClr>
                  </a:solidFill>
                </a:rPr>
                <a:t>CN1</a:t>
              </a:r>
              <a:endParaRPr lang="en-US" sz="900" dirty="0">
                <a:solidFill>
                  <a:schemeClr val="tx1">
                    <a:lumMod val="50000"/>
                  </a:schemeClr>
                </a:solidFill>
              </a:endParaRPr>
            </a:p>
          </p:txBody>
        </p:sp>
        <p:sp>
          <p:nvSpPr>
            <p:cNvPr id="6" name="Rectangle 5"/>
            <p:cNvSpPr/>
            <p:nvPr/>
          </p:nvSpPr>
          <p:spPr>
            <a:xfrm>
              <a:off x="1132426" y="1397499"/>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tx1">
                      <a:lumMod val="50000"/>
                    </a:schemeClr>
                  </a:solidFill>
                </a:rPr>
                <a:t>Slice </a:t>
              </a:r>
              <a:r>
                <a:rPr lang="en-US" sz="900" dirty="0" smtClean="0">
                  <a:solidFill>
                    <a:schemeClr val="tx1">
                      <a:lumMod val="50000"/>
                    </a:schemeClr>
                  </a:solidFill>
                </a:rPr>
                <a:t>0</a:t>
              </a:r>
              <a:endParaRPr lang="en-US" sz="900" dirty="0">
                <a:solidFill>
                  <a:schemeClr val="tx1">
                    <a:lumMod val="50000"/>
                  </a:schemeClr>
                </a:solidFill>
              </a:endParaRPr>
            </a:p>
          </p:txBody>
        </p:sp>
        <p:sp>
          <p:nvSpPr>
            <p:cNvPr id="7" name="Rectangle 6"/>
            <p:cNvSpPr/>
            <p:nvPr/>
          </p:nvSpPr>
          <p:spPr>
            <a:xfrm>
              <a:off x="3329019" y="1397661"/>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tx1">
                      <a:lumMod val="50000"/>
                    </a:schemeClr>
                  </a:solidFill>
                </a:rPr>
                <a:t>Slice </a:t>
              </a:r>
              <a:r>
                <a:rPr lang="en-US" sz="900" dirty="0" smtClean="0">
                  <a:solidFill>
                    <a:schemeClr val="tx1">
                      <a:lumMod val="50000"/>
                    </a:schemeClr>
                  </a:solidFill>
                </a:rPr>
                <a:t>1</a:t>
              </a:r>
              <a:endParaRPr lang="en-US" sz="900" dirty="0">
                <a:solidFill>
                  <a:schemeClr val="tx1">
                    <a:lumMod val="50000"/>
                  </a:schemeClr>
                </a:solidFill>
              </a:endParaRPr>
            </a:p>
          </p:txBody>
        </p:sp>
        <p:sp>
          <p:nvSpPr>
            <p:cNvPr id="8" name="Rectangle 7"/>
            <p:cNvSpPr/>
            <p:nvPr/>
          </p:nvSpPr>
          <p:spPr>
            <a:xfrm>
              <a:off x="6418159" y="1202271"/>
              <a:ext cx="4759282" cy="3092763"/>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lstStyle/>
            <a:p>
              <a:pPr algn="ctr" defTabSz="457189"/>
              <a:r>
                <a:rPr lang="en-US" sz="900" dirty="0" smtClean="0">
                  <a:solidFill>
                    <a:schemeClr val="tx1">
                      <a:lumMod val="50000"/>
                    </a:schemeClr>
                  </a:solidFill>
                </a:rPr>
                <a:t>CN2</a:t>
              </a:r>
              <a:endParaRPr lang="en-US" sz="900" dirty="0">
                <a:solidFill>
                  <a:schemeClr val="tx1">
                    <a:lumMod val="50000"/>
                  </a:schemeClr>
                </a:solidFill>
              </a:endParaRPr>
            </a:p>
          </p:txBody>
        </p:sp>
        <p:sp>
          <p:nvSpPr>
            <p:cNvPr id="9" name="Rectangle 8"/>
            <p:cNvSpPr/>
            <p:nvPr/>
          </p:nvSpPr>
          <p:spPr>
            <a:xfrm>
              <a:off x="6644805" y="1393535"/>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tx1">
                      <a:lumMod val="50000"/>
                    </a:schemeClr>
                  </a:solidFill>
                </a:rPr>
                <a:t>Slice 2</a:t>
              </a:r>
            </a:p>
          </p:txBody>
        </p:sp>
        <p:sp>
          <p:nvSpPr>
            <p:cNvPr id="10" name="Rectangle 9"/>
            <p:cNvSpPr/>
            <p:nvPr/>
          </p:nvSpPr>
          <p:spPr>
            <a:xfrm>
              <a:off x="8841398" y="1381126"/>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tx1">
                      <a:lumMod val="50000"/>
                    </a:schemeClr>
                  </a:solidFill>
                </a:rPr>
                <a:t>Slice </a:t>
              </a:r>
              <a:r>
                <a:rPr lang="en-US" sz="900" dirty="0" smtClean="0">
                  <a:solidFill>
                    <a:schemeClr val="tx1">
                      <a:lumMod val="50000"/>
                    </a:schemeClr>
                  </a:solidFill>
                </a:rPr>
                <a:t>3</a:t>
              </a:r>
              <a:endParaRPr lang="en-US" sz="900" dirty="0">
                <a:solidFill>
                  <a:schemeClr val="tx1">
                    <a:lumMod val="50000"/>
                  </a:schemeClr>
                </a:solidFill>
              </a:endParaRPr>
            </a:p>
          </p:txBody>
        </p:sp>
      </p:grpSp>
      <p:graphicFrame>
        <p:nvGraphicFramePr>
          <p:cNvPr id="13" name="Table 12"/>
          <p:cNvGraphicFramePr>
            <a:graphicFrameLocks noGrp="1"/>
          </p:cNvGraphicFramePr>
          <p:nvPr>
            <p:extLst>
              <p:ext uri="{D42A27DB-BD31-4B8C-83A1-F6EECF244321}">
                <p14:modId xmlns:p14="http://schemas.microsoft.com/office/powerpoint/2010/main" val="1376138981"/>
              </p:ext>
            </p:extLst>
          </p:nvPr>
        </p:nvGraphicFramePr>
        <p:xfrm>
          <a:off x="4648702" y="588002"/>
          <a:ext cx="3280347" cy="1381760"/>
        </p:xfrm>
        <a:graphic>
          <a:graphicData uri="http://schemas.openxmlformats.org/drawingml/2006/table">
            <a:tbl>
              <a:tblPr firstRow="1" bandRow="1">
                <a:tableStyleId>{5C22544A-7EE6-4342-B048-85BDC9FD1C3A}</a:tableStyleId>
              </a:tblPr>
              <a:tblGrid>
                <a:gridCol w="587058"/>
                <a:gridCol w="505142"/>
                <a:gridCol w="432118"/>
                <a:gridCol w="639000"/>
                <a:gridCol w="522605"/>
                <a:gridCol w="594424"/>
              </a:tblGrid>
              <a:tr h="370840">
                <a:tc gridSpan="6">
                  <a:txBody>
                    <a:bodyPr/>
                    <a:lstStyle/>
                    <a:p>
                      <a:pPr algn="ctr"/>
                      <a:r>
                        <a:rPr lang="en-US" dirty="0" smtClean="0"/>
                        <a:t>Table:</a:t>
                      </a:r>
                      <a:r>
                        <a:rPr lang="en-US" baseline="0" dirty="0" smtClean="0"/>
                        <a:t> </a:t>
                      </a:r>
                      <a:r>
                        <a:rPr lang="en-US" baseline="0" dirty="0" err="1" smtClean="0"/>
                        <a:t>deep_dive</a:t>
                      </a: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370840">
                <a:tc gridSpan="3">
                  <a:txBody>
                    <a:bodyPr/>
                    <a:lstStyle/>
                    <a:p>
                      <a:pPr algn="ctr"/>
                      <a:r>
                        <a:rPr lang="en-US" b="1" dirty="0" smtClean="0"/>
                        <a:t>User Columns</a:t>
                      </a:r>
                      <a:endParaRPr lang="en-US" b="1" dirty="0"/>
                    </a:p>
                  </a:txBody>
                  <a:tcPr anchor="ctr"/>
                </a:tc>
                <a:tc hMerge="1">
                  <a:txBody>
                    <a:bodyPr/>
                    <a:lstStyle/>
                    <a:p>
                      <a:endParaRPr lang="en-US" dirty="0"/>
                    </a:p>
                  </a:txBody>
                  <a:tcPr/>
                </a:tc>
                <a:tc hMerge="1">
                  <a:txBody>
                    <a:bodyPr/>
                    <a:lstStyle/>
                    <a:p>
                      <a:endParaRPr lang="en-US" dirty="0"/>
                    </a:p>
                  </a:txBody>
                  <a:tcPr/>
                </a:tc>
                <a:tc gridSpan="3">
                  <a:txBody>
                    <a:bodyPr/>
                    <a:lstStyle/>
                    <a:p>
                      <a:pPr algn="ctr"/>
                      <a:r>
                        <a:rPr lang="en-US" b="1" dirty="0" smtClean="0"/>
                        <a:t>System Columns</a:t>
                      </a:r>
                      <a:endParaRPr lang="en-US" b="1" dirty="0"/>
                    </a:p>
                  </a:txBody>
                  <a:tcPr anchor="ctr"/>
                </a:tc>
                <a:tc hMerge="1">
                  <a:txBody>
                    <a:bodyPr/>
                    <a:lstStyle/>
                    <a:p>
                      <a:endParaRPr lang="en-US" dirty="0"/>
                    </a:p>
                  </a:txBody>
                  <a:tcPr/>
                </a:tc>
                <a:tc hMerge="1">
                  <a:txBody>
                    <a:bodyPr/>
                    <a:lstStyle/>
                    <a:p>
                      <a:endParaRPr lang="en-US" dirty="0"/>
                    </a:p>
                  </a:txBody>
                  <a:tcPr/>
                </a:tc>
              </a:tr>
              <a:tr h="370840">
                <a:tc>
                  <a:txBody>
                    <a:bodyPr/>
                    <a:lstStyle/>
                    <a:p>
                      <a:pPr algn="ctr"/>
                      <a:r>
                        <a:rPr lang="en-US" dirty="0" smtClean="0"/>
                        <a:t>aid</a:t>
                      </a:r>
                      <a:endParaRPr lang="en-US" dirty="0"/>
                    </a:p>
                  </a:txBody>
                  <a:tcPr anchor="ctr"/>
                </a:tc>
                <a:tc>
                  <a:txBody>
                    <a:bodyPr/>
                    <a:lstStyle/>
                    <a:p>
                      <a:pPr algn="ctr"/>
                      <a:r>
                        <a:rPr lang="en-US" dirty="0" smtClean="0"/>
                        <a:t>loc</a:t>
                      </a:r>
                      <a:endParaRPr lang="en-US" dirty="0"/>
                    </a:p>
                  </a:txBody>
                  <a:tcPr anchor="ctr"/>
                </a:tc>
                <a:tc>
                  <a:txBody>
                    <a:bodyPr/>
                    <a:lstStyle/>
                    <a:p>
                      <a:pPr algn="ctr"/>
                      <a:r>
                        <a:rPr lang="en-US" dirty="0" smtClean="0"/>
                        <a:t>dt</a:t>
                      </a:r>
                      <a:endParaRPr lang="en-US" dirty="0"/>
                    </a:p>
                  </a:txBody>
                  <a:tcPr anchor="ctr"/>
                </a:tc>
                <a:tc>
                  <a:txBody>
                    <a:bodyPr/>
                    <a:lstStyle/>
                    <a:p>
                      <a:pPr algn="ctr"/>
                      <a:r>
                        <a:rPr lang="en-US" dirty="0" smtClean="0"/>
                        <a:t>ins</a:t>
                      </a:r>
                      <a:endParaRPr lang="en-US" dirty="0"/>
                    </a:p>
                  </a:txBody>
                  <a:tcPr anchor="ctr"/>
                </a:tc>
                <a:tc>
                  <a:txBody>
                    <a:bodyPr/>
                    <a:lstStyle/>
                    <a:p>
                      <a:pPr algn="ctr"/>
                      <a:r>
                        <a:rPr lang="en-US" dirty="0" smtClean="0"/>
                        <a:t>del</a:t>
                      </a:r>
                      <a:endParaRPr lang="en-US" dirty="0"/>
                    </a:p>
                  </a:txBody>
                  <a:tcPr anchor="ctr"/>
                </a:tc>
                <a:tc>
                  <a:txBody>
                    <a:bodyPr/>
                    <a:lstStyle/>
                    <a:p>
                      <a:pPr algn="ctr"/>
                      <a:r>
                        <a:rPr lang="en-US" dirty="0" smtClean="0"/>
                        <a:t>row</a:t>
                      </a:r>
                      <a:endParaRPr lang="en-US" dirty="0"/>
                    </a:p>
                  </a:txBody>
                  <a:tcPr anchor="ctr"/>
                </a:tc>
              </a:tr>
            </a:tbl>
          </a:graphicData>
        </a:graphic>
      </p:graphicFrame>
    </p:spTree>
    <p:extLst>
      <p:ext uri="{BB962C8B-B14F-4D97-AF65-F5344CB8AC3E}">
        <p14:creationId xmlns:p14="http://schemas.microsoft.com/office/powerpoint/2010/main" val="11301444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Distribution: </a:t>
            </a:r>
            <a:r>
              <a:rPr lang="en-US" dirty="0" smtClean="0">
                <a:solidFill>
                  <a:srgbClr val="FF0000"/>
                </a:solidFill>
              </a:rPr>
              <a:t>EVEN</a:t>
            </a:r>
            <a:r>
              <a:rPr lang="en-US" dirty="0" smtClean="0"/>
              <a:t> Example</a:t>
            </a:r>
            <a:endParaRPr lang="en-US" dirty="0"/>
          </a:p>
        </p:txBody>
      </p:sp>
      <p:sp>
        <p:nvSpPr>
          <p:cNvPr id="3" name="Content Placeholder 2"/>
          <p:cNvSpPr>
            <a:spLocks noGrp="1"/>
          </p:cNvSpPr>
          <p:nvPr>
            <p:ph idx="1"/>
          </p:nvPr>
        </p:nvSpPr>
        <p:spPr>
          <a:xfrm>
            <a:off x="268050" y="801726"/>
            <a:ext cx="3614530" cy="1132582"/>
          </a:xfrm>
          <a:solidFill>
            <a:schemeClr val="bg1">
              <a:lumMod val="85000"/>
            </a:schemeClr>
          </a:solidFill>
        </p:spPr>
        <p:txBody>
          <a:bodyPr numCol="1">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solidFill>
                  <a:sysClr val="windowText" lastClr="000000"/>
                </a:solidFill>
                <a:latin typeface="Consolas" charset="0"/>
                <a:ea typeface="Consolas" charset="0"/>
                <a:cs typeface="Consolas" charset="0"/>
              </a:rPr>
              <a:t>CREATE TABLE </a:t>
            </a:r>
            <a:r>
              <a:rPr lang="en-US" sz="1400" dirty="0" err="1" smtClean="0">
                <a:solidFill>
                  <a:sysClr val="windowText" lastClr="000000"/>
                </a:solidFill>
                <a:latin typeface="Consolas" charset="0"/>
                <a:ea typeface="Consolas" charset="0"/>
                <a:cs typeface="Consolas" charset="0"/>
              </a:rPr>
              <a:t>deep_dive</a:t>
            </a:r>
            <a:r>
              <a:rPr lang="en-US" sz="1400" dirty="0" smtClean="0">
                <a:solidFill>
                  <a:sysClr val="windowText" lastClr="000000"/>
                </a:solidFill>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   aid 	INT 	--audience_id</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   ,loc 	CHAR(3) 	--location</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   ,dt 	DATE	--date</a:t>
            </a:r>
          </a:p>
          <a:p>
            <a:pPr marL="0" lvl="0" indent="0" defTabSz="914400">
              <a:spcBef>
                <a:spcPts val="0"/>
              </a:spcBef>
              <a:buNone/>
            </a:pPr>
            <a:r>
              <a:rPr lang="en-US" sz="1400" dirty="0" smtClean="0">
                <a:solidFill>
                  <a:sysClr val="windowText" lastClr="000000"/>
                </a:solidFill>
                <a:latin typeface="Consolas" charset="0"/>
                <a:ea typeface="Consolas" charset="0"/>
                <a:cs typeface="Consolas" charset="0"/>
              </a:rPr>
              <a:t>) DISTSTYLE </a:t>
            </a:r>
            <a:r>
              <a:rPr lang="en-US" sz="1400" b="1" dirty="0" smtClean="0">
                <a:solidFill>
                  <a:srgbClr val="FF0000"/>
                </a:solidFill>
                <a:latin typeface="Consolas" charset="0"/>
                <a:ea typeface="Consolas" charset="0"/>
                <a:cs typeface="Consolas" charset="0"/>
              </a:rPr>
              <a:t>EVEN</a:t>
            </a:r>
            <a:r>
              <a:rPr lang="en-US" sz="1400" dirty="0" smtClean="0">
                <a:solidFill>
                  <a:sysClr val="windowText" lastClr="000000"/>
                </a:solidFill>
                <a:latin typeface="Consolas" charset="0"/>
                <a:ea typeface="Consolas" charset="0"/>
                <a:cs typeface="Consolas" charset="0"/>
              </a:rPr>
              <a:t>;</a:t>
            </a:r>
            <a:endParaRPr lang="en-US" sz="1100" dirty="0">
              <a:solidFill>
                <a:sysClr val="windowText" lastClr="000000"/>
              </a:solidFill>
              <a:latin typeface="Consolas" charset="0"/>
              <a:ea typeface="Consolas" charset="0"/>
              <a:cs typeface="Consolas" charset="0"/>
            </a:endParaRPr>
          </a:p>
        </p:txBody>
      </p:sp>
      <p:grpSp>
        <p:nvGrpSpPr>
          <p:cNvPr id="4" name="Group 3"/>
          <p:cNvGrpSpPr/>
          <p:nvPr/>
        </p:nvGrpSpPr>
        <p:grpSpPr>
          <a:xfrm>
            <a:off x="625703" y="2007566"/>
            <a:ext cx="7014812" cy="2123723"/>
            <a:chOff x="926681" y="1202271"/>
            <a:chExt cx="10250760" cy="3103403"/>
          </a:xfrm>
          <a:effectLst/>
        </p:grpSpPr>
        <p:sp>
          <p:nvSpPr>
            <p:cNvPr id="5" name="Rectangle 4"/>
            <p:cNvSpPr/>
            <p:nvPr/>
          </p:nvSpPr>
          <p:spPr>
            <a:xfrm>
              <a:off x="926681" y="1239820"/>
              <a:ext cx="4759282" cy="3065854"/>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lstStyle/>
            <a:p>
              <a:pPr algn="ctr" defTabSz="457189"/>
              <a:r>
                <a:rPr lang="en-US" sz="900" dirty="0" smtClean="0">
                  <a:solidFill>
                    <a:srgbClr val="333334"/>
                  </a:solidFill>
                </a:rPr>
                <a:t>CN1</a:t>
              </a:r>
              <a:endParaRPr lang="en-US" sz="900" dirty="0">
                <a:solidFill>
                  <a:srgbClr val="333334"/>
                </a:solidFill>
              </a:endParaRPr>
            </a:p>
          </p:txBody>
        </p:sp>
        <p:sp>
          <p:nvSpPr>
            <p:cNvPr id="6" name="Rectangle 5"/>
            <p:cNvSpPr/>
            <p:nvPr/>
          </p:nvSpPr>
          <p:spPr>
            <a:xfrm>
              <a:off x="1132426" y="1397499"/>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bg1">
                      <a:lumMod val="85000"/>
                    </a:schemeClr>
                  </a:solidFill>
                </a:rPr>
                <a:t>Slice </a:t>
              </a:r>
              <a:r>
                <a:rPr lang="en-US" sz="900" dirty="0" smtClean="0">
                  <a:solidFill>
                    <a:schemeClr val="bg1">
                      <a:lumMod val="85000"/>
                    </a:schemeClr>
                  </a:solidFill>
                </a:rPr>
                <a:t>0</a:t>
              </a:r>
              <a:endParaRPr lang="en-US" sz="900" dirty="0">
                <a:solidFill>
                  <a:schemeClr val="bg1">
                    <a:lumMod val="85000"/>
                  </a:schemeClr>
                </a:solidFill>
              </a:endParaRPr>
            </a:p>
          </p:txBody>
        </p:sp>
        <p:sp>
          <p:nvSpPr>
            <p:cNvPr id="7" name="Rectangle 6"/>
            <p:cNvSpPr/>
            <p:nvPr/>
          </p:nvSpPr>
          <p:spPr>
            <a:xfrm>
              <a:off x="3329019" y="1397661"/>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bg1">
                      <a:lumMod val="85000"/>
                    </a:schemeClr>
                  </a:solidFill>
                </a:rPr>
                <a:t>Slice </a:t>
              </a:r>
              <a:r>
                <a:rPr lang="en-US" sz="900" dirty="0" smtClean="0">
                  <a:solidFill>
                    <a:schemeClr val="bg1">
                      <a:lumMod val="85000"/>
                    </a:schemeClr>
                  </a:solidFill>
                </a:rPr>
                <a:t>1</a:t>
              </a:r>
              <a:endParaRPr lang="en-US" sz="900" dirty="0">
                <a:solidFill>
                  <a:schemeClr val="bg1">
                    <a:lumMod val="85000"/>
                  </a:schemeClr>
                </a:solidFill>
              </a:endParaRPr>
            </a:p>
          </p:txBody>
        </p:sp>
        <p:sp>
          <p:nvSpPr>
            <p:cNvPr id="8" name="Rectangle 7"/>
            <p:cNvSpPr/>
            <p:nvPr/>
          </p:nvSpPr>
          <p:spPr>
            <a:xfrm>
              <a:off x="6418159" y="1202271"/>
              <a:ext cx="4759282" cy="3092763"/>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lstStyle/>
            <a:p>
              <a:pPr algn="ctr" defTabSz="457189"/>
              <a:r>
                <a:rPr lang="en-US" sz="900" dirty="0" smtClean="0">
                  <a:solidFill>
                    <a:srgbClr val="333334"/>
                  </a:solidFill>
                </a:rPr>
                <a:t>CN2</a:t>
              </a:r>
              <a:endParaRPr lang="en-US" sz="900" dirty="0">
                <a:solidFill>
                  <a:srgbClr val="333334"/>
                </a:solidFill>
              </a:endParaRPr>
            </a:p>
          </p:txBody>
        </p:sp>
        <p:sp>
          <p:nvSpPr>
            <p:cNvPr id="9" name="Rectangle 8"/>
            <p:cNvSpPr/>
            <p:nvPr/>
          </p:nvSpPr>
          <p:spPr>
            <a:xfrm>
              <a:off x="6644805" y="1393535"/>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bg1">
                      <a:lumMod val="85000"/>
                    </a:schemeClr>
                  </a:solidFill>
                </a:rPr>
                <a:t>Slice 2</a:t>
              </a:r>
            </a:p>
          </p:txBody>
        </p:sp>
        <p:sp>
          <p:nvSpPr>
            <p:cNvPr id="10" name="Rectangle 9"/>
            <p:cNvSpPr/>
            <p:nvPr/>
          </p:nvSpPr>
          <p:spPr>
            <a:xfrm>
              <a:off x="8841398" y="1381126"/>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bg1">
                      <a:lumMod val="85000"/>
                    </a:schemeClr>
                  </a:solidFill>
                </a:rPr>
                <a:t>Slice </a:t>
              </a:r>
              <a:r>
                <a:rPr lang="en-US" sz="900" dirty="0" smtClean="0">
                  <a:solidFill>
                    <a:schemeClr val="bg1">
                      <a:lumMod val="85000"/>
                    </a:schemeClr>
                  </a:solidFill>
                </a:rPr>
                <a:t>3</a:t>
              </a:r>
              <a:endParaRPr lang="en-US" sz="900" dirty="0">
                <a:solidFill>
                  <a:schemeClr val="bg1">
                    <a:lumMod val="85000"/>
                  </a:schemeClr>
                </a:solidFill>
              </a:endParaRPr>
            </a:p>
          </p:txBody>
        </p:sp>
      </p:grpSp>
      <p:sp>
        <p:nvSpPr>
          <p:cNvPr id="11" name="Content Placeholder 2"/>
          <p:cNvSpPr txBox="1">
            <a:spLocks/>
          </p:cNvSpPr>
          <p:nvPr/>
        </p:nvSpPr>
        <p:spPr>
          <a:xfrm>
            <a:off x="4383638" y="801726"/>
            <a:ext cx="3466134" cy="1132582"/>
          </a:xfrm>
          <a:prstGeom prst="rect">
            <a:avLst/>
          </a:prstGeom>
          <a:solidFill>
            <a:schemeClr val="bg1">
              <a:lumMod val="85000"/>
            </a:schemeClr>
          </a:solidFill>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1800" kern="1200">
                <a:ln>
                  <a:noFill/>
                </a:ln>
                <a:solidFill>
                  <a:schemeClr val="bg1"/>
                </a:solidFill>
                <a:latin typeface="Arial"/>
                <a:ea typeface="+mn-ea"/>
                <a:cs typeface="Arial"/>
              </a:defRPr>
            </a:lvl1pPr>
            <a:lvl2pPr marL="742950" indent="-285750" algn="l" defTabSz="457200" rtl="0" eaLnBrk="1" latinLnBrk="0" hangingPunct="1">
              <a:spcBef>
                <a:spcPct val="20000"/>
              </a:spcBef>
              <a:buFont typeface="Arial"/>
              <a:buChar char="–"/>
              <a:defRPr sz="1600" kern="1200">
                <a:ln>
                  <a:noFill/>
                </a:ln>
                <a:solidFill>
                  <a:schemeClr val="bg1"/>
                </a:solidFill>
                <a:latin typeface="Arial"/>
                <a:ea typeface="+mn-ea"/>
                <a:cs typeface="Arial"/>
              </a:defRPr>
            </a:lvl2pPr>
            <a:lvl3pPr marL="1143000" indent="-228600" algn="l" defTabSz="457200" rtl="0" eaLnBrk="1" latinLnBrk="0" hangingPunct="1">
              <a:spcBef>
                <a:spcPct val="20000"/>
              </a:spcBef>
              <a:buFont typeface="Arial"/>
              <a:buChar char="•"/>
              <a:defRPr sz="1400" kern="1200">
                <a:ln>
                  <a:noFill/>
                </a:ln>
                <a:solidFill>
                  <a:schemeClr val="bg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a:spcBef>
                <a:spcPts val="0"/>
              </a:spcBef>
              <a:buFontTx/>
              <a:buNone/>
            </a:pPr>
            <a:r>
              <a:rPr lang="en-US" sz="1400" dirty="0" smtClean="0">
                <a:solidFill>
                  <a:sysClr val="windowText" lastClr="000000"/>
                </a:solidFill>
                <a:latin typeface="Consolas" charset="0"/>
                <a:ea typeface="Consolas" charset="0"/>
                <a:cs typeface="Consolas" charset="0"/>
              </a:rPr>
              <a:t>INSERT INTO </a:t>
            </a:r>
            <a:r>
              <a:rPr lang="en-US" sz="1400" dirty="0" err="1" smtClean="0">
                <a:solidFill>
                  <a:sysClr val="windowText" lastClr="000000"/>
                </a:solidFill>
                <a:latin typeface="Consolas" charset="0"/>
                <a:ea typeface="Consolas" charset="0"/>
                <a:cs typeface="Consolas" charset="0"/>
              </a:rPr>
              <a:t>deep_dive</a:t>
            </a:r>
            <a:r>
              <a:rPr lang="en-US" sz="1400" dirty="0" smtClean="0">
                <a:solidFill>
                  <a:sysClr val="windowText" lastClr="000000"/>
                </a:solidFill>
                <a:latin typeface="Consolas" charset="0"/>
                <a:ea typeface="Consolas" charset="0"/>
                <a:cs typeface="Consolas" charset="0"/>
              </a:rPr>
              <a:t> VALUES </a:t>
            </a:r>
          </a:p>
          <a:p>
            <a:pPr marL="0" indent="0" defTabSz="914400">
              <a:spcBef>
                <a:spcPts val="0"/>
              </a:spcBef>
              <a:buFontTx/>
              <a:buNone/>
            </a:pPr>
            <a:r>
              <a:rPr lang="en-US" sz="1400" dirty="0">
                <a:solidFill>
                  <a:sysClr val="windowText" lastClr="000000"/>
                </a:solidFill>
                <a:latin typeface="Consolas" charset="0"/>
                <a:ea typeface="Consolas" charset="0"/>
                <a:cs typeface="Consolas" charset="0"/>
              </a:rPr>
              <a:t>(1,</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SFO</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2016-09-01</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p>
          <a:p>
            <a:pPr marL="0" indent="0" defTabSz="914400">
              <a:spcBef>
                <a:spcPts val="0"/>
              </a:spcBef>
              <a:buFontTx/>
              <a:buNone/>
            </a:pPr>
            <a:r>
              <a:rPr lang="en-US" sz="1400" dirty="0">
                <a:solidFill>
                  <a:sysClr val="windowText" lastClr="000000"/>
                </a:solidFill>
                <a:latin typeface="Consolas" charset="0"/>
                <a:ea typeface="Consolas" charset="0"/>
                <a:cs typeface="Consolas" charset="0"/>
              </a:rPr>
              <a:t>(2,</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JFK</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2016-09-14</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p>
          <a:p>
            <a:pPr marL="0" indent="0" defTabSz="914400">
              <a:spcBef>
                <a:spcPts val="0"/>
              </a:spcBef>
              <a:buFontTx/>
              <a:buNone/>
            </a:pPr>
            <a:r>
              <a:rPr lang="en-US" sz="1400" dirty="0">
                <a:solidFill>
                  <a:sysClr val="windowText" lastClr="000000"/>
                </a:solidFill>
                <a:latin typeface="Consolas" charset="0"/>
                <a:ea typeface="Consolas" charset="0"/>
                <a:cs typeface="Consolas" charset="0"/>
              </a:rPr>
              <a:t>(3,</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SFO</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2017-04-01</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p>
          <a:p>
            <a:pPr marL="0" indent="0" defTabSz="914400">
              <a:spcBef>
                <a:spcPts val="0"/>
              </a:spcBef>
              <a:buFontTx/>
              <a:buNone/>
            </a:pPr>
            <a:r>
              <a:rPr lang="en-US" sz="1400" dirty="0">
                <a:solidFill>
                  <a:sysClr val="windowText" lastClr="000000"/>
                </a:solidFill>
                <a:latin typeface="Consolas" charset="0"/>
                <a:ea typeface="Consolas" charset="0"/>
                <a:cs typeface="Consolas" charset="0"/>
              </a:rPr>
              <a:t>(4,</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JFK</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2017-05-14</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p>
        </p:txBody>
      </p:sp>
      <p:graphicFrame>
        <p:nvGraphicFramePr>
          <p:cNvPr id="12" name="Table 11"/>
          <p:cNvGraphicFramePr>
            <a:graphicFrameLocks noGrp="1"/>
          </p:cNvGraphicFramePr>
          <p:nvPr/>
        </p:nvGraphicFramePr>
        <p:xfrm>
          <a:off x="802148" y="2163535"/>
          <a:ext cx="1372639" cy="319296"/>
        </p:xfrm>
        <a:graphic>
          <a:graphicData uri="http://schemas.openxmlformats.org/drawingml/2006/table">
            <a:tbl>
              <a:tblPr firstRow="1" bandRow="1">
                <a:tableStyleId>{5C22544A-7EE6-4342-B048-85BDC9FD1C3A}</a:tableStyleId>
              </a:tblPr>
              <a:tblGrid>
                <a:gridCol w="245651"/>
                <a:gridCol w="211373"/>
                <a:gridCol w="180816"/>
                <a:gridCol w="267386"/>
                <a:gridCol w="218681"/>
                <a:gridCol w="248732"/>
              </a:tblGrid>
              <a:tr h="76500">
                <a:tc gridSpan="6">
                  <a:txBody>
                    <a:bodyPr/>
                    <a:lstStyle/>
                    <a:p>
                      <a:pPr algn="ctr"/>
                      <a:r>
                        <a:rPr lang="en-US" sz="400" dirty="0" smtClean="0"/>
                        <a:t>Table:</a:t>
                      </a:r>
                      <a:r>
                        <a:rPr lang="en-US" sz="400" baseline="0" dirty="0" smtClean="0"/>
                        <a:t> loft_deep_dive</a:t>
                      </a:r>
                      <a:endParaRPr lang="en-US" sz="400" dirty="0"/>
                    </a:p>
                  </a:txBody>
                  <a:tcPr marL="18863" marR="18863" marT="9432" marB="9432"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76500">
                <a:tc gridSpan="3">
                  <a:txBody>
                    <a:bodyPr/>
                    <a:lstStyle/>
                    <a:p>
                      <a:pPr algn="ctr"/>
                      <a:r>
                        <a:rPr lang="en-US" sz="400" b="1" dirty="0" smtClean="0"/>
                        <a:t>User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c gridSpan="3">
                  <a:txBody>
                    <a:bodyPr/>
                    <a:lstStyle/>
                    <a:p>
                      <a:pPr algn="ctr"/>
                      <a:r>
                        <a:rPr lang="en-US" sz="400" b="1" dirty="0" smtClean="0"/>
                        <a:t>System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r>
              <a:tr h="76500">
                <a:tc>
                  <a:txBody>
                    <a:bodyPr/>
                    <a:lstStyle/>
                    <a:p>
                      <a:pPr algn="ctr"/>
                      <a:r>
                        <a:rPr lang="en-US" sz="400" dirty="0" smtClean="0"/>
                        <a:t>aid</a:t>
                      </a:r>
                      <a:endParaRPr lang="en-US" sz="400" dirty="0"/>
                    </a:p>
                  </a:txBody>
                  <a:tcPr marL="18863" marR="18863" marT="9432" marB="9432" anchor="ctr"/>
                </a:tc>
                <a:tc>
                  <a:txBody>
                    <a:bodyPr/>
                    <a:lstStyle/>
                    <a:p>
                      <a:pPr algn="ctr"/>
                      <a:r>
                        <a:rPr lang="en-US" sz="400" dirty="0" smtClean="0"/>
                        <a:t>loc</a:t>
                      </a:r>
                      <a:endParaRPr lang="en-US" sz="400" dirty="0"/>
                    </a:p>
                  </a:txBody>
                  <a:tcPr marL="18863" marR="18863" marT="9432" marB="9432" anchor="ctr"/>
                </a:tc>
                <a:tc>
                  <a:txBody>
                    <a:bodyPr/>
                    <a:lstStyle/>
                    <a:p>
                      <a:pPr algn="ctr"/>
                      <a:r>
                        <a:rPr lang="en-US" sz="400" dirty="0" smtClean="0"/>
                        <a:t>dt</a:t>
                      </a:r>
                      <a:endParaRPr lang="en-US" sz="400" dirty="0"/>
                    </a:p>
                  </a:txBody>
                  <a:tcPr marL="18863" marR="18863" marT="9432" marB="9432" anchor="ctr"/>
                </a:tc>
                <a:tc>
                  <a:txBody>
                    <a:bodyPr/>
                    <a:lstStyle/>
                    <a:p>
                      <a:pPr algn="ctr"/>
                      <a:r>
                        <a:rPr lang="en-US" sz="400" dirty="0" smtClean="0"/>
                        <a:t>ins</a:t>
                      </a:r>
                      <a:endParaRPr lang="en-US" sz="400" dirty="0"/>
                    </a:p>
                  </a:txBody>
                  <a:tcPr marL="18863" marR="18863" marT="9432" marB="9432" anchor="ctr"/>
                </a:tc>
                <a:tc>
                  <a:txBody>
                    <a:bodyPr/>
                    <a:lstStyle/>
                    <a:p>
                      <a:pPr algn="ctr"/>
                      <a:r>
                        <a:rPr lang="en-US" sz="400" dirty="0" smtClean="0"/>
                        <a:t>del</a:t>
                      </a:r>
                      <a:endParaRPr lang="en-US" sz="400" dirty="0"/>
                    </a:p>
                  </a:txBody>
                  <a:tcPr marL="18863" marR="18863" marT="9432" marB="9432" anchor="ctr"/>
                </a:tc>
                <a:tc>
                  <a:txBody>
                    <a:bodyPr/>
                    <a:lstStyle/>
                    <a:p>
                      <a:pPr algn="ctr"/>
                      <a:r>
                        <a:rPr lang="en-US" sz="400" dirty="0" smtClean="0"/>
                        <a:t>row</a:t>
                      </a:r>
                      <a:endParaRPr lang="en-US" sz="400" dirty="0"/>
                    </a:p>
                  </a:txBody>
                  <a:tcPr marL="18863" marR="18863" marT="9432" marB="9432" anchor="ctr"/>
                </a:tc>
              </a:tr>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graphicFrame>
        <p:nvGraphicFramePr>
          <p:cNvPr id="13" name="Table 12"/>
          <p:cNvGraphicFramePr>
            <a:graphicFrameLocks noGrp="1"/>
          </p:cNvGraphicFramePr>
          <p:nvPr/>
        </p:nvGraphicFramePr>
        <p:xfrm>
          <a:off x="2296036" y="2163535"/>
          <a:ext cx="1372639" cy="319296"/>
        </p:xfrm>
        <a:graphic>
          <a:graphicData uri="http://schemas.openxmlformats.org/drawingml/2006/table">
            <a:tbl>
              <a:tblPr firstRow="1" bandRow="1">
                <a:tableStyleId>{5C22544A-7EE6-4342-B048-85BDC9FD1C3A}</a:tableStyleId>
              </a:tblPr>
              <a:tblGrid>
                <a:gridCol w="245651"/>
                <a:gridCol w="211373"/>
                <a:gridCol w="180816"/>
                <a:gridCol w="267386"/>
                <a:gridCol w="218681"/>
                <a:gridCol w="248732"/>
              </a:tblGrid>
              <a:tr h="76500">
                <a:tc gridSpan="6">
                  <a:txBody>
                    <a:bodyPr/>
                    <a:lstStyle/>
                    <a:p>
                      <a:pPr algn="ctr"/>
                      <a:r>
                        <a:rPr lang="en-US" sz="400" dirty="0" smtClean="0"/>
                        <a:t>Table:</a:t>
                      </a:r>
                      <a:r>
                        <a:rPr lang="en-US" sz="400" baseline="0" dirty="0" smtClean="0"/>
                        <a:t> loft_deep_dive</a:t>
                      </a:r>
                      <a:endParaRPr lang="en-US" sz="400" dirty="0"/>
                    </a:p>
                  </a:txBody>
                  <a:tcPr marL="18863" marR="18863" marT="9432" marB="9432"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76500">
                <a:tc gridSpan="3">
                  <a:txBody>
                    <a:bodyPr/>
                    <a:lstStyle/>
                    <a:p>
                      <a:pPr algn="ctr"/>
                      <a:r>
                        <a:rPr lang="en-US" sz="400" b="1" dirty="0" smtClean="0"/>
                        <a:t>User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c gridSpan="3">
                  <a:txBody>
                    <a:bodyPr/>
                    <a:lstStyle/>
                    <a:p>
                      <a:pPr algn="ctr"/>
                      <a:r>
                        <a:rPr lang="en-US" sz="400" b="1" dirty="0" smtClean="0"/>
                        <a:t>System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r>
              <a:tr h="76500">
                <a:tc>
                  <a:txBody>
                    <a:bodyPr/>
                    <a:lstStyle/>
                    <a:p>
                      <a:pPr algn="ctr"/>
                      <a:r>
                        <a:rPr lang="en-US" sz="400" dirty="0" smtClean="0"/>
                        <a:t>aid</a:t>
                      </a:r>
                      <a:endParaRPr lang="en-US" sz="400" dirty="0"/>
                    </a:p>
                  </a:txBody>
                  <a:tcPr marL="18863" marR="18863" marT="9432" marB="9432" anchor="ctr"/>
                </a:tc>
                <a:tc>
                  <a:txBody>
                    <a:bodyPr/>
                    <a:lstStyle/>
                    <a:p>
                      <a:pPr algn="ctr"/>
                      <a:r>
                        <a:rPr lang="en-US" sz="400" dirty="0" smtClean="0"/>
                        <a:t>loc</a:t>
                      </a:r>
                      <a:endParaRPr lang="en-US" sz="400" dirty="0"/>
                    </a:p>
                  </a:txBody>
                  <a:tcPr marL="18863" marR="18863" marT="9432" marB="9432" anchor="ctr"/>
                </a:tc>
                <a:tc>
                  <a:txBody>
                    <a:bodyPr/>
                    <a:lstStyle/>
                    <a:p>
                      <a:pPr algn="ctr"/>
                      <a:r>
                        <a:rPr lang="en-US" sz="400" dirty="0" smtClean="0"/>
                        <a:t>dt</a:t>
                      </a:r>
                      <a:endParaRPr lang="en-US" sz="400" dirty="0"/>
                    </a:p>
                  </a:txBody>
                  <a:tcPr marL="18863" marR="18863" marT="9432" marB="9432" anchor="ctr"/>
                </a:tc>
                <a:tc>
                  <a:txBody>
                    <a:bodyPr/>
                    <a:lstStyle/>
                    <a:p>
                      <a:pPr algn="ctr"/>
                      <a:r>
                        <a:rPr lang="en-US" sz="400" dirty="0" smtClean="0"/>
                        <a:t>ins</a:t>
                      </a:r>
                      <a:endParaRPr lang="en-US" sz="400" dirty="0"/>
                    </a:p>
                  </a:txBody>
                  <a:tcPr marL="18863" marR="18863" marT="9432" marB="9432" anchor="ctr"/>
                </a:tc>
                <a:tc>
                  <a:txBody>
                    <a:bodyPr/>
                    <a:lstStyle/>
                    <a:p>
                      <a:pPr algn="ctr"/>
                      <a:r>
                        <a:rPr lang="en-US" sz="400" dirty="0" smtClean="0"/>
                        <a:t>del</a:t>
                      </a:r>
                      <a:endParaRPr lang="en-US" sz="400" dirty="0"/>
                    </a:p>
                  </a:txBody>
                  <a:tcPr marL="18863" marR="18863" marT="9432" marB="9432" anchor="ctr"/>
                </a:tc>
                <a:tc>
                  <a:txBody>
                    <a:bodyPr/>
                    <a:lstStyle/>
                    <a:p>
                      <a:pPr algn="ctr"/>
                      <a:r>
                        <a:rPr lang="en-US" sz="400" dirty="0" smtClean="0"/>
                        <a:t>row</a:t>
                      </a:r>
                      <a:endParaRPr lang="en-US" sz="400" dirty="0"/>
                    </a:p>
                  </a:txBody>
                  <a:tcPr marL="18863" marR="18863" marT="9432" marB="9432" anchor="ctr"/>
                </a:tc>
              </a:tr>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graphicFrame>
        <p:nvGraphicFramePr>
          <p:cNvPr id="14" name="Table 13"/>
          <p:cNvGraphicFramePr>
            <a:graphicFrameLocks noGrp="1"/>
          </p:cNvGraphicFramePr>
          <p:nvPr/>
        </p:nvGraphicFramePr>
        <p:xfrm>
          <a:off x="4575359" y="2162872"/>
          <a:ext cx="1372639" cy="319296"/>
        </p:xfrm>
        <a:graphic>
          <a:graphicData uri="http://schemas.openxmlformats.org/drawingml/2006/table">
            <a:tbl>
              <a:tblPr firstRow="1" bandRow="1">
                <a:tableStyleId>{5C22544A-7EE6-4342-B048-85BDC9FD1C3A}</a:tableStyleId>
              </a:tblPr>
              <a:tblGrid>
                <a:gridCol w="245651"/>
                <a:gridCol w="211373"/>
                <a:gridCol w="180816"/>
                <a:gridCol w="267386"/>
                <a:gridCol w="218681"/>
                <a:gridCol w="248732"/>
              </a:tblGrid>
              <a:tr h="76500">
                <a:tc gridSpan="6">
                  <a:txBody>
                    <a:bodyPr/>
                    <a:lstStyle/>
                    <a:p>
                      <a:pPr algn="ctr"/>
                      <a:r>
                        <a:rPr lang="en-US" sz="400" dirty="0" smtClean="0"/>
                        <a:t>Table:</a:t>
                      </a:r>
                      <a:r>
                        <a:rPr lang="en-US" sz="400" baseline="0" dirty="0" smtClean="0"/>
                        <a:t> loft_deep_dive</a:t>
                      </a:r>
                      <a:endParaRPr lang="en-US" sz="400" dirty="0"/>
                    </a:p>
                  </a:txBody>
                  <a:tcPr marL="18863" marR="18863" marT="9432" marB="9432"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76500">
                <a:tc gridSpan="3">
                  <a:txBody>
                    <a:bodyPr/>
                    <a:lstStyle/>
                    <a:p>
                      <a:pPr algn="ctr"/>
                      <a:r>
                        <a:rPr lang="en-US" sz="400" b="1" dirty="0" smtClean="0"/>
                        <a:t>User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c gridSpan="3">
                  <a:txBody>
                    <a:bodyPr/>
                    <a:lstStyle/>
                    <a:p>
                      <a:pPr algn="ctr"/>
                      <a:r>
                        <a:rPr lang="en-US" sz="400" b="1" dirty="0" smtClean="0"/>
                        <a:t>System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r>
              <a:tr h="76500">
                <a:tc>
                  <a:txBody>
                    <a:bodyPr/>
                    <a:lstStyle/>
                    <a:p>
                      <a:pPr algn="ctr"/>
                      <a:r>
                        <a:rPr lang="en-US" sz="400" dirty="0" smtClean="0"/>
                        <a:t>aid</a:t>
                      </a:r>
                      <a:endParaRPr lang="en-US" sz="400" dirty="0"/>
                    </a:p>
                  </a:txBody>
                  <a:tcPr marL="18863" marR="18863" marT="9432" marB="9432" anchor="ctr"/>
                </a:tc>
                <a:tc>
                  <a:txBody>
                    <a:bodyPr/>
                    <a:lstStyle/>
                    <a:p>
                      <a:pPr algn="ctr"/>
                      <a:r>
                        <a:rPr lang="en-US" sz="400" dirty="0" smtClean="0"/>
                        <a:t>loc</a:t>
                      </a:r>
                      <a:endParaRPr lang="en-US" sz="400" dirty="0"/>
                    </a:p>
                  </a:txBody>
                  <a:tcPr marL="18863" marR="18863" marT="9432" marB="9432" anchor="ctr"/>
                </a:tc>
                <a:tc>
                  <a:txBody>
                    <a:bodyPr/>
                    <a:lstStyle/>
                    <a:p>
                      <a:pPr algn="ctr"/>
                      <a:r>
                        <a:rPr lang="en-US" sz="400" dirty="0" smtClean="0"/>
                        <a:t>dt</a:t>
                      </a:r>
                      <a:endParaRPr lang="en-US" sz="400" dirty="0"/>
                    </a:p>
                  </a:txBody>
                  <a:tcPr marL="18863" marR="18863" marT="9432" marB="9432" anchor="ctr"/>
                </a:tc>
                <a:tc>
                  <a:txBody>
                    <a:bodyPr/>
                    <a:lstStyle/>
                    <a:p>
                      <a:pPr algn="ctr"/>
                      <a:r>
                        <a:rPr lang="en-US" sz="400" dirty="0" smtClean="0"/>
                        <a:t>ins</a:t>
                      </a:r>
                      <a:endParaRPr lang="en-US" sz="400" dirty="0"/>
                    </a:p>
                  </a:txBody>
                  <a:tcPr marL="18863" marR="18863" marT="9432" marB="9432" anchor="ctr"/>
                </a:tc>
                <a:tc>
                  <a:txBody>
                    <a:bodyPr/>
                    <a:lstStyle/>
                    <a:p>
                      <a:pPr algn="ctr"/>
                      <a:r>
                        <a:rPr lang="en-US" sz="400" dirty="0" smtClean="0"/>
                        <a:t>del</a:t>
                      </a:r>
                      <a:endParaRPr lang="en-US" sz="400" dirty="0"/>
                    </a:p>
                  </a:txBody>
                  <a:tcPr marL="18863" marR="18863" marT="9432" marB="9432" anchor="ctr"/>
                </a:tc>
                <a:tc>
                  <a:txBody>
                    <a:bodyPr/>
                    <a:lstStyle/>
                    <a:p>
                      <a:pPr algn="ctr"/>
                      <a:r>
                        <a:rPr lang="en-US" sz="400" dirty="0" smtClean="0"/>
                        <a:t>row</a:t>
                      </a:r>
                      <a:endParaRPr lang="en-US" sz="400" dirty="0"/>
                    </a:p>
                  </a:txBody>
                  <a:tcPr marL="18863" marR="18863" marT="9432" marB="9432" anchor="ctr"/>
                </a:tc>
              </a:tr>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graphicFrame>
        <p:nvGraphicFramePr>
          <p:cNvPr id="15" name="Table 14"/>
          <p:cNvGraphicFramePr>
            <a:graphicFrameLocks noGrp="1"/>
          </p:cNvGraphicFramePr>
          <p:nvPr/>
        </p:nvGraphicFramePr>
        <p:xfrm>
          <a:off x="6078534" y="2151248"/>
          <a:ext cx="1372639" cy="319296"/>
        </p:xfrm>
        <a:graphic>
          <a:graphicData uri="http://schemas.openxmlformats.org/drawingml/2006/table">
            <a:tbl>
              <a:tblPr firstRow="1" bandRow="1">
                <a:tableStyleId>{5C22544A-7EE6-4342-B048-85BDC9FD1C3A}</a:tableStyleId>
              </a:tblPr>
              <a:tblGrid>
                <a:gridCol w="245651"/>
                <a:gridCol w="211373"/>
                <a:gridCol w="180816"/>
                <a:gridCol w="267386"/>
                <a:gridCol w="218681"/>
                <a:gridCol w="248732"/>
              </a:tblGrid>
              <a:tr h="76500">
                <a:tc gridSpan="6">
                  <a:txBody>
                    <a:bodyPr/>
                    <a:lstStyle/>
                    <a:p>
                      <a:pPr algn="ctr"/>
                      <a:r>
                        <a:rPr lang="en-US" sz="400" dirty="0" smtClean="0"/>
                        <a:t>Table:</a:t>
                      </a:r>
                      <a:r>
                        <a:rPr lang="en-US" sz="400" baseline="0" dirty="0" smtClean="0"/>
                        <a:t> loft_deep_dive</a:t>
                      </a:r>
                      <a:endParaRPr lang="en-US" sz="400" dirty="0"/>
                    </a:p>
                  </a:txBody>
                  <a:tcPr marL="18863" marR="18863" marT="9432" marB="9432"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76500">
                <a:tc gridSpan="3">
                  <a:txBody>
                    <a:bodyPr/>
                    <a:lstStyle/>
                    <a:p>
                      <a:pPr algn="ctr"/>
                      <a:r>
                        <a:rPr lang="en-US" sz="400" b="1" dirty="0" smtClean="0"/>
                        <a:t>User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c gridSpan="3">
                  <a:txBody>
                    <a:bodyPr/>
                    <a:lstStyle/>
                    <a:p>
                      <a:pPr algn="ctr"/>
                      <a:r>
                        <a:rPr lang="en-US" sz="400" b="1" dirty="0" smtClean="0"/>
                        <a:t>System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r>
              <a:tr h="76500">
                <a:tc>
                  <a:txBody>
                    <a:bodyPr/>
                    <a:lstStyle/>
                    <a:p>
                      <a:pPr algn="ctr"/>
                      <a:r>
                        <a:rPr lang="en-US" sz="400" dirty="0" smtClean="0"/>
                        <a:t>aid</a:t>
                      </a:r>
                      <a:endParaRPr lang="en-US" sz="400" dirty="0"/>
                    </a:p>
                  </a:txBody>
                  <a:tcPr marL="18863" marR="18863" marT="9432" marB="9432" anchor="ctr"/>
                </a:tc>
                <a:tc>
                  <a:txBody>
                    <a:bodyPr/>
                    <a:lstStyle/>
                    <a:p>
                      <a:pPr algn="ctr"/>
                      <a:r>
                        <a:rPr lang="en-US" sz="400" dirty="0" smtClean="0"/>
                        <a:t>loc</a:t>
                      </a:r>
                      <a:endParaRPr lang="en-US" sz="400" dirty="0"/>
                    </a:p>
                  </a:txBody>
                  <a:tcPr marL="18863" marR="18863" marT="9432" marB="9432" anchor="ctr"/>
                </a:tc>
                <a:tc>
                  <a:txBody>
                    <a:bodyPr/>
                    <a:lstStyle/>
                    <a:p>
                      <a:pPr algn="ctr"/>
                      <a:r>
                        <a:rPr lang="en-US" sz="400" dirty="0" smtClean="0"/>
                        <a:t>dt</a:t>
                      </a:r>
                      <a:endParaRPr lang="en-US" sz="400" dirty="0"/>
                    </a:p>
                  </a:txBody>
                  <a:tcPr marL="18863" marR="18863" marT="9432" marB="9432" anchor="ctr"/>
                </a:tc>
                <a:tc>
                  <a:txBody>
                    <a:bodyPr/>
                    <a:lstStyle/>
                    <a:p>
                      <a:pPr algn="ctr"/>
                      <a:r>
                        <a:rPr lang="en-US" sz="400" dirty="0" smtClean="0"/>
                        <a:t>ins</a:t>
                      </a:r>
                      <a:endParaRPr lang="en-US" sz="400" dirty="0"/>
                    </a:p>
                  </a:txBody>
                  <a:tcPr marL="18863" marR="18863" marT="9432" marB="9432" anchor="ctr"/>
                </a:tc>
                <a:tc>
                  <a:txBody>
                    <a:bodyPr/>
                    <a:lstStyle/>
                    <a:p>
                      <a:pPr algn="ctr"/>
                      <a:r>
                        <a:rPr lang="en-US" sz="400" dirty="0" smtClean="0"/>
                        <a:t>del</a:t>
                      </a:r>
                      <a:endParaRPr lang="en-US" sz="400" dirty="0"/>
                    </a:p>
                  </a:txBody>
                  <a:tcPr marL="18863" marR="18863" marT="9432" marB="9432" anchor="ctr"/>
                </a:tc>
                <a:tc>
                  <a:txBody>
                    <a:bodyPr/>
                    <a:lstStyle/>
                    <a:p>
                      <a:pPr algn="ctr"/>
                      <a:r>
                        <a:rPr lang="en-US" sz="400" dirty="0" smtClean="0"/>
                        <a:t>row</a:t>
                      </a:r>
                      <a:endParaRPr lang="en-US" sz="400" dirty="0"/>
                    </a:p>
                  </a:txBody>
                  <a:tcPr marL="18863" marR="18863" marT="9432" marB="9432" anchor="ctr"/>
                </a:tc>
              </a:tr>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sp>
        <p:nvSpPr>
          <p:cNvPr id="16" name="TextBox 15"/>
          <p:cNvSpPr txBox="1"/>
          <p:nvPr/>
        </p:nvSpPr>
        <p:spPr>
          <a:xfrm>
            <a:off x="984708" y="2881121"/>
            <a:ext cx="911660" cy="369332"/>
          </a:xfrm>
          <a:prstGeom prst="rect">
            <a:avLst/>
          </a:prstGeom>
          <a:noFill/>
        </p:spPr>
        <p:txBody>
          <a:bodyPr wrap="none" rtlCol="0">
            <a:spAutoFit/>
          </a:bodyPr>
          <a:lstStyle/>
          <a:p>
            <a:r>
              <a:rPr lang="en-US" dirty="0" smtClean="0">
                <a:solidFill>
                  <a:schemeClr val="bg1">
                    <a:lumMod val="85000"/>
                  </a:schemeClr>
                </a:solidFill>
              </a:rPr>
              <a:t>Rows: 0</a:t>
            </a:r>
            <a:endParaRPr lang="en-US" dirty="0">
              <a:solidFill>
                <a:schemeClr val="bg1">
                  <a:lumMod val="85000"/>
                </a:schemeClr>
              </a:solidFill>
            </a:endParaRPr>
          </a:p>
        </p:txBody>
      </p:sp>
      <p:sp>
        <p:nvSpPr>
          <p:cNvPr id="17" name="TextBox 16"/>
          <p:cNvSpPr txBox="1"/>
          <p:nvPr/>
        </p:nvSpPr>
        <p:spPr>
          <a:xfrm>
            <a:off x="2526525" y="2909880"/>
            <a:ext cx="911660" cy="369332"/>
          </a:xfrm>
          <a:prstGeom prst="rect">
            <a:avLst/>
          </a:prstGeom>
          <a:noFill/>
        </p:spPr>
        <p:txBody>
          <a:bodyPr wrap="none" rtlCol="0">
            <a:spAutoFit/>
          </a:bodyPr>
          <a:lstStyle/>
          <a:p>
            <a:r>
              <a:rPr lang="en-US" dirty="0" smtClean="0">
                <a:solidFill>
                  <a:schemeClr val="bg1">
                    <a:lumMod val="85000"/>
                  </a:schemeClr>
                </a:solidFill>
              </a:rPr>
              <a:t>Rows: 0</a:t>
            </a:r>
            <a:endParaRPr lang="en-US" dirty="0">
              <a:solidFill>
                <a:schemeClr val="bg1">
                  <a:lumMod val="85000"/>
                </a:schemeClr>
              </a:solidFill>
            </a:endParaRPr>
          </a:p>
        </p:txBody>
      </p:sp>
      <p:sp>
        <p:nvSpPr>
          <p:cNvPr id="18" name="TextBox 17"/>
          <p:cNvSpPr txBox="1"/>
          <p:nvPr/>
        </p:nvSpPr>
        <p:spPr>
          <a:xfrm>
            <a:off x="4783849" y="2881121"/>
            <a:ext cx="911660" cy="369332"/>
          </a:xfrm>
          <a:prstGeom prst="rect">
            <a:avLst/>
          </a:prstGeom>
          <a:noFill/>
        </p:spPr>
        <p:txBody>
          <a:bodyPr wrap="none" rtlCol="0">
            <a:spAutoFit/>
          </a:bodyPr>
          <a:lstStyle/>
          <a:p>
            <a:r>
              <a:rPr lang="en-US" dirty="0" smtClean="0">
                <a:solidFill>
                  <a:schemeClr val="bg1">
                    <a:lumMod val="85000"/>
                  </a:schemeClr>
                </a:solidFill>
              </a:rPr>
              <a:t>Rows: 0</a:t>
            </a:r>
            <a:endParaRPr lang="en-US" dirty="0">
              <a:solidFill>
                <a:schemeClr val="bg1">
                  <a:lumMod val="85000"/>
                </a:schemeClr>
              </a:solidFill>
            </a:endParaRPr>
          </a:p>
        </p:txBody>
      </p:sp>
      <p:sp>
        <p:nvSpPr>
          <p:cNvPr id="19" name="TextBox 18"/>
          <p:cNvSpPr txBox="1"/>
          <p:nvPr/>
        </p:nvSpPr>
        <p:spPr>
          <a:xfrm>
            <a:off x="6301669" y="2877680"/>
            <a:ext cx="911660" cy="369332"/>
          </a:xfrm>
          <a:prstGeom prst="rect">
            <a:avLst/>
          </a:prstGeom>
          <a:noFill/>
        </p:spPr>
        <p:txBody>
          <a:bodyPr wrap="none" rtlCol="0">
            <a:spAutoFit/>
          </a:bodyPr>
          <a:lstStyle/>
          <a:p>
            <a:r>
              <a:rPr lang="en-US" dirty="0" smtClean="0">
                <a:solidFill>
                  <a:schemeClr val="bg1">
                    <a:lumMod val="85000"/>
                  </a:schemeClr>
                </a:solidFill>
              </a:rPr>
              <a:t>Rows: 0</a:t>
            </a:r>
            <a:endParaRPr lang="en-US" dirty="0">
              <a:solidFill>
                <a:schemeClr val="bg1">
                  <a:lumMod val="85000"/>
                </a:schemeClr>
              </a:solidFill>
            </a:endParaRPr>
          </a:p>
        </p:txBody>
      </p:sp>
      <p:sp>
        <p:nvSpPr>
          <p:cNvPr id="20" name="TextBox 19"/>
          <p:cNvSpPr txBox="1"/>
          <p:nvPr/>
        </p:nvSpPr>
        <p:spPr>
          <a:xfrm>
            <a:off x="1208095" y="4558338"/>
            <a:ext cx="7443063" cy="369332"/>
          </a:xfrm>
          <a:prstGeom prst="rect">
            <a:avLst/>
          </a:prstGeom>
          <a:noFill/>
        </p:spPr>
        <p:txBody>
          <a:bodyPr wrap="none" rtlCol="0">
            <a:spAutoFit/>
          </a:bodyPr>
          <a:lstStyle/>
          <a:p>
            <a:r>
              <a:rPr lang="en-US" dirty="0" smtClean="0">
                <a:solidFill>
                  <a:schemeClr val="tx1">
                    <a:lumMod val="50000"/>
                  </a:schemeClr>
                </a:solidFill>
              </a:rPr>
              <a:t>(3 User Columns + 3 System Columns) x (4 slices) = 24 Blocks (24 MB)</a:t>
            </a:r>
            <a:endParaRPr lang="en-US" dirty="0">
              <a:solidFill>
                <a:schemeClr val="tx1">
                  <a:lumMod val="50000"/>
                </a:schemeClr>
              </a:solidFill>
            </a:endParaRPr>
          </a:p>
        </p:txBody>
      </p:sp>
      <p:sp>
        <p:nvSpPr>
          <p:cNvPr id="21" name="TextBox 20"/>
          <p:cNvSpPr txBox="1"/>
          <p:nvPr/>
        </p:nvSpPr>
        <p:spPr>
          <a:xfrm>
            <a:off x="982131" y="2876991"/>
            <a:ext cx="911660" cy="369332"/>
          </a:xfrm>
          <a:prstGeom prst="rect">
            <a:avLst/>
          </a:prstGeom>
          <a:noFill/>
        </p:spPr>
        <p:txBody>
          <a:bodyPr wrap="none" rtlCol="0">
            <a:spAutoFit/>
          </a:bodyPr>
          <a:lstStyle/>
          <a:p>
            <a:r>
              <a:rPr lang="en-US" dirty="0" smtClean="0">
                <a:solidFill>
                  <a:schemeClr val="bg1">
                    <a:lumMod val="85000"/>
                  </a:schemeClr>
                </a:solidFill>
              </a:rPr>
              <a:t>Rows: </a:t>
            </a:r>
            <a:r>
              <a:rPr lang="en-US" dirty="0">
                <a:solidFill>
                  <a:schemeClr val="bg1">
                    <a:lumMod val="85000"/>
                  </a:schemeClr>
                </a:solidFill>
              </a:rPr>
              <a:t>1</a:t>
            </a:r>
          </a:p>
        </p:txBody>
      </p:sp>
      <p:sp>
        <p:nvSpPr>
          <p:cNvPr id="22" name="TextBox 21"/>
          <p:cNvSpPr txBox="1"/>
          <p:nvPr/>
        </p:nvSpPr>
        <p:spPr>
          <a:xfrm>
            <a:off x="2531034" y="2910309"/>
            <a:ext cx="911660" cy="369332"/>
          </a:xfrm>
          <a:prstGeom prst="rect">
            <a:avLst/>
          </a:prstGeom>
          <a:noFill/>
        </p:spPr>
        <p:txBody>
          <a:bodyPr wrap="none" rtlCol="0">
            <a:spAutoFit/>
          </a:bodyPr>
          <a:lstStyle/>
          <a:p>
            <a:r>
              <a:rPr lang="en-US" dirty="0" smtClean="0">
                <a:solidFill>
                  <a:schemeClr val="bg1">
                    <a:lumMod val="85000"/>
                  </a:schemeClr>
                </a:solidFill>
              </a:rPr>
              <a:t>Rows: </a:t>
            </a:r>
            <a:r>
              <a:rPr lang="en-US" dirty="0">
                <a:solidFill>
                  <a:schemeClr val="bg1">
                    <a:lumMod val="85000"/>
                  </a:schemeClr>
                </a:solidFill>
              </a:rPr>
              <a:t>1</a:t>
            </a:r>
          </a:p>
        </p:txBody>
      </p:sp>
      <p:sp>
        <p:nvSpPr>
          <p:cNvPr id="23" name="TextBox 22"/>
          <p:cNvSpPr txBox="1"/>
          <p:nvPr/>
        </p:nvSpPr>
        <p:spPr>
          <a:xfrm>
            <a:off x="4783285" y="2879717"/>
            <a:ext cx="911660" cy="369332"/>
          </a:xfrm>
          <a:prstGeom prst="rect">
            <a:avLst/>
          </a:prstGeom>
          <a:noFill/>
        </p:spPr>
        <p:txBody>
          <a:bodyPr wrap="none" rtlCol="0">
            <a:spAutoFit/>
          </a:bodyPr>
          <a:lstStyle/>
          <a:p>
            <a:r>
              <a:rPr lang="en-US" dirty="0" smtClean="0">
                <a:solidFill>
                  <a:schemeClr val="bg1">
                    <a:lumMod val="85000"/>
                  </a:schemeClr>
                </a:solidFill>
              </a:rPr>
              <a:t>Rows: </a:t>
            </a:r>
            <a:r>
              <a:rPr lang="en-US" dirty="0">
                <a:solidFill>
                  <a:schemeClr val="bg1">
                    <a:lumMod val="85000"/>
                  </a:schemeClr>
                </a:solidFill>
              </a:rPr>
              <a:t>1</a:t>
            </a:r>
          </a:p>
        </p:txBody>
      </p:sp>
      <p:sp>
        <p:nvSpPr>
          <p:cNvPr id="24" name="TextBox 23"/>
          <p:cNvSpPr txBox="1"/>
          <p:nvPr/>
        </p:nvSpPr>
        <p:spPr>
          <a:xfrm>
            <a:off x="6302673" y="2872779"/>
            <a:ext cx="911660" cy="369332"/>
          </a:xfrm>
          <a:prstGeom prst="rect">
            <a:avLst/>
          </a:prstGeom>
          <a:noFill/>
        </p:spPr>
        <p:txBody>
          <a:bodyPr wrap="none" rtlCol="0">
            <a:spAutoFit/>
          </a:bodyPr>
          <a:lstStyle/>
          <a:p>
            <a:r>
              <a:rPr lang="en-US" dirty="0" smtClean="0">
                <a:solidFill>
                  <a:schemeClr val="bg1">
                    <a:lumMod val="85000"/>
                  </a:schemeClr>
                </a:solidFill>
              </a:rPr>
              <a:t>Rows: </a:t>
            </a:r>
            <a:r>
              <a:rPr lang="en-US" dirty="0">
                <a:solidFill>
                  <a:schemeClr val="bg1">
                    <a:lumMod val="85000"/>
                  </a:schemeClr>
                </a:solidFill>
              </a:rPr>
              <a:t>1</a:t>
            </a:r>
          </a:p>
        </p:txBody>
      </p:sp>
    </p:spTree>
    <p:extLst>
      <p:ext uri="{BB962C8B-B14F-4D97-AF65-F5344CB8AC3E}">
        <p14:creationId xmlns:p14="http://schemas.microsoft.com/office/powerpoint/2010/main" val="199206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par>
                                <p:cTn id="12" presetID="1" presetClass="exit"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xit"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1" grpId="0"/>
      <p:bldP spid="22" grpId="0"/>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Distribution: </a:t>
            </a:r>
            <a:r>
              <a:rPr lang="en-US" dirty="0" smtClean="0">
                <a:solidFill>
                  <a:srgbClr val="FF0000"/>
                </a:solidFill>
              </a:rPr>
              <a:t>KEY</a:t>
            </a:r>
            <a:r>
              <a:rPr lang="en-US" dirty="0" smtClean="0"/>
              <a:t> Example #1</a:t>
            </a:r>
            <a:endParaRPr lang="en-US" dirty="0"/>
          </a:p>
        </p:txBody>
      </p:sp>
      <p:sp>
        <p:nvSpPr>
          <p:cNvPr id="3" name="Content Placeholder 2"/>
          <p:cNvSpPr>
            <a:spLocks noGrp="1"/>
          </p:cNvSpPr>
          <p:nvPr>
            <p:ph idx="1"/>
          </p:nvPr>
        </p:nvSpPr>
        <p:spPr>
          <a:xfrm>
            <a:off x="268050" y="801726"/>
            <a:ext cx="3614530" cy="1132582"/>
          </a:xfrm>
          <a:solidFill>
            <a:schemeClr val="bg1">
              <a:lumMod val="85000"/>
            </a:schemeClr>
          </a:solidFill>
        </p:spPr>
        <p:txBody>
          <a:bodyPr numCol="1">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solidFill>
                  <a:sysClr val="windowText" lastClr="000000"/>
                </a:solidFill>
                <a:latin typeface="Consolas" charset="0"/>
                <a:ea typeface="Consolas" charset="0"/>
                <a:cs typeface="Consolas" charset="0"/>
              </a:rPr>
              <a:t>CREATE TABLE </a:t>
            </a:r>
            <a:r>
              <a:rPr lang="en-US" sz="1400" dirty="0" err="1" smtClean="0">
                <a:solidFill>
                  <a:sysClr val="windowText" lastClr="000000"/>
                </a:solidFill>
                <a:latin typeface="Consolas" charset="0"/>
                <a:ea typeface="Consolas" charset="0"/>
                <a:cs typeface="Consolas" charset="0"/>
              </a:rPr>
              <a:t>deep_dive</a:t>
            </a:r>
            <a:r>
              <a:rPr lang="en-US" sz="1400" dirty="0" smtClean="0">
                <a:solidFill>
                  <a:sysClr val="windowText" lastClr="000000"/>
                </a:solidFill>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   aid 	INT 	--audience_id</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   ,loc 	CHAR(3) 	--location</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   ,dt 	DATE	--date</a:t>
            </a:r>
          </a:p>
          <a:p>
            <a:pPr marL="0" lvl="0" indent="0" defTabSz="914400">
              <a:spcBef>
                <a:spcPts val="0"/>
              </a:spcBef>
              <a:buNone/>
            </a:pPr>
            <a:r>
              <a:rPr lang="en-US" sz="1400" dirty="0" smtClean="0">
                <a:solidFill>
                  <a:sysClr val="windowText" lastClr="000000"/>
                </a:solidFill>
                <a:latin typeface="Consolas" charset="0"/>
                <a:ea typeface="Consolas" charset="0"/>
                <a:cs typeface="Consolas" charset="0"/>
              </a:rPr>
              <a:t>) DISTSTYLE </a:t>
            </a:r>
            <a:r>
              <a:rPr lang="en-US" sz="1400" b="1" dirty="0" smtClean="0">
                <a:solidFill>
                  <a:srgbClr val="FF0000"/>
                </a:solidFill>
                <a:latin typeface="Consolas" charset="0"/>
                <a:ea typeface="Consolas" charset="0"/>
                <a:cs typeface="Consolas" charset="0"/>
              </a:rPr>
              <a:t>KEY DISTKEY (loc)</a:t>
            </a:r>
            <a:r>
              <a:rPr lang="en-US" sz="1400" dirty="0" smtClean="0">
                <a:solidFill>
                  <a:sysClr val="windowText" lastClr="000000"/>
                </a:solidFill>
                <a:latin typeface="Consolas" charset="0"/>
                <a:ea typeface="Consolas" charset="0"/>
                <a:cs typeface="Consolas" charset="0"/>
              </a:rPr>
              <a:t>;</a:t>
            </a:r>
            <a:endParaRPr lang="en-US" sz="1100" dirty="0">
              <a:solidFill>
                <a:sysClr val="windowText" lastClr="000000"/>
              </a:solidFill>
              <a:latin typeface="Consolas" charset="0"/>
              <a:ea typeface="Consolas" charset="0"/>
              <a:cs typeface="Consolas" charset="0"/>
            </a:endParaRPr>
          </a:p>
        </p:txBody>
      </p:sp>
      <p:grpSp>
        <p:nvGrpSpPr>
          <p:cNvPr id="4" name="Group 3"/>
          <p:cNvGrpSpPr/>
          <p:nvPr/>
        </p:nvGrpSpPr>
        <p:grpSpPr>
          <a:xfrm>
            <a:off x="625703" y="2007566"/>
            <a:ext cx="7014812" cy="2123723"/>
            <a:chOff x="926681" y="1202271"/>
            <a:chExt cx="10250760" cy="3103403"/>
          </a:xfrm>
          <a:effectLst/>
        </p:grpSpPr>
        <p:sp>
          <p:nvSpPr>
            <p:cNvPr id="5" name="Rectangle 4"/>
            <p:cNvSpPr/>
            <p:nvPr/>
          </p:nvSpPr>
          <p:spPr>
            <a:xfrm>
              <a:off x="926681" y="1239820"/>
              <a:ext cx="4759282" cy="3065854"/>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lstStyle/>
            <a:p>
              <a:pPr algn="ctr" defTabSz="457189"/>
              <a:r>
                <a:rPr lang="en-US" sz="900" dirty="0" smtClean="0">
                  <a:solidFill>
                    <a:srgbClr val="333334"/>
                  </a:solidFill>
                </a:rPr>
                <a:t>CN1</a:t>
              </a:r>
              <a:endParaRPr lang="en-US" sz="900" dirty="0">
                <a:solidFill>
                  <a:srgbClr val="333334"/>
                </a:solidFill>
              </a:endParaRPr>
            </a:p>
          </p:txBody>
        </p:sp>
        <p:sp>
          <p:nvSpPr>
            <p:cNvPr id="6" name="Rectangle 5"/>
            <p:cNvSpPr/>
            <p:nvPr/>
          </p:nvSpPr>
          <p:spPr>
            <a:xfrm>
              <a:off x="1132426" y="1397499"/>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bg1">
                      <a:lumMod val="85000"/>
                    </a:schemeClr>
                  </a:solidFill>
                </a:rPr>
                <a:t>Slice </a:t>
              </a:r>
              <a:r>
                <a:rPr lang="en-US" sz="900" dirty="0" smtClean="0">
                  <a:solidFill>
                    <a:schemeClr val="bg1">
                      <a:lumMod val="85000"/>
                    </a:schemeClr>
                  </a:solidFill>
                </a:rPr>
                <a:t>0</a:t>
              </a:r>
              <a:endParaRPr lang="en-US" sz="900" dirty="0">
                <a:solidFill>
                  <a:schemeClr val="bg1">
                    <a:lumMod val="85000"/>
                  </a:schemeClr>
                </a:solidFill>
              </a:endParaRPr>
            </a:p>
          </p:txBody>
        </p:sp>
        <p:sp>
          <p:nvSpPr>
            <p:cNvPr id="7" name="Rectangle 6"/>
            <p:cNvSpPr/>
            <p:nvPr/>
          </p:nvSpPr>
          <p:spPr>
            <a:xfrm>
              <a:off x="3329019" y="1397661"/>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bg1">
                      <a:lumMod val="85000"/>
                    </a:schemeClr>
                  </a:solidFill>
                </a:rPr>
                <a:t>Slice </a:t>
              </a:r>
              <a:r>
                <a:rPr lang="en-US" sz="900" dirty="0" smtClean="0">
                  <a:solidFill>
                    <a:schemeClr val="bg1">
                      <a:lumMod val="85000"/>
                    </a:schemeClr>
                  </a:solidFill>
                </a:rPr>
                <a:t>1</a:t>
              </a:r>
              <a:endParaRPr lang="en-US" sz="900" dirty="0">
                <a:solidFill>
                  <a:schemeClr val="bg1">
                    <a:lumMod val="85000"/>
                  </a:schemeClr>
                </a:solidFill>
              </a:endParaRPr>
            </a:p>
          </p:txBody>
        </p:sp>
        <p:sp>
          <p:nvSpPr>
            <p:cNvPr id="8" name="Rectangle 7"/>
            <p:cNvSpPr/>
            <p:nvPr/>
          </p:nvSpPr>
          <p:spPr>
            <a:xfrm>
              <a:off x="6418159" y="1202271"/>
              <a:ext cx="4759282" cy="3092763"/>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lstStyle/>
            <a:p>
              <a:pPr algn="ctr" defTabSz="457189"/>
              <a:r>
                <a:rPr lang="en-US" sz="900" dirty="0" smtClean="0">
                  <a:solidFill>
                    <a:srgbClr val="333334"/>
                  </a:solidFill>
                </a:rPr>
                <a:t>CN2</a:t>
              </a:r>
              <a:endParaRPr lang="en-US" sz="900" dirty="0">
                <a:solidFill>
                  <a:srgbClr val="333334"/>
                </a:solidFill>
              </a:endParaRPr>
            </a:p>
          </p:txBody>
        </p:sp>
        <p:sp>
          <p:nvSpPr>
            <p:cNvPr id="9" name="Rectangle 8"/>
            <p:cNvSpPr/>
            <p:nvPr/>
          </p:nvSpPr>
          <p:spPr>
            <a:xfrm>
              <a:off x="6644805" y="1393535"/>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bg1">
                      <a:lumMod val="85000"/>
                    </a:schemeClr>
                  </a:solidFill>
                </a:rPr>
                <a:t>Slice 2</a:t>
              </a:r>
            </a:p>
          </p:txBody>
        </p:sp>
        <p:sp>
          <p:nvSpPr>
            <p:cNvPr id="10" name="Rectangle 9"/>
            <p:cNvSpPr/>
            <p:nvPr/>
          </p:nvSpPr>
          <p:spPr>
            <a:xfrm>
              <a:off x="8841398" y="1381126"/>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bg1">
                      <a:lumMod val="85000"/>
                    </a:schemeClr>
                  </a:solidFill>
                </a:rPr>
                <a:t>Slice </a:t>
              </a:r>
              <a:r>
                <a:rPr lang="en-US" sz="900" dirty="0" smtClean="0">
                  <a:solidFill>
                    <a:schemeClr val="bg1">
                      <a:lumMod val="85000"/>
                    </a:schemeClr>
                  </a:solidFill>
                </a:rPr>
                <a:t>3</a:t>
              </a:r>
              <a:endParaRPr lang="en-US" sz="900" dirty="0">
                <a:solidFill>
                  <a:schemeClr val="bg1">
                    <a:lumMod val="85000"/>
                  </a:schemeClr>
                </a:solidFill>
              </a:endParaRPr>
            </a:p>
          </p:txBody>
        </p:sp>
      </p:grpSp>
      <p:sp>
        <p:nvSpPr>
          <p:cNvPr id="11" name="Content Placeholder 2"/>
          <p:cNvSpPr txBox="1">
            <a:spLocks/>
          </p:cNvSpPr>
          <p:nvPr/>
        </p:nvSpPr>
        <p:spPr>
          <a:xfrm>
            <a:off x="4383638" y="801726"/>
            <a:ext cx="3466134" cy="1132582"/>
          </a:xfrm>
          <a:prstGeom prst="rect">
            <a:avLst/>
          </a:prstGeom>
          <a:solidFill>
            <a:schemeClr val="bg1">
              <a:lumMod val="85000"/>
            </a:schemeClr>
          </a:solidFill>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1800" kern="1200">
                <a:ln>
                  <a:noFill/>
                </a:ln>
                <a:solidFill>
                  <a:schemeClr val="bg1"/>
                </a:solidFill>
                <a:latin typeface="Arial"/>
                <a:ea typeface="+mn-ea"/>
                <a:cs typeface="Arial"/>
              </a:defRPr>
            </a:lvl1pPr>
            <a:lvl2pPr marL="742950" indent="-285750" algn="l" defTabSz="457200" rtl="0" eaLnBrk="1" latinLnBrk="0" hangingPunct="1">
              <a:spcBef>
                <a:spcPct val="20000"/>
              </a:spcBef>
              <a:buFont typeface="Arial"/>
              <a:buChar char="–"/>
              <a:defRPr sz="1600" kern="1200">
                <a:ln>
                  <a:noFill/>
                </a:ln>
                <a:solidFill>
                  <a:schemeClr val="bg1"/>
                </a:solidFill>
                <a:latin typeface="Arial"/>
                <a:ea typeface="+mn-ea"/>
                <a:cs typeface="Arial"/>
              </a:defRPr>
            </a:lvl2pPr>
            <a:lvl3pPr marL="1143000" indent="-228600" algn="l" defTabSz="457200" rtl="0" eaLnBrk="1" latinLnBrk="0" hangingPunct="1">
              <a:spcBef>
                <a:spcPct val="20000"/>
              </a:spcBef>
              <a:buFont typeface="Arial"/>
              <a:buChar char="•"/>
              <a:defRPr sz="1400" kern="1200">
                <a:ln>
                  <a:noFill/>
                </a:ln>
                <a:solidFill>
                  <a:schemeClr val="bg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a:spcBef>
                <a:spcPts val="0"/>
              </a:spcBef>
              <a:buFontTx/>
              <a:buNone/>
            </a:pPr>
            <a:r>
              <a:rPr lang="en-US" sz="1400" dirty="0" smtClean="0">
                <a:solidFill>
                  <a:sysClr val="windowText" lastClr="000000"/>
                </a:solidFill>
                <a:latin typeface="Consolas" charset="0"/>
                <a:ea typeface="Consolas" charset="0"/>
                <a:cs typeface="Consolas" charset="0"/>
              </a:rPr>
              <a:t>INSERT INTO </a:t>
            </a:r>
            <a:r>
              <a:rPr lang="en-US" sz="1400" dirty="0" err="1" smtClean="0">
                <a:solidFill>
                  <a:sysClr val="windowText" lastClr="000000"/>
                </a:solidFill>
                <a:latin typeface="Consolas" charset="0"/>
                <a:ea typeface="Consolas" charset="0"/>
                <a:cs typeface="Consolas" charset="0"/>
              </a:rPr>
              <a:t>deep_dive</a:t>
            </a:r>
            <a:r>
              <a:rPr lang="en-US" sz="1400" dirty="0" smtClean="0">
                <a:solidFill>
                  <a:sysClr val="windowText" lastClr="000000"/>
                </a:solidFill>
                <a:latin typeface="Consolas" charset="0"/>
                <a:ea typeface="Consolas" charset="0"/>
                <a:cs typeface="Consolas" charset="0"/>
              </a:rPr>
              <a:t> VALUES </a:t>
            </a:r>
          </a:p>
          <a:p>
            <a:pPr marL="0" indent="0" defTabSz="914400">
              <a:spcBef>
                <a:spcPts val="0"/>
              </a:spcBef>
              <a:buFontTx/>
              <a:buNone/>
            </a:pPr>
            <a:r>
              <a:rPr lang="en-US" sz="1400" dirty="0">
                <a:solidFill>
                  <a:sysClr val="windowText" lastClr="000000"/>
                </a:solidFill>
                <a:latin typeface="Consolas" charset="0"/>
                <a:ea typeface="Consolas" charset="0"/>
                <a:cs typeface="Consolas" charset="0"/>
              </a:rPr>
              <a:t>(1,</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SFO</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2016-09-01</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p>
          <a:p>
            <a:pPr marL="0" indent="0" defTabSz="914400">
              <a:spcBef>
                <a:spcPts val="0"/>
              </a:spcBef>
              <a:buFontTx/>
              <a:buNone/>
            </a:pPr>
            <a:r>
              <a:rPr lang="en-US" sz="1400" dirty="0">
                <a:solidFill>
                  <a:sysClr val="windowText" lastClr="000000"/>
                </a:solidFill>
                <a:latin typeface="Consolas" charset="0"/>
                <a:ea typeface="Consolas" charset="0"/>
                <a:cs typeface="Consolas" charset="0"/>
              </a:rPr>
              <a:t>(2,</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JFK</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2016-09-14</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p>
          <a:p>
            <a:pPr marL="0" indent="0" defTabSz="914400">
              <a:spcBef>
                <a:spcPts val="0"/>
              </a:spcBef>
              <a:buFontTx/>
              <a:buNone/>
            </a:pPr>
            <a:r>
              <a:rPr lang="en-US" sz="1400" dirty="0">
                <a:solidFill>
                  <a:sysClr val="windowText" lastClr="000000"/>
                </a:solidFill>
                <a:latin typeface="Consolas" charset="0"/>
                <a:ea typeface="Consolas" charset="0"/>
                <a:cs typeface="Consolas" charset="0"/>
              </a:rPr>
              <a:t>(3,</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SFO</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2017-04-01</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p>
          <a:p>
            <a:pPr marL="0" indent="0" defTabSz="914400">
              <a:spcBef>
                <a:spcPts val="0"/>
              </a:spcBef>
              <a:buFontTx/>
              <a:buNone/>
            </a:pPr>
            <a:r>
              <a:rPr lang="en-US" sz="1400" dirty="0">
                <a:solidFill>
                  <a:sysClr val="windowText" lastClr="000000"/>
                </a:solidFill>
                <a:latin typeface="Consolas" charset="0"/>
                <a:ea typeface="Consolas" charset="0"/>
                <a:cs typeface="Consolas" charset="0"/>
              </a:rPr>
              <a:t>(4,</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JFK</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2017-05-14</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p>
        </p:txBody>
      </p:sp>
      <p:graphicFrame>
        <p:nvGraphicFramePr>
          <p:cNvPr id="12" name="Table 11"/>
          <p:cNvGraphicFramePr>
            <a:graphicFrameLocks noGrp="1"/>
          </p:cNvGraphicFramePr>
          <p:nvPr/>
        </p:nvGraphicFramePr>
        <p:xfrm>
          <a:off x="802148" y="2163535"/>
          <a:ext cx="1372639" cy="319296"/>
        </p:xfrm>
        <a:graphic>
          <a:graphicData uri="http://schemas.openxmlformats.org/drawingml/2006/table">
            <a:tbl>
              <a:tblPr firstRow="1" bandRow="1">
                <a:tableStyleId>{5C22544A-7EE6-4342-B048-85BDC9FD1C3A}</a:tableStyleId>
              </a:tblPr>
              <a:tblGrid>
                <a:gridCol w="245651"/>
                <a:gridCol w="211373"/>
                <a:gridCol w="180816"/>
                <a:gridCol w="267386"/>
                <a:gridCol w="218681"/>
                <a:gridCol w="248732"/>
              </a:tblGrid>
              <a:tr h="76500">
                <a:tc gridSpan="6">
                  <a:txBody>
                    <a:bodyPr/>
                    <a:lstStyle/>
                    <a:p>
                      <a:pPr algn="ctr"/>
                      <a:r>
                        <a:rPr lang="en-US" sz="400" dirty="0" smtClean="0"/>
                        <a:t>Table:</a:t>
                      </a:r>
                      <a:r>
                        <a:rPr lang="en-US" sz="400" baseline="0" dirty="0" smtClean="0"/>
                        <a:t> loft_deep_dive</a:t>
                      </a:r>
                      <a:endParaRPr lang="en-US" sz="400" dirty="0"/>
                    </a:p>
                  </a:txBody>
                  <a:tcPr marL="18863" marR="18863" marT="9432" marB="9432"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76500">
                <a:tc gridSpan="3">
                  <a:txBody>
                    <a:bodyPr/>
                    <a:lstStyle/>
                    <a:p>
                      <a:pPr algn="ctr"/>
                      <a:r>
                        <a:rPr lang="en-US" sz="400" b="1" dirty="0" smtClean="0"/>
                        <a:t>User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c gridSpan="3">
                  <a:txBody>
                    <a:bodyPr/>
                    <a:lstStyle/>
                    <a:p>
                      <a:pPr algn="ctr"/>
                      <a:r>
                        <a:rPr lang="en-US" sz="400" b="1" dirty="0" smtClean="0"/>
                        <a:t>System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r>
              <a:tr h="76500">
                <a:tc>
                  <a:txBody>
                    <a:bodyPr/>
                    <a:lstStyle/>
                    <a:p>
                      <a:pPr algn="ctr"/>
                      <a:r>
                        <a:rPr lang="en-US" sz="400" dirty="0" smtClean="0"/>
                        <a:t>aid</a:t>
                      </a:r>
                      <a:endParaRPr lang="en-US" sz="400" dirty="0"/>
                    </a:p>
                  </a:txBody>
                  <a:tcPr marL="18863" marR="18863" marT="9432" marB="9432" anchor="ctr"/>
                </a:tc>
                <a:tc>
                  <a:txBody>
                    <a:bodyPr/>
                    <a:lstStyle/>
                    <a:p>
                      <a:pPr algn="ctr"/>
                      <a:r>
                        <a:rPr lang="en-US" sz="400" dirty="0" smtClean="0"/>
                        <a:t>loc</a:t>
                      </a:r>
                      <a:endParaRPr lang="en-US" sz="400" dirty="0"/>
                    </a:p>
                  </a:txBody>
                  <a:tcPr marL="18863" marR="18863" marT="9432" marB="9432" anchor="ctr"/>
                </a:tc>
                <a:tc>
                  <a:txBody>
                    <a:bodyPr/>
                    <a:lstStyle/>
                    <a:p>
                      <a:pPr algn="ctr"/>
                      <a:r>
                        <a:rPr lang="en-US" sz="400" dirty="0" smtClean="0"/>
                        <a:t>dt</a:t>
                      </a:r>
                      <a:endParaRPr lang="en-US" sz="400" dirty="0"/>
                    </a:p>
                  </a:txBody>
                  <a:tcPr marL="18863" marR="18863" marT="9432" marB="9432" anchor="ctr"/>
                </a:tc>
                <a:tc>
                  <a:txBody>
                    <a:bodyPr/>
                    <a:lstStyle/>
                    <a:p>
                      <a:pPr algn="ctr"/>
                      <a:r>
                        <a:rPr lang="en-US" sz="400" dirty="0" smtClean="0"/>
                        <a:t>ins</a:t>
                      </a:r>
                      <a:endParaRPr lang="en-US" sz="400" dirty="0"/>
                    </a:p>
                  </a:txBody>
                  <a:tcPr marL="18863" marR="18863" marT="9432" marB="9432" anchor="ctr"/>
                </a:tc>
                <a:tc>
                  <a:txBody>
                    <a:bodyPr/>
                    <a:lstStyle/>
                    <a:p>
                      <a:pPr algn="ctr"/>
                      <a:r>
                        <a:rPr lang="en-US" sz="400" dirty="0" smtClean="0"/>
                        <a:t>del</a:t>
                      </a:r>
                      <a:endParaRPr lang="en-US" sz="400" dirty="0"/>
                    </a:p>
                  </a:txBody>
                  <a:tcPr marL="18863" marR="18863" marT="9432" marB="9432" anchor="ctr"/>
                </a:tc>
                <a:tc>
                  <a:txBody>
                    <a:bodyPr/>
                    <a:lstStyle/>
                    <a:p>
                      <a:pPr algn="ctr"/>
                      <a:r>
                        <a:rPr lang="en-US" sz="400" dirty="0" smtClean="0"/>
                        <a:t>row</a:t>
                      </a:r>
                      <a:endParaRPr lang="en-US" sz="400" dirty="0"/>
                    </a:p>
                  </a:txBody>
                  <a:tcPr marL="18863" marR="18863" marT="9432" marB="9432" anchor="ctr"/>
                </a:tc>
              </a:tr>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sp>
        <p:nvSpPr>
          <p:cNvPr id="16" name="TextBox 15"/>
          <p:cNvSpPr txBox="1"/>
          <p:nvPr/>
        </p:nvSpPr>
        <p:spPr>
          <a:xfrm>
            <a:off x="984708" y="2881121"/>
            <a:ext cx="911660" cy="369332"/>
          </a:xfrm>
          <a:prstGeom prst="rect">
            <a:avLst/>
          </a:prstGeom>
          <a:noFill/>
        </p:spPr>
        <p:txBody>
          <a:bodyPr wrap="none" rtlCol="0">
            <a:spAutoFit/>
          </a:bodyPr>
          <a:lstStyle/>
          <a:p>
            <a:r>
              <a:rPr lang="en-US" dirty="0" smtClean="0">
                <a:solidFill>
                  <a:schemeClr val="bg1">
                    <a:lumMod val="85000"/>
                  </a:schemeClr>
                </a:solidFill>
              </a:rPr>
              <a:t>Rows: 2</a:t>
            </a:r>
            <a:endParaRPr lang="en-US" dirty="0">
              <a:solidFill>
                <a:schemeClr val="bg1">
                  <a:lumMod val="85000"/>
                </a:schemeClr>
              </a:solidFill>
            </a:endParaRPr>
          </a:p>
        </p:txBody>
      </p:sp>
      <p:sp>
        <p:nvSpPr>
          <p:cNvPr id="18" name="TextBox 17"/>
          <p:cNvSpPr txBox="1"/>
          <p:nvPr/>
        </p:nvSpPr>
        <p:spPr>
          <a:xfrm>
            <a:off x="4783849" y="2881121"/>
            <a:ext cx="911660" cy="369332"/>
          </a:xfrm>
          <a:prstGeom prst="rect">
            <a:avLst/>
          </a:prstGeom>
          <a:noFill/>
        </p:spPr>
        <p:txBody>
          <a:bodyPr wrap="none" rtlCol="0">
            <a:spAutoFit/>
          </a:bodyPr>
          <a:lstStyle/>
          <a:p>
            <a:r>
              <a:rPr lang="en-US" dirty="0" smtClean="0">
                <a:solidFill>
                  <a:schemeClr val="bg1">
                    <a:lumMod val="85000"/>
                  </a:schemeClr>
                </a:solidFill>
              </a:rPr>
              <a:t>Rows: 0</a:t>
            </a:r>
            <a:endParaRPr lang="en-US" dirty="0">
              <a:solidFill>
                <a:schemeClr val="bg1">
                  <a:lumMod val="85000"/>
                </a:schemeClr>
              </a:solidFill>
            </a:endParaRPr>
          </a:p>
        </p:txBody>
      </p:sp>
      <p:sp>
        <p:nvSpPr>
          <p:cNvPr id="19" name="TextBox 18"/>
          <p:cNvSpPr txBox="1"/>
          <p:nvPr/>
        </p:nvSpPr>
        <p:spPr>
          <a:xfrm>
            <a:off x="6301669" y="2877680"/>
            <a:ext cx="911660" cy="369332"/>
          </a:xfrm>
          <a:prstGeom prst="rect">
            <a:avLst/>
          </a:prstGeom>
          <a:noFill/>
        </p:spPr>
        <p:txBody>
          <a:bodyPr wrap="none" rtlCol="0">
            <a:spAutoFit/>
          </a:bodyPr>
          <a:lstStyle/>
          <a:p>
            <a:r>
              <a:rPr lang="en-US" dirty="0" smtClean="0">
                <a:solidFill>
                  <a:schemeClr val="bg1">
                    <a:lumMod val="85000"/>
                  </a:schemeClr>
                </a:solidFill>
              </a:rPr>
              <a:t>Rows: 0</a:t>
            </a:r>
            <a:endParaRPr lang="en-US" dirty="0">
              <a:solidFill>
                <a:schemeClr val="bg1">
                  <a:lumMod val="85000"/>
                </a:schemeClr>
              </a:solidFill>
            </a:endParaRPr>
          </a:p>
        </p:txBody>
      </p:sp>
      <p:sp>
        <p:nvSpPr>
          <p:cNvPr id="20" name="TextBox 19"/>
          <p:cNvSpPr txBox="1"/>
          <p:nvPr/>
        </p:nvSpPr>
        <p:spPr>
          <a:xfrm>
            <a:off x="1208095" y="4558338"/>
            <a:ext cx="7507183" cy="369332"/>
          </a:xfrm>
          <a:prstGeom prst="rect">
            <a:avLst/>
          </a:prstGeom>
          <a:noFill/>
        </p:spPr>
        <p:txBody>
          <a:bodyPr wrap="none" rtlCol="0">
            <a:spAutoFit/>
          </a:bodyPr>
          <a:lstStyle/>
          <a:p>
            <a:r>
              <a:rPr lang="en-US" dirty="0" smtClean="0">
                <a:solidFill>
                  <a:schemeClr val="tx1">
                    <a:lumMod val="50000"/>
                  </a:schemeClr>
                </a:solidFill>
              </a:rPr>
              <a:t>(3 User Columns + 3 System Columns) x (</a:t>
            </a:r>
            <a:r>
              <a:rPr lang="en-US" b="1" dirty="0" smtClean="0">
                <a:solidFill>
                  <a:schemeClr val="tx1">
                    <a:lumMod val="50000"/>
                  </a:schemeClr>
                </a:solidFill>
              </a:rPr>
              <a:t>2 slices</a:t>
            </a:r>
            <a:r>
              <a:rPr lang="en-US" dirty="0" smtClean="0">
                <a:solidFill>
                  <a:schemeClr val="tx1">
                    <a:lumMod val="50000"/>
                  </a:schemeClr>
                </a:solidFill>
              </a:rPr>
              <a:t>) = 12 Blocks (12 MB)</a:t>
            </a:r>
            <a:endParaRPr lang="en-US" dirty="0">
              <a:solidFill>
                <a:schemeClr val="tx1">
                  <a:lumMod val="50000"/>
                </a:schemeClr>
              </a:solidFill>
            </a:endParaRPr>
          </a:p>
        </p:txBody>
      </p:sp>
      <p:graphicFrame>
        <p:nvGraphicFramePr>
          <p:cNvPr id="21" name="Table 20"/>
          <p:cNvGraphicFramePr>
            <a:graphicFrameLocks noGrp="1"/>
          </p:cNvGraphicFramePr>
          <p:nvPr/>
        </p:nvGraphicFramePr>
        <p:xfrm>
          <a:off x="802147" y="2510910"/>
          <a:ext cx="1372639" cy="79824"/>
        </p:xfrm>
        <a:graphic>
          <a:graphicData uri="http://schemas.openxmlformats.org/drawingml/2006/table">
            <a:tbl>
              <a:tblPr bandRow="1">
                <a:tableStyleId>{5C22544A-7EE6-4342-B048-85BDC9FD1C3A}</a:tableStyleId>
              </a:tblPr>
              <a:tblGrid>
                <a:gridCol w="245651"/>
                <a:gridCol w="211373"/>
                <a:gridCol w="180816"/>
                <a:gridCol w="267386"/>
                <a:gridCol w="218681"/>
                <a:gridCol w="248732"/>
              </a:tblGrid>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sp>
        <p:nvSpPr>
          <p:cNvPr id="23" name="TextBox 22"/>
          <p:cNvSpPr txBox="1"/>
          <p:nvPr/>
        </p:nvSpPr>
        <p:spPr>
          <a:xfrm>
            <a:off x="979960" y="2879846"/>
            <a:ext cx="911660" cy="369332"/>
          </a:xfrm>
          <a:prstGeom prst="rect">
            <a:avLst/>
          </a:prstGeom>
          <a:noFill/>
        </p:spPr>
        <p:txBody>
          <a:bodyPr wrap="none" rtlCol="0">
            <a:spAutoFit/>
          </a:bodyPr>
          <a:lstStyle/>
          <a:p>
            <a:r>
              <a:rPr lang="en-US" dirty="0" smtClean="0">
                <a:solidFill>
                  <a:schemeClr val="bg1">
                    <a:lumMod val="85000"/>
                  </a:schemeClr>
                </a:solidFill>
              </a:rPr>
              <a:t>Rows: 0</a:t>
            </a:r>
            <a:endParaRPr lang="en-US" dirty="0">
              <a:solidFill>
                <a:schemeClr val="bg1">
                  <a:lumMod val="85000"/>
                </a:schemeClr>
              </a:solidFill>
            </a:endParaRPr>
          </a:p>
        </p:txBody>
      </p:sp>
      <p:sp>
        <p:nvSpPr>
          <p:cNvPr id="25" name="TextBox 24"/>
          <p:cNvSpPr txBox="1"/>
          <p:nvPr/>
        </p:nvSpPr>
        <p:spPr>
          <a:xfrm>
            <a:off x="979159" y="2880270"/>
            <a:ext cx="911660" cy="369332"/>
          </a:xfrm>
          <a:prstGeom prst="rect">
            <a:avLst/>
          </a:prstGeom>
          <a:noFill/>
        </p:spPr>
        <p:txBody>
          <a:bodyPr wrap="none" rtlCol="0">
            <a:spAutoFit/>
          </a:bodyPr>
          <a:lstStyle/>
          <a:p>
            <a:r>
              <a:rPr lang="en-US" dirty="0" smtClean="0">
                <a:solidFill>
                  <a:schemeClr val="bg1">
                    <a:lumMod val="85000"/>
                  </a:schemeClr>
                </a:solidFill>
              </a:rPr>
              <a:t>Rows: 1</a:t>
            </a:r>
            <a:endParaRPr lang="en-US" dirty="0">
              <a:solidFill>
                <a:schemeClr val="bg1">
                  <a:lumMod val="85000"/>
                </a:schemeClr>
              </a:solidFill>
            </a:endParaRPr>
          </a:p>
        </p:txBody>
      </p:sp>
      <p:graphicFrame>
        <p:nvGraphicFramePr>
          <p:cNvPr id="27" name="Table 26"/>
          <p:cNvGraphicFramePr>
            <a:graphicFrameLocks noGrp="1"/>
          </p:cNvGraphicFramePr>
          <p:nvPr>
            <p:extLst/>
          </p:nvPr>
        </p:nvGraphicFramePr>
        <p:xfrm>
          <a:off x="2306368" y="2170748"/>
          <a:ext cx="1372639" cy="319296"/>
        </p:xfrm>
        <a:graphic>
          <a:graphicData uri="http://schemas.openxmlformats.org/drawingml/2006/table">
            <a:tbl>
              <a:tblPr firstRow="1" bandRow="1">
                <a:tableStyleId>{5C22544A-7EE6-4342-B048-85BDC9FD1C3A}</a:tableStyleId>
              </a:tblPr>
              <a:tblGrid>
                <a:gridCol w="245651"/>
                <a:gridCol w="211373"/>
                <a:gridCol w="180816"/>
                <a:gridCol w="267386"/>
                <a:gridCol w="218681"/>
                <a:gridCol w="248732"/>
              </a:tblGrid>
              <a:tr h="76500">
                <a:tc gridSpan="6">
                  <a:txBody>
                    <a:bodyPr/>
                    <a:lstStyle/>
                    <a:p>
                      <a:pPr algn="ctr"/>
                      <a:r>
                        <a:rPr lang="en-US" sz="400" dirty="0" smtClean="0"/>
                        <a:t>Table:</a:t>
                      </a:r>
                      <a:r>
                        <a:rPr lang="en-US" sz="400" baseline="0" dirty="0" smtClean="0"/>
                        <a:t> loft_deep_dive</a:t>
                      </a:r>
                      <a:endParaRPr lang="en-US" sz="400" dirty="0"/>
                    </a:p>
                  </a:txBody>
                  <a:tcPr marL="18863" marR="18863" marT="9432" marB="9432"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76500">
                <a:tc gridSpan="3">
                  <a:txBody>
                    <a:bodyPr/>
                    <a:lstStyle/>
                    <a:p>
                      <a:pPr algn="ctr"/>
                      <a:r>
                        <a:rPr lang="en-US" sz="400" b="1" dirty="0" smtClean="0"/>
                        <a:t>User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c gridSpan="3">
                  <a:txBody>
                    <a:bodyPr/>
                    <a:lstStyle/>
                    <a:p>
                      <a:pPr algn="ctr"/>
                      <a:r>
                        <a:rPr lang="en-US" sz="400" b="1" dirty="0" smtClean="0"/>
                        <a:t>System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r>
              <a:tr h="76500">
                <a:tc>
                  <a:txBody>
                    <a:bodyPr/>
                    <a:lstStyle/>
                    <a:p>
                      <a:pPr algn="ctr"/>
                      <a:r>
                        <a:rPr lang="en-US" sz="400" dirty="0" smtClean="0"/>
                        <a:t>aid</a:t>
                      </a:r>
                      <a:endParaRPr lang="en-US" sz="400" dirty="0"/>
                    </a:p>
                  </a:txBody>
                  <a:tcPr marL="18863" marR="18863" marT="9432" marB="9432" anchor="ctr"/>
                </a:tc>
                <a:tc>
                  <a:txBody>
                    <a:bodyPr/>
                    <a:lstStyle/>
                    <a:p>
                      <a:pPr algn="ctr"/>
                      <a:r>
                        <a:rPr lang="en-US" sz="400" dirty="0" smtClean="0"/>
                        <a:t>loc</a:t>
                      </a:r>
                      <a:endParaRPr lang="en-US" sz="400" dirty="0"/>
                    </a:p>
                  </a:txBody>
                  <a:tcPr marL="18863" marR="18863" marT="9432" marB="9432" anchor="ctr"/>
                </a:tc>
                <a:tc>
                  <a:txBody>
                    <a:bodyPr/>
                    <a:lstStyle/>
                    <a:p>
                      <a:pPr algn="ctr"/>
                      <a:r>
                        <a:rPr lang="en-US" sz="400" dirty="0" smtClean="0"/>
                        <a:t>dt</a:t>
                      </a:r>
                      <a:endParaRPr lang="en-US" sz="400" dirty="0"/>
                    </a:p>
                  </a:txBody>
                  <a:tcPr marL="18863" marR="18863" marT="9432" marB="9432" anchor="ctr"/>
                </a:tc>
                <a:tc>
                  <a:txBody>
                    <a:bodyPr/>
                    <a:lstStyle/>
                    <a:p>
                      <a:pPr algn="ctr"/>
                      <a:r>
                        <a:rPr lang="en-US" sz="400" dirty="0" smtClean="0"/>
                        <a:t>ins</a:t>
                      </a:r>
                      <a:endParaRPr lang="en-US" sz="400" dirty="0"/>
                    </a:p>
                  </a:txBody>
                  <a:tcPr marL="18863" marR="18863" marT="9432" marB="9432" anchor="ctr"/>
                </a:tc>
                <a:tc>
                  <a:txBody>
                    <a:bodyPr/>
                    <a:lstStyle/>
                    <a:p>
                      <a:pPr algn="ctr"/>
                      <a:r>
                        <a:rPr lang="en-US" sz="400" dirty="0" smtClean="0"/>
                        <a:t>del</a:t>
                      </a:r>
                      <a:endParaRPr lang="en-US" sz="400" dirty="0"/>
                    </a:p>
                  </a:txBody>
                  <a:tcPr marL="18863" marR="18863" marT="9432" marB="9432" anchor="ctr"/>
                </a:tc>
                <a:tc>
                  <a:txBody>
                    <a:bodyPr/>
                    <a:lstStyle/>
                    <a:p>
                      <a:pPr algn="ctr"/>
                      <a:r>
                        <a:rPr lang="en-US" sz="400" dirty="0" smtClean="0"/>
                        <a:t>row</a:t>
                      </a:r>
                      <a:endParaRPr lang="en-US" sz="400" dirty="0"/>
                    </a:p>
                  </a:txBody>
                  <a:tcPr marL="18863" marR="18863" marT="9432" marB="9432" anchor="ctr"/>
                </a:tc>
              </a:tr>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sp>
        <p:nvSpPr>
          <p:cNvPr id="28" name="TextBox 27"/>
          <p:cNvSpPr txBox="1"/>
          <p:nvPr/>
        </p:nvSpPr>
        <p:spPr>
          <a:xfrm>
            <a:off x="2535384" y="2875045"/>
            <a:ext cx="911660" cy="369332"/>
          </a:xfrm>
          <a:prstGeom prst="rect">
            <a:avLst/>
          </a:prstGeom>
          <a:noFill/>
        </p:spPr>
        <p:txBody>
          <a:bodyPr wrap="none" rtlCol="0">
            <a:spAutoFit/>
          </a:bodyPr>
          <a:lstStyle/>
          <a:p>
            <a:r>
              <a:rPr lang="en-US" dirty="0" smtClean="0">
                <a:solidFill>
                  <a:schemeClr val="bg1">
                    <a:lumMod val="85000"/>
                  </a:schemeClr>
                </a:solidFill>
              </a:rPr>
              <a:t>Rows: 2</a:t>
            </a:r>
            <a:endParaRPr lang="en-US" dirty="0">
              <a:solidFill>
                <a:schemeClr val="bg1">
                  <a:lumMod val="85000"/>
                </a:schemeClr>
              </a:solidFill>
            </a:endParaRPr>
          </a:p>
        </p:txBody>
      </p:sp>
      <p:graphicFrame>
        <p:nvGraphicFramePr>
          <p:cNvPr id="29" name="Table 28"/>
          <p:cNvGraphicFramePr>
            <a:graphicFrameLocks noGrp="1"/>
          </p:cNvGraphicFramePr>
          <p:nvPr>
            <p:extLst/>
          </p:nvPr>
        </p:nvGraphicFramePr>
        <p:xfrm>
          <a:off x="2306367" y="2523390"/>
          <a:ext cx="1372639" cy="79824"/>
        </p:xfrm>
        <a:graphic>
          <a:graphicData uri="http://schemas.openxmlformats.org/drawingml/2006/table">
            <a:tbl>
              <a:tblPr bandRow="1">
                <a:tableStyleId>{5C22544A-7EE6-4342-B048-85BDC9FD1C3A}</a:tableStyleId>
              </a:tblPr>
              <a:tblGrid>
                <a:gridCol w="245651"/>
                <a:gridCol w="211373"/>
                <a:gridCol w="180816"/>
                <a:gridCol w="267386"/>
                <a:gridCol w="218681"/>
                <a:gridCol w="248732"/>
              </a:tblGrid>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sp>
        <p:nvSpPr>
          <p:cNvPr id="30" name="TextBox 29"/>
          <p:cNvSpPr txBox="1"/>
          <p:nvPr/>
        </p:nvSpPr>
        <p:spPr>
          <a:xfrm>
            <a:off x="2535384" y="2879924"/>
            <a:ext cx="911660" cy="369332"/>
          </a:xfrm>
          <a:prstGeom prst="rect">
            <a:avLst/>
          </a:prstGeom>
          <a:noFill/>
        </p:spPr>
        <p:txBody>
          <a:bodyPr wrap="none" rtlCol="0">
            <a:spAutoFit/>
          </a:bodyPr>
          <a:lstStyle/>
          <a:p>
            <a:r>
              <a:rPr lang="en-US" dirty="0" smtClean="0">
                <a:solidFill>
                  <a:schemeClr val="bg1">
                    <a:lumMod val="85000"/>
                  </a:schemeClr>
                </a:solidFill>
              </a:rPr>
              <a:t>Rows: 0</a:t>
            </a:r>
            <a:endParaRPr lang="en-US" dirty="0">
              <a:solidFill>
                <a:schemeClr val="bg1">
                  <a:lumMod val="85000"/>
                </a:schemeClr>
              </a:solidFill>
            </a:endParaRPr>
          </a:p>
        </p:txBody>
      </p:sp>
      <p:sp>
        <p:nvSpPr>
          <p:cNvPr id="31" name="TextBox 30"/>
          <p:cNvSpPr txBox="1"/>
          <p:nvPr/>
        </p:nvSpPr>
        <p:spPr>
          <a:xfrm>
            <a:off x="2539757" y="2877164"/>
            <a:ext cx="911660" cy="369332"/>
          </a:xfrm>
          <a:prstGeom prst="rect">
            <a:avLst/>
          </a:prstGeom>
          <a:noFill/>
        </p:spPr>
        <p:txBody>
          <a:bodyPr wrap="none" rtlCol="0">
            <a:spAutoFit/>
          </a:bodyPr>
          <a:lstStyle/>
          <a:p>
            <a:r>
              <a:rPr lang="en-US" dirty="0" smtClean="0">
                <a:solidFill>
                  <a:schemeClr val="bg1">
                    <a:lumMod val="85000"/>
                  </a:schemeClr>
                </a:solidFill>
              </a:rPr>
              <a:t>Rows: 1</a:t>
            </a:r>
            <a:endParaRPr lang="en-US" dirty="0">
              <a:solidFill>
                <a:schemeClr val="bg1">
                  <a:lumMod val="85000"/>
                </a:schemeClr>
              </a:solidFill>
            </a:endParaRPr>
          </a:p>
        </p:txBody>
      </p:sp>
    </p:spTree>
    <p:extLst>
      <p:ext uri="{BB962C8B-B14F-4D97-AF65-F5344CB8AC3E}">
        <p14:creationId xmlns:p14="http://schemas.microsoft.com/office/powerpoint/2010/main" val="129819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1" presetClass="exit"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par>
                                <p:cTn id="21" presetID="1" presetClass="exit"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par>
                                <p:cTn id="32" presetID="1" presetClass="exit" presetSubtype="0" fill="hold" grpId="1" nodeType="withEffect">
                                  <p:stCondLst>
                                    <p:cond delay="0"/>
                                  </p:stCondLst>
                                  <p:childTnLst>
                                    <p:set>
                                      <p:cBhvr>
                                        <p:cTn id="33" dur="1" fill="hold">
                                          <p:stCondLst>
                                            <p:cond delay="0"/>
                                          </p:stCondLst>
                                        </p:cTn>
                                        <p:tgtEl>
                                          <p:spTgt spid="25"/>
                                        </p:tgtEl>
                                        <p:attrNameLst>
                                          <p:attrName>style.visibility</p:attrName>
                                        </p:attrNameLst>
                                      </p:cBhvr>
                                      <p:to>
                                        <p:strVal val="hidden"/>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1000"/>
                                        <p:tgtEl>
                                          <p:spTgt spid="29"/>
                                        </p:tgtEl>
                                      </p:cBhvr>
                                    </p:animEffect>
                                    <p:anim calcmode="lin" valueType="num">
                                      <p:cBhvr>
                                        <p:cTn id="41" dur="1000" fill="hold"/>
                                        <p:tgtEl>
                                          <p:spTgt spid="29"/>
                                        </p:tgtEl>
                                        <p:attrNameLst>
                                          <p:attrName>ppt_x</p:attrName>
                                        </p:attrNameLst>
                                      </p:cBhvr>
                                      <p:tavLst>
                                        <p:tav tm="0">
                                          <p:val>
                                            <p:strVal val="#ppt_x"/>
                                          </p:val>
                                        </p:tav>
                                        <p:tav tm="100000">
                                          <p:val>
                                            <p:strVal val="#ppt_x"/>
                                          </p:val>
                                        </p:tav>
                                      </p:tavLst>
                                    </p:anim>
                                    <p:anim calcmode="lin" valueType="num">
                                      <p:cBhvr>
                                        <p:cTn id="42" dur="1000" fill="hold"/>
                                        <p:tgtEl>
                                          <p:spTgt spid="29"/>
                                        </p:tgtEl>
                                        <p:attrNameLst>
                                          <p:attrName>ppt_y</p:attrName>
                                        </p:attrNameLst>
                                      </p:cBhvr>
                                      <p:tavLst>
                                        <p:tav tm="0">
                                          <p:val>
                                            <p:strVal val="#ppt_y+.1"/>
                                          </p:val>
                                        </p:tav>
                                        <p:tav tm="100000">
                                          <p:val>
                                            <p:strVal val="#ppt_y"/>
                                          </p:val>
                                        </p:tav>
                                      </p:tavLst>
                                    </p:anim>
                                  </p:childTnLst>
                                </p:cTn>
                              </p:par>
                              <p:par>
                                <p:cTn id="43" presetID="1" presetClass="exit"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P spid="25" grpId="0"/>
      <p:bldP spid="25" grpId="1"/>
      <p:bldP spid="28" grpId="0"/>
      <p:bldP spid="30" grpId="0"/>
      <p:bldP spid="31" grpId="0"/>
      <p:bldP spid="31"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Distribution: </a:t>
            </a:r>
            <a:r>
              <a:rPr lang="en-US" dirty="0" smtClean="0">
                <a:solidFill>
                  <a:srgbClr val="FF0000"/>
                </a:solidFill>
              </a:rPr>
              <a:t>KEY </a:t>
            </a:r>
            <a:r>
              <a:rPr lang="en-US" dirty="0"/>
              <a:t>Example </a:t>
            </a:r>
            <a:r>
              <a:rPr lang="en-US" dirty="0" smtClean="0"/>
              <a:t>#2</a:t>
            </a:r>
            <a:endParaRPr lang="en-US" dirty="0"/>
          </a:p>
        </p:txBody>
      </p:sp>
      <p:sp>
        <p:nvSpPr>
          <p:cNvPr id="3" name="Content Placeholder 2"/>
          <p:cNvSpPr>
            <a:spLocks noGrp="1"/>
          </p:cNvSpPr>
          <p:nvPr>
            <p:ph idx="1"/>
          </p:nvPr>
        </p:nvSpPr>
        <p:spPr>
          <a:xfrm>
            <a:off x="268050" y="801726"/>
            <a:ext cx="3614530" cy="1132582"/>
          </a:xfrm>
          <a:solidFill>
            <a:schemeClr val="bg1">
              <a:lumMod val="85000"/>
            </a:schemeClr>
          </a:solidFill>
        </p:spPr>
        <p:txBody>
          <a:bodyPr numCol="1">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solidFill>
                  <a:sysClr val="windowText" lastClr="000000"/>
                </a:solidFill>
                <a:latin typeface="Consolas" charset="0"/>
                <a:ea typeface="Consolas" charset="0"/>
                <a:cs typeface="Consolas" charset="0"/>
              </a:rPr>
              <a:t>CREATE TABLE </a:t>
            </a:r>
            <a:r>
              <a:rPr lang="en-US" sz="1400" dirty="0" err="1" smtClean="0">
                <a:solidFill>
                  <a:sysClr val="windowText" lastClr="000000"/>
                </a:solidFill>
                <a:latin typeface="Consolas" charset="0"/>
                <a:ea typeface="Consolas" charset="0"/>
                <a:cs typeface="Consolas" charset="0"/>
              </a:rPr>
              <a:t>deep_dive</a:t>
            </a:r>
            <a:r>
              <a:rPr lang="en-US" sz="1400" dirty="0" smtClean="0">
                <a:solidFill>
                  <a:sysClr val="windowText" lastClr="000000"/>
                </a:solidFill>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   aid 	INT 	--audience_id</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   ,loc 	CHAR(3) 	--location</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   ,dt 	DATE	--date</a:t>
            </a:r>
          </a:p>
          <a:p>
            <a:pPr marL="0" indent="0" defTabSz="914400">
              <a:spcBef>
                <a:spcPts val="0"/>
              </a:spcBef>
              <a:buNone/>
            </a:pPr>
            <a:r>
              <a:rPr lang="en-US" sz="1400" dirty="0" smtClean="0">
                <a:solidFill>
                  <a:sysClr val="windowText" lastClr="000000"/>
                </a:solidFill>
                <a:latin typeface="Consolas" charset="0"/>
                <a:ea typeface="Consolas" charset="0"/>
                <a:cs typeface="Consolas" charset="0"/>
              </a:rPr>
              <a:t>) DISTSTYLE </a:t>
            </a:r>
            <a:r>
              <a:rPr lang="en-US" sz="1400" b="1" dirty="0">
                <a:solidFill>
                  <a:srgbClr val="FF0000"/>
                </a:solidFill>
                <a:latin typeface="Consolas" charset="0"/>
                <a:ea typeface="Consolas" charset="0"/>
                <a:cs typeface="Consolas" charset="0"/>
              </a:rPr>
              <a:t>KEY DISTKEY </a:t>
            </a:r>
            <a:r>
              <a:rPr lang="en-US" sz="1400" b="1" dirty="0" smtClean="0">
                <a:solidFill>
                  <a:srgbClr val="FF0000"/>
                </a:solidFill>
                <a:latin typeface="Consolas" charset="0"/>
                <a:ea typeface="Consolas" charset="0"/>
                <a:cs typeface="Consolas" charset="0"/>
              </a:rPr>
              <a:t>(aid)</a:t>
            </a:r>
            <a:r>
              <a:rPr lang="en-US" sz="1400" dirty="0" smtClean="0">
                <a:solidFill>
                  <a:sysClr val="windowText" lastClr="000000"/>
                </a:solidFill>
                <a:latin typeface="Consolas" charset="0"/>
                <a:ea typeface="Consolas" charset="0"/>
                <a:cs typeface="Consolas" charset="0"/>
              </a:rPr>
              <a:t>;</a:t>
            </a:r>
            <a:endParaRPr lang="en-US" sz="1100" dirty="0">
              <a:solidFill>
                <a:sysClr val="windowText" lastClr="000000"/>
              </a:solidFill>
              <a:latin typeface="Consolas" charset="0"/>
              <a:ea typeface="Consolas" charset="0"/>
              <a:cs typeface="Consolas" charset="0"/>
            </a:endParaRPr>
          </a:p>
          <a:p>
            <a:pPr marL="0" lvl="0" indent="0" defTabSz="914400">
              <a:spcBef>
                <a:spcPts val="0"/>
              </a:spcBef>
              <a:buNone/>
            </a:pPr>
            <a:endParaRPr lang="en-US" sz="1100" dirty="0">
              <a:solidFill>
                <a:sysClr val="windowText" lastClr="000000"/>
              </a:solidFill>
              <a:latin typeface="Consolas" charset="0"/>
              <a:ea typeface="Consolas" charset="0"/>
              <a:cs typeface="Consolas" charset="0"/>
            </a:endParaRPr>
          </a:p>
        </p:txBody>
      </p:sp>
      <p:grpSp>
        <p:nvGrpSpPr>
          <p:cNvPr id="4" name="Group 3"/>
          <p:cNvGrpSpPr/>
          <p:nvPr/>
        </p:nvGrpSpPr>
        <p:grpSpPr>
          <a:xfrm>
            <a:off x="625703" y="2007566"/>
            <a:ext cx="7014812" cy="2123723"/>
            <a:chOff x="926681" y="1202271"/>
            <a:chExt cx="10250760" cy="3103403"/>
          </a:xfrm>
          <a:effectLst/>
        </p:grpSpPr>
        <p:sp>
          <p:nvSpPr>
            <p:cNvPr id="5" name="Rectangle 4"/>
            <p:cNvSpPr/>
            <p:nvPr/>
          </p:nvSpPr>
          <p:spPr>
            <a:xfrm>
              <a:off x="926681" y="1239820"/>
              <a:ext cx="4759282" cy="3065854"/>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lstStyle/>
            <a:p>
              <a:pPr algn="ctr" defTabSz="457189"/>
              <a:r>
                <a:rPr lang="en-US" sz="900" dirty="0" smtClean="0">
                  <a:solidFill>
                    <a:srgbClr val="333334"/>
                  </a:solidFill>
                </a:rPr>
                <a:t>CN1</a:t>
              </a:r>
              <a:endParaRPr lang="en-US" sz="900" dirty="0">
                <a:solidFill>
                  <a:srgbClr val="333334"/>
                </a:solidFill>
              </a:endParaRPr>
            </a:p>
          </p:txBody>
        </p:sp>
        <p:sp>
          <p:nvSpPr>
            <p:cNvPr id="6" name="Rectangle 5"/>
            <p:cNvSpPr/>
            <p:nvPr/>
          </p:nvSpPr>
          <p:spPr>
            <a:xfrm>
              <a:off x="1132426" y="1397499"/>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bg1">
                      <a:lumMod val="85000"/>
                    </a:schemeClr>
                  </a:solidFill>
                </a:rPr>
                <a:t>Slice </a:t>
              </a:r>
              <a:r>
                <a:rPr lang="en-US" sz="900" dirty="0" smtClean="0">
                  <a:solidFill>
                    <a:schemeClr val="bg1">
                      <a:lumMod val="85000"/>
                    </a:schemeClr>
                  </a:solidFill>
                </a:rPr>
                <a:t>0</a:t>
              </a:r>
              <a:endParaRPr lang="en-US" sz="900" dirty="0">
                <a:solidFill>
                  <a:schemeClr val="bg1">
                    <a:lumMod val="85000"/>
                  </a:schemeClr>
                </a:solidFill>
              </a:endParaRPr>
            </a:p>
          </p:txBody>
        </p:sp>
        <p:sp>
          <p:nvSpPr>
            <p:cNvPr id="7" name="Rectangle 6"/>
            <p:cNvSpPr/>
            <p:nvPr/>
          </p:nvSpPr>
          <p:spPr>
            <a:xfrm>
              <a:off x="3329019" y="1397661"/>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bg1">
                      <a:lumMod val="85000"/>
                    </a:schemeClr>
                  </a:solidFill>
                </a:rPr>
                <a:t>Slice </a:t>
              </a:r>
              <a:r>
                <a:rPr lang="en-US" sz="900" dirty="0" smtClean="0">
                  <a:solidFill>
                    <a:schemeClr val="bg1">
                      <a:lumMod val="85000"/>
                    </a:schemeClr>
                  </a:solidFill>
                </a:rPr>
                <a:t>1</a:t>
              </a:r>
              <a:endParaRPr lang="en-US" sz="900" dirty="0">
                <a:solidFill>
                  <a:schemeClr val="bg1">
                    <a:lumMod val="85000"/>
                  </a:schemeClr>
                </a:solidFill>
              </a:endParaRPr>
            </a:p>
          </p:txBody>
        </p:sp>
        <p:sp>
          <p:nvSpPr>
            <p:cNvPr id="8" name="Rectangle 7"/>
            <p:cNvSpPr/>
            <p:nvPr/>
          </p:nvSpPr>
          <p:spPr>
            <a:xfrm>
              <a:off x="6418159" y="1202271"/>
              <a:ext cx="4759282" cy="3092763"/>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lstStyle/>
            <a:p>
              <a:pPr algn="ctr" defTabSz="457189"/>
              <a:r>
                <a:rPr lang="en-US" sz="900" dirty="0" smtClean="0">
                  <a:solidFill>
                    <a:srgbClr val="333334"/>
                  </a:solidFill>
                </a:rPr>
                <a:t>CN2</a:t>
              </a:r>
              <a:endParaRPr lang="en-US" sz="900" dirty="0">
                <a:solidFill>
                  <a:srgbClr val="333334"/>
                </a:solidFill>
              </a:endParaRPr>
            </a:p>
          </p:txBody>
        </p:sp>
        <p:sp>
          <p:nvSpPr>
            <p:cNvPr id="9" name="Rectangle 8"/>
            <p:cNvSpPr/>
            <p:nvPr/>
          </p:nvSpPr>
          <p:spPr>
            <a:xfrm>
              <a:off x="6644805" y="1393535"/>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bg1">
                      <a:lumMod val="85000"/>
                    </a:schemeClr>
                  </a:solidFill>
                </a:rPr>
                <a:t>Slice 2</a:t>
              </a:r>
            </a:p>
          </p:txBody>
        </p:sp>
        <p:sp>
          <p:nvSpPr>
            <p:cNvPr id="10" name="Rectangle 9"/>
            <p:cNvSpPr/>
            <p:nvPr/>
          </p:nvSpPr>
          <p:spPr>
            <a:xfrm>
              <a:off x="8841398" y="1381126"/>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bg1">
                      <a:lumMod val="85000"/>
                    </a:schemeClr>
                  </a:solidFill>
                </a:rPr>
                <a:t>Slice </a:t>
              </a:r>
              <a:r>
                <a:rPr lang="en-US" sz="900" dirty="0" smtClean="0">
                  <a:solidFill>
                    <a:schemeClr val="bg1">
                      <a:lumMod val="85000"/>
                    </a:schemeClr>
                  </a:solidFill>
                </a:rPr>
                <a:t>3</a:t>
              </a:r>
              <a:endParaRPr lang="en-US" sz="900" dirty="0">
                <a:solidFill>
                  <a:schemeClr val="bg1">
                    <a:lumMod val="85000"/>
                  </a:schemeClr>
                </a:solidFill>
              </a:endParaRPr>
            </a:p>
          </p:txBody>
        </p:sp>
      </p:grpSp>
      <p:sp>
        <p:nvSpPr>
          <p:cNvPr id="11" name="Content Placeholder 2"/>
          <p:cNvSpPr txBox="1">
            <a:spLocks/>
          </p:cNvSpPr>
          <p:nvPr/>
        </p:nvSpPr>
        <p:spPr>
          <a:xfrm>
            <a:off x="4383638" y="801726"/>
            <a:ext cx="3466134" cy="1132582"/>
          </a:xfrm>
          <a:prstGeom prst="rect">
            <a:avLst/>
          </a:prstGeom>
          <a:solidFill>
            <a:schemeClr val="bg1">
              <a:lumMod val="85000"/>
            </a:schemeClr>
          </a:solidFill>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1800" kern="1200">
                <a:ln>
                  <a:noFill/>
                </a:ln>
                <a:solidFill>
                  <a:schemeClr val="bg1"/>
                </a:solidFill>
                <a:latin typeface="Arial"/>
                <a:ea typeface="+mn-ea"/>
                <a:cs typeface="Arial"/>
              </a:defRPr>
            </a:lvl1pPr>
            <a:lvl2pPr marL="742950" indent="-285750" algn="l" defTabSz="457200" rtl="0" eaLnBrk="1" latinLnBrk="0" hangingPunct="1">
              <a:spcBef>
                <a:spcPct val="20000"/>
              </a:spcBef>
              <a:buFont typeface="Arial"/>
              <a:buChar char="–"/>
              <a:defRPr sz="1600" kern="1200">
                <a:ln>
                  <a:noFill/>
                </a:ln>
                <a:solidFill>
                  <a:schemeClr val="bg1"/>
                </a:solidFill>
                <a:latin typeface="Arial"/>
                <a:ea typeface="+mn-ea"/>
                <a:cs typeface="Arial"/>
              </a:defRPr>
            </a:lvl2pPr>
            <a:lvl3pPr marL="1143000" indent="-228600" algn="l" defTabSz="457200" rtl="0" eaLnBrk="1" latinLnBrk="0" hangingPunct="1">
              <a:spcBef>
                <a:spcPct val="20000"/>
              </a:spcBef>
              <a:buFont typeface="Arial"/>
              <a:buChar char="•"/>
              <a:defRPr sz="1400" kern="1200">
                <a:ln>
                  <a:noFill/>
                </a:ln>
                <a:solidFill>
                  <a:schemeClr val="bg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a:spcBef>
                <a:spcPts val="0"/>
              </a:spcBef>
              <a:buFontTx/>
              <a:buNone/>
            </a:pPr>
            <a:r>
              <a:rPr lang="en-US" sz="1400" dirty="0" smtClean="0">
                <a:solidFill>
                  <a:sysClr val="windowText" lastClr="000000"/>
                </a:solidFill>
                <a:latin typeface="Consolas" charset="0"/>
                <a:ea typeface="Consolas" charset="0"/>
                <a:cs typeface="Consolas" charset="0"/>
              </a:rPr>
              <a:t>INSERT INTO </a:t>
            </a:r>
            <a:r>
              <a:rPr lang="en-US" sz="1400" dirty="0" err="1" smtClean="0">
                <a:solidFill>
                  <a:sysClr val="windowText" lastClr="000000"/>
                </a:solidFill>
                <a:latin typeface="Consolas" charset="0"/>
                <a:ea typeface="Consolas" charset="0"/>
                <a:cs typeface="Consolas" charset="0"/>
              </a:rPr>
              <a:t>deep_dive</a:t>
            </a:r>
            <a:r>
              <a:rPr lang="en-US" sz="1400" dirty="0" smtClean="0">
                <a:solidFill>
                  <a:sysClr val="windowText" lastClr="000000"/>
                </a:solidFill>
                <a:latin typeface="Consolas" charset="0"/>
                <a:ea typeface="Consolas" charset="0"/>
                <a:cs typeface="Consolas" charset="0"/>
              </a:rPr>
              <a:t> VALUES </a:t>
            </a:r>
          </a:p>
          <a:p>
            <a:pPr marL="0" indent="0" defTabSz="914400">
              <a:spcBef>
                <a:spcPts val="0"/>
              </a:spcBef>
              <a:buFontTx/>
              <a:buNone/>
            </a:pPr>
            <a:r>
              <a:rPr lang="en-US" sz="1400" dirty="0">
                <a:solidFill>
                  <a:sysClr val="windowText" lastClr="000000"/>
                </a:solidFill>
                <a:latin typeface="Consolas" charset="0"/>
                <a:ea typeface="Consolas" charset="0"/>
                <a:cs typeface="Consolas" charset="0"/>
              </a:rPr>
              <a:t>(1,</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SFO</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2016-09-01</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p>
          <a:p>
            <a:pPr marL="0" indent="0" defTabSz="914400">
              <a:spcBef>
                <a:spcPts val="0"/>
              </a:spcBef>
              <a:buFontTx/>
              <a:buNone/>
            </a:pPr>
            <a:r>
              <a:rPr lang="en-US" sz="1400" dirty="0">
                <a:solidFill>
                  <a:sysClr val="windowText" lastClr="000000"/>
                </a:solidFill>
                <a:latin typeface="Consolas" charset="0"/>
                <a:ea typeface="Consolas" charset="0"/>
                <a:cs typeface="Consolas" charset="0"/>
              </a:rPr>
              <a:t>(2,</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JFK</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2016-09-14</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p>
          <a:p>
            <a:pPr marL="0" indent="0" defTabSz="914400">
              <a:spcBef>
                <a:spcPts val="0"/>
              </a:spcBef>
              <a:buFontTx/>
              <a:buNone/>
            </a:pPr>
            <a:r>
              <a:rPr lang="en-US" sz="1400" dirty="0">
                <a:solidFill>
                  <a:sysClr val="windowText" lastClr="000000"/>
                </a:solidFill>
                <a:latin typeface="Consolas" charset="0"/>
                <a:ea typeface="Consolas" charset="0"/>
                <a:cs typeface="Consolas" charset="0"/>
              </a:rPr>
              <a:t>(3,</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SFO</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2017-04-01</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p>
          <a:p>
            <a:pPr marL="0" indent="0" defTabSz="914400">
              <a:spcBef>
                <a:spcPts val="0"/>
              </a:spcBef>
              <a:buFontTx/>
              <a:buNone/>
            </a:pPr>
            <a:r>
              <a:rPr lang="en-US" sz="1400" dirty="0">
                <a:solidFill>
                  <a:sysClr val="windowText" lastClr="000000"/>
                </a:solidFill>
                <a:latin typeface="Consolas" charset="0"/>
                <a:ea typeface="Consolas" charset="0"/>
                <a:cs typeface="Consolas" charset="0"/>
              </a:rPr>
              <a:t>(4,</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JFK</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r>
              <a:rPr lang="nl-NL" sz="1400" dirty="0">
                <a:solidFill>
                  <a:sysClr val="windowText" lastClr="000000"/>
                </a:solidFill>
                <a:latin typeface="Consolas" charset="0"/>
                <a:ea typeface="Consolas" charset="0"/>
                <a:cs typeface="Consolas" charset="0"/>
              </a:rPr>
              <a:t> '</a:t>
            </a:r>
            <a:r>
              <a:rPr lang="en-US" sz="1400" dirty="0">
                <a:solidFill>
                  <a:sysClr val="windowText" lastClr="000000"/>
                </a:solidFill>
                <a:latin typeface="Consolas" charset="0"/>
                <a:ea typeface="Consolas" charset="0"/>
                <a:cs typeface="Consolas" charset="0"/>
              </a:rPr>
              <a:t>2017-05-14</a:t>
            </a:r>
            <a:r>
              <a:rPr lang="uk-UA" sz="1400" dirty="0">
                <a:solidFill>
                  <a:sysClr val="windowText" lastClr="000000"/>
                </a:solidFill>
                <a:latin typeface="Consolas" charset="0"/>
                <a:ea typeface="Consolas" charset="0"/>
                <a:cs typeface="Consolas" charset="0"/>
              </a:rPr>
              <a:t>'</a:t>
            </a:r>
            <a:r>
              <a:rPr lang="en-US" sz="1400" dirty="0">
                <a:solidFill>
                  <a:sysClr val="windowText" lastClr="000000"/>
                </a:solidFill>
                <a:latin typeface="Consolas" charset="0"/>
                <a:ea typeface="Consolas" charset="0"/>
                <a:cs typeface="Consolas" charset="0"/>
              </a:rPr>
              <a:t>);</a:t>
            </a:r>
          </a:p>
        </p:txBody>
      </p:sp>
      <p:graphicFrame>
        <p:nvGraphicFramePr>
          <p:cNvPr id="12" name="Table 11"/>
          <p:cNvGraphicFramePr>
            <a:graphicFrameLocks noGrp="1"/>
          </p:cNvGraphicFramePr>
          <p:nvPr/>
        </p:nvGraphicFramePr>
        <p:xfrm>
          <a:off x="802148" y="2163535"/>
          <a:ext cx="1372639" cy="319296"/>
        </p:xfrm>
        <a:graphic>
          <a:graphicData uri="http://schemas.openxmlformats.org/drawingml/2006/table">
            <a:tbl>
              <a:tblPr firstRow="1" bandRow="1">
                <a:tableStyleId>{5C22544A-7EE6-4342-B048-85BDC9FD1C3A}</a:tableStyleId>
              </a:tblPr>
              <a:tblGrid>
                <a:gridCol w="245651"/>
                <a:gridCol w="211373"/>
                <a:gridCol w="180816"/>
                <a:gridCol w="267386"/>
                <a:gridCol w="218681"/>
                <a:gridCol w="248732"/>
              </a:tblGrid>
              <a:tr h="76500">
                <a:tc gridSpan="6">
                  <a:txBody>
                    <a:bodyPr/>
                    <a:lstStyle/>
                    <a:p>
                      <a:pPr algn="ctr"/>
                      <a:r>
                        <a:rPr lang="en-US" sz="400" dirty="0" smtClean="0"/>
                        <a:t>Table:</a:t>
                      </a:r>
                      <a:r>
                        <a:rPr lang="en-US" sz="400" baseline="0" dirty="0" smtClean="0"/>
                        <a:t> loft_deep_dive</a:t>
                      </a:r>
                      <a:endParaRPr lang="en-US" sz="400" dirty="0"/>
                    </a:p>
                  </a:txBody>
                  <a:tcPr marL="18863" marR="18863" marT="9432" marB="9432"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76500">
                <a:tc gridSpan="3">
                  <a:txBody>
                    <a:bodyPr/>
                    <a:lstStyle/>
                    <a:p>
                      <a:pPr algn="ctr"/>
                      <a:r>
                        <a:rPr lang="en-US" sz="400" b="1" dirty="0" smtClean="0"/>
                        <a:t>User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c gridSpan="3">
                  <a:txBody>
                    <a:bodyPr/>
                    <a:lstStyle/>
                    <a:p>
                      <a:pPr algn="ctr"/>
                      <a:r>
                        <a:rPr lang="en-US" sz="400" b="1" dirty="0" smtClean="0"/>
                        <a:t>System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r>
              <a:tr h="76500">
                <a:tc>
                  <a:txBody>
                    <a:bodyPr/>
                    <a:lstStyle/>
                    <a:p>
                      <a:pPr algn="ctr"/>
                      <a:r>
                        <a:rPr lang="en-US" sz="400" dirty="0" smtClean="0"/>
                        <a:t>aid</a:t>
                      </a:r>
                      <a:endParaRPr lang="en-US" sz="400" dirty="0"/>
                    </a:p>
                  </a:txBody>
                  <a:tcPr marL="18863" marR="18863" marT="9432" marB="9432" anchor="ctr"/>
                </a:tc>
                <a:tc>
                  <a:txBody>
                    <a:bodyPr/>
                    <a:lstStyle/>
                    <a:p>
                      <a:pPr algn="ctr"/>
                      <a:r>
                        <a:rPr lang="en-US" sz="400" dirty="0" smtClean="0"/>
                        <a:t>loc</a:t>
                      </a:r>
                      <a:endParaRPr lang="en-US" sz="400" dirty="0"/>
                    </a:p>
                  </a:txBody>
                  <a:tcPr marL="18863" marR="18863" marT="9432" marB="9432" anchor="ctr"/>
                </a:tc>
                <a:tc>
                  <a:txBody>
                    <a:bodyPr/>
                    <a:lstStyle/>
                    <a:p>
                      <a:pPr algn="ctr"/>
                      <a:r>
                        <a:rPr lang="en-US" sz="400" dirty="0" smtClean="0"/>
                        <a:t>dt</a:t>
                      </a:r>
                      <a:endParaRPr lang="en-US" sz="400" dirty="0"/>
                    </a:p>
                  </a:txBody>
                  <a:tcPr marL="18863" marR="18863" marT="9432" marB="9432" anchor="ctr"/>
                </a:tc>
                <a:tc>
                  <a:txBody>
                    <a:bodyPr/>
                    <a:lstStyle/>
                    <a:p>
                      <a:pPr algn="ctr"/>
                      <a:r>
                        <a:rPr lang="en-US" sz="400" dirty="0" smtClean="0"/>
                        <a:t>ins</a:t>
                      </a:r>
                      <a:endParaRPr lang="en-US" sz="400" dirty="0"/>
                    </a:p>
                  </a:txBody>
                  <a:tcPr marL="18863" marR="18863" marT="9432" marB="9432" anchor="ctr"/>
                </a:tc>
                <a:tc>
                  <a:txBody>
                    <a:bodyPr/>
                    <a:lstStyle/>
                    <a:p>
                      <a:pPr algn="ctr"/>
                      <a:r>
                        <a:rPr lang="en-US" sz="400" dirty="0" smtClean="0"/>
                        <a:t>del</a:t>
                      </a:r>
                      <a:endParaRPr lang="en-US" sz="400" dirty="0"/>
                    </a:p>
                  </a:txBody>
                  <a:tcPr marL="18863" marR="18863" marT="9432" marB="9432" anchor="ctr"/>
                </a:tc>
                <a:tc>
                  <a:txBody>
                    <a:bodyPr/>
                    <a:lstStyle/>
                    <a:p>
                      <a:pPr algn="ctr"/>
                      <a:r>
                        <a:rPr lang="en-US" sz="400" dirty="0" smtClean="0"/>
                        <a:t>row</a:t>
                      </a:r>
                      <a:endParaRPr lang="en-US" sz="400" dirty="0"/>
                    </a:p>
                  </a:txBody>
                  <a:tcPr marL="18863" marR="18863" marT="9432" marB="9432" anchor="ctr"/>
                </a:tc>
              </a:tr>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graphicFrame>
        <p:nvGraphicFramePr>
          <p:cNvPr id="13" name="Table 12"/>
          <p:cNvGraphicFramePr>
            <a:graphicFrameLocks noGrp="1"/>
          </p:cNvGraphicFramePr>
          <p:nvPr/>
        </p:nvGraphicFramePr>
        <p:xfrm>
          <a:off x="2296036" y="2163535"/>
          <a:ext cx="1372639" cy="319296"/>
        </p:xfrm>
        <a:graphic>
          <a:graphicData uri="http://schemas.openxmlformats.org/drawingml/2006/table">
            <a:tbl>
              <a:tblPr firstRow="1" bandRow="1">
                <a:tableStyleId>{5C22544A-7EE6-4342-B048-85BDC9FD1C3A}</a:tableStyleId>
              </a:tblPr>
              <a:tblGrid>
                <a:gridCol w="245651"/>
                <a:gridCol w="211373"/>
                <a:gridCol w="180816"/>
                <a:gridCol w="267386"/>
                <a:gridCol w="218681"/>
                <a:gridCol w="248732"/>
              </a:tblGrid>
              <a:tr h="76500">
                <a:tc gridSpan="6">
                  <a:txBody>
                    <a:bodyPr/>
                    <a:lstStyle/>
                    <a:p>
                      <a:pPr algn="ctr"/>
                      <a:r>
                        <a:rPr lang="en-US" sz="400" dirty="0" smtClean="0"/>
                        <a:t>Table:</a:t>
                      </a:r>
                      <a:r>
                        <a:rPr lang="en-US" sz="400" baseline="0" dirty="0" smtClean="0"/>
                        <a:t> loft_deep_dive</a:t>
                      </a:r>
                      <a:endParaRPr lang="en-US" sz="400" dirty="0"/>
                    </a:p>
                  </a:txBody>
                  <a:tcPr marL="18863" marR="18863" marT="9432" marB="9432"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76500">
                <a:tc gridSpan="3">
                  <a:txBody>
                    <a:bodyPr/>
                    <a:lstStyle/>
                    <a:p>
                      <a:pPr algn="ctr"/>
                      <a:r>
                        <a:rPr lang="en-US" sz="400" b="1" dirty="0" smtClean="0"/>
                        <a:t>User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c gridSpan="3">
                  <a:txBody>
                    <a:bodyPr/>
                    <a:lstStyle/>
                    <a:p>
                      <a:pPr algn="ctr"/>
                      <a:r>
                        <a:rPr lang="en-US" sz="400" b="1" dirty="0" smtClean="0"/>
                        <a:t>System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r>
              <a:tr h="76500">
                <a:tc>
                  <a:txBody>
                    <a:bodyPr/>
                    <a:lstStyle/>
                    <a:p>
                      <a:pPr algn="ctr"/>
                      <a:r>
                        <a:rPr lang="en-US" sz="400" dirty="0" smtClean="0"/>
                        <a:t>aid</a:t>
                      </a:r>
                      <a:endParaRPr lang="en-US" sz="400" dirty="0"/>
                    </a:p>
                  </a:txBody>
                  <a:tcPr marL="18863" marR="18863" marT="9432" marB="9432" anchor="ctr"/>
                </a:tc>
                <a:tc>
                  <a:txBody>
                    <a:bodyPr/>
                    <a:lstStyle/>
                    <a:p>
                      <a:pPr algn="ctr"/>
                      <a:r>
                        <a:rPr lang="en-US" sz="400" dirty="0" smtClean="0"/>
                        <a:t>loc</a:t>
                      </a:r>
                      <a:endParaRPr lang="en-US" sz="400" dirty="0"/>
                    </a:p>
                  </a:txBody>
                  <a:tcPr marL="18863" marR="18863" marT="9432" marB="9432" anchor="ctr"/>
                </a:tc>
                <a:tc>
                  <a:txBody>
                    <a:bodyPr/>
                    <a:lstStyle/>
                    <a:p>
                      <a:pPr algn="ctr"/>
                      <a:r>
                        <a:rPr lang="en-US" sz="400" dirty="0" smtClean="0"/>
                        <a:t>dt</a:t>
                      </a:r>
                      <a:endParaRPr lang="en-US" sz="400" dirty="0"/>
                    </a:p>
                  </a:txBody>
                  <a:tcPr marL="18863" marR="18863" marT="9432" marB="9432" anchor="ctr"/>
                </a:tc>
                <a:tc>
                  <a:txBody>
                    <a:bodyPr/>
                    <a:lstStyle/>
                    <a:p>
                      <a:pPr algn="ctr"/>
                      <a:r>
                        <a:rPr lang="en-US" sz="400" dirty="0" smtClean="0"/>
                        <a:t>ins</a:t>
                      </a:r>
                      <a:endParaRPr lang="en-US" sz="400" dirty="0"/>
                    </a:p>
                  </a:txBody>
                  <a:tcPr marL="18863" marR="18863" marT="9432" marB="9432" anchor="ctr"/>
                </a:tc>
                <a:tc>
                  <a:txBody>
                    <a:bodyPr/>
                    <a:lstStyle/>
                    <a:p>
                      <a:pPr algn="ctr"/>
                      <a:r>
                        <a:rPr lang="en-US" sz="400" dirty="0" smtClean="0"/>
                        <a:t>del</a:t>
                      </a:r>
                      <a:endParaRPr lang="en-US" sz="400" dirty="0"/>
                    </a:p>
                  </a:txBody>
                  <a:tcPr marL="18863" marR="18863" marT="9432" marB="9432" anchor="ctr"/>
                </a:tc>
                <a:tc>
                  <a:txBody>
                    <a:bodyPr/>
                    <a:lstStyle/>
                    <a:p>
                      <a:pPr algn="ctr"/>
                      <a:r>
                        <a:rPr lang="en-US" sz="400" dirty="0" smtClean="0"/>
                        <a:t>row</a:t>
                      </a:r>
                      <a:endParaRPr lang="en-US" sz="400" dirty="0"/>
                    </a:p>
                  </a:txBody>
                  <a:tcPr marL="18863" marR="18863" marT="9432" marB="9432" anchor="ctr"/>
                </a:tc>
              </a:tr>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graphicFrame>
        <p:nvGraphicFramePr>
          <p:cNvPr id="14" name="Table 13"/>
          <p:cNvGraphicFramePr>
            <a:graphicFrameLocks noGrp="1"/>
          </p:cNvGraphicFramePr>
          <p:nvPr/>
        </p:nvGraphicFramePr>
        <p:xfrm>
          <a:off x="4575359" y="2162872"/>
          <a:ext cx="1372639" cy="319296"/>
        </p:xfrm>
        <a:graphic>
          <a:graphicData uri="http://schemas.openxmlformats.org/drawingml/2006/table">
            <a:tbl>
              <a:tblPr firstRow="1" bandRow="1">
                <a:tableStyleId>{5C22544A-7EE6-4342-B048-85BDC9FD1C3A}</a:tableStyleId>
              </a:tblPr>
              <a:tblGrid>
                <a:gridCol w="245651"/>
                <a:gridCol w="211373"/>
                <a:gridCol w="180816"/>
                <a:gridCol w="267386"/>
                <a:gridCol w="218681"/>
                <a:gridCol w="248732"/>
              </a:tblGrid>
              <a:tr h="76500">
                <a:tc gridSpan="6">
                  <a:txBody>
                    <a:bodyPr/>
                    <a:lstStyle/>
                    <a:p>
                      <a:pPr algn="ctr"/>
                      <a:r>
                        <a:rPr lang="en-US" sz="400" dirty="0" smtClean="0"/>
                        <a:t>Table:</a:t>
                      </a:r>
                      <a:r>
                        <a:rPr lang="en-US" sz="400" baseline="0" dirty="0" smtClean="0"/>
                        <a:t> loft_deep_dive</a:t>
                      </a:r>
                      <a:endParaRPr lang="en-US" sz="400" dirty="0"/>
                    </a:p>
                  </a:txBody>
                  <a:tcPr marL="18863" marR="18863" marT="9432" marB="9432"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76500">
                <a:tc gridSpan="3">
                  <a:txBody>
                    <a:bodyPr/>
                    <a:lstStyle/>
                    <a:p>
                      <a:pPr algn="ctr"/>
                      <a:r>
                        <a:rPr lang="en-US" sz="400" b="1" dirty="0" smtClean="0"/>
                        <a:t>User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c gridSpan="3">
                  <a:txBody>
                    <a:bodyPr/>
                    <a:lstStyle/>
                    <a:p>
                      <a:pPr algn="ctr"/>
                      <a:r>
                        <a:rPr lang="en-US" sz="400" b="1" dirty="0" smtClean="0"/>
                        <a:t>System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r>
              <a:tr h="76500">
                <a:tc>
                  <a:txBody>
                    <a:bodyPr/>
                    <a:lstStyle/>
                    <a:p>
                      <a:pPr algn="ctr"/>
                      <a:r>
                        <a:rPr lang="en-US" sz="400" dirty="0" smtClean="0"/>
                        <a:t>aid</a:t>
                      </a:r>
                      <a:endParaRPr lang="en-US" sz="400" dirty="0"/>
                    </a:p>
                  </a:txBody>
                  <a:tcPr marL="18863" marR="18863" marT="9432" marB="9432" anchor="ctr"/>
                </a:tc>
                <a:tc>
                  <a:txBody>
                    <a:bodyPr/>
                    <a:lstStyle/>
                    <a:p>
                      <a:pPr algn="ctr"/>
                      <a:r>
                        <a:rPr lang="en-US" sz="400" dirty="0" smtClean="0"/>
                        <a:t>loc</a:t>
                      </a:r>
                      <a:endParaRPr lang="en-US" sz="400" dirty="0"/>
                    </a:p>
                  </a:txBody>
                  <a:tcPr marL="18863" marR="18863" marT="9432" marB="9432" anchor="ctr"/>
                </a:tc>
                <a:tc>
                  <a:txBody>
                    <a:bodyPr/>
                    <a:lstStyle/>
                    <a:p>
                      <a:pPr algn="ctr"/>
                      <a:r>
                        <a:rPr lang="en-US" sz="400" dirty="0" smtClean="0"/>
                        <a:t>dt</a:t>
                      </a:r>
                      <a:endParaRPr lang="en-US" sz="400" dirty="0"/>
                    </a:p>
                  </a:txBody>
                  <a:tcPr marL="18863" marR="18863" marT="9432" marB="9432" anchor="ctr"/>
                </a:tc>
                <a:tc>
                  <a:txBody>
                    <a:bodyPr/>
                    <a:lstStyle/>
                    <a:p>
                      <a:pPr algn="ctr"/>
                      <a:r>
                        <a:rPr lang="en-US" sz="400" dirty="0" smtClean="0"/>
                        <a:t>ins</a:t>
                      </a:r>
                      <a:endParaRPr lang="en-US" sz="400" dirty="0"/>
                    </a:p>
                  </a:txBody>
                  <a:tcPr marL="18863" marR="18863" marT="9432" marB="9432" anchor="ctr"/>
                </a:tc>
                <a:tc>
                  <a:txBody>
                    <a:bodyPr/>
                    <a:lstStyle/>
                    <a:p>
                      <a:pPr algn="ctr"/>
                      <a:r>
                        <a:rPr lang="en-US" sz="400" dirty="0" smtClean="0"/>
                        <a:t>del</a:t>
                      </a:r>
                      <a:endParaRPr lang="en-US" sz="400" dirty="0"/>
                    </a:p>
                  </a:txBody>
                  <a:tcPr marL="18863" marR="18863" marT="9432" marB="9432" anchor="ctr"/>
                </a:tc>
                <a:tc>
                  <a:txBody>
                    <a:bodyPr/>
                    <a:lstStyle/>
                    <a:p>
                      <a:pPr algn="ctr"/>
                      <a:r>
                        <a:rPr lang="en-US" sz="400" dirty="0" smtClean="0"/>
                        <a:t>row</a:t>
                      </a:r>
                      <a:endParaRPr lang="en-US" sz="400" dirty="0"/>
                    </a:p>
                  </a:txBody>
                  <a:tcPr marL="18863" marR="18863" marT="9432" marB="9432" anchor="ctr"/>
                </a:tc>
              </a:tr>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graphicFrame>
        <p:nvGraphicFramePr>
          <p:cNvPr id="15" name="Table 14"/>
          <p:cNvGraphicFramePr>
            <a:graphicFrameLocks noGrp="1"/>
          </p:cNvGraphicFramePr>
          <p:nvPr/>
        </p:nvGraphicFramePr>
        <p:xfrm>
          <a:off x="6078534" y="2151248"/>
          <a:ext cx="1372639" cy="319296"/>
        </p:xfrm>
        <a:graphic>
          <a:graphicData uri="http://schemas.openxmlformats.org/drawingml/2006/table">
            <a:tbl>
              <a:tblPr firstRow="1" bandRow="1">
                <a:tableStyleId>{5C22544A-7EE6-4342-B048-85BDC9FD1C3A}</a:tableStyleId>
              </a:tblPr>
              <a:tblGrid>
                <a:gridCol w="245651"/>
                <a:gridCol w="211373"/>
                <a:gridCol w="180816"/>
                <a:gridCol w="267386"/>
                <a:gridCol w="218681"/>
                <a:gridCol w="248732"/>
              </a:tblGrid>
              <a:tr h="76500">
                <a:tc gridSpan="6">
                  <a:txBody>
                    <a:bodyPr/>
                    <a:lstStyle/>
                    <a:p>
                      <a:pPr algn="ctr"/>
                      <a:r>
                        <a:rPr lang="en-US" sz="400" dirty="0" smtClean="0"/>
                        <a:t>Table:</a:t>
                      </a:r>
                      <a:r>
                        <a:rPr lang="en-US" sz="400" baseline="0" dirty="0" smtClean="0"/>
                        <a:t> loft_deep_dive</a:t>
                      </a:r>
                      <a:endParaRPr lang="en-US" sz="400" dirty="0"/>
                    </a:p>
                  </a:txBody>
                  <a:tcPr marL="18863" marR="18863" marT="9432" marB="9432"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76500">
                <a:tc gridSpan="3">
                  <a:txBody>
                    <a:bodyPr/>
                    <a:lstStyle/>
                    <a:p>
                      <a:pPr algn="ctr"/>
                      <a:r>
                        <a:rPr lang="en-US" sz="400" b="1" dirty="0" smtClean="0"/>
                        <a:t>User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c gridSpan="3">
                  <a:txBody>
                    <a:bodyPr/>
                    <a:lstStyle/>
                    <a:p>
                      <a:pPr algn="ctr"/>
                      <a:r>
                        <a:rPr lang="en-US" sz="400" b="1" dirty="0" smtClean="0"/>
                        <a:t>System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r>
              <a:tr h="76500">
                <a:tc>
                  <a:txBody>
                    <a:bodyPr/>
                    <a:lstStyle/>
                    <a:p>
                      <a:pPr algn="ctr"/>
                      <a:r>
                        <a:rPr lang="en-US" sz="400" dirty="0" smtClean="0"/>
                        <a:t>aid</a:t>
                      </a:r>
                      <a:endParaRPr lang="en-US" sz="400" dirty="0"/>
                    </a:p>
                  </a:txBody>
                  <a:tcPr marL="18863" marR="18863" marT="9432" marB="9432" anchor="ctr"/>
                </a:tc>
                <a:tc>
                  <a:txBody>
                    <a:bodyPr/>
                    <a:lstStyle/>
                    <a:p>
                      <a:pPr algn="ctr"/>
                      <a:r>
                        <a:rPr lang="en-US" sz="400" dirty="0" smtClean="0"/>
                        <a:t>loc</a:t>
                      </a:r>
                      <a:endParaRPr lang="en-US" sz="400" dirty="0"/>
                    </a:p>
                  </a:txBody>
                  <a:tcPr marL="18863" marR="18863" marT="9432" marB="9432" anchor="ctr"/>
                </a:tc>
                <a:tc>
                  <a:txBody>
                    <a:bodyPr/>
                    <a:lstStyle/>
                    <a:p>
                      <a:pPr algn="ctr"/>
                      <a:r>
                        <a:rPr lang="en-US" sz="400" dirty="0" smtClean="0"/>
                        <a:t>dt</a:t>
                      </a:r>
                      <a:endParaRPr lang="en-US" sz="400" dirty="0"/>
                    </a:p>
                  </a:txBody>
                  <a:tcPr marL="18863" marR="18863" marT="9432" marB="9432" anchor="ctr"/>
                </a:tc>
                <a:tc>
                  <a:txBody>
                    <a:bodyPr/>
                    <a:lstStyle/>
                    <a:p>
                      <a:pPr algn="ctr"/>
                      <a:r>
                        <a:rPr lang="en-US" sz="400" dirty="0" smtClean="0"/>
                        <a:t>ins</a:t>
                      </a:r>
                      <a:endParaRPr lang="en-US" sz="400" dirty="0"/>
                    </a:p>
                  </a:txBody>
                  <a:tcPr marL="18863" marR="18863" marT="9432" marB="9432" anchor="ctr"/>
                </a:tc>
                <a:tc>
                  <a:txBody>
                    <a:bodyPr/>
                    <a:lstStyle/>
                    <a:p>
                      <a:pPr algn="ctr"/>
                      <a:r>
                        <a:rPr lang="en-US" sz="400" dirty="0" smtClean="0"/>
                        <a:t>del</a:t>
                      </a:r>
                      <a:endParaRPr lang="en-US" sz="400" dirty="0"/>
                    </a:p>
                  </a:txBody>
                  <a:tcPr marL="18863" marR="18863" marT="9432" marB="9432" anchor="ctr"/>
                </a:tc>
                <a:tc>
                  <a:txBody>
                    <a:bodyPr/>
                    <a:lstStyle/>
                    <a:p>
                      <a:pPr algn="ctr"/>
                      <a:r>
                        <a:rPr lang="en-US" sz="400" dirty="0" smtClean="0"/>
                        <a:t>row</a:t>
                      </a:r>
                      <a:endParaRPr lang="en-US" sz="400" dirty="0"/>
                    </a:p>
                  </a:txBody>
                  <a:tcPr marL="18863" marR="18863" marT="9432" marB="9432" anchor="ctr"/>
                </a:tc>
              </a:tr>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sp>
        <p:nvSpPr>
          <p:cNvPr id="16" name="TextBox 15"/>
          <p:cNvSpPr txBox="1"/>
          <p:nvPr/>
        </p:nvSpPr>
        <p:spPr>
          <a:xfrm>
            <a:off x="984708" y="2881121"/>
            <a:ext cx="911660" cy="369332"/>
          </a:xfrm>
          <a:prstGeom prst="rect">
            <a:avLst/>
          </a:prstGeom>
          <a:noFill/>
        </p:spPr>
        <p:txBody>
          <a:bodyPr wrap="none" rtlCol="0">
            <a:spAutoFit/>
          </a:bodyPr>
          <a:lstStyle/>
          <a:p>
            <a:r>
              <a:rPr lang="en-US" dirty="0" smtClean="0">
                <a:solidFill>
                  <a:schemeClr val="bg1">
                    <a:lumMod val="85000"/>
                  </a:schemeClr>
                </a:solidFill>
              </a:rPr>
              <a:t>Rows: 0</a:t>
            </a:r>
            <a:endParaRPr lang="en-US" dirty="0">
              <a:solidFill>
                <a:schemeClr val="bg1">
                  <a:lumMod val="85000"/>
                </a:schemeClr>
              </a:solidFill>
            </a:endParaRPr>
          </a:p>
        </p:txBody>
      </p:sp>
      <p:sp>
        <p:nvSpPr>
          <p:cNvPr id="17" name="TextBox 16"/>
          <p:cNvSpPr txBox="1"/>
          <p:nvPr/>
        </p:nvSpPr>
        <p:spPr>
          <a:xfrm>
            <a:off x="2526525" y="2909880"/>
            <a:ext cx="911660" cy="369332"/>
          </a:xfrm>
          <a:prstGeom prst="rect">
            <a:avLst/>
          </a:prstGeom>
          <a:noFill/>
        </p:spPr>
        <p:txBody>
          <a:bodyPr wrap="none" rtlCol="0">
            <a:spAutoFit/>
          </a:bodyPr>
          <a:lstStyle/>
          <a:p>
            <a:r>
              <a:rPr lang="en-US" dirty="0" smtClean="0">
                <a:solidFill>
                  <a:schemeClr val="bg1">
                    <a:lumMod val="85000"/>
                  </a:schemeClr>
                </a:solidFill>
              </a:rPr>
              <a:t>Rows: 0</a:t>
            </a:r>
            <a:endParaRPr lang="en-US" dirty="0">
              <a:solidFill>
                <a:schemeClr val="bg1">
                  <a:lumMod val="85000"/>
                </a:schemeClr>
              </a:solidFill>
            </a:endParaRPr>
          </a:p>
        </p:txBody>
      </p:sp>
      <p:sp>
        <p:nvSpPr>
          <p:cNvPr id="18" name="TextBox 17"/>
          <p:cNvSpPr txBox="1"/>
          <p:nvPr/>
        </p:nvSpPr>
        <p:spPr>
          <a:xfrm>
            <a:off x="4783849" y="2881121"/>
            <a:ext cx="911660" cy="369332"/>
          </a:xfrm>
          <a:prstGeom prst="rect">
            <a:avLst/>
          </a:prstGeom>
          <a:noFill/>
        </p:spPr>
        <p:txBody>
          <a:bodyPr wrap="none" rtlCol="0">
            <a:spAutoFit/>
          </a:bodyPr>
          <a:lstStyle/>
          <a:p>
            <a:r>
              <a:rPr lang="en-US" dirty="0" smtClean="0">
                <a:solidFill>
                  <a:schemeClr val="bg1">
                    <a:lumMod val="85000"/>
                  </a:schemeClr>
                </a:solidFill>
              </a:rPr>
              <a:t>Rows: 0</a:t>
            </a:r>
            <a:endParaRPr lang="en-US" dirty="0">
              <a:solidFill>
                <a:schemeClr val="bg1">
                  <a:lumMod val="85000"/>
                </a:schemeClr>
              </a:solidFill>
            </a:endParaRPr>
          </a:p>
        </p:txBody>
      </p:sp>
      <p:sp>
        <p:nvSpPr>
          <p:cNvPr id="19" name="TextBox 18"/>
          <p:cNvSpPr txBox="1"/>
          <p:nvPr/>
        </p:nvSpPr>
        <p:spPr>
          <a:xfrm>
            <a:off x="6301669" y="2877680"/>
            <a:ext cx="911660" cy="369332"/>
          </a:xfrm>
          <a:prstGeom prst="rect">
            <a:avLst/>
          </a:prstGeom>
          <a:noFill/>
        </p:spPr>
        <p:txBody>
          <a:bodyPr wrap="none" rtlCol="0">
            <a:spAutoFit/>
          </a:bodyPr>
          <a:lstStyle/>
          <a:p>
            <a:r>
              <a:rPr lang="en-US" dirty="0" smtClean="0">
                <a:solidFill>
                  <a:schemeClr val="bg1">
                    <a:lumMod val="85000"/>
                  </a:schemeClr>
                </a:solidFill>
              </a:rPr>
              <a:t>Rows: 0</a:t>
            </a:r>
            <a:endParaRPr lang="en-US" dirty="0">
              <a:solidFill>
                <a:schemeClr val="bg1">
                  <a:lumMod val="85000"/>
                </a:schemeClr>
              </a:solidFill>
            </a:endParaRPr>
          </a:p>
        </p:txBody>
      </p:sp>
      <p:sp>
        <p:nvSpPr>
          <p:cNvPr id="20" name="TextBox 19"/>
          <p:cNvSpPr txBox="1"/>
          <p:nvPr/>
        </p:nvSpPr>
        <p:spPr>
          <a:xfrm>
            <a:off x="1208095" y="4558338"/>
            <a:ext cx="7443063" cy="369332"/>
          </a:xfrm>
          <a:prstGeom prst="rect">
            <a:avLst/>
          </a:prstGeom>
          <a:noFill/>
        </p:spPr>
        <p:txBody>
          <a:bodyPr wrap="none" rtlCol="0">
            <a:spAutoFit/>
          </a:bodyPr>
          <a:lstStyle/>
          <a:p>
            <a:r>
              <a:rPr lang="en-US" dirty="0" smtClean="0">
                <a:solidFill>
                  <a:schemeClr val="tx1">
                    <a:lumMod val="50000"/>
                  </a:schemeClr>
                </a:solidFill>
              </a:rPr>
              <a:t>(3 User Columns + 3 System Columns) x (4 slices) = 24 Blocks (24 MB)</a:t>
            </a:r>
            <a:endParaRPr lang="en-US" dirty="0">
              <a:solidFill>
                <a:schemeClr val="tx1">
                  <a:lumMod val="50000"/>
                </a:schemeClr>
              </a:solidFill>
            </a:endParaRPr>
          </a:p>
        </p:txBody>
      </p:sp>
      <p:sp>
        <p:nvSpPr>
          <p:cNvPr id="21" name="TextBox 20"/>
          <p:cNvSpPr txBox="1"/>
          <p:nvPr/>
        </p:nvSpPr>
        <p:spPr>
          <a:xfrm>
            <a:off x="982131" y="2876991"/>
            <a:ext cx="911660" cy="369332"/>
          </a:xfrm>
          <a:prstGeom prst="rect">
            <a:avLst/>
          </a:prstGeom>
          <a:noFill/>
        </p:spPr>
        <p:txBody>
          <a:bodyPr wrap="none" rtlCol="0">
            <a:spAutoFit/>
          </a:bodyPr>
          <a:lstStyle/>
          <a:p>
            <a:r>
              <a:rPr lang="en-US" dirty="0" smtClean="0">
                <a:solidFill>
                  <a:schemeClr val="bg1">
                    <a:lumMod val="85000"/>
                  </a:schemeClr>
                </a:solidFill>
              </a:rPr>
              <a:t>Rows: </a:t>
            </a:r>
            <a:r>
              <a:rPr lang="en-US" dirty="0">
                <a:solidFill>
                  <a:schemeClr val="bg1">
                    <a:lumMod val="85000"/>
                  </a:schemeClr>
                </a:solidFill>
              </a:rPr>
              <a:t>1</a:t>
            </a:r>
          </a:p>
        </p:txBody>
      </p:sp>
      <p:sp>
        <p:nvSpPr>
          <p:cNvPr id="22" name="TextBox 21"/>
          <p:cNvSpPr txBox="1"/>
          <p:nvPr/>
        </p:nvSpPr>
        <p:spPr>
          <a:xfrm>
            <a:off x="2531034" y="2910309"/>
            <a:ext cx="911660" cy="369332"/>
          </a:xfrm>
          <a:prstGeom prst="rect">
            <a:avLst/>
          </a:prstGeom>
          <a:noFill/>
        </p:spPr>
        <p:txBody>
          <a:bodyPr wrap="none" rtlCol="0">
            <a:spAutoFit/>
          </a:bodyPr>
          <a:lstStyle/>
          <a:p>
            <a:r>
              <a:rPr lang="en-US" dirty="0" smtClean="0">
                <a:solidFill>
                  <a:schemeClr val="bg1">
                    <a:lumMod val="85000"/>
                  </a:schemeClr>
                </a:solidFill>
              </a:rPr>
              <a:t>Rows: </a:t>
            </a:r>
            <a:r>
              <a:rPr lang="en-US" dirty="0">
                <a:solidFill>
                  <a:schemeClr val="bg1">
                    <a:lumMod val="85000"/>
                  </a:schemeClr>
                </a:solidFill>
              </a:rPr>
              <a:t>1</a:t>
            </a:r>
          </a:p>
        </p:txBody>
      </p:sp>
      <p:sp>
        <p:nvSpPr>
          <p:cNvPr id="23" name="TextBox 22"/>
          <p:cNvSpPr txBox="1"/>
          <p:nvPr/>
        </p:nvSpPr>
        <p:spPr>
          <a:xfrm>
            <a:off x="4783285" y="2879717"/>
            <a:ext cx="911660" cy="369332"/>
          </a:xfrm>
          <a:prstGeom prst="rect">
            <a:avLst/>
          </a:prstGeom>
          <a:noFill/>
        </p:spPr>
        <p:txBody>
          <a:bodyPr wrap="none" rtlCol="0">
            <a:spAutoFit/>
          </a:bodyPr>
          <a:lstStyle/>
          <a:p>
            <a:r>
              <a:rPr lang="en-US" dirty="0" smtClean="0">
                <a:solidFill>
                  <a:schemeClr val="bg1">
                    <a:lumMod val="85000"/>
                  </a:schemeClr>
                </a:solidFill>
              </a:rPr>
              <a:t>Rows: </a:t>
            </a:r>
            <a:r>
              <a:rPr lang="en-US" dirty="0">
                <a:solidFill>
                  <a:schemeClr val="bg1">
                    <a:lumMod val="85000"/>
                  </a:schemeClr>
                </a:solidFill>
              </a:rPr>
              <a:t>1</a:t>
            </a:r>
          </a:p>
        </p:txBody>
      </p:sp>
      <p:sp>
        <p:nvSpPr>
          <p:cNvPr id="24" name="TextBox 23"/>
          <p:cNvSpPr txBox="1"/>
          <p:nvPr/>
        </p:nvSpPr>
        <p:spPr>
          <a:xfrm>
            <a:off x="6302673" y="2872779"/>
            <a:ext cx="911660" cy="369332"/>
          </a:xfrm>
          <a:prstGeom prst="rect">
            <a:avLst/>
          </a:prstGeom>
          <a:noFill/>
        </p:spPr>
        <p:txBody>
          <a:bodyPr wrap="none" rtlCol="0">
            <a:spAutoFit/>
          </a:bodyPr>
          <a:lstStyle/>
          <a:p>
            <a:r>
              <a:rPr lang="en-US" dirty="0" smtClean="0">
                <a:solidFill>
                  <a:schemeClr val="bg1">
                    <a:lumMod val="85000"/>
                  </a:schemeClr>
                </a:solidFill>
              </a:rPr>
              <a:t>Rows: </a:t>
            </a:r>
            <a:r>
              <a:rPr lang="en-US" dirty="0">
                <a:solidFill>
                  <a:schemeClr val="bg1">
                    <a:lumMod val="85000"/>
                  </a:schemeClr>
                </a:solidFill>
              </a:rPr>
              <a:t>1</a:t>
            </a:r>
          </a:p>
        </p:txBody>
      </p:sp>
    </p:spTree>
    <p:extLst>
      <p:ext uri="{BB962C8B-B14F-4D97-AF65-F5344CB8AC3E}">
        <p14:creationId xmlns:p14="http://schemas.microsoft.com/office/powerpoint/2010/main" val="33730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xit"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xit"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1" grpId="0"/>
      <p:bldP spid="22" grpId="0"/>
      <p:bldP spid="23"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Distribution: </a:t>
            </a:r>
            <a:r>
              <a:rPr lang="en-US" dirty="0" smtClean="0">
                <a:solidFill>
                  <a:srgbClr val="FF0000"/>
                </a:solidFill>
              </a:rPr>
              <a:t>ALL </a:t>
            </a:r>
            <a:r>
              <a:rPr lang="en-US" dirty="0" smtClean="0"/>
              <a:t>Example</a:t>
            </a:r>
            <a:endParaRPr lang="en-US" dirty="0"/>
          </a:p>
        </p:txBody>
      </p:sp>
      <p:sp>
        <p:nvSpPr>
          <p:cNvPr id="3" name="Content Placeholder 2"/>
          <p:cNvSpPr>
            <a:spLocks noGrp="1"/>
          </p:cNvSpPr>
          <p:nvPr>
            <p:ph idx="1"/>
          </p:nvPr>
        </p:nvSpPr>
        <p:spPr>
          <a:xfrm>
            <a:off x="268050" y="801726"/>
            <a:ext cx="3614530" cy="1132582"/>
          </a:xfrm>
          <a:solidFill>
            <a:schemeClr val="bg1">
              <a:lumMod val="85000"/>
            </a:schemeClr>
          </a:solidFill>
        </p:spPr>
        <p:txBody>
          <a:bodyPr numCol="1">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solidFill>
                  <a:sysClr val="windowText" lastClr="000000"/>
                </a:solidFill>
                <a:latin typeface="Consolas" charset="0"/>
                <a:ea typeface="Consolas" charset="0"/>
                <a:cs typeface="Consolas" charset="0"/>
              </a:rPr>
              <a:t>CREATE TABLE loft_deep_dive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   aid 	INT 	--audience_id</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   ,loc 	CHAR(3) 	--location</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   ,dt 	DATE	--date</a:t>
            </a:r>
          </a:p>
          <a:p>
            <a:pPr marL="0" lvl="0" indent="0" defTabSz="914400">
              <a:spcBef>
                <a:spcPts val="0"/>
              </a:spcBef>
              <a:buNone/>
            </a:pPr>
            <a:r>
              <a:rPr lang="en-US" sz="1400" dirty="0" smtClean="0">
                <a:solidFill>
                  <a:sysClr val="windowText" lastClr="000000"/>
                </a:solidFill>
                <a:latin typeface="Consolas" charset="0"/>
                <a:ea typeface="Consolas" charset="0"/>
                <a:cs typeface="Consolas" charset="0"/>
              </a:rPr>
              <a:t>) DISTSTYLE </a:t>
            </a:r>
            <a:r>
              <a:rPr lang="en-US" sz="1400" b="1" dirty="0" smtClean="0">
                <a:solidFill>
                  <a:srgbClr val="FF0000"/>
                </a:solidFill>
                <a:latin typeface="Consolas" charset="0"/>
                <a:ea typeface="Consolas" charset="0"/>
                <a:cs typeface="Consolas" charset="0"/>
              </a:rPr>
              <a:t>ALL</a:t>
            </a:r>
            <a:r>
              <a:rPr lang="en-US" sz="1400" dirty="0" smtClean="0">
                <a:solidFill>
                  <a:sysClr val="windowText" lastClr="000000"/>
                </a:solidFill>
                <a:latin typeface="Consolas" charset="0"/>
                <a:ea typeface="Consolas" charset="0"/>
                <a:cs typeface="Consolas" charset="0"/>
              </a:rPr>
              <a:t>;</a:t>
            </a:r>
            <a:endParaRPr lang="en-US" sz="1100" dirty="0">
              <a:solidFill>
                <a:sysClr val="windowText" lastClr="000000"/>
              </a:solidFill>
              <a:latin typeface="Consolas" charset="0"/>
              <a:ea typeface="Consolas" charset="0"/>
              <a:cs typeface="Consolas" charset="0"/>
            </a:endParaRPr>
          </a:p>
        </p:txBody>
      </p:sp>
      <p:grpSp>
        <p:nvGrpSpPr>
          <p:cNvPr id="4" name="Group 3"/>
          <p:cNvGrpSpPr/>
          <p:nvPr/>
        </p:nvGrpSpPr>
        <p:grpSpPr>
          <a:xfrm>
            <a:off x="625703" y="2007566"/>
            <a:ext cx="7014812" cy="2123723"/>
            <a:chOff x="926681" y="1202271"/>
            <a:chExt cx="10250760" cy="3103403"/>
          </a:xfrm>
          <a:effectLst/>
        </p:grpSpPr>
        <p:sp>
          <p:nvSpPr>
            <p:cNvPr id="5" name="Rectangle 4"/>
            <p:cNvSpPr/>
            <p:nvPr/>
          </p:nvSpPr>
          <p:spPr>
            <a:xfrm>
              <a:off x="926681" y="1239820"/>
              <a:ext cx="4759282" cy="3065854"/>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lstStyle/>
            <a:p>
              <a:pPr algn="ctr" defTabSz="457189"/>
              <a:r>
                <a:rPr lang="en-US" sz="900" dirty="0" smtClean="0">
                  <a:solidFill>
                    <a:srgbClr val="333334"/>
                  </a:solidFill>
                </a:rPr>
                <a:t>CN1</a:t>
              </a:r>
              <a:endParaRPr lang="en-US" sz="900" dirty="0">
                <a:solidFill>
                  <a:srgbClr val="333334"/>
                </a:solidFill>
              </a:endParaRPr>
            </a:p>
          </p:txBody>
        </p:sp>
        <p:sp>
          <p:nvSpPr>
            <p:cNvPr id="6" name="Rectangle 5"/>
            <p:cNvSpPr/>
            <p:nvPr/>
          </p:nvSpPr>
          <p:spPr>
            <a:xfrm>
              <a:off x="1132426" y="1397499"/>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bg1">
                      <a:lumMod val="85000"/>
                    </a:schemeClr>
                  </a:solidFill>
                </a:rPr>
                <a:t>Slice </a:t>
              </a:r>
              <a:r>
                <a:rPr lang="en-US" sz="900" dirty="0" smtClean="0">
                  <a:solidFill>
                    <a:schemeClr val="bg1">
                      <a:lumMod val="85000"/>
                    </a:schemeClr>
                  </a:solidFill>
                </a:rPr>
                <a:t>0</a:t>
              </a:r>
              <a:endParaRPr lang="en-US" sz="900" dirty="0">
                <a:solidFill>
                  <a:schemeClr val="bg1">
                    <a:lumMod val="85000"/>
                  </a:schemeClr>
                </a:solidFill>
              </a:endParaRPr>
            </a:p>
          </p:txBody>
        </p:sp>
        <p:sp>
          <p:nvSpPr>
            <p:cNvPr id="7" name="Rectangle 6"/>
            <p:cNvSpPr/>
            <p:nvPr/>
          </p:nvSpPr>
          <p:spPr>
            <a:xfrm>
              <a:off x="3329019" y="1397661"/>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bg1">
                      <a:lumMod val="85000"/>
                    </a:schemeClr>
                  </a:solidFill>
                </a:rPr>
                <a:t>Slice </a:t>
              </a:r>
              <a:r>
                <a:rPr lang="en-US" sz="900" dirty="0" smtClean="0">
                  <a:solidFill>
                    <a:schemeClr val="bg1">
                      <a:lumMod val="85000"/>
                    </a:schemeClr>
                  </a:solidFill>
                </a:rPr>
                <a:t>1</a:t>
              </a:r>
              <a:endParaRPr lang="en-US" sz="900" dirty="0">
                <a:solidFill>
                  <a:schemeClr val="bg1">
                    <a:lumMod val="85000"/>
                  </a:schemeClr>
                </a:solidFill>
              </a:endParaRPr>
            </a:p>
          </p:txBody>
        </p:sp>
        <p:sp>
          <p:nvSpPr>
            <p:cNvPr id="8" name="Rectangle 7"/>
            <p:cNvSpPr/>
            <p:nvPr/>
          </p:nvSpPr>
          <p:spPr>
            <a:xfrm>
              <a:off x="6418159" y="1202271"/>
              <a:ext cx="4759282" cy="3092763"/>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lstStyle/>
            <a:p>
              <a:pPr algn="ctr" defTabSz="457189"/>
              <a:r>
                <a:rPr lang="en-US" sz="900" dirty="0" smtClean="0">
                  <a:solidFill>
                    <a:srgbClr val="333334"/>
                  </a:solidFill>
                </a:rPr>
                <a:t>CN2</a:t>
              </a:r>
              <a:endParaRPr lang="en-US" sz="900" dirty="0">
                <a:solidFill>
                  <a:srgbClr val="333334"/>
                </a:solidFill>
              </a:endParaRPr>
            </a:p>
          </p:txBody>
        </p:sp>
        <p:sp>
          <p:nvSpPr>
            <p:cNvPr id="9" name="Rectangle 8"/>
            <p:cNvSpPr/>
            <p:nvPr/>
          </p:nvSpPr>
          <p:spPr>
            <a:xfrm>
              <a:off x="6644805" y="1393535"/>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bg1">
                      <a:lumMod val="85000"/>
                    </a:schemeClr>
                  </a:solidFill>
                </a:rPr>
                <a:t>Slice 2</a:t>
              </a:r>
            </a:p>
          </p:txBody>
        </p:sp>
        <p:sp>
          <p:nvSpPr>
            <p:cNvPr id="10" name="Rectangle 9"/>
            <p:cNvSpPr/>
            <p:nvPr/>
          </p:nvSpPr>
          <p:spPr>
            <a:xfrm>
              <a:off x="8841398" y="1381126"/>
              <a:ext cx="2112878" cy="1859200"/>
            </a:xfrm>
            <a:prstGeom prst="rect">
              <a:avLst/>
            </a:prstGeom>
            <a:solidFill>
              <a:schemeClr val="tx2"/>
            </a:solidFill>
            <a:ln>
              <a:noFill/>
            </a:ln>
          </p:spPr>
          <p:style>
            <a:lnRef idx="1">
              <a:schemeClr val="accent6"/>
            </a:lnRef>
            <a:fillRef idx="3">
              <a:schemeClr val="accent6"/>
            </a:fillRef>
            <a:effectRef idx="2">
              <a:schemeClr val="accent6"/>
            </a:effectRef>
            <a:fontRef idx="minor">
              <a:schemeClr val="lt1"/>
            </a:fontRef>
          </p:style>
          <p:txBody>
            <a:bodyPr rtlCol="0" anchor="b"/>
            <a:lstStyle/>
            <a:p>
              <a:pPr algn="ctr" defTabSz="457189"/>
              <a:r>
                <a:rPr lang="en-US" sz="900" dirty="0">
                  <a:solidFill>
                    <a:schemeClr val="bg1">
                      <a:lumMod val="85000"/>
                    </a:schemeClr>
                  </a:solidFill>
                </a:rPr>
                <a:t>Slice </a:t>
              </a:r>
              <a:r>
                <a:rPr lang="en-US" sz="900" dirty="0" smtClean="0">
                  <a:solidFill>
                    <a:schemeClr val="bg1">
                      <a:lumMod val="85000"/>
                    </a:schemeClr>
                  </a:solidFill>
                </a:rPr>
                <a:t>3</a:t>
              </a:r>
              <a:endParaRPr lang="en-US" sz="900" dirty="0">
                <a:solidFill>
                  <a:schemeClr val="bg1">
                    <a:lumMod val="85000"/>
                  </a:schemeClr>
                </a:solidFill>
              </a:endParaRPr>
            </a:p>
          </p:txBody>
        </p:sp>
      </p:grpSp>
      <p:sp>
        <p:nvSpPr>
          <p:cNvPr id="11" name="Content Placeholder 2"/>
          <p:cNvSpPr txBox="1">
            <a:spLocks/>
          </p:cNvSpPr>
          <p:nvPr/>
        </p:nvSpPr>
        <p:spPr>
          <a:xfrm>
            <a:off x="4383638" y="801726"/>
            <a:ext cx="3466134" cy="1132582"/>
          </a:xfrm>
          <a:prstGeom prst="rect">
            <a:avLst/>
          </a:prstGeom>
          <a:solidFill>
            <a:schemeClr val="bg1">
              <a:lumMod val="85000"/>
            </a:schemeClr>
          </a:solidFill>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1800" kern="1200">
                <a:ln>
                  <a:noFill/>
                </a:ln>
                <a:solidFill>
                  <a:schemeClr val="bg1"/>
                </a:solidFill>
                <a:latin typeface="Arial"/>
                <a:ea typeface="+mn-ea"/>
                <a:cs typeface="Arial"/>
              </a:defRPr>
            </a:lvl1pPr>
            <a:lvl2pPr marL="742950" indent="-285750" algn="l" defTabSz="457200" rtl="0" eaLnBrk="1" latinLnBrk="0" hangingPunct="1">
              <a:spcBef>
                <a:spcPct val="20000"/>
              </a:spcBef>
              <a:buFont typeface="Arial"/>
              <a:buChar char="–"/>
              <a:defRPr sz="1600" kern="1200">
                <a:ln>
                  <a:noFill/>
                </a:ln>
                <a:solidFill>
                  <a:schemeClr val="bg1"/>
                </a:solidFill>
                <a:latin typeface="Arial"/>
                <a:ea typeface="+mn-ea"/>
                <a:cs typeface="Arial"/>
              </a:defRPr>
            </a:lvl2pPr>
            <a:lvl3pPr marL="1143000" indent="-228600" algn="l" defTabSz="457200" rtl="0" eaLnBrk="1" latinLnBrk="0" hangingPunct="1">
              <a:spcBef>
                <a:spcPct val="20000"/>
              </a:spcBef>
              <a:buFont typeface="Arial"/>
              <a:buChar char="•"/>
              <a:defRPr sz="1400" kern="1200">
                <a:ln>
                  <a:noFill/>
                </a:ln>
                <a:solidFill>
                  <a:schemeClr val="bg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a:spcBef>
                <a:spcPts val="0"/>
              </a:spcBef>
              <a:buFontTx/>
              <a:buNone/>
            </a:pPr>
            <a:r>
              <a:rPr lang="en-US" sz="1400" dirty="0" smtClean="0">
                <a:solidFill>
                  <a:sysClr val="windowText" lastClr="000000"/>
                </a:solidFill>
                <a:latin typeface="Consolas" charset="0"/>
                <a:ea typeface="Consolas" charset="0"/>
                <a:cs typeface="Consolas" charset="0"/>
              </a:rPr>
              <a:t>INSERT INTO </a:t>
            </a:r>
            <a:r>
              <a:rPr lang="en-US" sz="1400" dirty="0" err="1" smtClean="0">
                <a:solidFill>
                  <a:sysClr val="windowText" lastClr="000000"/>
                </a:solidFill>
                <a:latin typeface="Consolas" charset="0"/>
                <a:ea typeface="Consolas" charset="0"/>
                <a:cs typeface="Consolas" charset="0"/>
              </a:rPr>
              <a:t>deep_dive</a:t>
            </a:r>
            <a:r>
              <a:rPr lang="en-US" sz="1400" dirty="0" smtClean="0">
                <a:solidFill>
                  <a:sysClr val="windowText" lastClr="000000"/>
                </a:solidFill>
                <a:latin typeface="Consolas" charset="0"/>
                <a:ea typeface="Consolas" charset="0"/>
                <a:cs typeface="Consolas" charset="0"/>
              </a:rPr>
              <a:t> VALUES </a:t>
            </a:r>
          </a:p>
          <a:p>
            <a:pPr marL="0" indent="0" defTabSz="914400">
              <a:spcBef>
                <a:spcPts val="0"/>
              </a:spcBef>
              <a:buFontTx/>
              <a:buNone/>
            </a:pPr>
            <a:r>
              <a:rPr lang="en-US" sz="1400" dirty="0" smtClean="0">
                <a:solidFill>
                  <a:sysClr val="windowText" lastClr="000000"/>
                </a:solidFill>
                <a:latin typeface="Consolas" charset="0"/>
                <a:ea typeface="Consolas" charset="0"/>
                <a:cs typeface="Consolas" charset="0"/>
              </a:rPr>
              <a:t>(1,</a:t>
            </a:r>
            <a:r>
              <a:rPr lang="nl-NL"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SFO</a:t>
            </a:r>
            <a:r>
              <a:rPr lang="uk-UA" sz="1400" dirty="0">
                <a:solidFill>
                  <a:sysClr val="windowText" lastClr="000000"/>
                </a:solidFill>
                <a:latin typeface="Consolas" charset="0"/>
                <a:ea typeface="Consolas" charset="0"/>
                <a:cs typeface="Consolas" charset="0"/>
              </a:rPr>
              <a:t>'</a:t>
            </a:r>
            <a:r>
              <a:rPr lang="en-US" sz="1400" dirty="0" smtClean="0">
                <a:solidFill>
                  <a:sysClr val="windowText" lastClr="000000"/>
                </a:solidFill>
                <a:latin typeface="Consolas" charset="0"/>
                <a:ea typeface="Consolas" charset="0"/>
                <a:cs typeface="Consolas" charset="0"/>
              </a:rPr>
              <a:t>,</a:t>
            </a:r>
            <a:r>
              <a:rPr lang="nl-NL"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2016-09-01</a:t>
            </a:r>
            <a:r>
              <a:rPr lang="uk-UA" sz="1400" dirty="0">
                <a:solidFill>
                  <a:sysClr val="windowText" lastClr="000000"/>
                </a:solidFill>
                <a:latin typeface="Consolas" charset="0"/>
                <a:ea typeface="Consolas" charset="0"/>
                <a:cs typeface="Consolas" charset="0"/>
              </a:rPr>
              <a:t>'</a:t>
            </a:r>
            <a:r>
              <a:rPr lang="en-US" sz="1400" dirty="0" smtClean="0">
                <a:solidFill>
                  <a:sysClr val="windowText" lastClr="000000"/>
                </a:solidFill>
                <a:latin typeface="Consolas" charset="0"/>
                <a:ea typeface="Consolas" charset="0"/>
                <a:cs typeface="Consolas" charset="0"/>
              </a:rPr>
              <a:t>),</a:t>
            </a:r>
          </a:p>
          <a:p>
            <a:pPr marL="0" indent="0" defTabSz="914400">
              <a:spcBef>
                <a:spcPts val="0"/>
              </a:spcBef>
              <a:buFontTx/>
              <a:buNone/>
            </a:pPr>
            <a:r>
              <a:rPr lang="en-US" sz="1400" dirty="0" smtClean="0">
                <a:solidFill>
                  <a:sysClr val="windowText" lastClr="000000"/>
                </a:solidFill>
                <a:latin typeface="Consolas" charset="0"/>
                <a:ea typeface="Consolas" charset="0"/>
                <a:cs typeface="Consolas" charset="0"/>
              </a:rPr>
              <a:t>(2,</a:t>
            </a:r>
            <a:r>
              <a:rPr lang="nl-NL"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JFK</a:t>
            </a:r>
            <a:r>
              <a:rPr lang="uk-UA" sz="1400" dirty="0">
                <a:solidFill>
                  <a:sysClr val="windowText" lastClr="000000"/>
                </a:solidFill>
                <a:latin typeface="Consolas" charset="0"/>
                <a:ea typeface="Consolas" charset="0"/>
                <a:cs typeface="Consolas" charset="0"/>
              </a:rPr>
              <a:t>'</a:t>
            </a:r>
            <a:r>
              <a:rPr lang="en-US" sz="1400" dirty="0" smtClean="0">
                <a:solidFill>
                  <a:sysClr val="windowText" lastClr="000000"/>
                </a:solidFill>
                <a:latin typeface="Consolas" charset="0"/>
                <a:ea typeface="Consolas" charset="0"/>
                <a:cs typeface="Consolas" charset="0"/>
              </a:rPr>
              <a:t>,</a:t>
            </a:r>
            <a:r>
              <a:rPr lang="nl-NL"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2016-09-14</a:t>
            </a:r>
            <a:r>
              <a:rPr lang="uk-UA" sz="1400" dirty="0">
                <a:solidFill>
                  <a:sysClr val="windowText" lastClr="000000"/>
                </a:solidFill>
                <a:latin typeface="Consolas" charset="0"/>
                <a:ea typeface="Consolas" charset="0"/>
                <a:cs typeface="Consolas" charset="0"/>
              </a:rPr>
              <a:t>'</a:t>
            </a:r>
            <a:r>
              <a:rPr lang="en-US" sz="1400" dirty="0" smtClean="0">
                <a:solidFill>
                  <a:sysClr val="windowText" lastClr="000000"/>
                </a:solidFill>
                <a:latin typeface="Consolas" charset="0"/>
                <a:ea typeface="Consolas" charset="0"/>
                <a:cs typeface="Consolas" charset="0"/>
              </a:rPr>
              <a:t>),</a:t>
            </a:r>
          </a:p>
          <a:p>
            <a:pPr marL="0" indent="0" defTabSz="914400">
              <a:spcBef>
                <a:spcPts val="0"/>
              </a:spcBef>
              <a:buFontTx/>
              <a:buNone/>
            </a:pPr>
            <a:r>
              <a:rPr lang="en-US" sz="1400" dirty="0" smtClean="0">
                <a:solidFill>
                  <a:sysClr val="windowText" lastClr="000000"/>
                </a:solidFill>
                <a:latin typeface="Consolas" charset="0"/>
                <a:ea typeface="Consolas" charset="0"/>
                <a:cs typeface="Consolas" charset="0"/>
              </a:rPr>
              <a:t>(3,</a:t>
            </a:r>
            <a:r>
              <a:rPr lang="nl-NL"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SFO</a:t>
            </a:r>
            <a:r>
              <a:rPr lang="uk-UA" sz="1400" dirty="0">
                <a:solidFill>
                  <a:sysClr val="windowText" lastClr="000000"/>
                </a:solidFill>
                <a:latin typeface="Consolas" charset="0"/>
                <a:ea typeface="Consolas" charset="0"/>
                <a:cs typeface="Consolas" charset="0"/>
              </a:rPr>
              <a:t>'</a:t>
            </a:r>
            <a:r>
              <a:rPr lang="en-US" sz="1400" dirty="0" smtClean="0">
                <a:solidFill>
                  <a:sysClr val="windowText" lastClr="000000"/>
                </a:solidFill>
                <a:latin typeface="Consolas" charset="0"/>
                <a:ea typeface="Consolas" charset="0"/>
                <a:cs typeface="Consolas" charset="0"/>
              </a:rPr>
              <a:t>,</a:t>
            </a:r>
            <a:r>
              <a:rPr lang="nl-NL"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2017-04-01</a:t>
            </a:r>
            <a:r>
              <a:rPr lang="uk-UA" sz="1400" dirty="0">
                <a:solidFill>
                  <a:sysClr val="windowText" lastClr="000000"/>
                </a:solidFill>
                <a:latin typeface="Consolas" charset="0"/>
                <a:ea typeface="Consolas" charset="0"/>
                <a:cs typeface="Consolas" charset="0"/>
              </a:rPr>
              <a:t>'</a:t>
            </a:r>
            <a:r>
              <a:rPr lang="en-US" sz="1400" dirty="0" smtClean="0">
                <a:solidFill>
                  <a:sysClr val="windowText" lastClr="000000"/>
                </a:solidFill>
                <a:latin typeface="Consolas" charset="0"/>
                <a:ea typeface="Consolas" charset="0"/>
                <a:cs typeface="Consolas" charset="0"/>
              </a:rPr>
              <a:t>),</a:t>
            </a:r>
          </a:p>
          <a:p>
            <a:pPr marL="0" indent="0" defTabSz="914400">
              <a:spcBef>
                <a:spcPts val="0"/>
              </a:spcBef>
              <a:buFontTx/>
              <a:buNone/>
            </a:pPr>
            <a:r>
              <a:rPr lang="en-US" sz="1400" dirty="0" smtClean="0">
                <a:solidFill>
                  <a:sysClr val="windowText" lastClr="000000"/>
                </a:solidFill>
                <a:latin typeface="Consolas" charset="0"/>
                <a:ea typeface="Consolas" charset="0"/>
                <a:cs typeface="Consolas" charset="0"/>
              </a:rPr>
              <a:t>(4,</a:t>
            </a:r>
            <a:r>
              <a:rPr lang="nl-NL"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JFK</a:t>
            </a:r>
            <a:r>
              <a:rPr lang="uk-UA" sz="1400" dirty="0">
                <a:solidFill>
                  <a:sysClr val="windowText" lastClr="000000"/>
                </a:solidFill>
                <a:latin typeface="Consolas" charset="0"/>
                <a:ea typeface="Consolas" charset="0"/>
                <a:cs typeface="Consolas" charset="0"/>
              </a:rPr>
              <a:t>'</a:t>
            </a:r>
            <a:r>
              <a:rPr lang="en-US" sz="1400" dirty="0" smtClean="0">
                <a:solidFill>
                  <a:sysClr val="windowText" lastClr="000000"/>
                </a:solidFill>
                <a:latin typeface="Consolas" charset="0"/>
                <a:ea typeface="Consolas" charset="0"/>
                <a:cs typeface="Consolas" charset="0"/>
              </a:rPr>
              <a:t>,</a:t>
            </a:r>
            <a:r>
              <a:rPr lang="nl-NL" sz="1400" dirty="0">
                <a:solidFill>
                  <a:sysClr val="windowText" lastClr="000000"/>
                </a:solidFill>
                <a:latin typeface="Consolas" charset="0"/>
                <a:ea typeface="Consolas" charset="0"/>
                <a:cs typeface="Consolas" charset="0"/>
              </a:rPr>
              <a:t> '</a:t>
            </a:r>
            <a:r>
              <a:rPr lang="en-US" sz="1400" dirty="0" smtClean="0">
                <a:solidFill>
                  <a:sysClr val="windowText" lastClr="000000"/>
                </a:solidFill>
                <a:latin typeface="Consolas" charset="0"/>
                <a:ea typeface="Consolas" charset="0"/>
                <a:cs typeface="Consolas" charset="0"/>
              </a:rPr>
              <a:t>2017-05-14</a:t>
            </a:r>
            <a:r>
              <a:rPr lang="uk-UA" sz="1400" dirty="0">
                <a:solidFill>
                  <a:sysClr val="windowText" lastClr="000000"/>
                </a:solidFill>
                <a:latin typeface="Consolas" charset="0"/>
                <a:ea typeface="Consolas" charset="0"/>
                <a:cs typeface="Consolas" charset="0"/>
              </a:rPr>
              <a:t>'</a:t>
            </a:r>
            <a:r>
              <a:rPr lang="en-US" sz="1400" dirty="0" smtClean="0">
                <a:solidFill>
                  <a:sysClr val="windowText" lastClr="000000"/>
                </a:solidFill>
                <a:latin typeface="Consolas" charset="0"/>
                <a:ea typeface="Consolas" charset="0"/>
                <a:cs typeface="Consolas" charset="0"/>
              </a:rPr>
              <a:t>);</a:t>
            </a:r>
            <a:endParaRPr lang="en-US" sz="1400" dirty="0">
              <a:solidFill>
                <a:sysClr val="windowText" lastClr="000000"/>
              </a:solidFill>
              <a:latin typeface="Consolas" charset="0"/>
              <a:ea typeface="Consolas" charset="0"/>
              <a:cs typeface="Consolas" charset="0"/>
            </a:endParaRPr>
          </a:p>
        </p:txBody>
      </p:sp>
      <p:sp>
        <p:nvSpPr>
          <p:cNvPr id="17" name="TextBox 16"/>
          <p:cNvSpPr txBox="1"/>
          <p:nvPr/>
        </p:nvSpPr>
        <p:spPr>
          <a:xfrm>
            <a:off x="2526525" y="2909880"/>
            <a:ext cx="911660" cy="369332"/>
          </a:xfrm>
          <a:prstGeom prst="rect">
            <a:avLst/>
          </a:prstGeom>
          <a:noFill/>
        </p:spPr>
        <p:txBody>
          <a:bodyPr wrap="none" rtlCol="0">
            <a:spAutoFit/>
          </a:bodyPr>
          <a:lstStyle/>
          <a:p>
            <a:r>
              <a:rPr lang="en-US" dirty="0" smtClean="0">
                <a:solidFill>
                  <a:schemeClr val="bg1">
                    <a:lumMod val="85000"/>
                  </a:schemeClr>
                </a:solidFill>
              </a:rPr>
              <a:t>Rows: 0</a:t>
            </a:r>
            <a:endParaRPr lang="en-US" dirty="0">
              <a:solidFill>
                <a:schemeClr val="bg1">
                  <a:lumMod val="85000"/>
                </a:schemeClr>
              </a:solidFill>
            </a:endParaRPr>
          </a:p>
        </p:txBody>
      </p:sp>
      <p:sp>
        <p:nvSpPr>
          <p:cNvPr id="19" name="TextBox 18"/>
          <p:cNvSpPr txBox="1"/>
          <p:nvPr/>
        </p:nvSpPr>
        <p:spPr>
          <a:xfrm>
            <a:off x="6301669" y="2877680"/>
            <a:ext cx="911660" cy="369332"/>
          </a:xfrm>
          <a:prstGeom prst="rect">
            <a:avLst/>
          </a:prstGeom>
          <a:noFill/>
        </p:spPr>
        <p:txBody>
          <a:bodyPr wrap="none" rtlCol="0">
            <a:spAutoFit/>
          </a:bodyPr>
          <a:lstStyle/>
          <a:p>
            <a:r>
              <a:rPr lang="en-US" dirty="0" smtClean="0">
                <a:solidFill>
                  <a:schemeClr val="bg1">
                    <a:lumMod val="85000"/>
                  </a:schemeClr>
                </a:solidFill>
              </a:rPr>
              <a:t>Rows: 0</a:t>
            </a:r>
            <a:endParaRPr lang="en-US" dirty="0">
              <a:solidFill>
                <a:schemeClr val="bg1">
                  <a:lumMod val="85000"/>
                </a:schemeClr>
              </a:solidFill>
            </a:endParaRPr>
          </a:p>
        </p:txBody>
      </p:sp>
      <p:sp>
        <p:nvSpPr>
          <p:cNvPr id="20" name="TextBox 19"/>
          <p:cNvSpPr txBox="1"/>
          <p:nvPr/>
        </p:nvSpPr>
        <p:spPr>
          <a:xfrm>
            <a:off x="1208095" y="4558338"/>
            <a:ext cx="7378943" cy="369332"/>
          </a:xfrm>
          <a:prstGeom prst="rect">
            <a:avLst/>
          </a:prstGeom>
          <a:noFill/>
        </p:spPr>
        <p:txBody>
          <a:bodyPr wrap="none" rtlCol="0">
            <a:spAutoFit/>
          </a:bodyPr>
          <a:lstStyle/>
          <a:p>
            <a:r>
              <a:rPr lang="en-US" dirty="0" smtClean="0">
                <a:solidFill>
                  <a:schemeClr val="tx1">
                    <a:lumMod val="50000"/>
                  </a:schemeClr>
                </a:solidFill>
              </a:rPr>
              <a:t>(3 User Columns + 3 System Columns) x (</a:t>
            </a:r>
            <a:r>
              <a:rPr lang="en-US" b="1" dirty="0" smtClean="0">
                <a:solidFill>
                  <a:schemeClr val="tx1">
                    <a:lumMod val="50000"/>
                  </a:schemeClr>
                </a:solidFill>
              </a:rPr>
              <a:t>2 slice</a:t>
            </a:r>
            <a:r>
              <a:rPr lang="en-US" dirty="0" smtClean="0">
                <a:solidFill>
                  <a:schemeClr val="tx1">
                    <a:lumMod val="50000"/>
                  </a:schemeClr>
                </a:solidFill>
              </a:rPr>
              <a:t>) = 12 Blocks (12 MB)</a:t>
            </a:r>
            <a:endParaRPr lang="en-US" dirty="0">
              <a:solidFill>
                <a:schemeClr val="tx1">
                  <a:lumMod val="50000"/>
                </a:schemeClr>
              </a:solidFill>
            </a:endParaRPr>
          </a:p>
        </p:txBody>
      </p:sp>
      <p:graphicFrame>
        <p:nvGraphicFramePr>
          <p:cNvPr id="21" name="Table 20"/>
          <p:cNvGraphicFramePr>
            <a:graphicFrameLocks noGrp="1"/>
          </p:cNvGraphicFramePr>
          <p:nvPr/>
        </p:nvGraphicFramePr>
        <p:xfrm>
          <a:off x="802148" y="2163535"/>
          <a:ext cx="1372639" cy="319296"/>
        </p:xfrm>
        <a:graphic>
          <a:graphicData uri="http://schemas.openxmlformats.org/drawingml/2006/table">
            <a:tbl>
              <a:tblPr firstRow="1" bandRow="1">
                <a:tableStyleId>{5C22544A-7EE6-4342-B048-85BDC9FD1C3A}</a:tableStyleId>
              </a:tblPr>
              <a:tblGrid>
                <a:gridCol w="245651"/>
                <a:gridCol w="211373"/>
                <a:gridCol w="180816"/>
                <a:gridCol w="267386"/>
                <a:gridCol w="218681"/>
                <a:gridCol w="248732"/>
              </a:tblGrid>
              <a:tr h="76500">
                <a:tc gridSpan="6">
                  <a:txBody>
                    <a:bodyPr/>
                    <a:lstStyle/>
                    <a:p>
                      <a:pPr algn="ctr"/>
                      <a:r>
                        <a:rPr lang="en-US" sz="400" dirty="0" smtClean="0"/>
                        <a:t>Table:</a:t>
                      </a:r>
                      <a:r>
                        <a:rPr lang="en-US" sz="400" baseline="0" dirty="0" smtClean="0"/>
                        <a:t> loft_deep_dive</a:t>
                      </a:r>
                      <a:endParaRPr lang="en-US" sz="400" dirty="0"/>
                    </a:p>
                  </a:txBody>
                  <a:tcPr marL="18863" marR="18863" marT="9432" marB="9432"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76500">
                <a:tc gridSpan="3">
                  <a:txBody>
                    <a:bodyPr/>
                    <a:lstStyle/>
                    <a:p>
                      <a:pPr algn="ctr"/>
                      <a:r>
                        <a:rPr lang="en-US" sz="400" b="1" dirty="0" smtClean="0"/>
                        <a:t>User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c gridSpan="3">
                  <a:txBody>
                    <a:bodyPr/>
                    <a:lstStyle/>
                    <a:p>
                      <a:pPr algn="ctr"/>
                      <a:r>
                        <a:rPr lang="en-US" sz="400" b="1" dirty="0" smtClean="0"/>
                        <a:t>System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r>
              <a:tr h="76500">
                <a:tc>
                  <a:txBody>
                    <a:bodyPr/>
                    <a:lstStyle/>
                    <a:p>
                      <a:pPr algn="ctr"/>
                      <a:r>
                        <a:rPr lang="en-US" sz="400" dirty="0" smtClean="0"/>
                        <a:t>aid</a:t>
                      </a:r>
                      <a:endParaRPr lang="en-US" sz="400" dirty="0"/>
                    </a:p>
                  </a:txBody>
                  <a:tcPr marL="18863" marR="18863" marT="9432" marB="9432" anchor="ctr"/>
                </a:tc>
                <a:tc>
                  <a:txBody>
                    <a:bodyPr/>
                    <a:lstStyle/>
                    <a:p>
                      <a:pPr algn="ctr"/>
                      <a:r>
                        <a:rPr lang="en-US" sz="400" dirty="0" smtClean="0"/>
                        <a:t>loc</a:t>
                      </a:r>
                      <a:endParaRPr lang="en-US" sz="400" dirty="0"/>
                    </a:p>
                  </a:txBody>
                  <a:tcPr marL="18863" marR="18863" marT="9432" marB="9432" anchor="ctr"/>
                </a:tc>
                <a:tc>
                  <a:txBody>
                    <a:bodyPr/>
                    <a:lstStyle/>
                    <a:p>
                      <a:pPr algn="ctr"/>
                      <a:r>
                        <a:rPr lang="en-US" sz="400" dirty="0" smtClean="0"/>
                        <a:t>dt</a:t>
                      </a:r>
                      <a:endParaRPr lang="en-US" sz="400" dirty="0"/>
                    </a:p>
                  </a:txBody>
                  <a:tcPr marL="18863" marR="18863" marT="9432" marB="9432" anchor="ctr"/>
                </a:tc>
                <a:tc>
                  <a:txBody>
                    <a:bodyPr/>
                    <a:lstStyle/>
                    <a:p>
                      <a:pPr algn="ctr"/>
                      <a:r>
                        <a:rPr lang="en-US" sz="400" dirty="0" smtClean="0"/>
                        <a:t>ins</a:t>
                      </a:r>
                      <a:endParaRPr lang="en-US" sz="400" dirty="0"/>
                    </a:p>
                  </a:txBody>
                  <a:tcPr marL="18863" marR="18863" marT="9432" marB="9432" anchor="ctr"/>
                </a:tc>
                <a:tc>
                  <a:txBody>
                    <a:bodyPr/>
                    <a:lstStyle/>
                    <a:p>
                      <a:pPr algn="ctr"/>
                      <a:r>
                        <a:rPr lang="en-US" sz="400" dirty="0" smtClean="0"/>
                        <a:t>del</a:t>
                      </a:r>
                      <a:endParaRPr lang="en-US" sz="400" dirty="0"/>
                    </a:p>
                  </a:txBody>
                  <a:tcPr marL="18863" marR="18863" marT="9432" marB="9432" anchor="ctr"/>
                </a:tc>
                <a:tc>
                  <a:txBody>
                    <a:bodyPr/>
                    <a:lstStyle/>
                    <a:p>
                      <a:pPr algn="ctr"/>
                      <a:r>
                        <a:rPr lang="en-US" sz="400" dirty="0" smtClean="0"/>
                        <a:t>row</a:t>
                      </a:r>
                      <a:endParaRPr lang="en-US" sz="400" dirty="0"/>
                    </a:p>
                  </a:txBody>
                  <a:tcPr marL="18863" marR="18863" marT="9432" marB="9432" anchor="ctr"/>
                </a:tc>
              </a:tr>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sp>
        <p:nvSpPr>
          <p:cNvPr id="22" name="TextBox 21"/>
          <p:cNvSpPr txBox="1"/>
          <p:nvPr/>
        </p:nvSpPr>
        <p:spPr>
          <a:xfrm>
            <a:off x="984708" y="2881121"/>
            <a:ext cx="911660" cy="369332"/>
          </a:xfrm>
          <a:prstGeom prst="rect">
            <a:avLst/>
          </a:prstGeom>
          <a:noFill/>
        </p:spPr>
        <p:txBody>
          <a:bodyPr wrap="none" rtlCol="0">
            <a:spAutoFit/>
          </a:bodyPr>
          <a:lstStyle/>
          <a:p>
            <a:r>
              <a:rPr lang="en-US" dirty="0" smtClean="0">
                <a:solidFill>
                  <a:schemeClr val="bg1">
                    <a:lumMod val="85000"/>
                  </a:schemeClr>
                </a:solidFill>
              </a:rPr>
              <a:t>Rows: 0</a:t>
            </a:r>
            <a:endParaRPr lang="en-US" dirty="0">
              <a:solidFill>
                <a:schemeClr val="bg1">
                  <a:lumMod val="85000"/>
                </a:schemeClr>
              </a:solidFill>
            </a:endParaRPr>
          </a:p>
        </p:txBody>
      </p:sp>
      <p:sp>
        <p:nvSpPr>
          <p:cNvPr id="23" name="TextBox 22"/>
          <p:cNvSpPr txBox="1"/>
          <p:nvPr/>
        </p:nvSpPr>
        <p:spPr>
          <a:xfrm>
            <a:off x="982131" y="2881121"/>
            <a:ext cx="911660" cy="369332"/>
          </a:xfrm>
          <a:prstGeom prst="rect">
            <a:avLst/>
          </a:prstGeom>
          <a:noFill/>
        </p:spPr>
        <p:txBody>
          <a:bodyPr wrap="none" rtlCol="0">
            <a:spAutoFit/>
          </a:bodyPr>
          <a:lstStyle/>
          <a:p>
            <a:r>
              <a:rPr lang="en-US" dirty="0" smtClean="0">
                <a:solidFill>
                  <a:schemeClr val="bg1">
                    <a:lumMod val="85000"/>
                  </a:schemeClr>
                </a:solidFill>
              </a:rPr>
              <a:t>Rows: 1</a:t>
            </a:r>
            <a:endParaRPr lang="en-US" dirty="0">
              <a:solidFill>
                <a:schemeClr val="bg1">
                  <a:lumMod val="85000"/>
                </a:schemeClr>
              </a:solidFill>
            </a:endParaRPr>
          </a:p>
        </p:txBody>
      </p:sp>
      <p:sp>
        <p:nvSpPr>
          <p:cNvPr id="24" name="TextBox 23"/>
          <p:cNvSpPr txBox="1"/>
          <p:nvPr/>
        </p:nvSpPr>
        <p:spPr>
          <a:xfrm>
            <a:off x="987205" y="2881148"/>
            <a:ext cx="911660" cy="369332"/>
          </a:xfrm>
          <a:prstGeom prst="rect">
            <a:avLst/>
          </a:prstGeom>
          <a:noFill/>
        </p:spPr>
        <p:txBody>
          <a:bodyPr wrap="none" rtlCol="0">
            <a:spAutoFit/>
          </a:bodyPr>
          <a:lstStyle/>
          <a:p>
            <a:r>
              <a:rPr lang="en-US" dirty="0" smtClean="0">
                <a:solidFill>
                  <a:schemeClr val="bg1">
                    <a:lumMod val="85000"/>
                  </a:schemeClr>
                </a:solidFill>
              </a:rPr>
              <a:t>Rows: 2</a:t>
            </a:r>
            <a:endParaRPr lang="en-US" dirty="0">
              <a:solidFill>
                <a:schemeClr val="bg1">
                  <a:lumMod val="85000"/>
                </a:schemeClr>
              </a:solidFill>
            </a:endParaRPr>
          </a:p>
        </p:txBody>
      </p:sp>
      <p:sp>
        <p:nvSpPr>
          <p:cNvPr id="25" name="TextBox 24"/>
          <p:cNvSpPr txBox="1"/>
          <p:nvPr/>
        </p:nvSpPr>
        <p:spPr>
          <a:xfrm>
            <a:off x="984708" y="2873118"/>
            <a:ext cx="911660" cy="369332"/>
          </a:xfrm>
          <a:prstGeom prst="rect">
            <a:avLst/>
          </a:prstGeom>
          <a:noFill/>
        </p:spPr>
        <p:txBody>
          <a:bodyPr wrap="none" rtlCol="0">
            <a:spAutoFit/>
          </a:bodyPr>
          <a:lstStyle/>
          <a:p>
            <a:r>
              <a:rPr lang="en-US" dirty="0" smtClean="0">
                <a:solidFill>
                  <a:schemeClr val="bg1">
                    <a:lumMod val="85000"/>
                  </a:schemeClr>
                </a:solidFill>
              </a:rPr>
              <a:t>Rows: 4</a:t>
            </a:r>
            <a:endParaRPr lang="en-US" dirty="0">
              <a:solidFill>
                <a:schemeClr val="bg1">
                  <a:lumMod val="85000"/>
                </a:schemeClr>
              </a:solidFill>
            </a:endParaRPr>
          </a:p>
        </p:txBody>
      </p:sp>
      <p:sp>
        <p:nvSpPr>
          <p:cNvPr id="26" name="TextBox 25"/>
          <p:cNvSpPr txBox="1"/>
          <p:nvPr/>
        </p:nvSpPr>
        <p:spPr>
          <a:xfrm>
            <a:off x="982131" y="2879303"/>
            <a:ext cx="911660" cy="369332"/>
          </a:xfrm>
          <a:prstGeom prst="rect">
            <a:avLst/>
          </a:prstGeom>
          <a:noFill/>
        </p:spPr>
        <p:txBody>
          <a:bodyPr wrap="none" rtlCol="0">
            <a:spAutoFit/>
          </a:bodyPr>
          <a:lstStyle/>
          <a:p>
            <a:r>
              <a:rPr lang="en-US" dirty="0" smtClean="0">
                <a:solidFill>
                  <a:schemeClr val="bg1">
                    <a:lumMod val="85000"/>
                  </a:schemeClr>
                </a:solidFill>
              </a:rPr>
              <a:t>Rows: </a:t>
            </a:r>
            <a:r>
              <a:rPr lang="en-US" dirty="0">
                <a:solidFill>
                  <a:schemeClr val="bg1">
                    <a:lumMod val="85000"/>
                  </a:schemeClr>
                </a:solidFill>
              </a:rPr>
              <a:t>3</a:t>
            </a:r>
          </a:p>
        </p:txBody>
      </p:sp>
      <p:graphicFrame>
        <p:nvGraphicFramePr>
          <p:cNvPr id="27" name="Table 26"/>
          <p:cNvGraphicFramePr>
            <a:graphicFrameLocks noGrp="1"/>
          </p:cNvGraphicFramePr>
          <p:nvPr/>
        </p:nvGraphicFramePr>
        <p:xfrm>
          <a:off x="802147" y="2510910"/>
          <a:ext cx="1372639" cy="79824"/>
        </p:xfrm>
        <a:graphic>
          <a:graphicData uri="http://schemas.openxmlformats.org/drawingml/2006/table">
            <a:tbl>
              <a:tblPr bandRow="1">
                <a:tableStyleId>{5C22544A-7EE6-4342-B048-85BDC9FD1C3A}</a:tableStyleId>
              </a:tblPr>
              <a:tblGrid>
                <a:gridCol w="245651"/>
                <a:gridCol w="211373"/>
                <a:gridCol w="180816"/>
                <a:gridCol w="267386"/>
                <a:gridCol w="218681"/>
                <a:gridCol w="248732"/>
              </a:tblGrid>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graphicFrame>
        <p:nvGraphicFramePr>
          <p:cNvPr id="28" name="Table 27"/>
          <p:cNvGraphicFramePr>
            <a:graphicFrameLocks noGrp="1"/>
          </p:cNvGraphicFramePr>
          <p:nvPr>
            <p:extLst/>
          </p:nvPr>
        </p:nvGraphicFramePr>
        <p:xfrm>
          <a:off x="802147" y="2620446"/>
          <a:ext cx="1372639" cy="79824"/>
        </p:xfrm>
        <a:graphic>
          <a:graphicData uri="http://schemas.openxmlformats.org/drawingml/2006/table">
            <a:tbl>
              <a:tblPr bandRow="1">
                <a:tableStyleId>{5C22544A-7EE6-4342-B048-85BDC9FD1C3A}</a:tableStyleId>
              </a:tblPr>
              <a:tblGrid>
                <a:gridCol w="245651"/>
                <a:gridCol w="211373"/>
                <a:gridCol w="180816"/>
                <a:gridCol w="267386"/>
                <a:gridCol w="218681"/>
                <a:gridCol w="248732"/>
              </a:tblGrid>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graphicFrame>
        <p:nvGraphicFramePr>
          <p:cNvPr id="29" name="Table 28"/>
          <p:cNvGraphicFramePr>
            <a:graphicFrameLocks noGrp="1"/>
          </p:cNvGraphicFramePr>
          <p:nvPr>
            <p:extLst/>
          </p:nvPr>
        </p:nvGraphicFramePr>
        <p:xfrm>
          <a:off x="802147" y="2728296"/>
          <a:ext cx="1372639" cy="79824"/>
        </p:xfrm>
        <a:graphic>
          <a:graphicData uri="http://schemas.openxmlformats.org/drawingml/2006/table">
            <a:tbl>
              <a:tblPr bandRow="1">
                <a:tableStyleId>{5C22544A-7EE6-4342-B048-85BDC9FD1C3A}</a:tableStyleId>
              </a:tblPr>
              <a:tblGrid>
                <a:gridCol w="245651"/>
                <a:gridCol w="211373"/>
                <a:gridCol w="180816"/>
                <a:gridCol w="267386"/>
                <a:gridCol w="218681"/>
                <a:gridCol w="248732"/>
              </a:tblGrid>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graphicFrame>
        <p:nvGraphicFramePr>
          <p:cNvPr id="30" name="Table 29"/>
          <p:cNvGraphicFramePr>
            <a:graphicFrameLocks noGrp="1"/>
          </p:cNvGraphicFramePr>
          <p:nvPr>
            <p:extLst/>
          </p:nvPr>
        </p:nvGraphicFramePr>
        <p:xfrm>
          <a:off x="4576015" y="2168070"/>
          <a:ext cx="1372639" cy="319296"/>
        </p:xfrm>
        <a:graphic>
          <a:graphicData uri="http://schemas.openxmlformats.org/drawingml/2006/table">
            <a:tbl>
              <a:tblPr firstRow="1" bandRow="1">
                <a:tableStyleId>{5C22544A-7EE6-4342-B048-85BDC9FD1C3A}</a:tableStyleId>
              </a:tblPr>
              <a:tblGrid>
                <a:gridCol w="245651"/>
                <a:gridCol w="211373"/>
                <a:gridCol w="180816"/>
                <a:gridCol w="267386"/>
                <a:gridCol w="218681"/>
                <a:gridCol w="248732"/>
              </a:tblGrid>
              <a:tr h="76500">
                <a:tc gridSpan="6">
                  <a:txBody>
                    <a:bodyPr/>
                    <a:lstStyle/>
                    <a:p>
                      <a:pPr algn="ctr"/>
                      <a:r>
                        <a:rPr lang="en-US" sz="400" dirty="0" smtClean="0"/>
                        <a:t>Table:</a:t>
                      </a:r>
                      <a:r>
                        <a:rPr lang="en-US" sz="400" baseline="0" dirty="0" smtClean="0"/>
                        <a:t> loft_deep_dive</a:t>
                      </a:r>
                      <a:endParaRPr lang="en-US" sz="400" dirty="0"/>
                    </a:p>
                  </a:txBody>
                  <a:tcPr marL="18863" marR="18863" marT="9432" marB="9432"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r>
              <a:tr h="76500">
                <a:tc gridSpan="3">
                  <a:txBody>
                    <a:bodyPr/>
                    <a:lstStyle/>
                    <a:p>
                      <a:pPr algn="ctr"/>
                      <a:r>
                        <a:rPr lang="en-US" sz="400" b="1" dirty="0" smtClean="0"/>
                        <a:t>User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c gridSpan="3">
                  <a:txBody>
                    <a:bodyPr/>
                    <a:lstStyle/>
                    <a:p>
                      <a:pPr algn="ctr"/>
                      <a:r>
                        <a:rPr lang="en-US" sz="400" b="1" dirty="0" smtClean="0"/>
                        <a:t>System Columns</a:t>
                      </a:r>
                      <a:endParaRPr lang="en-US" sz="400" b="1" dirty="0"/>
                    </a:p>
                  </a:txBody>
                  <a:tcPr marL="18863" marR="18863" marT="9432" marB="9432" anchor="ctr"/>
                </a:tc>
                <a:tc hMerge="1">
                  <a:txBody>
                    <a:bodyPr/>
                    <a:lstStyle/>
                    <a:p>
                      <a:endParaRPr lang="en-US" dirty="0"/>
                    </a:p>
                  </a:txBody>
                  <a:tcPr/>
                </a:tc>
                <a:tc hMerge="1">
                  <a:txBody>
                    <a:bodyPr/>
                    <a:lstStyle/>
                    <a:p>
                      <a:endParaRPr lang="en-US" dirty="0"/>
                    </a:p>
                  </a:txBody>
                  <a:tcPr/>
                </a:tc>
              </a:tr>
              <a:tr h="76500">
                <a:tc>
                  <a:txBody>
                    <a:bodyPr/>
                    <a:lstStyle/>
                    <a:p>
                      <a:pPr algn="ctr"/>
                      <a:r>
                        <a:rPr lang="en-US" sz="400" dirty="0" smtClean="0"/>
                        <a:t>aid</a:t>
                      </a:r>
                      <a:endParaRPr lang="en-US" sz="400" dirty="0"/>
                    </a:p>
                  </a:txBody>
                  <a:tcPr marL="18863" marR="18863" marT="9432" marB="9432" anchor="ctr"/>
                </a:tc>
                <a:tc>
                  <a:txBody>
                    <a:bodyPr/>
                    <a:lstStyle/>
                    <a:p>
                      <a:pPr algn="ctr"/>
                      <a:r>
                        <a:rPr lang="en-US" sz="400" dirty="0" smtClean="0"/>
                        <a:t>loc</a:t>
                      </a:r>
                      <a:endParaRPr lang="en-US" sz="400" dirty="0"/>
                    </a:p>
                  </a:txBody>
                  <a:tcPr marL="18863" marR="18863" marT="9432" marB="9432" anchor="ctr"/>
                </a:tc>
                <a:tc>
                  <a:txBody>
                    <a:bodyPr/>
                    <a:lstStyle/>
                    <a:p>
                      <a:pPr algn="ctr"/>
                      <a:r>
                        <a:rPr lang="en-US" sz="400" dirty="0" smtClean="0"/>
                        <a:t>dt</a:t>
                      </a:r>
                      <a:endParaRPr lang="en-US" sz="400" dirty="0"/>
                    </a:p>
                  </a:txBody>
                  <a:tcPr marL="18863" marR="18863" marT="9432" marB="9432" anchor="ctr"/>
                </a:tc>
                <a:tc>
                  <a:txBody>
                    <a:bodyPr/>
                    <a:lstStyle/>
                    <a:p>
                      <a:pPr algn="ctr"/>
                      <a:r>
                        <a:rPr lang="en-US" sz="400" dirty="0" smtClean="0"/>
                        <a:t>ins</a:t>
                      </a:r>
                      <a:endParaRPr lang="en-US" sz="400" dirty="0"/>
                    </a:p>
                  </a:txBody>
                  <a:tcPr marL="18863" marR="18863" marT="9432" marB="9432" anchor="ctr"/>
                </a:tc>
                <a:tc>
                  <a:txBody>
                    <a:bodyPr/>
                    <a:lstStyle/>
                    <a:p>
                      <a:pPr algn="ctr"/>
                      <a:r>
                        <a:rPr lang="en-US" sz="400" dirty="0" smtClean="0"/>
                        <a:t>del</a:t>
                      </a:r>
                      <a:endParaRPr lang="en-US" sz="400" dirty="0"/>
                    </a:p>
                  </a:txBody>
                  <a:tcPr marL="18863" marR="18863" marT="9432" marB="9432" anchor="ctr"/>
                </a:tc>
                <a:tc>
                  <a:txBody>
                    <a:bodyPr/>
                    <a:lstStyle/>
                    <a:p>
                      <a:pPr algn="ctr"/>
                      <a:r>
                        <a:rPr lang="en-US" sz="400" dirty="0" smtClean="0"/>
                        <a:t>row</a:t>
                      </a:r>
                      <a:endParaRPr lang="en-US" sz="400" dirty="0"/>
                    </a:p>
                  </a:txBody>
                  <a:tcPr marL="18863" marR="18863" marT="9432" marB="9432" anchor="ctr"/>
                </a:tc>
              </a:tr>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sp>
        <p:nvSpPr>
          <p:cNvPr id="31" name="TextBox 30"/>
          <p:cNvSpPr txBox="1"/>
          <p:nvPr/>
        </p:nvSpPr>
        <p:spPr>
          <a:xfrm>
            <a:off x="4758575" y="2885656"/>
            <a:ext cx="911660" cy="369332"/>
          </a:xfrm>
          <a:prstGeom prst="rect">
            <a:avLst/>
          </a:prstGeom>
          <a:noFill/>
        </p:spPr>
        <p:txBody>
          <a:bodyPr wrap="none" rtlCol="0">
            <a:spAutoFit/>
          </a:bodyPr>
          <a:lstStyle/>
          <a:p>
            <a:r>
              <a:rPr lang="en-US" dirty="0" smtClean="0">
                <a:solidFill>
                  <a:schemeClr val="bg1">
                    <a:lumMod val="85000"/>
                  </a:schemeClr>
                </a:solidFill>
              </a:rPr>
              <a:t>Rows: 0</a:t>
            </a:r>
            <a:endParaRPr lang="en-US" dirty="0">
              <a:solidFill>
                <a:schemeClr val="bg1">
                  <a:lumMod val="85000"/>
                </a:schemeClr>
              </a:solidFill>
            </a:endParaRPr>
          </a:p>
        </p:txBody>
      </p:sp>
      <p:sp>
        <p:nvSpPr>
          <p:cNvPr id="32" name="TextBox 31"/>
          <p:cNvSpPr txBox="1"/>
          <p:nvPr/>
        </p:nvSpPr>
        <p:spPr>
          <a:xfrm>
            <a:off x="4755998" y="2885656"/>
            <a:ext cx="911660" cy="369332"/>
          </a:xfrm>
          <a:prstGeom prst="rect">
            <a:avLst/>
          </a:prstGeom>
          <a:noFill/>
        </p:spPr>
        <p:txBody>
          <a:bodyPr wrap="none" rtlCol="0">
            <a:spAutoFit/>
          </a:bodyPr>
          <a:lstStyle/>
          <a:p>
            <a:r>
              <a:rPr lang="en-US" dirty="0" smtClean="0">
                <a:solidFill>
                  <a:schemeClr val="bg1">
                    <a:lumMod val="85000"/>
                  </a:schemeClr>
                </a:solidFill>
              </a:rPr>
              <a:t>Rows: 1</a:t>
            </a:r>
            <a:endParaRPr lang="en-US" dirty="0">
              <a:solidFill>
                <a:schemeClr val="bg1">
                  <a:lumMod val="85000"/>
                </a:schemeClr>
              </a:solidFill>
            </a:endParaRPr>
          </a:p>
        </p:txBody>
      </p:sp>
      <p:sp>
        <p:nvSpPr>
          <p:cNvPr id="33" name="TextBox 32"/>
          <p:cNvSpPr txBox="1"/>
          <p:nvPr/>
        </p:nvSpPr>
        <p:spPr>
          <a:xfrm>
            <a:off x="4761072" y="2885683"/>
            <a:ext cx="911660" cy="369332"/>
          </a:xfrm>
          <a:prstGeom prst="rect">
            <a:avLst/>
          </a:prstGeom>
          <a:noFill/>
        </p:spPr>
        <p:txBody>
          <a:bodyPr wrap="none" rtlCol="0">
            <a:spAutoFit/>
          </a:bodyPr>
          <a:lstStyle/>
          <a:p>
            <a:r>
              <a:rPr lang="en-US" dirty="0" smtClean="0">
                <a:solidFill>
                  <a:schemeClr val="bg1">
                    <a:lumMod val="85000"/>
                  </a:schemeClr>
                </a:solidFill>
              </a:rPr>
              <a:t>Rows: 2</a:t>
            </a:r>
            <a:endParaRPr lang="en-US" dirty="0">
              <a:solidFill>
                <a:schemeClr val="bg1">
                  <a:lumMod val="85000"/>
                </a:schemeClr>
              </a:solidFill>
            </a:endParaRPr>
          </a:p>
        </p:txBody>
      </p:sp>
      <p:sp>
        <p:nvSpPr>
          <p:cNvPr id="34" name="TextBox 33"/>
          <p:cNvSpPr txBox="1"/>
          <p:nvPr/>
        </p:nvSpPr>
        <p:spPr>
          <a:xfrm>
            <a:off x="4758575" y="2877653"/>
            <a:ext cx="911660" cy="369332"/>
          </a:xfrm>
          <a:prstGeom prst="rect">
            <a:avLst/>
          </a:prstGeom>
          <a:noFill/>
        </p:spPr>
        <p:txBody>
          <a:bodyPr wrap="none" rtlCol="0">
            <a:spAutoFit/>
          </a:bodyPr>
          <a:lstStyle/>
          <a:p>
            <a:r>
              <a:rPr lang="en-US" dirty="0" smtClean="0">
                <a:solidFill>
                  <a:schemeClr val="bg1">
                    <a:lumMod val="85000"/>
                  </a:schemeClr>
                </a:solidFill>
              </a:rPr>
              <a:t>Rows: 4</a:t>
            </a:r>
            <a:endParaRPr lang="en-US" dirty="0">
              <a:solidFill>
                <a:schemeClr val="bg1">
                  <a:lumMod val="85000"/>
                </a:schemeClr>
              </a:solidFill>
            </a:endParaRPr>
          </a:p>
        </p:txBody>
      </p:sp>
      <p:sp>
        <p:nvSpPr>
          <p:cNvPr id="35" name="TextBox 34"/>
          <p:cNvSpPr txBox="1"/>
          <p:nvPr/>
        </p:nvSpPr>
        <p:spPr>
          <a:xfrm>
            <a:off x="4755998" y="2883838"/>
            <a:ext cx="911660" cy="369332"/>
          </a:xfrm>
          <a:prstGeom prst="rect">
            <a:avLst/>
          </a:prstGeom>
          <a:noFill/>
        </p:spPr>
        <p:txBody>
          <a:bodyPr wrap="none" rtlCol="0">
            <a:spAutoFit/>
          </a:bodyPr>
          <a:lstStyle/>
          <a:p>
            <a:r>
              <a:rPr lang="en-US" dirty="0" smtClean="0">
                <a:solidFill>
                  <a:schemeClr val="bg1">
                    <a:lumMod val="85000"/>
                  </a:schemeClr>
                </a:solidFill>
              </a:rPr>
              <a:t>Rows: </a:t>
            </a:r>
            <a:r>
              <a:rPr lang="en-US" dirty="0">
                <a:solidFill>
                  <a:schemeClr val="bg1">
                    <a:lumMod val="85000"/>
                  </a:schemeClr>
                </a:solidFill>
              </a:rPr>
              <a:t>3</a:t>
            </a:r>
          </a:p>
        </p:txBody>
      </p:sp>
      <p:graphicFrame>
        <p:nvGraphicFramePr>
          <p:cNvPr id="36" name="Table 35"/>
          <p:cNvGraphicFramePr>
            <a:graphicFrameLocks noGrp="1"/>
          </p:cNvGraphicFramePr>
          <p:nvPr>
            <p:extLst/>
          </p:nvPr>
        </p:nvGraphicFramePr>
        <p:xfrm>
          <a:off x="4576014" y="2515445"/>
          <a:ext cx="1372639" cy="79824"/>
        </p:xfrm>
        <a:graphic>
          <a:graphicData uri="http://schemas.openxmlformats.org/drawingml/2006/table">
            <a:tbl>
              <a:tblPr bandRow="1">
                <a:tableStyleId>{5C22544A-7EE6-4342-B048-85BDC9FD1C3A}</a:tableStyleId>
              </a:tblPr>
              <a:tblGrid>
                <a:gridCol w="245651"/>
                <a:gridCol w="211373"/>
                <a:gridCol w="180816"/>
                <a:gridCol w="267386"/>
                <a:gridCol w="218681"/>
                <a:gridCol w="248732"/>
              </a:tblGrid>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graphicFrame>
        <p:nvGraphicFramePr>
          <p:cNvPr id="37" name="Table 36"/>
          <p:cNvGraphicFramePr>
            <a:graphicFrameLocks noGrp="1"/>
          </p:cNvGraphicFramePr>
          <p:nvPr>
            <p:extLst/>
          </p:nvPr>
        </p:nvGraphicFramePr>
        <p:xfrm>
          <a:off x="4576014" y="2624981"/>
          <a:ext cx="1372639" cy="79824"/>
        </p:xfrm>
        <a:graphic>
          <a:graphicData uri="http://schemas.openxmlformats.org/drawingml/2006/table">
            <a:tbl>
              <a:tblPr bandRow="1">
                <a:tableStyleId>{5C22544A-7EE6-4342-B048-85BDC9FD1C3A}</a:tableStyleId>
              </a:tblPr>
              <a:tblGrid>
                <a:gridCol w="245651"/>
                <a:gridCol w="211373"/>
                <a:gridCol w="180816"/>
                <a:gridCol w="267386"/>
                <a:gridCol w="218681"/>
                <a:gridCol w="248732"/>
              </a:tblGrid>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graphicFrame>
        <p:nvGraphicFramePr>
          <p:cNvPr id="38" name="Table 37"/>
          <p:cNvGraphicFramePr>
            <a:graphicFrameLocks noGrp="1"/>
          </p:cNvGraphicFramePr>
          <p:nvPr>
            <p:extLst/>
          </p:nvPr>
        </p:nvGraphicFramePr>
        <p:xfrm>
          <a:off x="4576014" y="2732831"/>
          <a:ext cx="1372639" cy="79824"/>
        </p:xfrm>
        <a:graphic>
          <a:graphicData uri="http://schemas.openxmlformats.org/drawingml/2006/table">
            <a:tbl>
              <a:tblPr bandRow="1">
                <a:tableStyleId>{5C22544A-7EE6-4342-B048-85BDC9FD1C3A}</a:tableStyleId>
              </a:tblPr>
              <a:tblGrid>
                <a:gridCol w="245651"/>
                <a:gridCol w="211373"/>
                <a:gridCol w="180816"/>
                <a:gridCol w="267386"/>
                <a:gridCol w="218681"/>
                <a:gridCol w="248732"/>
              </a:tblGrid>
              <a:tr h="76500">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c>
                  <a:txBody>
                    <a:bodyPr/>
                    <a:lstStyle/>
                    <a:p>
                      <a:pPr algn="ctr"/>
                      <a:endParaRPr lang="en-US" sz="400" dirty="0"/>
                    </a:p>
                  </a:txBody>
                  <a:tcPr marL="18863" marR="18863" marT="9432" marB="9432" anchor="ctr"/>
                </a:tc>
              </a:tr>
            </a:tbl>
          </a:graphicData>
        </a:graphic>
      </p:graphicFrame>
    </p:spTree>
    <p:extLst>
      <p:ext uri="{BB962C8B-B14F-4D97-AF65-F5344CB8AC3E}">
        <p14:creationId xmlns:p14="http://schemas.microsoft.com/office/powerpoint/2010/main" val="195861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1" presetClass="exit"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1" presetClass="exit" presetSubtype="0" fill="hold" grpId="1" nodeType="withEffect">
                                  <p:stCondLst>
                                    <p:cond delay="0"/>
                                  </p:stCondLst>
                                  <p:childTnLst>
                                    <p:set>
                                      <p:cBhvr>
                                        <p:cTn id="36" dur="1" fill="hold">
                                          <p:stCondLst>
                                            <p:cond delay="0"/>
                                          </p:stCondLst>
                                        </p:cTn>
                                        <p:tgtEl>
                                          <p:spTgt spid="3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1000"/>
                                        <p:tgtEl>
                                          <p:spTgt spid="37"/>
                                        </p:tgtEl>
                                      </p:cBhvr>
                                    </p:animEffect>
                                    <p:anim calcmode="lin" valueType="num">
                                      <p:cBhvr>
                                        <p:cTn id="53" dur="1000" fill="hold"/>
                                        <p:tgtEl>
                                          <p:spTgt spid="37"/>
                                        </p:tgtEl>
                                        <p:attrNameLst>
                                          <p:attrName>ppt_x</p:attrName>
                                        </p:attrNameLst>
                                      </p:cBhvr>
                                      <p:tavLst>
                                        <p:tav tm="0">
                                          <p:val>
                                            <p:strVal val="#ppt_x"/>
                                          </p:val>
                                        </p:tav>
                                        <p:tav tm="100000">
                                          <p:val>
                                            <p:strVal val="#ppt_x"/>
                                          </p:val>
                                        </p:tav>
                                      </p:tavLst>
                                    </p:anim>
                                    <p:anim calcmode="lin" valueType="num">
                                      <p:cBhvr>
                                        <p:cTn id="54" dur="1000" fill="hold"/>
                                        <p:tgtEl>
                                          <p:spTgt spid="37"/>
                                        </p:tgtEl>
                                        <p:attrNameLst>
                                          <p:attrName>ppt_y</p:attrName>
                                        </p:attrNameLst>
                                      </p:cBhvr>
                                      <p:tavLst>
                                        <p:tav tm="0">
                                          <p:val>
                                            <p:strVal val="#ppt_y+.1"/>
                                          </p:val>
                                        </p:tav>
                                        <p:tav tm="100000">
                                          <p:val>
                                            <p:strVal val="#ppt_y"/>
                                          </p:val>
                                        </p:tav>
                                      </p:tavLst>
                                    </p:anim>
                                  </p:childTnLst>
                                </p:cTn>
                              </p:par>
                              <p:par>
                                <p:cTn id="55" presetID="1" presetClass="exit" presetSubtype="0" fill="hold" grpId="1" nodeType="withEffect">
                                  <p:stCondLst>
                                    <p:cond delay="0"/>
                                  </p:stCondLst>
                                  <p:childTnLst>
                                    <p:set>
                                      <p:cBhvr>
                                        <p:cTn id="56" dur="1" fill="hold">
                                          <p:stCondLst>
                                            <p:cond delay="0"/>
                                          </p:stCondLst>
                                        </p:cTn>
                                        <p:tgtEl>
                                          <p:spTgt spid="33"/>
                                        </p:tgtEl>
                                        <p:attrNameLst>
                                          <p:attrName>style.visibility</p:attrName>
                                        </p:attrNameLst>
                                      </p:cBhvr>
                                      <p:to>
                                        <p:strVal val="hidden"/>
                                      </p:to>
                                    </p:set>
                                  </p:childTnLst>
                                </p:cTn>
                              </p:par>
                              <p:par>
                                <p:cTn id="57" presetID="1" presetClass="entr" presetSubtype="0" fill="hold" grpId="1"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24"/>
                                        </p:tgtEl>
                                        <p:attrNameLst>
                                          <p:attrName>style.visibility</p:attrName>
                                        </p:attrNameLst>
                                      </p:cBhvr>
                                      <p:to>
                                        <p:strVal val="hidden"/>
                                      </p:to>
                                    </p:set>
                                  </p:childTnLst>
                                </p:cTn>
                              </p:par>
                              <p:par>
                                <p:cTn id="61" presetID="1" presetClass="entr" presetSubtype="0" fill="hold" grpId="1"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1000"/>
                                        <p:tgtEl>
                                          <p:spTgt spid="29"/>
                                        </p:tgtEl>
                                      </p:cBhvr>
                                    </p:animEffect>
                                    <p:anim calcmode="lin" valueType="num">
                                      <p:cBhvr>
                                        <p:cTn id="68" dur="1000" fill="hold"/>
                                        <p:tgtEl>
                                          <p:spTgt spid="29"/>
                                        </p:tgtEl>
                                        <p:attrNameLst>
                                          <p:attrName>ppt_x</p:attrName>
                                        </p:attrNameLst>
                                      </p:cBhvr>
                                      <p:tavLst>
                                        <p:tav tm="0">
                                          <p:val>
                                            <p:strVal val="#ppt_x"/>
                                          </p:val>
                                        </p:tav>
                                        <p:tav tm="100000">
                                          <p:val>
                                            <p:strVal val="#ppt_x"/>
                                          </p:val>
                                        </p:tav>
                                      </p:tavLst>
                                    </p:anim>
                                    <p:anim calcmode="lin" valueType="num">
                                      <p:cBhvr>
                                        <p:cTn id="69" dur="1000" fill="hold"/>
                                        <p:tgtEl>
                                          <p:spTgt spid="2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1000"/>
                                        <p:tgtEl>
                                          <p:spTgt spid="38"/>
                                        </p:tgtEl>
                                      </p:cBhvr>
                                    </p:animEffect>
                                    <p:anim calcmode="lin" valueType="num">
                                      <p:cBhvr>
                                        <p:cTn id="73" dur="1000" fill="hold"/>
                                        <p:tgtEl>
                                          <p:spTgt spid="38"/>
                                        </p:tgtEl>
                                        <p:attrNameLst>
                                          <p:attrName>ppt_x</p:attrName>
                                        </p:attrNameLst>
                                      </p:cBhvr>
                                      <p:tavLst>
                                        <p:tav tm="0">
                                          <p:val>
                                            <p:strVal val="#ppt_x"/>
                                          </p:val>
                                        </p:tav>
                                        <p:tav tm="100000">
                                          <p:val>
                                            <p:strVal val="#ppt_x"/>
                                          </p:val>
                                        </p:tav>
                                      </p:tavLst>
                                    </p:anim>
                                    <p:anim calcmode="lin" valueType="num">
                                      <p:cBhvr>
                                        <p:cTn id="74" dur="1000" fill="hold"/>
                                        <p:tgtEl>
                                          <p:spTgt spid="38"/>
                                        </p:tgtEl>
                                        <p:attrNameLst>
                                          <p:attrName>ppt_y</p:attrName>
                                        </p:attrNameLst>
                                      </p:cBhvr>
                                      <p:tavLst>
                                        <p:tav tm="0">
                                          <p:val>
                                            <p:strVal val="#ppt_y+.1"/>
                                          </p:val>
                                        </p:tav>
                                        <p:tav tm="100000">
                                          <p:val>
                                            <p:strVal val="#ppt_y"/>
                                          </p:val>
                                        </p:tav>
                                      </p:tavLst>
                                    </p:anim>
                                  </p:childTnLst>
                                </p:cTn>
                              </p:par>
                              <p:par>
                                <p:cTn id="75" presetID="1" presetClass="exit"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xit"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3" grpId="1"/>
      <p:bldP spid="24" grpId="0"/>
      <p:bldP spid="24" grpId="1"/>
      <p:bldP spid="25" grpId="0"/>
      <p:bldP spid="26" grpId="0"/>
      <p:bldP spid="26" grpId="1"/>
      <p:bldP spid="31" grpId="0"/>
      <p:bldP spid="32" grpId="0"/>
      <p:bldP spid="32" grpId="1"/>
      <p:bldP spid="33" grpId="0"/>
      <p:bldP spid="33" grpId="1"/>
      <p:bldP spid="34" grpId="0"/>
      <p:bldP spid="35" grpId="0"/>
      <p:bldP spid="3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lumMod val="50000"/>
                  </a:schemeClr>
                </a:solidFill>
              </a:rPr>
              <a:t>Terminology </a:t>
            </a:r>
            <a:r>
              <a:rPr lang="en-US" dirty="0">
                <a:solidFill>
                  <a:schemeClr val="tx1">
                    <a:lumMod val="50000"/>
                  </a:schemeClr>
                </a:solidFill>
              </a:rPr>
              <a:t>and Concepts: Data Distribution</a:t>
            </a:r>
          </a:p>
        </p:txBody>
      </p:sp>
      <p:sp>
        <p:nvSpPr>
          <p:cNvPr id="3" name="Content Placeholder 2"/>
          <p:cNvSpPr>
            <a:spLocks noGrp="1"/>
          </p:cNvSpPr>
          <p:nvPr>
            <p:ph idx="1"/>
          </p:nvPr>
        </p:nvSpPr>
        <p:spPr/>
        <p:txBody>
          <a:bodyPr>
            <a:normAutofit/>
          </a:bodyPr>
          <a:lstStyle/>
          <a:p>
            <a:r>
              <a:rPr lang="en-US" dirty="0" smtClean="0">
                <a:solidFill>
                  <a:schemeClr val="tx1">
                    <a:lumMod val="50000"/>
                  </a:schemeClr>
                </a:solidFill>
              </a:rPr>
              <a:t>KEY</a:t>
            </a:r>
          </a:p>
          <a:p>
            <a:pPr lvl="1"/>
            <a:r>
              <a:rPr lang="en-US" dirty="0">
                <a:solidFill>
                  <a:schemeClr val="tx1">
                    <a:lumMod val="50000"/>
                  </a:schemeClr>
                </a:solidFill>
              </a:rPr>
              <a:t>The key creates an even distribution of data</a:t>
            </a:r>
          </a:p>
          <a:p>
            <a:pPr lvl="1"/>
            <a:r>
              <a:rPr lang="en-US" dirty="0" smtClean="0">
                <a:solidFill>
                  <a:schemeClr val="tx1">
                    <a:lumMod val="50000"/>
                  </a:schemeClr>
                </a:solidFill>
              </a:rPr>
              <a:t>Joins </a:t>
            </a:r>
            <a:r>
              <a:rPr lang="en-US" dirty="0">
                <a:solidFill>
                  <a:schemeClr val="tx1">
                    <a:lumMod val="50000"/>
                  </a:schemeClr>
                </a:solidFill>
              </a:rPr>
              <a:t>are performed between large fact/dimension tables</a:t>
            </a:r>
          </a:p>
          <a:p>
            <a:pPr lvl="1"/>
            <a:r>
              <a:rPr lang="en-US" dirty="0" smtClean="0">
                <a:solidFill>
                  <a:schemeClr val="tx1">
                    <a:lumMod val="50000"/>
                  </a:schemeClr>
                </a:solidFill>
              </a:rPr>
              <a:t>Optimizing merge joins </a:t>
            </a:r>
            <a:r>
              <a:rPr lang="en-US" dirty="0">
                <a:solidFill>
                  <a:schemeClr val="tx1">
                    <a:lumMod val="50000"/>
                  </a:schemeClr>
                </a:solidFill>
              </a:rPr>
              <a:t>and group by</a:t>
            </a:r>
          </a:p>
          <a:p>
            <a:r>
              <a:rPr lang="en-US" dirty="0" smtClean="0">
                <a:solidFill>
                  <a:schemeClr val="tx1">
                    <a:lumMod val="50000"/>
                  </a:schemeClr>
                </a:solidFill>
              </a:rPr>
              <a:t>ALL</a:t>
            </a:r>
          </a:p>
          <a:p>
            <a:pPr lvl="1"/>
            <a:r>
              <a:rPr lang="en-US" dirty="0">
                <a:solidFill>
                  <a:schemeClr val="tx1">
                    <a:lumMod val="50000"/>
                  </a:schemeClr>
                </a:solidFill>
              </a:rPr>
              <a:t>Small and medium size dimension tables (&lt; 2-3M)</a:t>
            </a:r>
          </a:p>
          <a:p>
            <a:r>
              <a:rPr lang="en-US" dirty="0" smtClean="0">
                <a:solidFill>
                  <a:schemeClr val="tx1">
                    <a:lumMod val="50000"/>
                  </a:schemeClr>
                </a:solidFill>
              </a:rPr>
              <a:t>EVEN</a:t>
            </a:r>
          </a:p>
          <a:p>
            <a:pPr lvl="1"/>
            <a:r>
              <a:rPr lang="en-US" dirty="0">
                <a:solidFill>
                  <a:schemeClr val="tx1">
                    <a:lumMod val="50000"/>
                  </a:schemeClr>
                </a:solidFill>
              </a:rPr>
              <a:t>When key cannot produce an even distribution</a:t>
            </a:r>
          </a:p>
        </p:txBody>
      </p:sp>
      <p:graphicFrame>
        <p:nvGraphicFramePr>
          <p:cNvPr id="5" name="Diagram 4"/>
          <p:cNvGraphicFramePr/>
          <p:nvPr>
            <p:extLst>
              <p:ext uri="{D42A27DB-BD31-4B8C-83A1-F6EECF244321}">
                <p14:modId xmlns:p14="http://schemas.microsoft.com/office/powerpoint/2010/main" val="2094657499"/>
              </p:ext>
            </p:extLst>
          </p:nvPr>
        </p:nvGraphicFramePr>
        <p:xfrm>
          <a:off x="5152408" y="660677"/>
          <a:ext cx="5551105" cy="429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0745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96875" y="1968500"/>
            <a:ext cx="7772400" cy="930275"/>
          </a:xfrm>
        </p:spPr>
        <p:txBody>
          <a:bodyPr/>
          <a:lstStyle/>
          <a:p>
            <a:r>
              <a:rPr lang="en-US" dirty="0">
                <a:solidFill>
                  <a:schemeClr val="tx1">
                    <a:lumMod val="50000"/>
                  </a:schemeClr>
                </a:solidFill>
              </a:rPr>
              <a:t>Storage Deep Dive</a:t>
            </a:r>
            <a:endParaRPr lang="en-US" dirty="0" smtClean="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8718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Storage Deep Dive: Disks</a:t>
            </a:r>
            <a:endParaRPr lang="en-US" dirty="0">
              <a:solidFill>
                <a:schemeClr val="tx1">
                  <a:lumMod val="50000"/>
                </a:schemeClr>
              </a:solidFill>
            </a:endParaRPr>
          </a:p>
        </p:txBody>
      </p:sp>
      <p:sp>
        <p:nvSpPr>
          <p:cNvPr id="3" name="Content Placeholder 2"/>
          <p:cNvSpPr>
            <a:spLocks noGrp="1"/>
          </p:cNvSpPr>
          <p:nvPr>
            <p:ph idx="1"/>
          </p:nvPr>
        </p:nvSpPr>
        <p:spPr>
          <a:xfrm>
            <a:off x="341313" y="1009650"/>
            <a:ext cx="6767631" cy="3552825"/>
          </a:xfrm>
        </p:spPr>
        <p:txBody>
          <a:bodyPr>
            <a:normAutofit fontScale="92500" lnSpcReduction="10000"/>
          </a:bodyPr>
          <a:lstStyle/>
          <a:p>
            <a:pPr marL="342900" indent="-342900">
              <a:buFont typeface="Arial" panose="020B0604020202020204" pitchFamily="34" charset="0"/>
              <a:buChar char="•"/>
            </a:pPr>
            <a:r>
              <a:rPr lang="en-US" dirty="0" smtClean="0">
                <a:solidFill>
                  <a:schemeClr val="tx1">
                    <a:lumMod val="50000"/>
                  </a:schemeClr>
                </a:solidFill>
              </a:rPr>
              <a:t>Amazon Redshift utilizes locally attached storage devices</a:t>
            </a:r>
          </a:p>
          <a:p>
            <a:pPr marL="742950" lvl="2" indent="-342900"/>
            <a:r>
              <a:rPr lang="en-US" dirty="0">
                <a:solidFill>
                  <a:schemeClr val="tx1">
                    <a:lumMod val="50000"/>
                  </a:schemeClr>
                </a:solidFill>
              </a:rPr>
              <a:t>C</a:t>
            </a:r>
            <a:r>
              <a:rPr lang="en-US" dirty="0" smtClean="0">
                <a:solidFill>
                  <a:schemeClr val="tx1">
                    <a:lumMod val="50000"/>
                  </a:schemeClr>
                </a:solidFill>
              </a:rPr>
              <a:t>ompute nodes have </a:t>
            </a:r>
            <a:r>
              <a:rPr lang="en-US" b="1" dirty="0" smtClean="0">
                <a:solidFill>
                  <a:schemeClr val="tx1">
                    <a:lumMod val="50000"/>
                  </a:schemeClr>
                </a:solidFill>
              </a:rPr>
              <a:t>2.5-3x </a:t>
            </a:r>
            <a:r>
              <a:rPr lang="en-US" dirty="0">
                <a:solidFill>
                  <a:schemeClr val="tx1">
                    <a:lumMod val="50000"/>
                  </a:schemeClr>
                </a:solidFill>
              </a:rPr>
              <a:t>the advertised </a:t>
            </a:r>
            <a:r>
              <a:rPr lang="en-US" dirty="0" smtClean="0">
                <a:solidFill>
                  <a:schemeClr val="tx1">
                    <a:lumMod val="50000"/>
                  </a:schemeClr>
                </a:solidFill>
              </a:rPr>
              <a:t>storage capacity</a:t>
            </a:r>
            <a:endParaRPr lang="en-US" dirty="0">
              <a:solidFill>
                <a:schemeClr val="tx1">
                  <a:lumMod val="50000"/>
                </a:schemeClr>
              </a:solidFill>
            </a:endParaRPr>
          </a:p>
          <a:p>
            <a:pPr marL="342900" indent="-342900">
              <a:buFont typeface="Arial" panose="020B0604020202020204" pitchFamily="34" charset="0"/>
              <a:buChar char="•"/>
            </a:pPr>
            <a:r>
              <a:rPr lang="en-US" dirty="0" smtClean="0">
                <a:solidFill>
                  <a:schemeClr val="tx1">
                    <a:lumMod val="50000"/>
                  </a:schemeClr>
                </a:solidFill>
              </a:rPr>
              <a:t>1, 3, 8, or 24 disks depending on node type</a:t>
            </a:r>
          </a:p>
          <a:p>
            <a:pPr marL="342900" indent="-342900">
              <a:buFont typeface="Arial" panose="020B0604020202020204" pitchFamily="34" charset="0"/>
              <a:buChar char="•"/>
            </a:pPr>
            <a:r>
              <a:rPr lang="en-US" dirty="0" smtClean="0">
                <a:solidFill>
                  <a:schemeClr val="tx1">
                    <a:lumMod val="50000"/>
                  </a:schemeClr>
                </a:solidFill>
              </a:rPr>
              <a:t>Each disk is split into two </a:t>
            </a:r>
            <a:r>
              <a:rPr lang="en-US" b="1" dirty="0" smtClean="0">
                <a:solidFill>
                  <a:schemeClr val="tx1">
                    <a:lumMod val="50000"/>
                  </a:schemeClr>
                </a:solidFill>
              </a:rPr>
              <a:t>partitions</a:t>
            </a:r>
          </a:p>
          <a:p>
            <a:pPr lvl="1"/>
            <a:r>
              <a:rPr lang="en-US" dirty="0">
                <a:solidFill>
                  <a:schemeClr val="tx1">
                    <a:lumMod val="50000"/>
                  </a:schemeClr>
                </a:solidFill>
              </a:rPr>
              <a:t>L</a:t>
            </a:r>
            <a:r>
              <a:rPr lang="en-US" dirty="0" smtClean="0">
                <a:solidFill>
                  <a:schemeClr val="tx1">
                    <a:lumMod val="50000"/>
                  </a:schemeClr>
                </a:solidFill>
              </a:rPr>
              <a:t>ocal data storage, accessed by local CN</a:t>
            </a:r>
          </a:p>
          <a:p>
            <a:pPr lvl="1"/>
            <a:r>
              <a:rPr lang="en-US" dirty="0">
                <a:solidFill>
                  <a:schemeClr val="tx1">
                    <a:lumMod val="50000"/>
                  </a:schemeClr>
                </a:solidFill>
              </a:rPr>
              <a:t>M</a:t>
            </a:r>
            <a:r>
              <a:rPr lang="en-US" dirty="0" smtClean="0">
                <a:solidFill>
                  <a:schemeClr val="tx1">
                    <a:lumMod val="50000"/>
                  </a:schemeClr>
                </a:solidFill>
              </a:rPr>
              <a:t>irrored data, accessed by remote CN</a:t>
            </a:r>
          </a:p>
          <a:p>
            <a:pPr marL="342900" indent="-342900">
              <a:buFont typeface="Arial" panose="020B0604020202020204" pitchFamily="34" charset="0"/>
              <a:buChar char="•"/>
            </a:pPr>
            <a:r>
              <a:rPr lang="en-US" dirty="0">
                <a:solidFill>
                  <a:schemeClr val="tx1">
                    <a:lumMod val="50000"/>
                  </a:schemeClr>
                </a:solidFill>
              </a:rPr>
              <a:t>P</a:t>
            </a:r>
            <a:r>
              <a:rPr lang="en-US" dirty="0" smtClean="0">
                <a:solidFill>
                  <a:schemeClr val="tx1">
                    <a:lumMod val="50000"/>
                  </a:schemeClr>
                </a:solidFill>
              </a:rPr>
              <a:t>artitions are raw devices</a:t>
            </a:r>
          </a:p>
          <a:p>
            <a:pPr lvl="1"/>
            <a:r>
              <a:rPr lang="en-US" dirty="0" smtClean="0">
                <a:solidFill>
                  <a:schemeClr val="tx1">
                    <a:lumMod val="50000"/>
                  </a:schemeClr>
                </a:solidFill>
              </a:rPr>
              <a:t>Local storage devices are ephemeral in nature</a:t>
            </a:r>
          </a:p>
          <a:p>
            <a:pPr lvl="1"/>
            <a:r>
              <a:rPr lang="en-US" dirty="0" smtClean="0">
                <a:solidFill>
                  <a:schemeClr val="tx1">
                    <a:lumMod val="50000"/>
                  </a:schemeClr>
                </a:solidFill>
              </a:rPr>
              <a:t>Tolerant to multiple disk failures on a single node</a:t>
            </a:r>
          </a:p>
        </p:txBody>
      </p:sp>
      <p:graphicFrame>
        <p:nvGraphicFramePr>
          <p:cNvPr id="6" name="Diagram 5"/>
          <p:cNvGraphicFramePr/>
          <p:nvPr>
            <p:extLst>
              <p:ext uri="{D42A27DB-BD31-4B8C-83A1-F6EECF244321}">
                <p14:modId xmlns:p14="http://schemas.microsoft.com/office/powerpoint/2010/main" val="239634902"/>
              </p:ext>
            </p:extLst>
          </p:nvPr>
        </p:nvGraphicFramePr>
        <p:xfrm>
          <a:off x="5273432" y="844063"/>
          <a:ext cx="5551105" cy="429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6565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Storage Deep Dive: Blocks</a:t>
            </a:r>
            <a:endParaRPr lang="en-US" dirty="0">
              <a:solidFill>
                <a:schemeClr val="tx1">
                  <a:lumMod val="50000"/>
                </a:schemeClr>
              </a:solidFill>
            </a:endParaRPr>
          </a:p>
        </p:txBody>
      </p:sp>
      <p:sp>
        <p:nvSpPr>
          <p:cNvPr id="3" name="Content Placeholder 2"/>
          <p:cNvSpPr>
            <a:spLocks noGrp="1"/>
          </p:cNvSpPr>
          <p:nvPr>
            <p:ph idx="1"/>
          </p:nvPr>
        </p:nvSpPr>
        <p:spPr/>
        <p:txBody>
          <a:bodyPr>
            <a:normAutofit/>
          </a:bodyPr>
          <a:lstStyle/>
          <a:p>
            <a:r>
              <a:rPr lang="en-US" dirty="0" smtClean="0">
                <a:solidFill>
                  <a:schemeClr val="tx1">
                    <a:lumMod val="50000"/>
                  </a:schemeClr>
                </a:solidFill>
              </a:rPr>
              <a:t>Column data is persisted to </a:t>
            </a:r>
            <a:r>
              <a:rPr lang="en-US" b="1" dirty="0" smtClean="0">
                <a:solidFill>
                  <a:schemeClr val="tx1">
                    <a:lumMod val="50000"/>
                  </a:schemeClr>
                </a:solidFill>
              </a:rPr>
              <a:t>1 MB</a:t>
            </a:r>
            <a:r>
              <a:rPr lang="en-US" dirty="0" smtClean="0">
                <a:solidFill>
                  <a:schemeClr val="tx1">
                    <a:lumMod val="50000"/>
                  </a:schemeClr>
                </a:solidFill>
              </a:rPr>
              <a:t> </a:t>
            </a:r>
            <a:r>
              <a:rPr lang="en-US" b="1" dirty="0" smtClean="0">
                <a:solidFill>
                  <a:schemeClr val="tx1">
                    <a:lumMod val="50000"/>
                  </a:schemeClr>
                </a:solidFill>
              </a:rPr>
              <a:t>immutable</a:t>
            </a:r>
            <a:r>
              <a:rPr lang="en-US" dirty="0" smtClean="0">
                <a:solidFill>
                  <a:schemeClr val="tx1">
                    <a:lumMod val="50000"/>
                  </a:schemeClr>
                </a:solidFill>
              </a:rPr>
              <a:t> </a:t>
            </a:r>
            <a:r>
              <a:rPr lang="en-US" b="1" dirty="0" smtClean="0">
                <a:solidFill>
                  <a:schemeClr val="tx1">
                    <a:lumMod val="50000"/>
                  </a:schemeClr>
                </a:solidFill>
              </a:rPr>
              <a:t>blocks</a:t>
            </a:r>
            <a:endParaRPr lang="en-US" dirty="0" smtClean="0">
              <a:solidFill>
                <a:schemeClr val="tx1">
                  <a:lumMod val="50000"/>
                </a:schemeClr>
              </a:solidFill>
            </a:endParaRPr>
          </a:p>
          <a:p>
            <a:r>
              <a:rPr lang="en-US" dirty="0" smtClean="0">
                <a:solidFill>
                  <a:schemeClr val="tx1">
                    <a:lumMod val="50000"/>
                  </a:schemeClr>
                </a:solidFill>
              </a:rPr>
              <a:t>Each block contains in-memory metadata:</a:t>
            </a:r>
          </a:p>
          <a:p>
            <a:pPr lvl="1"/>
            <a:r>
              <a:rPr lang="en-US" dirty="0" smtClean="0">
                <a:solidFill>
                  <a:schemeClr val="tx1">
                    <a:lumMod val="50000"/>
                  </a:schemeClr>
                </a:solidFill>
              </a:rPr>
              <a:t>Zone Maps (MIN/MAX value)</a:t>
            </a:r>
          </a:p>
          <a:p>
            <a:pPr lvl="1"/>
            <a:r>
              <a:rPr lang="en-US" dirty="0" smtClean="0">
                <a:solidFill>
                  <a:schemeClr val="tx1">
                    <a:lumMod val="50000"/>
                  </a:schemeClr>
                </a:solidFill>
              </a:rPr>
              <a:t>Location of previous/next block</a:t>
            </a:r>
          </a:p>
          <a:p>
            <a:pPr lvl="1"/>
            <a:r>
              <a:rPr lang="en-US" dirty="0" smtClean="0">
                <a:solidFill>
                  <a:schemeClr val="tx1">
                    <a:lumMod val="50000"/>
                  </a:schemeClr>
                </a:solidFill>
              </a:rPr>
              <a:t>Blocks </a:t>
            </a:r>
            <a:r>
              <a:rPr lang="en-US" dirty="0">
                <a:solidFill>
                  <a:schemeClr val="tx1">
                    <a:lumMod val="50000"/>
                  </a:schemeClr>
                </a:solidFill>
              </a:rPr>
              <a:t>are individually </a:t>
            </a:r>
            <a:r>
              <a:rPr lang="en-US" dirty="0" smtClean="0">
                <a:solidFill>
                  <a:schemeClr val="tx1">
                    <a:lumMod val="50000"/>
                  </a:schemeClr>
                </a:solidFill>
              </a:rPr>
              <a:t>compressed with 1 of 11 encodings</a:t>
            </a:r>
          </a:p>
          <a:p>
            <a:r>
              <a:rPr lang="en-US" dirty="0" smtClean="0">
                <a:solidFill>
                  <a:schemeClr val="tx1">
                    <a:lumMod val="50000"/>
                  </a:schemeClr>
                </a:solidFill>
              </a:rPr>
              <a:t>A full block contains between 16 and 8.4 million values</a:t>
            </a:r>
            <a:endParaRPr lang="en-US" dirty="0">
              <a:solidFill>
                <a:schemeClr val="tx1">
                  <a:lumMod val="50000"/>
                </a:schemeClr>
              </a:solidFill>
            </a:endParaRPr>
          </a:p>
        </p:txBody>
      </p:sp>
      <p:graphicFrame>
        <p:nvGraphicFramePr>
          <p:cNvPr id="4" name="Diagram 3"/>
          <p:cNvGraphicFramePr/>
          <p:nvPr>
            <p:extLst/>
          </p:nvPr>
        </p:nvGraphicFramePr>
        <p:xfrm>
          <a:off x="5273432" y="844063"/>
          <a:ext cx="5551105" cy="429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7115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96875" y="1968500"/>
            <a:ext cx="7772400" cy="930275"/>
          </a:xfrm>
        </p:spPr>
        <p:txBody>
          <a:bodyPr/>
          <a:lstStyle/>
          <a:p>
            <a:r>
              <a:rPr lang="en-US" sz="2800" dirty="0">
                <a:solidFill>
                  <a:schemeClr val="tx1">
                    <a:lumMod val="50000"/>
                  </a:schemeClr>
                </a:solidFill>
              </a:rPr>
              <a:t>Amazon Redshift History &amp; Development</a:t>
            </a:r>
            <a:endParaRPr lang="en-US" sz="2800" dirty="0" smtClean="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0785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Storage Deep Dive: Columns</a:t>
            </a:r>
            <a:endParaRPr lang="en-US" dirty="0">
              <a:solidFill>
                <a:schemeClr val="tx1">
                  <a:lumMod val="50000"/>
                </a:schemeClr>
              </a:solidFill>
            </a:endParaRPr>
          </a:p>
        </p:txBody>
      </p:sp>
      <p:sp>
        <p:nvSpPr>
          <p:cNvPr id="3" name="Content Placeholder 2"/>
          <p:cNvSpPr>
            <a:spLocks noGrp="1"/>
          </p:cNvSpPr>
          <p:nvPr>
            <p:ph idx="1"/>
          </p:nvPr>
        </p:nvSpPr>
        <p:spPr>
          <a:xfrm>
            <a:off x="336789" y="861732"/>
            <a:ext cx="8204200" cy="3552825"/>
          </a:xfrm>
        </p:spPr>
        <p:txBody>
          <a:bodyPr>
            <a:normAutofit/>
          </a:bodyPr>
          <a:lstStyle/>
          <a:p>
            <a:pPr marL="285750" indent="-285750">
              <a:buFont typeface="Arial" panose="020B0604020202020204" pitchFamily="34" charset="0"/>
              <a:buChar char="•"/>
            </a:pPr>
            <a:r>
              <a:rPr lang="en-US" sz="1800" b="1" dirty="0" smtClean="0">
                <a:solidFill>
                  <a:schemeClr val="tx1">
                    <a:lumMod val="50000"/>
                  </a:schemeClr>
                </a:solidFill>
              </a:rPr>
              <a:t>Column</a:t>
            </a:r>
            <a:r>
              <a:rPr lang="en-US" sz="1800" dirty="0" smtClean="0">
                <a:solidFill>
                  <a:schemeClr val="tx1">
                    <a:lumMod val="50000"/>
                  </a:schemeClr>
                </a:solidFill>
              </a:rPr>
              <a:t>: Logical structure accessible via SQL</a:t>
            </a:r>
          </a:p>
          <a:p>
            <a:pPr marL="285750" indent="-285750">
              <a:buFont typeface="Arial" panose="020B0604020202020204" pitchFamily="34" charset="0"/>
              <a:buChar char="•"/>
            </a:pPr>
            <a:r>
              <a:rPr lang="en-US" sz="1800" dirty="0" smtClean="0">
                <a:solidFill>
                  <a:schemeClr val="tx1">
                    <a:lumMod val="50000"/>
                  </a:schemeClr>
                </a:solidFill>
              </a:rPr>
              <a:t>Physical structure is a doubly linked list of blocks</a:t>
            </a:r>
            <a:endParaRPr lang="en-US" sz="1800" b="1" dirty="0" smtClean="0">
              <a:solidFill>
                <a:schemeClr val="tx1">
                  <a:lumMod val="50000"/>
                </a:schemeClr>
              </a:solidFill>
            </a:endParaRPr>
          </a:p>
          <a:p>
            <a:pPr marL="285750" indent="-285750">
              <a:buFont typeface="Arial" panose="020B0604020202020204" pitchFamily="34" charset="0"/>
              <a:buChar char="•"/>
            </a:pPr>
            <a:r>
              <a:rPr lang="en-US" sz="1800" dirty="0" smtClean="0">
                <a:solidFill>
                  <a:schemeClr val="tx1">
                    <a:lumMod val="50000"/>
                  </a:schemeClr>
                </a:solidFill>
              </a:rPr>
              <a:t>These </a:t>
            </a:r>
            <a:r>
              <a:rPr lang="en-US" sz="1800" b="1" dirty="0" smtClean="0">
                <a:solidFill>
                  <a:schemeClr val="tx1">
                    <a:lumMod val="50000"/>
                  </a:schemeClr>
                </a:solidFill>
              </a:rPr>
              <a:t>blockchains </a:t>
            </a:r>
            <a:r>
              <a:rPr lang="en-US" sz="1800" dirty="0" smtClean="0">
                <a:solidFill>
                  <a:schemeClr val="tx1">
                    <a:lumMod val="50000"/>
                  </a:schemeClr>
                </a:solidFill>
              </a:rPr>
              <a:t>exist on </a:t>
            </a:r>
            <a:r>
              <a:rPr lang="en-US" sz="1800" b="1" dirty="0" smtClean="0">
                <a:solidFill>
                  <a:schemeClr val="tx1">
                    <a:lumMod val="50000"/>
                  </a:schemeClr>
                </a:solidFill>
              </a:rPr>
              <a:t>each slice </a:t>
            </a:r>
            <a:r>
              <a:rPr lang="en-US" sz="1800" dirty="0" smtClean="0">
                <a:solidFill>
                  <a:schemeClr val="tx1">
                    <a:lumMod val="50000"/>
                  </a:schemeClr>
                </a:solidFill>
              </a:rPr>
              <a:t>for each column</a:t>
            </a:r>
          </a:p>
          <a:p>
            <a:pPr marL="285750" indent="-285750">
              <a:buFont typeface="Arial" panose="020B0604020202020204" pitchFamily="34" charset="0"/>
              <a:buChar char="•"/>
            </a:pPr>
            <a:r>
              <a:rPr lang="en-US" sz="1800" dirty="0">
                <a:solidFill>
                  <a:schemeClr val="tx1">
                    <a:lumMod val="50000"/>
                  </a:schemeClr>
                </a:solidFill>
              </a:rPr>
              <a:t>A</a:t>
            </a:r>
            <a:r>
              <a:rPr lang="en-US" sz="1800" dirty="0" smtClean="0">
                <a:solidFill>
                  <a:schemeClr val="tx1">
                    <a:lumMod val="50000"/>
                  </a:schemeClr>
                </a:solidFill>
              </a:rPr>
              <a:t>ll sorted &amp; unsorted blockchains compose a column</a:t>
            </a:r>
          </a:p>
          <a:p>
            <a:pPr marL="285750" indent="-285750">
              <a:buFont typeface="Arial" panose="020B0604020202020204" pitchFamily="34" charset="0"/>
              <a:buChar char="•"/>
            </a:pPr>
            <a:r>
              <a:rPr lang="en-US" sz="1800" dirty="0" smtClean="0">
                <a:solidFill>
                  <a:schemeClr val="tx1">
                    <a:lumMod val="50000"/>
                  </a:schemeClr>
                </a:solidFill>
              </a:rPr>
              <a:t>Column properties include:</a:t>
            </a:r>
          </a:p>
          <a:p>
            <a:pPr marL="1028700" lvl="1">
              <a:buFont typeface="Arial" panose="020B0604020202020204" pitchFamily="34" charset="0"/>
              <a:buChar char="•"/>
            </a:pPr>
            <a:r>
              <a:rPr lang="en-US" sz="1400" dirty="0">
                <a:solidFill>
                  <a:schemeClr val="tx1">
                    <a:lumMod val="50000"/>
                  </a:schemeClr>
                </a:solidFill>
              </a:rPr>
              <a:t>Distribution Key</a:t>
            </a:r>
          </a:p>
          <a:p>
            <a:pPr marL="1028700" lvl="1">
              <a:buFont typeface="Arial" panose="020B0604020202020204" pitchFamily="34" charset="0"/>
              <a:buChar char="•"/>
            </a:pPr>
            <a:r>
              <a:rPr lang="en-US" sz="1400" dirty="0">
                <a:solidFill>
                  <a:schemeClr val="tx1">
                    <a:lumMod val="50000"/>
                  </a:schemeClr>
                </a:solidFill>
              </a:rPr>
              <a:t>Sort Key</a:t>
            </a:r>
          </a:p>
          <a:p>
            <a:pPr marL="1028700" lvl="1">
              <a:buFont typeface="Arial" panose="020B0604020202020204" pitchFamily="34" charset="0"/>
              <a:buChar char="•"/>
            </a:pPr>
            <a:r>
              <a:rPr lang="en-US" sz="1400" dirty="0">
                <a:solidFill>
                  <a:schemeClr val="tx1">
                    <a:lumMod val="50000"/>
                  </a:schemeClr>
                </a:solidFill>
              </a:rPr>
              <a:t>Compression </a:t>
            </a:r>
            <a:r>
              <a:rPr lang="en-US" sz="1400" dirty="0" smtClean="0">
                <a:solidFill>
                  <a:schemeClr val="tx1">
                    <a:lumMod val="50000"/>
                  </a:schemeClr>
                </a:solidFill>
              </a:rPr>
              <a:t>Encoding</a:t>
            </a:r>
          </a:p>
          <a:p>
            <a:pPr marL="285750" lvl="1"/>
            <a:r>
              <a:rPr lang="en-US" sz="1800" dirty="0" smtClean="0">
                <a:solidFill>
                  <a:schemeClr val="tx1">
                    <a:lumMod val="50000"/>
                  </a:schemeClr>
                </a:solidFill>
              </a:rPr>
              <a:t>Columns </a:t>
            </a:r>
            <a:r>
              <a:rPr lang="en-US" sz="1800" dirty="0">
                <a:solidFill>
                  <a:schemeClr val="tx1">
                    <a:lumMod val="50000"/>
                  </a:schemeClr>
                </a:solidFill>
              </a:rPr>
              <a:t>shrink and grow independently, 1 block at a time</a:t>
            </a:r>
          </a:p>
          <a:p>
            <a:pPr marL="285750" indent="-285750">
              <a:buFont typeface="Arial" panose="020B0604020202020204" pitchFamily="34" charset="0"/>
              <a:buChar char="•"/>
            </a:pPr>
            <a:r>
              <a:rPr lang="en-US" sz="1800" dirty="0" smtClean="0">
                <a:solidFill>
                  <a:schemeClr val="tx1">
                    <a:lumMod val="50000"/>
                  </a:schemeClr>
                </a:solidFill>
              </a:rPr>
              <a:t>Three system columns per table-per slice for MVCC</a:t>
            </a:r>
          </a:p>
          <a:p>
            <a:pPr lvl="1"/>
            <a:endParaRPr lang="en-US" sz="2400" dirty="0">
              <a:solidFill>
                <a:schemeClr val="tx1">
                  <a:lumMod val="50000"/>
                </a:schemeClr>
              </a:solidFill>
            </a:endParaRPr>
          </a:p>
        </p:txBody>
      </p:sp>
      <p:graphicFrame>
        <p:nvGraphicFramePr>
          <p:cNvPr id="6" name="Diagram 5"/>
          <p:cNvGraphicFramePr/>
          <p:nvPr>
            <p:extLst>
              <p:ext uri="{D42A27DB-BD31-4B8C-83A1-F6EECF244321}">
                <p14:modId xmlns:p14="http://schemas.microsoft.com/office/powerpoint/2010/main" val="897003553"/>
              </p:ext>
            </p:extLst>
          </p:nvPr>
        </p:nvGraphicFramePr>
        <p:xfrm>
          <a:off x="5273432" y="844063"/>
          <a:ext cx="5551105" cy="429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3572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smtClean="0">
                <a:solidFill>
                  <a:schemeClr val="tx1">
                    <a:lumMod val="50000"/>
                  </a:schemeClr>
                </a:solidFill>
              </a:rPr>
              <a:t>Block Properties: Design Considerations</a:t>
            </a:r>
            <a:endParaRPr lang="pt-BR" dirty="0">
              <a:solidFill>
                <a:schemeClr val="tx1">
                  <a:lumMod val="50000"/>
                </a:schemeClr>
              </a:solidFill>
            </a:endParaRPr>
          </a:p>
        </p:txBody>
      </p:sp>
      <p:sp>
        <p:nvSpPr>
          <p:cNvPr id="3" name="Content Placeholder 2"/>
          <p:cNvSpPr>
            <a:spLocks noGrp="1"/>
          </p:cNvSpPr>
          <p:nvPr>
            <p:ph idx="1"/>
          </p:nvPr>
        </p:nvSpPr>
        <p:spPr/>
        <p:txBody>
          <a:bodyPr>
            <a:normAutofit fontScale="92500" lnSpcReduction="10000"/>
          </a:bodyPr>
          <a:lstStyle/>
          <a:p>
            <a:pPr marL="342900" indent="-342900">
              <a:buFont typeface="Arial" charset="0"/>
              <a:buChar char="•"/>
            </a:pPr>
            <a:r>
              <a:rPr lang="en-US" dirty="0" smtClean="0">
                <a:solidFill>
                  <a:schemeClr val="tx1">
                    <a:lumMod val="50000"/>
                  </a:schemeClr>
                </a:solidFill>
              </a:rPr>
              <a:t>Small writes:</a:t>
            </a:r>
          </a:p>
          <a:p>
            <a:pPr lvl="1" indent="-342900">
              <a:buFont typeface="Arial" charset="0"/>
              <a:buChar char="•"/>
            </a:pPr>
            <a:r>
              <a:rPr lang="en-US" dirty="0" smtClean="0">
                <a:solidFill>
                  <a:schemeClr val="tx1">
                    <a:lumMod val="50000"/>
                  </a:schemeClr>
                </a:solidFill>
              </a:rPr>
              <a:t>Batch processing system, optimized for processing massive data</a:t>
            </a:r>
          </a:p>
          <a:p>
            <a:pPr lvl="1" indent="-342900">
              <a:buFont typeface="Arial" charset="0"/>
              <a:buChar char="•"/>
            </a:pPr>
            <a:r>
              <a:rPr lang="en-US" dirty="0" smtClean="0">
                <a:solidFill>
                  <a:schemeClr val="tx1">
                    <a:lumMod val="50000"/>
                  </a:schemeClr>
                </a:solidFill>
              </a:rPr>
              <a:t>For 1MB size + immutable blocks, we clone blocks on write to avoid fragmentation</a:t>
            </a:r>
          </a:p>
          <a:p>
            <a:pPr lvl="1" indent="-342900">
              <a:buFont typeface="Arial" charset="0"/>
              <a:buChar char="•"/>
            </a:pPr>
            <a:r>
              <a:rPr lang="en-US" dirty="0">
                <a:solidFill>
                  <a:schemeClr val="tx1">
                    <a:lumMod val="50000"/>
                  </a:schemeClr>
                </a:solidFill>
              </a:rPr>
              <a:t>Small write (~1-10 rows) has similar cost to a larger write (~100 K rows</a:t>
            </a:r>
            <a:r>
              <a:rPr lang="en-US" dirty="0" smtClean="0">
                <a:solidFill>
                  <a:schemeClr val="tx1">
                    <a:lumMod val="50000"/>
                  </a:schemeClr>
                </a:solidFill>
              </a:rPr>
              <a:t>)</a:t>
            </a:r>
          </a:p>
          <a:p>
            <a:pPr lvl="1" indent="-342900">
              <a:buFont typeface="Arial" charset="0"/>
              <a:buChar char="•"/>
            </a:pPr>
            <a:endParaRPr lang="en-US" dirty="0" smtClean="0">
              <a:solidFill>
                <a:schemeClr val="tx1">
                  <a:lumMod val="50000"/>
                </a:schemeClr>
              </a:solidFill>
            </a:endParaRPr>
          </a:p>
          <a:p>
            <a:pPr marL="342900" indent="-342900">
              <a:buFont typeface="Arial" charset="0"/>
              <a:buChar char="•"/>
            </a:pPr>
            <a:r>
              <a:rPr lang="en-US" dirty="0" smtClean="0">
                <a:solidFill>
                  <a:schemeClr val="tx1">
                    <a:lumMod val="50000"/>
                  </a:schemeClr>
                </a:solidFill>
              </a:rPr>
              <a:t>UPDATE and DELETE:</a:t>
            </a:r>
          </a:p>
          <a:p>
            <a:pPr lvl="1" indent="-342900">
              <a:buFont typeface="Arial" charset="0"/>
              <a:buChar char="•"/>
            </a:pPr>
            <a:r>
              <a:rPr lang="en-US" dirty="0" smtClean="0">
                <a:solidFill>
                  <a:schemeClr val="tx1">
                    <a:lumMod val="50000"/>
                  </a:schemeClr>
                </a:solidFill>
              </a:rPr>
              <a:t>Immutable blocks means that we only logically delete rows on UPDATE or DELETE</a:t>
            </a:r>
          </a:p>
          <a:p>
            <a:pPr lvl="1" indent="-342900">
              <a:buFont typeface="Arial" charset="0"/>
              <a:buChar char="•"/>
            </a:pPr>
            <a:r>
              <a:rPr lang="en-US" dirty="0" smtClean="0">
                <a:solidFill>
                  <a:schemeClr val="tx1">
                    <a:lumMod val="50000"/>
                  </a:schemeClr>
                </a:solidFill>
              </a:rPr>
              <a:t>Must VACUUM or DEEP COPY to remove ghost rows from table</a:t>
            </a:r>
          </a:p>
        </p:txBody>
      </p:sp>
    </p:spTree>
    <p:extLst>
      <p:ext uri="{BB962C8B-B14F-4D97-AF65-F5344CB8AC3E}">
        <p14:creationId xmlns:p14="http://schemas.microsoft.com/office/powerpoint/2010/main" val="232134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schemeClr>
                </a:solidFill>
              </a:rPr>
              <a:t>Column Properties: Design Considerations</a:t>
            </a:r>
          </a:p>
        </p:txBody>
      </p:sp>
      <p:sp>
        <p:nvSpPr>
          <p:cNvPr id="3" name="Content Placeholder 2"/>
          <p:cNvSpPr>
            <a:spLocks noGrp="1"/>
          </p:cNvSpPr>
          <p:nvPr>
            <p:ph idx="1"/>
          </p:nvPr>
        </p:nvSpPr>
        <p:spPr/>
        <p:txBody>
          <a:bodyPr/>
          <a:lstStyle/>
          <a:p>
            <a:pPr marL="342900" indent="-342900">
              <a:buFont typeface="Arial" charset="0"/>
              <a:buChar char="•"/>
            </a:pPr>
            <a:r>
              <a:rPr lang="en-US" sz="1800" dirty="0">
                <a:solidFill>
                  <a:schemeClr val="tx1">
                    <a:lumMod val="50000"/>
                  </a:schemeClr>
                </a:solidFill>
              </a:rPr>
              <a:t>Compression:</a:t>
            </a:r>
          </a:p>
          <a:p>
            <a:pPr lvl="1" indent="-342900">
              <a:buFont typeface="Arial" charset="0"/>
              <a:buChar char="•"/>
            </a:pPr>
            <a:r>
              <a:rPr lang="en-US" sz="1600" dirty="0">
                <a:solidFill>
                  <a:schemeClr val="tx1">
                    <a:lumMod val="50000"/>
                  </a:schemeClr>
                </a:solidFill>
              </a:rPr>
              <a:t>COPY automatically analyzes and compresses data when loading into empty tables</a:t>
            </a:r>
          </a:p>
          <a:p>
            <a:pPr lvl="1" indent="-342900">
              <a:buFont typeface="Arial" charset="0"/>
              <a:buChar char="•"/>
            </a:pPr>
            <a:r>
              <a:rPr lang="en-US" sz="1600" dirty="0">
                <a:solidFill>
                  <a:schemeClr val="tx1">
                    <a:lumMod val="50000"/>
                  </a:schemeClr>
                </a:solidFill>
              </a:rPr>
              <a:t>ANALYZE COMPRESSION checks existing tables and proposes optimal compression algorithms for each column</a:t>
            </a:r>
          </a:p>
          <a:p>
            <a:pPr lvl="1" indent="-342900">
              <a:buFont typeface="Arial" charset="0"/>
              <a:buChar char="•"/>
            </a:pPr>
            <a:r>
              <a:rPr lang="en-US" sz="1600" dirty="0">
                <a:solidFill>
                  <a:schemeClr val="tx1">
                    <a:lumMod val="50000"/>
                  </a:schemeClr>
                </a:solidFill>
              </a:rPr>
              <a:t>Changing column encoding requires a table rebuild</a:t>
            </a:r>
          </a:p>
          <a:p>
            <a:pPr marL="342900" lvl="1" indent="-342900">
              <a:buFont typeface="Arial" charset="0"/>
              <a:buChar char="•"/>
            </a:pPr>
            <a:r>
              <a:rPr lang="en-US" sz="1800" dirty="0">
                <a:solidFill>
                  <a:schemeClr val="tx1">
                    <a:lumMod val="50000"/>
                  </a:schemeClr>
                </a:solidFill>
              </a:rPr>
              <a:t>DISTKEY and SORTKEY </a:t>
            </a:r>
            <a:r>
              <a:rPr lang="en-US" sz="1800" dirty="0" smtClean="0">
                <a:solidFill>
                  <a:schemeClr val="tx1">
                    <a:lumMod val="50000"/>
                  </a:schemeClr>
                </a:solidFill>
              </a:rPr>
              <a:t>influence </a:t>
            </a:r>
            <a:r>
              <a:rPr lang="en-US" sz="1800" dirty="0">
                <a:solidFill>
                  <a:schemeClr val="tx1">
                    <a:lumMod val="50000"/>
                  </a:schemeClr>
                </a:solidFill>
              </a:rPr>
              <a:t>performance (orders of magnitude)</a:t>
            </a:r>
          </a:p>
          <a:p>
            <a:pPr marL="342900" lvl="1" indent="-342900">
              <a:buFont typeface="Arial" charset="0"/>
              <a:buChar char="•"/>
            </a:pPr>
            <a:r>
              <a:rPr lang="en-US" sz="1800" dirty="0">
                <a:solidFill>
                  <a:schemeClr val="tx1">
                    <a:lumMod val="50000"/>
                  </a:schemeClr>
                </a:solidFill>
              </a:rPr>
              <a:t>Distribution </a:t>
            </a:r>
            <a:r>
              <a:rPr lang="en-US" sz="1800" dirty="0" smtClean="0">
                <a:solidFill>
                  <a:schemeClr val="tx1">
                    <a:lumMod val="50000"/>
                  </a:schemeClr>
                </a:solidFill>
              </a:rPr>
              <a:t>keys</a:t>
            </a:r>
            <a:r>
              <a:rPr lang="en-US" sz="1800" dirty="0">
                <a:solidFill>
                  <a:schemeClr val="tx1">
                    <a:lumMod val="50000"/>
                  </a:schemeClr>
                </a:solidFill>
              </a:rPr>
              <a:t>:</a:t>
            </a:r>
          </a:p>
          <a:p>
            <a:pPr lvl="1">
              <a:buFont typeface="Arial" charset="0"/>
              <a:buChar char="•"/>
            </a:pPr>
            <a:r>
              <a:rPr lang="en-US" sz="1600" dirty="0">
                <a:solidFill>
                  <a:schemeClr val="tx1">
                    <a:lumMod val="50000"/>
                  </a:schemeClr>
                </a:solidFill>
              </a:rPr>
              <a:t>A poor DISTKEY can introduce data skew and an unbalanced workload</a:t>
            </a:r>
          </a:p>
          <a:p>
            <a:pPr lvl="1">
              <a:buFont typeface="Arial" charset="0"/>
              <a:buChar char="•"/>
            </a:pPr>
            <a:r>
              <a:rPr lang="en-US" sz="1600" dirty="0">
                <a:solidFill>
                  <a:schemeClr val="tx1">
                    <a:lumMod val="50000"/>
                  </a:schemeClr>
                </a:solidFill>
              </a:rPr>
              <a:t>A query completes only as fast as the slowest slice completes</a:t>
            </a:r>
          </a:p>
          <a:p>
            <a:pPr marL="342900" lvl="1" indent="-342900">
              <a:buFont typeface="Arial" charset="0"/>
              <a:buChar char="•"/>
            </a:pPr>
            <a:r>
              <a:rPr lang="en-US" sz="1800" dirty="0">
                <a:solidFill>
                  <a:schemeClr val="tx1">
                    <a:lumMod val="50000"/>
                  </a:schemeClr>
                </a:solidFill>
              </a:rPr>
              <a:t>Sort </a:t>
            </a:r>
            <a:r>
              <a:rPr lang="en-US" sz="1800" dirty="0" smtClean="0">
                <a:solidFill>
                  <a:schemeClr val="tx1">
                    <a:lumMod val="50000"/>
                  </a:schemeClr>
                </a:solidFill>
              </a:rPr>
              <a:t>keys</a:t>
            </a:r>
            <a:r>
              <a:rPr lang="en-US" sz="1800" dirty="0">
                <a:solidFill>
                  <a:schemeClr val="tx1">
                    <a:lumMod val="50000"/>
                  </a:schemeClr>
                </a:solidFill>
              </a:rPr>
              <a:t>: </a:t>
            </a:r>
          </a:p>
          <a:p>
            <a:pPr lvl="1">
              <a:buFont typeface="Arial" charset="0"/>
              <a:buChar char="•"/>
            </a:pPr>
            <a:r>
              <a:rPr lang="en-US" sz="1600" dirty="0">
                <a:solidFill>
                  <a:schemeClr val="tx1">
                    <a:lumMod val="50000"/>
                  </a:schemeClr>
                </a:solidFill>
              </a:rPr>
              <a:t>A </a:t>
            </a:r>
            <a:r>
              <a:rPr lang="en-US" sz="1600" dirty="0" smtClean="0">
                <a:solidFill>
                  <a:schemeClr val="tx1">
                    <a:lumMod val="50000"/>
                  </a:schemeClr>
                </a:solidFill>
              </a:rPr>
              <a:t>sort key </a:t>
            </a:r>
            <a:r>
              <a:rPr lang="en-US" sz="1600" dirty="0">
                <a:solidFill>
                  <a:schemeClr val="tx1">
                    <a:lumMod val="50000"/>
                  </a:schemeClr>
                </a:solidFill>
              </a:rPr>
              <a:t>is only effective as the data profile allows it to be</a:t>
            </a:r>
          </a:p>
          <a:p>
            <a:pPr lvl="1">
              <a:buFont typeface="Arial" charset="0"/>
              <a:buChar char="•"/>
            </a:pPr>
            <a:r>
              <a:rPr lang="en-US" sz="1600" dirty="0">
                <a:solidFill>
                  <a:schemeClr val="tx1">
                    <a:lumMod val="50000"/>
                  </a:schemeClr>
                </a:solidFill>
              </a:rPr>
              <a:t>Selectivity needs to be </a:t>
            </a:r>
            <a:r>
              <a:rPr lang="en-US" sz="1600" dirty="0" smtClean="0">
                <a:solidFill>
                  <a:schemeClr val="tx1">
                    <a:lumMod val="50000"/>
                  </a:schemeClr>
                </a:solidFill>
              </a:rPr>
              <a:t>considered</a:t>
            </a:r>
            <a:endParaRPr lang="en-US" sz="1600" dirty="0">
              <a:solidFill>
                <a:schemeClr val="tx1">
                  <a:lumMod val="50000"/>
                </a:schemeClr>
              </a:solidFill>
            </a:endParaRPr>
          </a:p>
        </p:txBody>
      </p:sp>
    </p:spTree>
    <p:extLst>
      <p:ext uri="{BB962C8B-B14F-4D97-AF65-F5344CB8AC3E}">
        <p14:creationId xmlns:p14="http://schemas.microsoft.com/office/powerpoint/2010/main" val="42436508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96875" y="1968500"/>
            <a:ext cx="7772400" cy="930275"/>
          </a:xfrm>
        </p:spPr>
        <p:txBody>
          <a:bodyPr/>
          <a:lstStyle/>
          <a:p>
            <a:r>
              <a:rPr lang="en-US" dirty="0" smtClean="0">
                <a:solidFill>
                  <a:schemeClr val="tx1">
                    <a:lumMod val="50000"/>
                  </a:schemeClr>
                </a:solidFill>
              </a:rPr>
              <a:t>Query Lifecycle</a:t>
            </a:r>
            <a:endParaRPr lang="en-US" dirty="0" smtClean="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435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Terminology and Concepts: Slices</a:t>
            </a:r>
            <a:endParaRPr lang="en-US" dirty="0">
              <a:solidFill>
                <a:schemeClr val="tx1">
                  <a:lumMod val="50000"/>
                </a:schemeClr>
              </a:solidFill>
            </a:endParaRPr>
          </a:p>
        </p:txBody>
      </p:sp>
      <p:sp>
        <p:nvSpPr>
          <p:cNvPr id="3" name="Content Placeholder 2"/>
          <p:cNvSpPr>
            <a:spLocks noGrp="1"/>
          </p:cNvSpPr>
          <p:nvPr>
            <p:ph idx="1"/>
          </p:nvPr>
        </p:nvSpPr>
        <p:spPr>
          <a:xfrm>
            <a:off x="206843" y="861732"/>
            <a:ext cx="8204200" cy="3552825"/>
          </a:xfrm>
        </p:spPr>
        <p:txBody>
          <a:bodyPr>
            <a:normAutofit/>
          </a:bodyPr>
          <a:lstStyle/>
          <a:p>
            <a:r>
              <a:rPr lang="en-US" dirty="0" smtClean="0">
                <a:solidFill>
                  <a:schemeClr val="tx1">
                    <a:lumMod val="50000"/>
                  </a:schemeClr>
                </a:solidFill>
              </a:rPr>
              <a:t>A </a:t>
            </a:r>
            <a:r>
              <a:rPr lang="en-US" b="1" dirty="0" smtClean="0">
                <a:solidFill>
                  <a:schemeClr val="tx1">
                    <a:lumMod val="50000"/>
                  </a:schemeClr>
                </a:solidFill>
              </a:rPr>
              <a:t>slice</a:t>
            </a:r>
            <a:r>
              <a:rPr lang="en-US" dirty="0" smtClean="0">
                <a:solidFill>
                  <a:schemeClr val="tx1">
                    <a:lumMod val="50000"/>
                  </a:schemeClr>
                </a:solidFill>
              </a:rPr>
              <a:t> can be thought of like a “virtual compute node”</a:t>
            </a:r>
          </a:p>
          <a:p>
            <a:pPr lvl="1"/>
            <a:r>
              <a:rPr lang="en-US" dirty="0" smtClean="0">
                <a:solidFill>
                  <a:schemeClr val="tx1">
                    <a:lumMod val="50000"/>
                  </a:schemeClr>
                </a:solidFill>
              </a:rPr>
              <a:t>Unit of data partitioning </a:t>
            </a:r>
          </a:p>
          <a:p>
            <a:pPr lvl="1"/>
            <a:r>
              <a:rPr lang="en-US" dirty="0">
                <a:solidFill>
                  <a:schemeClr val="tx1">
                    <a:lumMod val="50000"/>
                  </a:schemeClr>
                </a:solidFill>
              </a:rPr>
              <a:t>P</a:t>
            </a:r>
            <a:r>
              <a:rPr lang="en-US" dirty="0" smtClean="0">
                <a:solidFill>
                  <a:schemeClr val="tx1">
                    <a:lumMod val="50000"/>
                  </a:schemeClr>
                </a:solidFill>
              </a:rPr>
              <a:t>arallel query processing</a:t>
            </a:r>
          </a:p>
          <a:p>
            <a:endParaRPr lang="en-US" dirty="0" smtClean="0">
              <a:solidFill>
                <a:schemeClr val="tx1">
                  <a:lumMod val="50000"/>
                </a:schemeClr>
              </a:solidFill>
            </a:endParaRPr>
          </a:p>
          <a:p>
            <a:r>
              <a:rPr lang="en-US" dirty="0" smtClean="0">
                <a:solidFill>
                  <a:schemeClr val="tx1">
                    <a:lumMod val="50000"/>
                  </a:schemeClr>
                </a:solidFill>
              </a:rPr>
              <a:t>Facts about slices:</a:t>
            </a:r>
          </a:p>
          <a:p>
            <a:pPr lvl="1"/>
            <a:r>
              <a:rPr lang="en-US" dirty="0">
                <a:solidFill>
                  <a:schemeClr val="tx1">
                    <a:lumMod val="50000"/>
                  </a:schemeClr>
                </a:solidFill>
              </a:rPr>
              <a:t>Each compute node has either 2, 16, or 32 slices</a:t>
            </a:r>
          </a:p>
          <a:p>
            <a:pPr lvl="1"/>
            <a:r>
              <a:rPr lang="en-US" dirty="0" smtClean="0">
                <a:solidFill>
                  <a:schemeClr val="tx1">
                    <a:lumMod val="50000"/>
                  </a:schemeClr>
                </a:solidFill>
              </a:rPr>
              <a:t>Table rows are distributed to slices</a:t>
            </a:r>
          </a:p>
          <a:p>
            <a:pPr lvl="1"/>
            <a:r>
              <a:rPr lang="en-US" dirty="0" smtClean="0">
                <a:solidFill>
                  <a:schemeClr val="tx1">
                    <a:lumMod val="50000"/>
                  </a:schemeClr>
                </a:solidFill>
              </a:rPr>
              <a:t>A slice processes only its own data</a:t>
            </a:r>
          </a:p>
        </p:txBody>
      </p:sp>
      <p:graphicFrame>
        <p:nvGraphicFramePr>
          <p:cNvPr id="10" name="Diagram 9"/>
          <p:cNvGraphicFramePr/>
          <p:nvPr>
            <p:extLst/>
          </p:nvPr>
        </p:nvGraphicFramePr>
        <p:xfrm>
          <a:off x="5246537" y="387806"/>
          <a:ext cx="5551105" cy="429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88881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1136822" y="589828"/>
            <a:ext cx="7079331" cy="4318347"/>
            <a:chOff x="5145163" y="1803808"/>
            <a:chExt cx="3398555" cy="1947789"/>
          </a:xfrm>
        </p:grpSpPr>
        <p:cxnSp>
          <p:nvCxnSpPr>
            <p:cNvPr id="4" name="Straight Arrow Connector 3"/>
            <p:cNvCxnSpPr/>
            <p:nvPr/>
          </p:nvCxnSpPr>
          <p:spPr>
            <a:xfrm flipV="1">
              <a:off x="6000072" y="3409839"/>
              <a:ext cx="418036" cy="2983"/>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5" name="Straight Arrow Connector 4"/>
            <p:cNvCxnSpPr/>
            <p:nvPr/>
          </p:nvCxnSpPr>
          <p:spPr>
            <a:xfrm flipH="1">
              <a:off x="6848602" y="2478268"/>
              <a:ext cx="2143" cy="592796"/>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6" name="Straight Arrow Connector 5"/>
            <p:cNvCxnSpPr/>
            <p:nvPr/>
          </p:nvCxnSpPr>
          <p:spPr>
            <a:xfrm flipV="1">
              <a:off x="5999068" y="2547436"/>
              <a:ext cx="413670" cy="473660"/>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7" name="Straight Arrow Connector 6"/>
            <p:cNvCxnSpPr/>
            <p:nvPr/>
          </p:nvCxnSpPr>
          <p:spPr>
            <a:xfrm flipH="1" flipV="1">
              <a:off x="7276045" y="2522592"/>
              <a:ext cx="429146" cy="489250"/>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grpSp>
          <p:nvGrpSpPr>
            <p:cNvPr id="9" name="Group 8"/>
            <p:cNvGrpSpPr/>
            <p:nvPr/>
          </p:nvGrpSpPr>
          <p:grpSpPr>
            <a:xfrm>
              <a:off x="6421146" y="1803808"/>
              <a:ext cx="854908" cy="680533"/>
              <a:chOff x="787156" y="3824909"/>
              <a:chExt cx="1283034" cy="1021334"/>
            </a:xfrm>
          </p:grpSpPr>
          <p:sp>
            <p:nvSpPr>
              <p:cNvPr id="10" name="Rectangle 9"/>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tx1">
                      <a:lumMod val="50000"/>
                    </a:schemeClr>
                  </a:solidFill>
                  <a:cs typeface="Century Gothic"/>
                </a:endParaRPr>
              </a:p>
            </p:txBody>
          </p:sp>
          <p:grpSp>
            <p:nvGrpSpPr>
              <p:cNvPr id="11" name="Group 10"/>
              <p:cNvGrpSpPr/>
              <p:nvPr/>
            </p:nvGrpSpPr>
            <p:grpSpPr>
              <a:xfrm>
                <a:off x="848783" y="3905250"/>
                <a:ext cx="1126067" cy="856750"/>
                <a:chOff x="753533" y="1447800"/>
                <a:chExt cx="1126067" cy="856750"/>
              </a:xfrm>
            </p:grpSpPr>
            <p:grpSp>
              <p:nvGrpSpPr>
                <p:cNvPr id="12" name="Group 11"/>
                <p:cNvGrpSpPr/>
                <p:nvPr/>
              </p:nvGrpSpPr>
              <p:grpSpPr>
                <a:xfrm>
                  <a:off x="881802" y="1980837"/>
                  <a:ext cx="907041" cy="323713"/>
                  <a:chOff x="881802" y="1980837"/>
                  <a:chExt cx="907041" cy="323713"/>
                </a:xfrm>
              </p:grpSpPr>
              <p:sp>
                <p:nvSpPr>
                  <p:cNvPr id="18" name="Can 17"/>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tx1">
                          <a:lumMod val="50000"/>
                        </a:schemeClr>
                      </a:solidFill>
                      <a:cs typeface="Century Gothic"/>
                    </a:endParaRPr>
                  </a:p>
                </p:txBody>
              </p:sp>
              <p:sp>
                <p:nvSpPr>
                  <p:cNvPr id="19" name="Can 18"/>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tx1">
                          <a:lumMod val="50000"/>
                        </a:schemeClr>
                      </a:solidFill>
                      <a:cs typeface="Century Gothic"/>
                    </a:endParaRPr>
                  </a:p>
                </p:txBody>
              </p:sp>
              <p:sp>
                <p:nvSpPr>
                  <p:cNvPr id="20" name="Can 19"/>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tx1">
                          <a:lumMod val="50000"/>
                        </a:schemeClr>
                      </a:solidFill>
                      <a:cs typeface="Century Gothic"/>
                    </a:endParaRPr>
                  </a:p>
                </p:txBody>
              </p:sp>
            </p:grpSp>
            <p:sp>
              <p:nvSpPr>
                <p:cNvPr id="13" name="Rectangle 12"/>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700" b="1" kern="0" dirty="0">
                      <a:solidFill>
                        <a:schemeClr val="tx1">
                          <a:lumMod val="50000"/>
                        </a:schemeClr>
                      </a:solidFill>
                      <a:cs typeface="Century Gothic"/>
                    </a:rPr>
                    <a:t>128GB RAM</a:t>
                  </a:r>
                </a:p>
              </p:txBody>
            </p:sp>
            <p:sp>
              <p:nvSpPr>
                <p:cNvPr id="14" name="Rectangle 13"/>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700" b="1" kern="0" dirty="0">
                      <a:solidFill>
                        <a:schemeClr val="tx1">
                          <a:lumMod val="50000"/>
                        </a:schemeClr>
                      </a:solidFill>
                      <a:cs typeface="Century Gothic"/>
                    </a:rPr>
                    <a:t>16TB disk</a:t>
                  </a:r>
                </a:p>
              </p:txBody>
            </p:sp>
            <p:sp>
              <p:nvSpPr>
                <p:cNvPr id="15" name="Rectangle 14"/>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700" b="1" kern="0" dirty="0">
                    <a:solidFill>
                      <a:schemeClr val="tx1">
                        <a:lumMod val="50000"/>
                      </a:schemeClr>
                    </a:solidFill>
                    <a:cs typeface="Century Gothic"/>
                  </a:endParaRPr>
                </a:p>
              </p:txBody>
            </p:sp>
            <p:sp>
              <p:nvSpPr>
                <p:cNvPr id="16" name="Rectangle 15"/>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700" b="1" kern="0" dirty="0">
                    <a:solidFill>
                      <a:schemeClr val="tx1">
                        <a:lumMod val="50000"/>
                      </a:schemeClr>
                    </a:solidFill>
                    <a:cs typeface="Century Gothic"/>
                  </a:endParaRPr>
                </a:p>
              </p:txBody>
            </p:sp>
            <p:sp>
              <p:nvSpPr>
                <p:cNvPr id="17" name="Rectangle 16"/>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700" b="1" kern="0" dirty="0">
                      <a:solidFill>
                        <a:schemeClr val="tx1">
                          <a:lumMod val="50000"/>
                        </a:schemeClr>
                      </a:solidFill>
                      <a:cs typeface="Century Gothic"/>
                    </a:rPr>
                    <a:t>16 cores</a:t>
                  </a:r>
                </a:p>
              </p:txBody>
            </p:sp>
          </p:grpSp>
        </p:grpSp>
        <p:cxnSp>
          <p:nvCxnSpPr>
            <p:cNvPr id="21" name="Straight Arrow Connector 20"/>
            <p:cNvCxnSpPr/>
            <p:nvPr/>
          </p:nvCxnSpPr>
          <p:spPr>
            <a:xfrm>
              <a:off x="7273722" y="3411330"/>
              <a:ext cx="412062" cy="0"/>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grpSp>
          <p:nvGrpSpPr>
            <p:cNvPr id="22" name="Group 21"/>
            <p:cNvGrpSpPr/>
            <p:nvPr/>
          </p:nvGrpSpPr>
          <p:grpSpPr>
            <a:xfrm>
              <a:off x="5145163" y="3071064"/>
              <a:ext cx="858564" cy="680533"/>
              <a:chOff x="5313757" y="3040096"/>
              <a:chExt cx="858564" cy="680533"/>
            </a:xfrm>
          </p:grpSpPr>
          <p:grpSp>
            <p:nvGrpSpPr>
              <p:cNvPr id="23" name="Group 22"/>
              <p:cNvGrpSpPr/>
              <p:nvPr/>
            </p:nvGrpSpPr>
            <p:grpSpPr>
              <a:xfrm>
                <a:off x="5313757" y="3040096"/>
                <a:ext cx="854908" cy="680533"/>
                <a:chOff x="787156" y="3824909"/>
                <a:chExt cx="1283034" cy="1021334"/>
              </a:xfrm>
            </p:grpSpPr>
            <p:sp>
              <p:nvSpPr>
                <p:cNvPr id="25" name="Rectangle 24"/>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tx1">
                        <a:lumMod val="50000"/>
                      </a:schemeClr>
                    </a:solidFill>
                    <a:cs typeface="Century Gothic"/>
                  </a:endParaRPr>
                </a:p>
              </p:txBody>
            </p:sp>
            <p:grpSp>
              <p:nvGrpSpPr>
                <p:cNvPr id="26" name="Group 25"/>
                <p:cNvGrpSpPr/>
                <p:nvPr/>
              </p:nvGrpSpPr>
              <p:grpSpPr>
                <a:xfrm>
                  <a:off x="848783" y="3905250"/>
                  <a:ext cx="1126067" cy="856750"/>
                  <a:chOff x="753533" y="1447800"/>
                  <a:chExt cx="1126067" cy="856750"/>
                </a:xfrm>
              </p:grpSpPr>
              <p:grpSp>
                <p:nvGrpSpPr>
                  <p:cNvPr id="27" name="Group 26"/>
                  <p:cNvGrpSpPr/>
                  <p:nvPr/>
                </p:nvGrpSpPr>
                <p:grpSpPr>
                  <a:xfrm>
                    <a:off x="881802" y="1980837"/>
                    <a:ext cx="907041" cy="323713"/>
                    <a:chOff x="881802" y="1980837"/>
                    <a:chExt cx="907041" cy="323713"/>
                  </a:xfrm>
                </p:grpSpPr>
                <p:sp>
                  <p:nvSpPr>
                    <p:cNvPr id="33" name="Can 32"/>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tx1">
                            <a:lumMod val="50000"/>
                          </a:schemeClr>
                        </a:solidFill>
                        <a:cs typeface="Century Gothic"/>
                      </a:endParaRPr>
                    </a:p>
                  </p:txBody>
                </p:sp>
                <p:sp>
                  <p:nvSpPr>
                    <p:cNvPr id="34" name="Can 33"/>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tx1">
                            <a:lumMod val="50000"/>
                          </a:schemeClr>
                        </a:solidFill>
                        <a:cs typeface="Century Gothic"/>
                      </a:endParaRPr>
                    </a:p>
                  </p:txBody>
                </p:sp>
                <p:sp>
                  <p:nvSpPr>
                    <p:cNvPr id="35" name="Can 34"/>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tx1">
                            <a:lumMod val="50000"/>
                          </a:schemeClr>
                        </a:solidFill>
                        <a:cs typeface="Century Gothic"/>
                      </a:endParaRPr>
                    </a:p>
                  </p:txBody>
                </p:sp>
              </p:grpSp>
              <p:sp>
                <p:nvSpPr>
                  <p:cNvPr id="28" name="Rectangle 27"/>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700" b="1" kern="0" dirty="0">
                        <a:solidFill>
                          <a:schemeClr val="tx1">
                            <a:lumMod val="50000"/>
                          </a:schemeClr>
                        </a:solidFill>
                        <a:cs typeface="Century Gothic"/>
                      </a:rPr>
                      <a:t>128GB RAM</a:t>
                    </a:r>
                  </a:p>
                </p:txBody>
              </p:sp>
              <p:sp>
                <p:nvSpPr>
                  <p:cNvPr id="29" name="Rectangle 28"/>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700" b="1" kern="0" dirty="0">
                        <a:solidFill>
                          <a:schemeClr val="tx1">
                            <a:lumMod val="50000"/>
                          </a:schemeClr>
                        </a:solidFill>
                        <a:cs typeface="Century Gothic"/>
                      </a:rPr>
                      <a:t>16TB disk</a:t>
                    </a:r>
                  </a:p>
                </p:txBody>
              </p:sp>
              <p:sp>
                <p:nvSpPr>
                  <p:cNvPr id="30" name="Rectangle 29"/>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700" b="1" kern="0" dirty="0">
                      <a:solidFill>
                        <a:schemeClr val="tx1">
                          <a:lumMod val="50000"/>
                        </a:schemeClr>
                      </a:solidFill>
                      <a:cs typeface="Century Gothic"/>
                    </a:endParaRPr>
                  </a:p>
                </p:txBody>
              </p:sp>
              <p:sp>
                <p:nvSpPr>
                  <p:cNvPr id="31" name="Rectangle 30"/>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700" b="1" kern="0" dirty="0">
                      <a:solidFill>
                        <a:schemeClr val="tx1">
                          <a:lumMod val="50000"/>
                        </a:schemeClr>
                      </a:solidFill>
                      <a:cs typeface="Century Gothic"/>
                    </a:endParaRPr>
                  </a:p>
                </p:txBody>
              </p:sp>
              <p:sp>
                <p:nvSpPr>
                  <p:cNvPr id="32" name="Rectangle 31"/>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700" b="1" kern="0" dirty="0">
                        <a:solidFill>
                          <a:schemeClr val="tx1">
                            <a:lumMod val="50000"/>
                          </a:schemeClr>
                        </a:solidFill>
                        <a:cs typeface="Century Gothic"/>
                      </a:rPr>
                      <a:t>16 cores</a:t>
                    </a:r>
                  </a:p>
                </p:txBody>
              </p:sp>
            </p:grpSp>
          </p:grpSp>
          <p:sp>
            <p:nvSpPr>
              <p:cNvPr id="24" name="Rectangle 23"/>
              <p:cNvSpPr/>
              <p:nvPr/>
            </p:nvSpPr>
            <p:spPr bwMode="auto">
              <a:xfrm>
                <a:off x="5314387" y="3047274"/>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1600" b="1" kern="0" dirty="0">
                    <a:solidFill>
                      <a:schemeClr val="bg1"/>
                    </a:solidFill>
                    <a:cs typeface="Century Gothic"/>
                  </a:rPr>
                  <a:t>Compute Node</a:t>
                </a:r>
              </a:p>
            </p:txBody>
          </p:sp>
        </p:grpSp>
        <p:grpSp>
          <p:nvGrpSpPr>
            <p:cNvPr id="36" name="Group 35"/>
            <p:cNvGrpSpPr/>
            <p:nvPr/>
          </p:nvGrpSpPr>
          <p:grpSpPr>
            <a:xfrm>
              <a:off x="6421146" y="3071064"/>
              <a:ext cx="858564" cy="680533"/>
              <a:chOff x="6589740" y="3040096"/>
              <a:chExt cx="858564" cy="680533"/>
            </a:xfrm>
          </p:grpSpPr>
          <p:grpSp>
            <p:nvGrpSpPr>
              <p:cNvPr id="37" name="Group 36"/>
              <p:cNvGrpSpPr/>
              <p:nvPr/>
            </p:nvGrpSpPr>
            <p:grpSpPr>
              <a:xfrm>
                <a:off x="6589740" y="3040096"/>
                <a:ext cx="854908" cy="680533"/>
                <a:chOff x="787156" y="3824909"/>
                <a:chExt cx="1283034" cy="1021334"/>
              </a:xfrm>
            </p:grpSpPr>
            <p:sp>
              <p:nvSpPr>
                <p:cNvPr id="39" name="Rectangle 38"/>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tx1">
                        <a:lumMod val="50000"/>
                      </a:schemeClr>
                    </a:solidFill>
                    <a:cs typeface="Century Gothic"/>
                  </a:endParaRPr>
                </a:p>
              </p:txBody>
            </p:sp>
            <p:grpSp>
              <p:nvGrpSpPr>
                <p:cNvPr id="40" name="Group 39"/>
                <p:cNvGrpSpPr/>
                <p:nvPr/>
              </p:nvGrpSpPr>
              <p:grpSpPr>
                <a:xfrm>
                  <a:off x="848783" y="3905250"/>
                  <a:ext cx="1126067" cy="856750"/>
                  <a:chOff x="753533" y="1447800"/>
                  <a:chExt cx="1126067" cy="856750"/>
                </a:xfrm>
              </p:grpSpPr>
              <p:grpSp>
                <p:nvGrpSpPr>
                  <p:cNvPr id="41" name="Group 40"/>
                  <p:cNvGrpSpPr/>
                  <p:nvPr/>
                </p:nvGrpSpPr>
                <p:grpSpPr>
                  <a:xfrm>
                    <a:off x="881802" y="1980837"/>
                    <a:ext cx="907041" cy="323713"/>
                    <a:chOff x="881802" y="1980837"/>
                    <a:chExt cx="907041" cy="323713"/>
                  </a:xfrm>
                </p:grpSpPr>
                <p:sp>
                  <p:nvSpPr>
                    <p:cNvPr id="47" name="Can 46"/>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tx1">
                            <a:lumMod val="50000"/>
                          </a:schemeClr>
                        </a:solidFill>
                        <a:cs typeface="Century Gothic"/>
                      </a:endParaRPr>
                    </a:p>
                  </p:txBody>
                </p:sp>
                <p:sp>
                  <p:nvSpPr>
                    <p:cNvPr id="48" name="Can 47"/>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tx1">
                            <a:lumMod val="50000"/>
                          </a:schemeClr>
                        </a:solidFill>
                        <a:cs typeface="Century Gothic"/>
                      </a:endParaRPr>
                    </a:p>
                  </p:txBody>
                </p:sp>
                <p:sp>
                  <p:nvSpPr>
                    <p:cNvPr id="49" name="Can 48"/>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tx1">
                            <a:lumMod val="50000"/>
                          </a:schemeClr>
                        </a:solidFill>
                        <a:cs typeface="Century Gothic"/>
                      </a:endParaRPr>
                    </a:p>
                  </p:txBody>
                </p:sp>
              </p:grpSp>
              <p:sp>
                <p:nvSpPr>
                  <p:cNvPr id="42" name="Rectangle 41"/>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700" b="1" kern="0" dirty="0">
                        <a:solidFill>
                          <a:schemeClr val="tx1">
                            <a:lumMod val="50000"/>
                          </a:schemeClr>
                        </a:solidFill>
                        <a:cs typeface="Century Gothic"/>
                      </a:rPr>
                      <a:t>128GB RAM</a:t>
                    </a:r>
                  </a:p>
                </p:txBody>
              </p:sp>
              <p:sp>
                <p:nvSpPr>
                  <p:cNvPr id="43" name="Rectangle 42"/>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700" b="1" kern="0" dirty="0">
                        <a:solidFill>
                          <a:schemeClr val="tx1">
                            <a:lumMod val="50000"/>
                          </a:schemeClr>
                        </a:solidFill>
                        <a:cs typeface="Century Gothic"/>
                      </a:rPr>
                      <a:t>16TB disk</a:t>
                    </a:r>
                  </a:p>
                </p:txBody>
              </p:sp>
              <p:sp>
                <p:nvSpPr>
                  <p:cNvPr id="44" name="Rectangle 43"/>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700" b="1" kern="0" dirty="0">
                      <a:solidFill>
                        <a:schemeClr val="tx1">
                          <a:lumMod val="50000"/>
                        </a:schemeClr>
                      </a:solidFill>
                      <a:cs typeface="Century Gothic"/>
                    </a:endParaRPr>
                  </a:p>
                </p:txBody>
              </p:sp>
              <p:sp>
                <p:nvSpPr>
                  <p:cNvPr id="45" name="Rectangle 44"/>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700" b="1" kern="0" dirty="0">
                      <a:solidFill>
                        <a:schemeClr val="tx1">
                          <a:lumMod val="50000"/>
                        </a:schemeClr>
                      </a:solidFill>
                      <a:cs typeface="Century Gothic"/>
                    </a:endParaRPr>
                  </a:p>
                </p:txBody>
              </p:sp>
              <p:sp>
                <p:nvSpPr>
                  <p:cNvPr id="46" name="Rectangle 45"/>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700" b="1" kern="0" dirty="0">
                        <a:solidFill>
                          <a:schemeClr val="tx1">
                            <a:lumMod val="50000"/>
                          </a:schemeClr>
                        </a:solidFill>
                        <a:cs typeface="Century Gothic"/>
                      </a:rPr>
                      <a:t>16 cores</a:t>
                    </a:r>
                  </a:p>
                </p:txBody>
              </p:sp>
            </p:grpSp>
          </p:grpSp>
          <p:sp>
            <p:nvSpPr>
              <p:cNvPr id="38" name="Rectangle 37"/>
              <p:cNvSpPr/>
              <p:nvPr/>
            </p:nvSpPr>
            <p:spPr bwMode="auto">
              <a:xfrm>
                <a:off x="6590370" y="3047274"/>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1600" b="1" kern="0" dirty="0">
                    <a:solidFill>
                      <a:schemeClr val="bg1"/>
                    </a:solidFill>
                    <a:cs typeface="Century Gothic"/>
                  </a:rPr>
                  <a:t>Compute Node</a:t>
                </a:r>
              </a:p>
            </p:txBody>
          </p:sp>
        </p:grpSp>
        <p:grpSp>
          <p:nvGrpSpPr>
            <p:cNvPr id="50" name="Group 49"/>
            <p:cNvGrpSpPr/>
            <p:nvPr/>
          </p:nvGrpSpPr>
          <p:grpSpPr>
            <a:xfrm>
              <a:off x="7685154" y="3071064"/>
              <a:ext cx="858564" cy="680533"/>
              <a:chOff x="7853748" y="3040096"/>
              <a:chExt cx="858564" cy="680533"/>
            </a:xfrm>
          </p:grpSpPr>
          <p:grpSp>
            <p:nvGrpSpPr>
              <p:cNvPr id="51" name="Group 50"/>
              <p:cNvGrpSpPr/>
              <p:nvPr/>
            </p:nvGrpSpPr>
            <p:grpSpPr>
              <a:xfrm>
                <a:off x="7853748" y="3040096"/>
                <a:ext cx="854908" cy="680533"/>
                <a:chOff x="787156" y="3824909"/>
                <a:chExt cx="1283034" cy="1021334"/>
              </a:xfrm>
            </p:grpSpPr>
            <p:sp>
              <p:nvSpPr>
                <p:cNvPr id="53" name="Rectangle 52"/>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tx1">
                        <a:lumMod val="50000"/>
                      </a:schemeClr>
                    </a:solidFill>
                    <a:cs typeface="Century Gothic"/>
                  </a:endParaRPr>
                </a:p>
              </p:txBody>
            </p:sp>
            <p:grpSp>
              <p:nvGrpSpPr>
                <p:cNvPr id="54" name="Group 53"/>
                <p:cNvGrpSpPr/>
                <p:nvPr/>
              </p:nvGrpSpPr>
              <p:grpSpPr>
                <a:xfrm>
                  <a:off x="848783" y="3905250"/>
                  <a:ext cx="1126067" cy="856750"/>
                  <a:chOff x="753533" y="1447800"/>
                  <a:chExt cx="1126067" cy="856750"/>
                </a:xfrm>
              </p:grpSpPr>
              <p:grpSp>
                <p:nvGrpSpPr>
                  <p:cNvPr id="55" name="Group 54"/>
                  <p:cNvGrpSpPr/>
                  <p:nvPr/>
                </p:nvGrpSpPr>
                <p:grpSpPr>
                  <a:xfrm>
                    <a:off x="881802" y="1980837"/>
                    <a:ext cx="907041" cy="323713"/>
                    <a:chOff x="881802" y="1980837"/>
                    <a:chExt cx="907041" cy="323713"/>
                  </a:xfrm>
                </p:grpSpPr>
                <p:sp>
                  <p:nvSpPr>
                    <p:cNvPr id="61" name="Can 60"/>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tx1">
                            <a:lumMod val="50000"/>
                          </a:schemeClr>
                        </a:solidFill>
                        <a:cs typeface="Century Gothic"/>
                      </a:endParaRPr>
                    </a:p>
                  </p:txBody>
                </p:sp>
                <p:sp>
                  <p:nvSpPr>
                    <p:cNvPr id="62" name="Can 61"/>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tx1">
                            <a:lumMod val="50000"/>
                          </a:schemeClr>
                        </a:solidFill>
                        <a:cs typeface="Century Gothic"/>
                      </a:endParaRPr>
                    </a:p>
                  </p:txBody>
                </p:sp>
                <p:sp>
                  <p:nvSpPr>
                    <p:cNvPr id="63" name="Can 62"/>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000" b="1" kern="0" dirty="0">
                        <a:solidFill>
                          <a:schemeClr val="tx1">
                            <a:lumMod val="50000"/>
                          </a:schemeClr>
                        </a:solidFill>
                        <a:cs typeface="Century Gothic"/>
                      </a:endParaRPr>
                    </a:p>
                  </p:txBody>
                </p:sp>
              </p:grpSp>
              <p:sp>
                <p:nvSpPr>
                  <p:cNvPr id="56" name="Rectangle 55"/>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700" b="1" kern="0" dirty="0">
                        <a:solidFill>
                          <a:schemeClr val="tx1">
                            <a:lumMod val="50000"/>
                          </a:schemeClr>
                        </a:solidFill>
                        <a:cs typeface="Century Gothic"/>
                      </a:rPr>
                      <a:t>128GB RAM</a:t>
                    </a:r>
                  </a:p>
                </p:txBody>
              </p:sp>
              <p:sp>
                <p:nvSpPr>
                  <p:cNvPr id="57" name="Rectangle 56"/>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700" b="1" kern="0" dirty="0">
                        <a:solidFill>
                          <a:schemeClr val="tx1">
                            <a:lumMod val="50000"/>
                          </a:schemeClr>
                        </a:solidFill>
                        <a:cs typeface="Century Gothic"/>
                      </a:rPr>
                      <a:t>16TB disk</a:t>
                    </a:r>
                  </a:p>
                </p:txBody>
              </p:sp>
              <p:sp>
                <p:nvSpPr>
                  <p:cNvPr id="58" name="Rectangle 57"/>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700" b="1" kern="0" dirty="0">
                      <a:solidFill>
                        <a:schemeClr val="tx1">
                          <a:lumMod val="50000"/>
                        </a:schemeClr>
                      </a:solidFill>
                      <a:cs typeface="Century Gothic"/>
                    </a:endParaRPr>
                  </a:p>
                </p:txBody>
              </p:sp>
              <p:sp>
                <p:nvSpPr>
                  <p:cNvPr id="59" name="Rectangle 58"/>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700" b="1" kern="0" dirty="0">
                      <a:solidFill>
                        <a:schemeClr val="tx1">
                          <a:lumMod val="50000"/>
                        </a:schemeClr>
                      </a:solidFill>
                      <a:cs typeface="Century Gothic"/>
                    </a:endParaRPr>
                  </a:p>
                </p:txBody>
              </p:sp>
              <p:sp>
                <p:nvSpPr>
                  <p:cNvPr id="60" name="Rectangle 59"/>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700" b="1" kern="0" dirty="0">
                        <a:solidFill>
                          <a:schemeClr val="tx1">
                            <a:lumMod val="50000"/>
                          </a:schemeClr>
                        </a:solidFill>
                        <a:cs typeface="Century Gothic"/>
                      </a:rPr>
                      <a:t>16 cores</a:t>
                    </a:r>
                  </a:p>
                </p:txBody>
              </p:sp>
            </p:grpSp>
          </p:grpSp>
          <p:sp>
            <p:nvSpPr>
              <p:cNvPr id="52" name="Rectangle 51"/>
              <p:cNvSpPr/>
              <p:nvPr/>
            </p:nvSpPr>
            <p:spPr bwMode="auto">
              <a:xfrm>
                <a:off x="7854378" y="3047274"/>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1600" b="1" kern="0" dirty="0">
                    <a:solidFill>
                      <a:schemeClr val="bg1"/>
                    </a:solidFill>
                    <a:cs typeface="Century Gothic"/>
                  </a:rPr>
                  <a:t>Compute Node</a:t>
                </a:r>
              </a:p>
            </p:txBody>
          </p:sp>
        </p:grpSp>
        <p:sp>
          <p:nvSpPr>
            <p:cNvPr id="64" name="Rectangle 63"/>
            <p:cNvSpPr/>
            <p:nvPr/>
          </p:nvSpPr>
          <p:spPr bwMode="auto">
            <a:xfrm>
              <a:off x="6421776" y="1810985"/>
              <a:ext cx="857934" cy="667281"/>
            </a:xfrm>
            <a:prstGeom prst="rect">
              <a:avLst/>
            </a:prstGeom>
            <a:solidFill>
              <a:schemeClr val="accent1">
                <a:lumMod val="75000"/>
                <a:alpha val="52000"/>
              </a:scheme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1600" b="1" kern="0" dirty="0" smtClean="0">
                  <a:solidFill>
                    <a:schemeClr val="bg1"/>
                  </a:solidFill>
                  <a:cs typeface="Century Gothic"/>
                </a:rPr>
                <a:t>Leader Node</a:t>
              </a:r>
              <a:endParaRPr lang="en-US" sz="1600" b="1" kern="0" dirty="0">
                <a:solidFill>
                  <a:schemeClr val="bg1"/>
                </a:solidFill>
                <a:cs typeface="Century Gothic"/>
              </a:endParaRPr>
            </a:p>
          </p:txBody>
        </p:sp>
      </p:grpSp>
      <p:sp>
        <p:nvSpPr>
          <p:cNvPr id="65" name="TextBox 64"/>
          <p:cNvSpPr txBox="1"/>
          <p:nvPr/>
        </p:nvSpPr>
        <p:spPr>
          <a:xfrm>
            <a:off x="137930" y="261579"/>
            <a:ext cx="3575439" cy="2031325"/>
          </a:xfrm>
          <a:prstGeom prst="rect">
            <a:avLst/>
          </a:prstGeom>
          <a:noFill/>
        </p:spPr>
        <p:txBody>
          <a:bodyPr wrap="square" rtlCol="0">
            <a:spAutoFit/>
          </a:bodyPr>
          <a:lstStyle/>
          <a:p>
            <a:pPr marL="285750" indent="-285750">
              <a:buFont typeface="Arial" charset="0"/>
              <a:buChar char="•"/>
            </a:pPr>
            <a:r>
              <a:rPr lang="en-US" dirty="0">
                <a:solidFill>
                  <a:schemeClr val="tx1">
                    <a:lumMod val="50000"/>
                  </a:schemeClr>
                </a:solidFill>
              </a:rPr>
              <a:t>Parser &amp; Rewriter</a:t>
            </a:r>
          </a:p>
          <a:p>
            <a:pPr marL="285750" indent="-285750">
              <a:buFont typeface="Arial" charset="0"/>
              <a:buChar char="•"/>
            </a:pPr>
            <a:r>
              <a:rPr lang="en-US" dirty="0">
                <a:solidFill>
                  <a:schemeClr val="tx1">
                    <a:lumMod val="50000"/>
                  </a:schemeClr>
                </a:solidFill>
              </a:rPr>
              <a:t>Planner &amp; Optimizer </a:t>
            </a:r>
          </a:p>
          <a:p>
            <a:pPr marL="285750" indent="-285750">
              <a:buFont typeface="Arial" charset="0"/>
              <a:buChar char="•"/>
            </a:pPr>
            <a:r>
              <a:rPr lang="en-US" dirty="0">
                <a:solidFill>
                  <a:schemeClr val="tx1">
                    <a:lumMod val="50000"/>
                  </a:schemeClr>
                </a:solidFill>
              </a:rPr>
              <a:t>Code Generator</a:t>
            </a:r>
          </a:p>
          <a:p>
            <a:pPr marL="742950" lvl="1" indent="-285750">
              <a:buFont typeface="Arial" charset="0"/>
              <a:buChar char="•"/>
            </a:pPr>
            <a:r>
              <a:rPr lang="en-US" u="sng" dirty="0">
                <a:solidFill>
                  <a:schemeClr val="tx1">
                    <a:lumMod val="50000"/>
                  </a:schemeClr>
                </a:solidFill>
              </a:rPr>
              <a:t>Input</a:t>
            </a:r>
            <a:r>
              <a:rPr lang="en-US" dirty="0">
                <a:solidFill>
                  <a:schemeClr val="tx1">
                    <a:lumMod val="50000"/>
                  </a:schemeClr>
                </a:solidFill>
              </a:rPr>
              <a:t>: Optimized plan</a:t>
            </a:r>
          </a:p>
          <a:p>
            <a:pPr marL="742950" lvl="1" indent="-285750">
              <a:buFont typeface="Arial" charset="0"/>
              <a:buChar char="•"/>
            </a:pPr>
            <a:r>
              <a:rPr lang="en-US" u="sng" dirty="0">
                <a:solidFill>
                  <a:schemeClr val="tx1">
                    <a:lumMod val="50000"/>
                  </a:schemeClr>
                </a:solidFill>
              </a:rPr>
              <a:t>Output</a:t>
            </a:r>
            <a:r>
              <a:rPr lang="en-US" dirty="0">
                <a:solidFill>
                  <a:schemeClr val="tx1">
                    <a:lumMod val="50000"/>
                  </a:schemeClr>
                </a:solidFill>
              </a:rPr>
              <a:t>: &gt;=1 C++ functions</a:t>
            </a:r>
          </a:p>
          <a:p>
            <a:pPr marL="285750" indent="-285750">
              <a:buFont typeface="Arial" charset="0"/>
              <a:buChar char="•"/>
            </a:pPr>
            <a:r>
              <a:rPr lang="en-US" dirty="0">
                <a:solidFill>
                  <a:schemeClr val="tx1">
                    <a:lumMod val="50000"/>
                  </a:schemeClr>
                </a:solidFill>
              </a:rPr>
              <a:t>Compiler</a:t>
            </a:r>
          </a:p>
        </p:txBody>
      </p:sp>
      <p:sp>
        <p:nvSpPr>
          <p:cNvPr id="2" name="TextBox 1"/>
          <p:cNvSpPr txBox="1"/>
          <p:nvPr/>
        </p:nvSpPr>
        <p:spPr>
          <a:xfrm>
            <a:off x="5925037" y="318364"/>
            <a:ext cx="3104663" cy="2308324"/>
          </a:xfrm>
          <a:prstGeom prst="rect">
            <a:avLst/>
          </a:prstGeom>
          <a:noFill/>
        </p:spPr>
        <p:txBody>
          <a:bodyPr wrap="square" rtlCol="0">
            <a:spAutoFit/>
          </a:bodyPr>
          <a:lstStyle/>
          <a:p>
            <a:pPr marL="285750" indent="-285750">
              <a:buFont typeface="Arial" charset="0"/>
              <a:buChar char="•"/>
            </a:pPr>
            <a:r>
              <a:rPr lang="en-US" dirty="0">
                <a:solidFill>
                  <a:schemeClr val="tx1">
                    <a:lumMod val="50000"/>
                  </a:schemeClr>
                </a:solidFill>
              </a:rPr>
              <a:t>Task Scheduler</a:t>
            </a:r>
          </a:p>
          <a:p>
            <a:pPr marL="285750" indent="-285750">
              <a:buFont typeface="Arial" charset="0"/>
              <a:buChar char="•"/>
            </a:pPr>
            <a:r>
              <a:rPr lang="en-US" dirty="0" smtClean="0">
                <a:solidFill>
                  <a:schemeClr val="tx1">
                    <a:lumMod val="50000"/>
                  </a:schemeClr>
                </a:solidFill>
              </a:rPr>
              <a:t>WLM</a:t>
            </a:r>
          </a:p>
          <a:p>
            <a:pPr marL="742950" lvl="1" indent="-285750">
              <a:buFont typeface="Arial" charset="0"/>
              <a:buChar char="•"/>
            </a:pPr>
            <a:r>
              <a:rPr lang="en-US" dirty="0" smtClean="0">
                <a:solidFill>
                  <a:schemeClr val="tx1">
                    <a:lumMod val="50000"/>
                  </a:schemeClr>
                </a:solidFill>
              </a:rPr>
              <a:t>Admission</a:t>
            </a:r>
          </a:p>
          <a:p>
            <a:pPr marL="742950" lvl="1" indent="-285750">
              <a:buFont typeface="Arial" charset="0"/>
              <a:buChar char="•"/>
            </a:pPr>
            <a:r>
              <a:rPr lang="en-US" dirty="0" smtClean="0">
                <a:solidFill>
                  <a:schemeClr val="tx1">
                    <a:lumMod val="50000"/>
                  </a:schemeClr>
                </a:solidFill>
              </a:rPr>
              <a:t>Scheduling</a:t>
            </a:r>
            <a:endParaRPr lang="en-US" dirty="0">
              <a:solidFill>
                <a:schemeClr val="tx1">
                  <a:lumMod val="50000"/>
                </a:schemeClr>
              </a:solidFill>
            </a:endParaRPr>
          </a:p>
          <a:p>
            <a:pPr marL="285750" indent="-285750">
              <a:buFont typeface="Arial" charset="0"/>
              <a:buChar char="•"/>
            </a:pPr>
            <a:r>
              <a:rPr lang="en-US" dirty="0">
                <a:solidFill>
                  <a:schemeClr val="tx1">
                    <a:lumMod val="50000"/>
                  </a:schemeClr>
                </a:solidFill>
              </a:rPr>
              <a:t>PostgreSQL </a:t>
            </a:r>
            <a:r>
              <a:rPr lang="en-US" dirty="0" smtClean="0">
                <a:solidFill>
                  <a:schemeClr val="tx1">
                    <a:lumMod val="50000"/>
                  </a:schemeClr>
                </a:solidFill>
              </a:rPr>
              <a:t>Catalog Tables</a:t>
            </a:r>
          </a:p>
          <a:p>
            <a:pPr marL="285750" indent="-285750">
              <a:buFont typeface="Arial" charset="0"/>
              <a:buChar char="•"/>
            </a:pPr>
            <a:r>
              <a:rPr lang="en-US" dirty="0" smtClean="0">
                <a:solidFill>
                  <a:schemeClr val="tx1">
                    <a:lumMod val="50000"/>
                  </a:schemeClr>
                </a:solidFill>
              </a:rPr>
              <a:t>Amazon Redshift System Tables (STV)</a:t>
            </a:r>
            <a:endParaRPr lang="en-US" dirty="0">
              <a:solidFill>
                <a:schemeClr val="tx1">
                  <a:lumMod val="50000"/>
                </a:schemeClr>
              </a:solidFill>
            </a:endParaRPr>
          </a:p>
        </p:txBody>
      </p:sp>
      <p:sp>
        <p:nvSpPr>
          <p:cNvPr id="67" name="Rounded Rectangle 66"/>
          <p:cNvSpPr/>
          <p:nvPr/>
        </p:nvSpPr>
        <p:spPr>
          <a:xfrm>
            <a:off x="64084" y="287616"/>
            <a:ext cx="3261826" cy="1932467"/>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lumMod val="50000"/>
                </a:schemeClr>
              </a:solidFill>
              <a:latin typeface="Helvetica Neue"/>
              <a:cs typeface="Helvetica Neue"/>
            </a:endParaRPr>
          </a:p>
        </p:txBody>
      </p:sp>
    </p:spTree>
    <p:extLst>
      <p:ext uri="{BB962C8B-B14F-4D97-AF65-F5344CB8AC3E}">
        <p14:creationId xmlns:p14="http://schemas.microsoft.com/office/powerpoint/2010/main" val="138003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schemeClr>
                </a:solidFill>
              </a:rPr>
              <a:t>Query Execution Terminology</a:t>
            </a:r>
          </a:p>
        </p:txBody>
      </p:sp>
      <p:sp>
        <p:nvSpPr>
          <p:cNvPr id="3" name="Content Placeholder 2"/>
          <p:cNvSpPr>
            <a:spLocks noGrp="1"/>
          </p:cNvSpPr>
          <p:nvPr>
            <p:ph idx="1"/>
          </p:nvPr>
        </p:nvSpPr>
        <p:spPr/>
        <p:txBody>
          <a:bodyPr>
            <a:normAutofit fontScale="70000" lnSpcReduction="20000"/>
          </a:bodyPr>
          <a:lstStyle/>
          <a:p>
            <a:r>
              <a:rPr lang="en-US" b="1" dirty="0" smtClean="0">
                <a:solidFill>
                  <a:schemeClr val="tx1">
                    <a:lumMod val="50000"/>
                  </a:schemeClr>
                </a:solidFill>
              </a:rPr>
              <a:t>Step: </a:t>
            </a:r>
          </a:p>
          <a:p>
            <a:pPr marL="342900" indent="-342900">
              <a:buFont typeface="Arial" panose="020B0604020202020204" pitchFamily="34" charset="0"/>
              <a:buChar char="•"/>
            </a:pPr>
            <a:r>
              <a:rPr lang="en-US" dirty="0" smtClean="0">
                <a:solidFill>
                  <a:schemeClr val="tx1">
                    <a:lumMod val="50000"/>
                  </a:schemeClr>
                </a:solidFill>
              </a:rPr>
              <a:t>An </a:t>
            </a:r>
            <a:r>
              <a:rPr lang="en-US" dirty="0">
                <a:solidFill>
                  <a:schemeClr val="tx1">
                    <a:lumMod val="50000"/>
                  </a:schemeClr>
                </a:solidFill>
              </a:rPr>
              <a:t>individual operation needed during query </a:t>
            </a:r>
            <a:r>
              <a:rPr lang="en-US" dirty="0" smtClean="0">
                <a:solidFill>
                  <a:schemeClr val="tx1">
                    <a:lumMod val="50000"/>
                  </a:schemeClr>
                </a:solidFill>
              </a:rPr>
              <a:t>execution</a:t>
            </a:r>
          </a:p>
          <a:p>
            <a:pPr marL="342900" indent="-342900">
              <a:buFont typeface="Arial" panose="020B0604020202020204" pitchFamily="34" charset="0"/>
              <a:buChar char="•"/>
            </a:pPr>
            <a:r>
              <a:rPr lang="en-US" dirty="0" smtClean="0">
                <a:solidFill>
                  <a:schemeClr val="tx1">
                    <a:lumMod val="50000"/>
                  </a:schemeClr>
                </a:solidFill>
              </a:rPr>
              <a:t>Steps are combined </a:t>
            </a:r>
            <a:r>
              <a:rPr lang="en-US" dirty="0">
                <a:solidFill>
                  <a:schemeClr val="tx1">
                    <a:lumMod val="50000"/>
                  </a:schemeClr>
                </a:solidFill>
              </a:rPr>
              <a:t>to allow compute nodes to perform a</a:t>
            </a:r>
            <a:r>
              <a:rPr lang="en-US" dirty="0" smtClean="0">
                <a:solidFill>
                  <a:schemeClr val="tx1">
                    <a:lumMod val="50000"/>
                  </a:schemeClr>
                </a:solidFill>
              </a:rPr>
              <a:t> join</a:t>
            </a:r>
          </a:p>
          <a:p>
            <a:pPr marL="342900" indent="-342900">
              <a:buFont typeface="Arial" panose="020B0604020202020204" pitchFamily="34" charset="0"/>
              <a:buChar char="•"/>
            </a:pPr>
            <a:r>
              <a:rPr lang="en-US" dirty="0" smtClean="0">
                <a:solidFill>
                  <a:schemeClr val="tx1">
                    <a:lumMod val="50000"/>
                  </a:schemeClr>
                </a:solidFill>
              </a:rPr>
              <a:t>Examples: scan, sort, hash, aggr</a:t>
            </a:r>
          </a:p>
          <a:p>
            <a:endParaRPr lang="en-US" dirty="0">
              <a:solidFill>
                <a:schemeClr val="tx1">
                  <a:lumMod val="50000"/>
                </a:schemeClr>
              </a:solidFill>
            </a:endParaRPr>
          </a:p>
          <a:p>
            <a:r>
              <a:rPr lang="en-US" b="1" dirty="0" smtClean="0">
                <a:solidFill>
                  <a:schemeClr val="tx1">
                    <a:lumMod val="50000"/>
                  </a:schemeClr>
                </a:solidFill>
              </a:rPr>
              <a:t>Segment: </a:t>
            </a:r>
          </a:p>
          <a:p>
            <a:pPr marL="342900" indent="-342900">
              <a:buFont typeface="Arial" panose="020B0604020202020204" pitchFamily="34" charset="0"/>
              <a:buChar char="•"/>
            </a:pPr>
            <a:r>
              <a:rPr lang="en-US" dirty="0" smtClean="0">
                <a:solidFill>
                  <a:schemeClr val="tx1">
                    <a:lumMod val="50000"/>
                  </a:schemeClr>
                </a:solidFill>
              </a:rPr>
              <a:t>A </a:t>
            </a:r>
            <a:r>
              <a:rPr lang="en-US" dirty="0">
                <a:solidFill>
                  <a:schemeClr val="tx1">
                    <a:lumMod val="50000"/>
                  </a:schemeClr>
                </a:solidFill>
              </a:rPr>
              <a:t>combination of several steps that can be done by a single </a:t>
            </a:r>
            <a:r>
              <a:rPr lang="en-US" dirty="0" smtClean="0">
                <a:solidFill>
                  <a:schemeClr val="tx1">
                    <a:lumMod val="50000"/>
                  </a:schemeClr>
                </a:solidFill>
              </a:rPr>
              <a:t>process</a:t>
            </a:r>
          </a:p>
          <a:p>
            <a:pPr marL="342900" indent="-342900">
              <a:buFont typeface="Arial" panose="020B0604020202020204" pitchFamily="34" charset="0"/>
              <a:buChar char="•"/>
            </a:pPr>
            <a:r>
              <a:rPr lang="en-US" dirty="0" smtClean="0">
                <a:solidFill>
                  <a:schemeClr val="tx1">
                    <a:lumMod val="50000"/>
                  </a:schemeClr>
                </a:solidFill>
              </a:rPr>
              <a:t>Smallest </a:t>
            </a:r>
            <a:r>
              <a:rPr lang="en-US" dirty="0">
                <a:solidFill>
                  <a:schemeClr val="tx1">
                    <a:lumMod val="50000"/>
                  </a:schemeClr>
                </a:solidFill>
              </a:rPr>
              <a:t>compilation unit executable by </a:t>
            </a:r>
            <a:r>
              <a:rPr lang="en-US" dirty="0" smtClean="0">
                <a:solidFill>
                  <a:schemeClr val="tx1">
                    <a:lumMod val="50000"/>
                  </a:schemeClr>
                </a:solidFill>
              </a:rPr>
              <a:t>a slice</a:t>
            </a:r>
          </a:p>
          <a:p>
            <a:pPr marL="342900" indent="-342900">
              <a:buFont typeface="Arial" panose="020B0604020202020204" pitchFamily="34" charset="0"/>
              <a:buChar char="•"/>
            </a:pPr>
            <a:r>
              <a:rPr lang="en-US" dirty="0" smtClean="0">
                <a:solidFill>
                  <a:schemeClr val="tx1">
                    <a:lumMod val="50000"/>
                  </a:schemeClr>
                </a:solidFill>
              </a:rPr>
              <a:t>Segments within </a:t>
            </a:r>
            <a:r>
              <a:rPr lang="en-US" dirty="0">
                <a:solidFill>
                  <a:schemeClr val="tx1">
                    <a:lumMod val="50000"/>
                  </a:schemeClr>
                </a:solidFill>
              </a:rPr>
              <a:t>a stream run in </a:t>
            </a:r>
            <a:r>
              <a:rPr lang="en-US" dirty="0" smtClean="0">
                <a:solidFill>
                  <a:schemeClr val="tx1">
                    <a:lumMod val="50000"/>
                  </a:schemeClr>
                </a:solidFill>
              </a:rPr>
              <a:t>parallel</a:t>
            </a:r>
          </a:p>
          <a:p>
            <a:endParaRPr lang="en-US" dirty="0">
              <a:solidFill>
                <a:schemeClr val="tx1">
                  <a:lumMod val="50000"/>
                </a:schemeClr>
              </a:solidFill>
            </a:endParaRPr>
          </a:p>
          <a:p>
            <a:r>
              <a:rPr lang="en-US" b="1" dirty="0" smtClean="0">
                <a:solidFill>
                  <a:schemeClr val="tx1">
                    <a:lumMod val="50000"/>
                  </a:schemeClr>
                </a:solidFill>
              </a:rPr>
              <a:t>Stream: </a:t>
            </a:r>
          </a:p>
          <a:p>
            <a:pPr marL="342900" indent="-342900">
              <a:buFont typeface="Arial" panose="020B0604020202020204" pitchFamily="34" charset="0"/>
              <a:buChar char="•"/>
            </a:pPr>
            <a:r>
              <a:rPr lang="en-US" dirty="0" smtClean="0">
                <a:solidFill>
                  <a:schemeClr val="tx1">
                    <a:lumMod val="50000"/>
                  </a:schemeClr>
                </a:solidFill>
              </a:rPr>
              <a:t>A </a:t>
            </a:r>
            <a:r>
              <a:rPr lang="en-US" dirty="0">
                <a:solidFill>
                  <a:schemeClr val="tx1">
                    <a:lumMod val="50000"/>
                  </a:schemeClr>
                </a:solidFill>
              </a:rPr>
              <a:t>collection of </a:t>
            </a:r>
            <a:r>
              <a:rPr lang="en-US" dirty="0" smtClean="0">
                <a:solidFill>
                  <a:schemeClr val="tx1">
                    <a:lumMod val="50000"/>
                  </a:schemeClr>
                </a:solidFill>
              </a:rPr>
              <a:t>combined segments</a:t>
            </a:r>
          </a:p>
          <a:p>
            <a:pPr marL="342900" indent="-342900">
              <a:buFont typeface="Arial" panose="020B0604020202020204" pitchFamily="34" charset="0"/>
              <a:buChar char="•"/>
            </a:pPr>
            <a:r>
              <a:rPr lang="en-US" dirty="0">
                <a:solidFill>
                  <a:schemeClr val="tx1">
                    <a:lumMod val="50000"/>
                  </a:schemeClr>
                </a:solidFill>
              </a:rPr>
              <a:t>O</a:t>
            </a:r>
            <a:r>
              <a:rPr lang="en-US" dirty="0" smtClean="0">
                <a:solidFill>
                  <a:schemeClr val="tx1">
                    <a:lumMod val="50000"/>
                  </a:schemeClr>
                </a:solidFill>
              </a:rPr>
              <a:t>utput to the next stream or SQL client </a:t>
            </a:r>
            <a:endParaRPr lang="en-US" dirty="0">
              <a:solidFill>
                <a:schemeClr val="tx1">
                  <a:lumMod val="50000"/>
                </a:schemeClr>
              </a:solidFill>
            </a:endParaRPr>
          </a:p>
          <a:p>
            <a:endParaRPr lang="en-US" dirty="0">
              <a:solidFill>
                <a:schemeClr val="tx1">
                  <a:lumMod val="50000"/>
                </a:schemeClr>
              </a:solidFill>
            </a:endParaRPr>
          </a:p>
        </p:txBody>
      </p:sp>
    </p:spTree>
    <p:extLst>
      <p:ext uri="{BB962C8B-B14F-4D97-AF65-F5344CB8AC3E}">
        <p14:creationId xmlns:p14="http://schemas.microsoft.com/office/powerpoint/2010/main" val="242292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Visualizing Streams, Segments, and Steps</a:t>
            </a:r>
            <a:endParaRPr lang="en-US" dirty="0">
              <a:solidFill>
                <a:schemeClr val="tx1">
                  <a:lumMod val="50000"/>
                </a:schemeClr>
              </a:solidFill>
            </a:endParaRPr>
          </a:p>
        </p:txBody>
      </p:sp>
      <p:graphicFrame>
        <p:nvGraphicFramePr>
          <p:cNvPr id="7" name="Content Placeholder 6"/>
          <p:cNvGraphicFramePr>
            <a:graphicFrameLocks noGrp="1"/>
          </p:cNvGraphicFramePr>
          <p:nvPr>
            <p:ph idx="1"/>
            <p:extLst/>
          </p:nvPr>
        </p:nvGraphicFramePr>
        <p:xfrm>
          <a:off x="1474400" y="801683"/>
          <a:ext cx="6196788" cy="3559185"/>
        </p:xfrm>
        <a:graphic>
          <a:graphicData uri="http://schemas.openxmlformats.org/drawingml/2006/table">
            <a:tbl>
              <a:tblPr/>
              <a:tblGrid>
                <a:gridCol w="371018"/>
                <a:gridCol w="371018"/>
                <a:gridCol w="371018"/>
                <a:gridCol w="371018"/>
                <a:gridCol w="371018"/>
                <a:gridCol w="371018"/>
                <a:gridCol w="371018"/>
                <a:gridCol w="371018"/>
                <a:gridCol w="371018"/>
                <a:gridCol w="371018"/>
                <a:gridCol w="371018"/>
                <a:gridCol w="371018"/>
                <a:gridCol w="371018"/>
                <a:gridCol w="686777"/>
                <a:gridCol w="686777"/>
              </a:tblGrid>
              <a:tr h="169485">
                <a:tc gridSpan="6">
                  <a:txBody>
                    <a:bodyPr/>
                    <a:lstStyle/>
                    <a:p>
                      <a:pPr algn="ctr" fontAlgn="b"/>
                      <a:r>
                        <a:rPr lang="en-US" sz="900" b="0" i="0" u="none" strike="noStrike" dirty="0">
                          <a:solidFill>
                            <a:srgbClr val="000000"/>
                          </a:solidFill>
                          <a:effectLst/>
                          <a:latin typeface="Calibri" charset="0"/>
                        </a:rPr>
                        <a:t>Stream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gridSpan="3">
                  <a:txBody>
                    <a:bodyPr/>
                    <a:lstStyle/>
                    <a:p>
                      <a:pPr algn="ctr" fontAlgn="b"/>
                      <a:r>
                        <a:rPr lang="en-US" sz="900" b="0" i="0" u="none" strike="noStrike" dirty="0">
                          <a:solidFill>
                            <a:srgbClr val="000000"/>
                          </a:solidFill>
                          <a:effectLst/>
                          <a:latin typeface="Calibri" charset="0"/>
                        </a:rPr>
                        <a:t>Segment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a:txBody>
                    <a:bodyPr/>
                    <a:lstStyle/>
                    <a:p>
                      <a:pPr algn="l" fontAlgn="b"/>
                      <a:r>
                        <a:rPr lang="sk-SK" sz="900" b="0" i="0" u="none" strike="noStrike">
                          <a:solidFill>
                            <a:srgbClr val="000000"/>
                          </a:solidFill>
                          <a:effectLst/>
                          <a:latin typeface="Calibri" charset="0"/>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sk-SK" sz="900" b="0" i="0" u="none" strike="noStrike">
                          <a:solidFill>
                            <a:srgbClr val="000000"/>
                          </a:solidFill>
                          <a:effectLst/>
                          <a:latin typeface="Calibri"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sk-SK" sz="900" b="0" i="0" u="none" strike="noStrike">
                          <a:solidFill>
                            <a:srgbClr val="000000"/>
                          </a:solidFill>
                          <a:effectLst/>
                          <a:latin typeface="Calibri"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gridSpan="5">
                  <a:txBody>
                    <a:bodyPr/>
                    <a:lstStyle/>
                    <a:p>
                      <a:pPr algn="ctr" fontAlgn="b"/>
                      <a:r>
                        <a:rPr lang="en-US" sz="900" b="0" i="0" u="none" strike="noStrike" dirty="0">
                          <a:solidFill>
                            <a:srgbClr val="000000"/>
                          </a:solidFill>
                          <a:effectLst/>
                          <a:latin typeface="Calibri" charset="0"/>
                        </a:rPr>
                        <a:t>Segment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gridSpan="4">
                  <a:txBody>
                    <a:bodyPr/>
                    <a:lstStyle/>
                    <a:p>
                      <a:pPr algn="ctr" fontAlgn="b"/>
                      <a:r>
                        <a:rPr lang="en-US" sz="900" b="0" i="0" u="none" strike="noStrike" dirty="0">
                          <a:solidFill>
                            <a:srgbClr val="000000"/>
                          </a:solidFill>
                          <a:effectLst/>
                          <a:latin typeface="Calibri" charset="0"/>
                        </a:rPr>
                        <a:t>Segment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gridSpan="6">
                  <a:txBody>
                    <a:bodyPr/>
                    <a:lstStyle/>
                    <a:p>
                      <a:pPr algn="ctr" fontAlgn="b"/>
                      <a:r>
                        <a:rPr lang="en-US" sz="900" b="0" i="0" u="none" strike="noStrike" dirty="0">
                          <a:solidFill>
                            <a:srgbClr val="000000"/>
                          </a:solidFill>
                          <a:effectLst/>
                          <a:latin typeface="Calibri" charset="0"/>
                        </a:rPr>
                        <a:t>Segment 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5</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5">
                  <a:txBody>
                    <a:bodyPr/>
                    <a:lstStyle/>
                    <a:p>
                      <a:pPr algn="ctr" fontAlgn="b"/>
                      <a:r>
                        <a:rPr lang="en-US" sz="900" b="0" i="0" u="none" strike="noStrike" dirty="0">
                          <a:solidFill>
                            <a:srgbClr val="000000"/>
                          </a:solidFill>
                          <a:effectLst/>
                          <a:latin typeface="Calibri" charset="0"/>
                        </a:rPr>
                        <a:t>Stream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900" b="0" i="0" u="none" strike="noStrike" dirty="0">
                          <a:solidFill>
                            <a:srgbClr val="000000"/>
                          </a:solidFill>
                          <a:effectLst/>
                          <a:latin typeface="Calibri" charset="0"/>
                        </a:rPr>
                        <a:t>Segment 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900" b="0" i="0" u="none" strike="noStrike" dirty="0">
                          <a:solidFill>
                            <a:srgbClr val="000000"/>
                          </a:solidFill>
                          <a:effectLst/>
                          <a:latin typeface="Calibri" charset="0"/>
                        </a:rPr>
                        <a:t>Segment 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5">
                  <a:txBody>
                    <a:bodyPr/>
                    <a:lstStyle/>
                    <a:p>
                      <a:pPr algn="ctr" fontAlgn="b"/>
                      <a:r>
                        <a:rPr lang="en-US" sz="900" b="0" i="0" u="none" strike="noStrike" dirty="0">
                          <a:solidFill>
                            <a:srgbClr val="000000"/>
                          </a:solidFill>
                          <a:effectLst/>
                          <a:latin typeface="Calibri" charset="0"/>
                        </a:rPr>
                        <a:t>Segment 6</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4">
                  <a:txBody>
                    <a:bodyPr/>
                    <a:lstStyle/>
                    <a:p>
                      <a:pPr algn="ctr" fontAlgn="b"/>
                      <a:r>
                        <a:rPr lang="en-US" sz="900" b="0" i="0" u="none" strike="noStrike" dirty="0">
                          <a:solidFill>
                            <a:srgbClr val="000000"/>
                          </a:solidFill>
                          <a:effectLst/>
                          <a:latin typeface="Calibri" charset="0"/>
                        </a:rPr>
                        <a:t>Stream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900" b="0" i="0" u="none" strike="noStrike" dirty="0">
                          <a:solidFill>
                            <a:srgbClr val="000000"/>
                          </a:solidFill>
                          <a:effectLst/>
                          <a:latin typeface="Calibri" charset="0"/>
                        </a:rPr>
                        <a:t>Segment 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900" b="0" i="0" u="none" strike="noStrike" dirty="0">
                          <a:solidFill>
                            <a:srgbClr val="000000"/>
                          </a:solidFill>
                          <a:effectLst/>
                          <a:latin typeface="Calibri" charset="0"/>
                        </a:rPr>
                        <a:t>Segment 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gridSpan="3">
                  <a:txBody>
                    <a:bodyPr/>
                    <a:lstStyle/>
                    <a:p>
                      <a:pPr algn="ctr" fontAlgn="b"/>
                      <a:r>
                        <a:rPr lang="en-US" sz="900" b="0" i="0" u="none" strike="noStrike" dirty="0">
                          <a:solidFill>
                            <a:srgbClr val="000000"/>
                          </a:solidFill>
                          <a:effectLst/>
                          <a:latin typeface="Calibri" charset="0"/>
                        </a:rPr>
                        <a:t>Step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tc hMerge="1">
                  <a:txBody>
                    <a:bodyPr/>
                    <a:lstStyle/>
                    <a:p>
                      <a:endParaRPr lang="en-US"/>
                    </a:p>
                  </a:txBody>
                  <a:tcPr/>
                </a:tc>
              </a:tr>
            </a:tbl>
          </a:graphicData>
        </a:graphic>
      </p:graphicFrame>
      <p:cxnSp>
        <p:nvCxnSpPr>
          <p:cNvPr id="11" name="Straight Connector 10"/>
          <p:cNvCxnSpPr/>
          <p:nvPr/>
        </p:nvCxnSpPr>
        <p:spPr>
          <a:xfrm>
            <a:off x="1462042" y="689960"/>
            <a:ext cx="0" cy="3894397"/>
          </a:xfrm>
          <a:prstGeom prst="line">
            <a:avLst/>
          </a:prstGeom>
          <a:ln w="3810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462042" y="4584357"/>
            <a:ext cx="6221504" cy="0"/>
          </a:xfrm>
          <a:prstGeom prst="line">
            <a:avLst/>
          </a:prstGeom>
          <a:ln w="3810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793524" y="4678351"/>
            <a:ext cx="719108" cy="369332"/>
          </a:xfrm>
          <a:prstGeom prst="rect">
            <a:avLst/>
          </a:prstGeom>
          <a:noFill/>
        </p:spPr>
        <p:txBody>
          <a:bodyPr wrap="none" rtlCol="0">
            <a:spAutoFit/>
          </a:bodyPr>
          <a:lstStyle/>
          <a:p>
            <a:r>
              <a:rPr lang="en-US" b="1" dirty="0" smtClean="0">
                <a:solidFill>
                  <a:schemeClr val="tx1">
                    <a:lumMod val="50000"/>
                  </a:schemeClr>
                </a:solidFill>
              </a:rPr>
              <a:t>Time</a:t>
            </a:r>
            <a:endParaRPr lang="en-US" b="1" dirty="0">
              <a:solidFill>
                <a:schemeClr val="tx1">
                  <a:lumMod val="50000"/>
                </a:schemeClr>
              </a:solidFill>
            </a:endParaRPr>
          </a:p>
        </p:txBody>
      </p:sp>
    </p:spTree>
    <p:extLst>
      <p:ext uri="{BB962C8B-B14F-4D97-AF65-F5344CB8AC3E}">
        <p14:creationId xmlns:p14="http://schemas.microsoft.com/office/powerpoint/2010/main" val="574733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latin typeface="+mj-lt"/>
              </a:rPr>
              <a:t>Query</a:t>
            </a:r>
            <a:r>
              <a:rPr lang="zh-CN" altLang="en-US" smtClean="0">
                <a:solidFill>
                  <a:schemeClr val="tx1">
                    <a:lumMod val="50000"/>
                  </a:schemeClr>
                </a:solidFill>
                <a:latin typeface="+mj-lt"/>
              </a:rPr>
              <a:t> </a:t>
            </a:r>
            <a:r>
              <a:rPr lang="en-US" altLang="zh-CN" dirty="0" smtClean="0">
                <a:solidFill>
                  <a:schemeClr val="tx1">
                    <a:lumMod val="50000"/>
                  </a:schemeClr>
                </a:solidFill>
                <a:latin typeface="+mj-lt"/>
              </a:rPr>
              <a:t>Lifecycle</a:t>
            </a:r>
            <a:endParaRPr lang="en-US" dirty="0">
              <a:solidFill>
                <a:schemeClr val="tx1">
                  <a:lumMod val="50000"/>
                </a:schemeClr>
              </a:solidFill>
              <a:latin typeface="+mj-lt"/>
            </a:endParaRPr>
          </a:p>
        </p:txBody>
      </p:sp>
      <p:sp>
        <p:nvSpPr>
          <p:cNvPr id="4" name="Freeform 3"/>
          <p:cNvSpPr/>
          <p:nvPr/>
        </p:nvSpPr>
        <p:spPr>
          <a:xfrm>
            <a:off x="1428749" y="541751"/>
            <a:ext cx="6357097" cy="3642331"/>
          </a:xfrm>
          <a:custGeom>
            <a:avLst/>
            <a:gdLst>
              <a:gd name="connsiteX0" fmla="*/ 0 w 6863715"/>
              <a:gd name="connsiteY0" fmla="*/ 111932 h 671580"/>
              <a:gd name="connsiteX1" fmla="*/ 111932 w 6863715"/>
              <a:gd name="connsiteY1" fmla="*/ 0 h 671580"/>
              <a:gd name="connsiteX2" fmla="*/ 6751783 w 6863715"/>
              <a:gd name="connsiteY2" fmla="*/ 0 h 671580"/>
              <a:gd name="connsiteX3" fmla="*/ 6863715 w 6863715"/>
              <a:gd name="connsiteY3" fmla="*/ 111932 h 671580"/>
              <a:gd name="connsiteX4" fmla="*/ 6863715 w 6863715"/>
              <a:gd name="connsiteY4" fmla="*/ 559648 h 671580"/>
              <a:gd name="connsiteX5" fmla="*/ 6751783 w 6863715"/>
              <a:gd name="connsiteY5" fmla="*/ 671580 h 671580"/>
              <a:gd name="connsiteX6" fmla="*/ 111932 w 6863715"/>
              <a:gd name="connsiteY6" fmla="*/ 671580 h 671580"/>
              <a:gd name="connsiteX7" fmla="*/ 0 w 6863715"/>
              <a:gd name="connsiteY7" fmla="*/ 559648 h 671580"/>
              <a:gd name="connsiteX8" fmla="*/ 0 w 6863715"/>
              <a:gd name="connsiteY8" fmla="*/ 111932 h 67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63715" h="671580">
                <a:moveTo>
                  <a:pt x="0" y="111932"/>
                </a:moveTo>
                <a:cubicBezTo>
                  <a:pt x="0" y="50114"/>
                  <a:pt x="50114" y="0"/>
                  <a:pt x="111932" y="0"/>
                </a:cubicBezTo>
                <a:lnTo>
                  <a:pt x="6751783" y="0"/>
                </a:lnTo>
                <a:cubicBezTo>
                  <a:pt x="6813601" y="0"/>
                  <a:pt x="6863715" y="50114"/>
                  <a:pt x="6863715" y="111932"/>
                </a:cubicBezTo>
                <a:lnTo>
                  <a:pt x="6863715" y="559648"/>
                </a:lnTo>
                <a:cubicBezTo>
                  <a:pt x="6863715" y="621466"/>
                  <a:pt x="6813601" y="671580"/>
                  <a:pt x="6751783" y="671580"/>
                </a:cubicBezTo>
                <a:lnTo>
                  <a:pt x="111932" y="671580"/>
                </a:lnTo>
                <a:cubicBezTo>
                  <a:pt x="50114" y="671580"/>
                  <a:pt x="0" y="621466"/>
                  <a:pt x="0" y="559648"/>
                </a:cubicBezTo>
                <a:lnTo>
                  <a:pt x="0" y="111932"/>
                </a:lnTo>
                <a:close/>
              </a:path>
            </a:pathLst>
          </a:custGeom>
          <a:noFill/>
          <a:ln>
            <a:no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4598" tIns="104598" rIns="104598" bIns="104598" numCol="1" spcCol="1270" anchor="ctr" anchorCtr="0">
            <a:noAutofit/>
          </a:bodyPr>
          <a:lstStyle/>
          <a:p>
            <a:pPr lvl="1" defTabSz="1119580">
              <a:lnSpc>
                <a:spcPct val="90000"/>
              </a:lnSpc>
              <a:spcBef>
                <a:spcPct val="0"/>
              </a:spcBef>
              <a:spcAft>
                <a:spcPct val="35000"/>
              </a:spcAft>
            </a:pPr>
            <a:endParaRPr lang="en-IE" sz="1350" dirty="0">
              <a:solidFill>
                <a:schemeClr val="tx1">
                  <a:lumMod val="50000"/>
                </a:schemeClr>
              </a:solidFill>
            </a:endParaRPr>
          </a:p>
        </p:txBody>
      </p:sp>
      <p:sp>
        <p:nvSpPr>
          <p:cNvPr id="5" name="TextBox 4"/>
          <p:cNvSpPr txBox="1"/>
          <p:nvPr/>
        </p:nvSpPr>
        <p:spPr>
          <a:xfrm>
            <a:off x="1422749" y="3155222"/>
            <a:ext cx="184731" cy="300082"/>
          </a:xfrm>
          <a:prstGeom prst="rect">
            <a:avLst/>
          </a:prstGeom>
          <a:noFill/>
        </p:spPr>
        <p:txBody>
          <a:bodyPr wrap="none" rtlCol="0">
            <a:spAutoFit/>
          </a:bodyPr>
          <a:lstStyle/>
          <a:p>
            <a:endParaRPr lang="en-US" sz="1350" dirty="0">
              <a:solidFill>
                <a:schemeClr val="tx1">
                  <a:lumMod val="50000"/>
                </a:schemeClr>
              </a:solidFill>
            </a:endParaRPr>
          </a:p>
        </p:txBody>
      </p:sp>
      <p:grpSp>
        <p:nvGrpSpPr>
          <p:cNvPr id="8" name="Group 7"/>
          <p:cNvGrpSpPr/>
          <p:nvPr/>
        </p:nvGrpSpPr>
        <p:grpSpPr>
          <a:xfrm>
            <a:off x="5829300" y="541752"/>
            <a:ext cx="548640" cy="548640"/>
            <a:chOff x="6019800" y="1524000"/>
            <a:chExt cx="731520" cy="731520"/>
          </a:xfrm>
        </p:grpSpPr>
        <p:pic>
          <p:nvPicPr>
            <p:cNvPr id="6" name="Picture 5" descr="Cli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524000"/>
              <a:ext cx="731520" cy="731520"/>
            </a:xfrm>
            <a:prstGeom prst="rect">
              <a:avLst/>
            </a:prstGeom>
          </p:spPr>
        </p:pic>
        <p:sp>
          <p:nvSpPr>
            <p:cNvPr id="7" name="TextBox 6"/>
            <p:cNvSpPr txBox="1"/>
            <p:nvPr/>
          </p:nvSpPr>
          <p:spPr>
            <a:xfrm>
              <a:off x="6155692" y="1703043"/>
              <a:ext cx="473708" cy="153888"/>
            </a:xfrm>
            <a:prstGeom prst="rect">
              <a:avLst/>
            </a:prstGeom>
            <a:noFill/>
          </p:spPr>
          <p:txBody>
            <a:bodyPr wrap="square" lIns="0" tIns="0" rIns="0" bIns="0" rtlCol="0">
              <a:spAutoFit/>
            </a:bodyPr>
            <a:lstStyle/>
            <a:p>
              <a:pPr algn="ctr"/>
              <a:r>
                <a:rPr lang="en-US" sz="750" dirty="0">
                  <a:solidFill>
                    <a:schemeClr val="tx1">
                      <a:lumMod val="50000"/>
                    </a:schemeClr>
                  </a:solidFill>
                  <a:latin typeface="Helvetica Neue"/>
                  <a:cs typeface="Helvetica Neue"/>
                </a:rPr>
                <a:t>client</a:t>
              </a:r>
            </a:p>
          </p:txBody>
        </p:sp>
      </p:grpSp>
      <p:cxnSp>
        <p:nvCxnSpPr>
          <p:cNvPr id="9" name="Straight Connector 8"/>
          <p:cNvCxnSpPr/>
          <p:nvPr/>
        </p:nvCxnSpPr>
        <p:spPr>
          <a:xfrm flipH="1">
            <a:off x="3543300" y="827502"/>
            <a:ext cx="2171700" cy="0"/>
          </a:xfrm>
          <a:prstGeom prst="line">
            <a:avLst/>
          </a:prstGeom>
          <a:ln>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543300" y="827502"/>
            <a:ext cx="2" cy="228600"/>
          </a:xfrm>
          <a:prstGeom prst="line">
            <a:avLst/>
          </a:prstGeom>
          <a:ln>
            <a:solidFill>
              <a:schemeClr val="tx1">
                <a:lumMod val="40000"/>
                <a:lumOff val="6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4286250" y="827502"/>
            <a:ext cx="2" cy="228600"/>
          </a:xfrm>
          <a:prstGeom prst="line">
            <a:avLst/>
          </a:prstGeom>
          <a:ln>
            <a:solidFill>
              <a:schemeClr val="tx1">
                <a:lumMod val="40000"/>
                <a:lumOff val="6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188019" y="840824"/>
            <a:ext cx="355281" cy="115416"/>
          </a:xfrm>
          <a:prstGeom prst="rect">
            <a:avLst/>
          </a:prstGeom>
          <a:noFill/>
          <a:ln>
            <a:noFill/>
          </a:ln>
        </p:spPr>
        <p:txBody>
          <a:bodyPr wrap="square" lIns="0" tIns="0" rIns="0" bIns="0" rtlCol="0">
            <a:spAutoFit/>
          </a:bodyPr>
          <a:lstStyle/>
          <a:p>
            <a:pPr algn="ctr"/>
            <a:r>
              <a:rPr lang="en-US" sz="750" dirty="0">
                <a:solidFill>
                  <a:schemeClr val="tx1">
                    <a:lumMod val="50000"/>
                  </a:schemeClr>
                </a:solidFill>
                <a:latin typeface="Helvetica Neue"/>
                <a:cs typeface="Helvetica Neue"/>
              </a:rPr>
              <a:t>JDBC</a:t>
            </a:r>
          </a:p>
        </p:txBody>
      </p:sp>
      <p:sp>
        <p:nvSpPr>
          <p:cNvPr id="14" name="TextBox 13"/>
          <p:cNvSpPr txBox="1"/>
          <p:nvPr/>
        </p:nvSpPr>
        <p:spPr>
          <a:xfrm>
            <a:off x="3943350" y="851348"/>
            <a:ext cx="355281" cy="115416"/>
          </a:xfrm>
          <a:prstGeom prst="rect">
            <a:avLst/>
          </a:prstGeom>
          <a:noFill/>
          <a:ln>
            <a:noFill/>
          </a:ln>
        </p:spPr>
        <p:txBody>
          <a:bodyPr wrap="square" lIns="0" tIns="0" rIns="0" bIns="0" rtlCol="0">
            <a:spAutoFit/>
          </a:bodyPr>
          <a:lstStyle/>
          <a:p>
            <a:pPr algn="ctr"/>
            <a:r>
              <a:rPr lang="en-US" sz="750" dirty="0">
                <a:solidFill>
                  <a:schemeClr val="tx1">
                    <a:lumMod val="50000"/>
                  </a:schemeClr>
                </a:solidFill>
                <a:latin typeface="Helvetica Neue"/>
                <a:cs typeface="Helvetica Neue"/>
              </a:rPr>
              <a:t>ODBC</a:t>
            </a:r>
          </a:p>
        </p:txBody>
      </p:sp>
      <p:grpSp>
        <p:nvGrpSpPr>
          <p:cNvPr id="17" name="Group 16"/>
          <p:cNvGrpSpPr/>
          <p:nvPr/>
        </p:nvGrpSpPr>
        <p:grpSpPr>
          <a:xfrm>
            <a:off x="3086100" y="1056102"/>
            <a:ext cx="1543050" cy="1543050"/>
            <a:chOff x="6750050" y="2843213"/>
            <a:chExt cx="1752600" cy="1735137"/>
          </a:xfrm>
        </p:grpSpPr>
        <p:sp>
          <p:nvSpPr>
            <p:cNvPr id="18" name="Rounded Rectangle 17"/>
            <p:cNvSpPr/>
            <p:nvPr/>
          </p:nvSpPr>
          <p:spPr>
            <a:xfrm>
              <a:off x="6750050" y="2843213"/>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lumMod val="50000"/>
                  </a:schemeClr>
                </a:solidFill>
                <a:latin typeface="Helvetica Neue"/>
                <a:cs typeface="Helvetica Neue"/>
              </a:endParaRPr>
            </a:p>
          </p:txBody>
        </p:sp>
        <p:sp>
          <p:nvSpPr>
            <p:cNvPr id="19" name="TextBox 18"/>
            <p:cNvSpPr txBox="1"/>
            <p:nvPr/>
          </p:nvSpPr>
          <p:spPr>
            <a:xfrm>
              <a:off x="6861917" y="4276416"/>
              <a:ext cx="1555750" cy="220633"/>
            </a:xfrm>
            <a:prstGeom prst="rect">
              <a:avLst/>
            </a:prstGeom>
            <a:noFill/>
          </p:spPr>
          <p:txBody>
            <a:bodyPr>
              <a:spAutoFit/>
            </a:bodyPr>
            <a:lstStyle/>
            <a:p>
              <a:pPr algn="ctr">
                <a:defRPr/>
              </a:pPr>
              <a:r>
                <a:rPr lang="en-US" sz="675" b="1" dirty="0">
                  <a:solidFill>
                    <a:schemeClr val="tx1">
                      <a:lumMod val="50000"/>
                    </a:schemeClr>
                  </a:solidFill>
                  <a:latin typeface="Helvetica Neue"/>
                  <a:cs typeface="Helvetica Neue"/>
                </a:rPr>
                <a:t>Leader</a:t>
              </a:r>
              <a:r>
                <a:rPr lang="zh-CN" altLang="en-US" sz="675" b="1">
                  <a:solidFill>
                    <a:schemeClr val="tx1">
                      <a:lumMod val="50000"/>
                    </a:schemeClr>
                  </a:solidFill>
                  <a:latin typeface="Helvetica Neue"/>
                  <a:cs typeface="Helvetica Neue"/>
                </a:rPr>
                <a:t> </a:t>
              </a:r>
              <a:r>
                <a:rPr lang="en-US" altLang="zh-CN" sz="675" b="1" dirty="0">
                  <a:solidFill>
                    <a:schemeClr val="tx1">
                      <a:lumMod val="50000"/>
                    </a:schemeClr>
                  </a:solidFill>
                  <a:latin typeface="Helvetica Neue"/>
                  <a:cs typeface="Helvetica Neue"/>
                </a:rPr>
                <a:t>Node</a:t>
              </a:r>
              <a:endParaRPr lang="en-US" sz="675" b="1" dirty="0">
                <a:solidFill>
                  <a:schemeClr val="tx1">
                    <a:lumMod val="50000"/>
                  </a:schemeClr>
                </a:solidFill>
                <a:latin typeface="Helvetica Neue"/>
                <a:cs typeface="Helvetica Neue"/>
              </a:endParaRPr>
            </a:p>
          </p:txBody>
        </p:sp>
      </p:grpSp>
      <p:sp>
        <p:nvSpPr>
          <p:cNvPr id="20" name="Rectangle 19"/>
          <p:cNvSpPr/>
          <p:nvPr/>
        </p:nvSpPr>
        <p:spPr>
          <a:xfrm>
            <a:off x="3429000" y="1170402"/>
            <a:ext cx="800100"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50" dirty="0">
                <a:solidFill>
                  <a:schemeClr val="tx1">
                    <a:lumMod val="50000"/>
                  </a:schemeClr>
                </a:solidFill>
              </a:rPr>
              <a:t>Parser</a:t>
            </a:r>
          </a:p>
        </p:txBody>
      </p:sp>
      <p:sp>
        <p:nvSpPr>
          <p:cNvPr id="21" name="Rectangle 20"/>
          <p:cNvSpPr/>
          <p:nvPr/>
        </p:nvSpPr>
        <p:spPr>
          <a:xfrm>
            <a:off x="3429000" y="1456152"/>
            <a:ext cx="800100"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50" dirty="0">
                <a:solidFill>
                  <a:schemeClr val="tx1">
                    <a:lumMod val="50000"/>
                  </a:schemeClr>
                </a:solidFill>
              </a:rPr>
              <a:t>Query</a:t>
            </a:r>
            <a:r>
              <a:rPr lang="zh-CN" altLang="en-US" sz="750">
                <a:solidFill>
                  <a:schemeClr val="tx1">
                    <a:lumMod val="50000"/>
                  </a:schemeClr>
                </a:solidFill>
              </a:rPr>
              <a:t> </a:t>
            </a:r>
            <a:r>
              <a:rPr lang="en-US" altLang="zh-CN" sz="750" dirty="0">
                <a:solidFill>
                  <a:schemeClr val="tx1">
                    <a:lumMod val="50000"/>
                  </a:schemeClr>
                </a:solidFill>
              </a:rPr>
              <a:t>Planner</a:t>
            </a:r>
            <a:endParaRPr lang="en-US" sz="750" dirty="0">
              <a:solidFill>
                <a:schemeClr val="tx1">
                  <a:lumMod val="50000"/>
                </a:schemeClr>
              </a:solidFill>
            </a:endParaRPr>
          </a:p>
        </p:txBody>
      </p:sp>
      <p:sp>
        <p:nvSpPr>
          <p:cNvPr id="22" name="Rectangle 21"/>
          <p:cNvSpPr/>
          <p:nvPr/>
        </p:nvSpPr>
        <p:spPr>
          <a:xfrm>
            <a:off x="3377851" y="1744669"/>
            <a:ext cx="914400"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50" dirty="0">
                <a:solidFill>
                  <a:schemeClr val="tx1">
                    <a:lumMod val="50000"/>
                  </a:schemeClr>
                </a:solidFill>
              </a:rPr>
              <a:t>Code</a:t>
            </a:r>
            <a:r>
              <a:rPr lang="zh-CN" altLang="en-US" sz="750">
                <a:solidFill>
                  <a:schemeClr val="tx1">
                    <a:lumMod val="50000"/>
                  </a:schemeClr>
                </a:solidFill>
              </a:rPr>
              <a:t> </a:t>
            </a:r>
            <a:r>
              <a:rPr lang="en-US" altLang="zh-CN" sz="750" dirty="0">
                <a:solidFill>
                  <a:schemeClr val="tx1">
                    <a:lumMod val="50000"/>
                  </a:schemeClr>
                </a:solidFill>
              </a:rPr>
              <a:t>Generator</a:t>
            </a:r>
            <a:endParaRPr lang="en-US" sz="750" dirty="0">
              <a:solidFill>
                <a:schemeClr val="tx1">
                  <a:lumMod val="50000"/>
                </a:schemeClr>
              </a:solidFill>
            </a:endParaRPr>
          </a:p>
        </p:txBody>
      </p:sp>
      <p:cxnSp>
        <p:nvCxnSpPr>
          <p:cNvPr id="23" name="Straight Connector 22"/>
          <p:cNvCxnSpPr/>
          <p:nvPr/>
        </p:nvCxnSpPr>
        <p:spPr>
          <a:xfrm>
            <a:off x="3829050" y="1056102"/>
            <a:ext cx="0" cy="114300"/>
          </a:xfrm>
          <a:prstGeom prst="line">
            <a:avLst/>
          </a:prstGeom>
          <a:ln>
            <a:solidFill>
              <a:srgbClr val="41404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829050" y="1341852"/>
            <a:ext cx="0" cy="114300"/>
          </a:xfrm>
          <a:prstGeom prst="line">
            <a:avLst/>
          </a:prstGeom>
          <a:ln>
            <a:solidFill>
              <a:srgbClr val="41404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829050" y="1627602"/>
            <a:ext cx="0" cy="114300"/>
          </a:xfrm>
          <a:prstGeom prst="line">
            <a:avLst/>
          </a:prstGeom>
          <a:ln>
            <a:solidFill>
              <a:srgbClr val="41404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3314700" y="2027652"/>
            <a:ext cx="1143000"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50" dirty="0">
                <a:solidFill>
                  <a:schemeClr val="tx1">
                    <a:lumMod val="50000"/>
                  </a:schemeClr>
                </a:solidFill>
              </a:rPr>
              <a:t>Final</a:t>
            </a:r>
            <a:r>
              <a:rPr lang="zh-CN" altLang="en-US" sz="750">
                <a:solidFill>
                  <a:schemeClr val="tx1">
                    <a:lumMod val="50000"/>
                  </a:schemeClr>
                </a:solidFill>
              </a:rPr>
              <a:t> </a:t>
            </a:r>
            <a:r>
              <a:rPr lang="en-US" altLang="zh-CN" sz="750" dirty="0">
                <a:solidFill>
                  <a:schemeClr val="tx1">
                    <a:lumMod val="50000"/>
                  </a:schemeClr>
                </a:solidFill>
              </a:rPr>
              <a:t>Computations</a:t>
            </a:r>
            <a:endParaRPr lang="en-US" sz="750" dirty="0">
              <a:solidFill>
                <a:schemeClr val="tx1">
                  <a:lumMod val="50000"/>
                </a:schemeClr>
              </a:solidFill>
            </a:endParaRPr>
          </a:p>
        </p:txBody>
      </p:sp>
      <p:sp>
        <p:nvSpPr>
          <p:cNvPr id="32" name="TextBox 31"/>
          <p:cNvSpPr txBox="1"/>
          <p:nvPr/>
        </p:nvSpPr>
        <p:spPr>
          <a:xfrm>
            <a:off x="1600200" y="1456152"/>
            <a:ext cx="1085850" cy="5078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900" dirty="0">
                <a:solidFill>
                  <a:schemeClr val="tx1">
                    <a:lumMod val="50000"/>
                  </a:schemeClr>
                </a:solidFill>
              </a:rPr>
              <a:t>Generate</a:t>
            </a:r>
            <a:r>
              <a:rPr lang="zh-CN" altLang="en-US" sz="900">
                <a:solidFill>
                  <a:schemeClr val="tx1">
                    <a:lumMod val="50000"/>
                  </a:schemeClr>
                </a:solidFill>
              </a:rPr>
              <a:t> </a:t>
            </a:r>
            <a:r>
              <a:rPr lang="en-US" altLang="zh-CN" sz="900" dirty="0">
                <a:solidFill>
                  <a:schemeClr val="tx1">
                    <a:lumMod val="50000"/>
                  </a:schemeClr>
                </a:solidFill>
              </a:rPr>
              <a:t>code</a:t>
            </a:r>
            <a:r>
              <a:rPr lang="zh-CN" altLang="en-US" sz="900">
                <a:solidFill>
                  <a:schemeClr val="tx1">
                    <a:lumMod val="50000"/>
                  </a:schemeClr>
                </a:solidFill>
              </a:rPr>
              <a:t> </a:t>
            </a:r>
            <a:r>
              <a:rPr lang="en-US" altLang="zh-CN" sz="900" dirty="0">
                <a:solidFill>
                  <a:schemeClr val="tx1">
                    <a:lumMod val="50000"/>
                  </a:schemeClr>
                </a:solidFill>
              </a:rPr>
              <a:t>for</a:t>
            </a:r>
            <a:r>
              <a:rPr lang="zh-CN" altLang="en-US" sz="900">
                <a:solidFill>
                  <a:schemeClr val="tx1">
                    <a:lumMod val="50000"/>
                  </a:schemeClr>
                </a:solidFill>
              </a:rPr>
              <a:t> </a:t>
            </a:r>
            <a:r>
              <a:rPr lang="en-US" altLang="zh-CN" sz="900" dirty="0">
                <a:solidFill>
                  <a:schemeClr val="tx1">
                    <a:lumMod val="50000"/>
                  </a:schemeClr>
                </a:solidFill>
              </a:rPr>
              <a:t>all</a:t>
            </a:r>
            <a:r>
              <a:rPr lang="zh-CN" altLang="en-US" sz="900">
                <a:solidFill>
                  <a:schemeClr val="tx1">
                    <a:lumMod val="50000"/>
                  </a:schemeClr>
                </a:solidFill>
              </a:rPr>
              <a:t> </a:t>
            </a:r>
            <a:r>
              <a:rPr lang="en-US" altLang="zh-CN" sz="900" dirty="0">
                <a:solidFill>
                  <a:schemeClr val="tx1">
                    <a:lumMod val="50000"/>
                  </a:schemeClr>
                </a:solidFill>
              </a:rPr>
              <a:t>segments</a:t>
            </a:r>
            <a:r>
              <a:rPr lang="zh-CN" altLang="en-US" sz="900">
                <a:solidFill>
                  <a:schemeClr val="tx1">
                    <a:lumMod val="50000"/>
                  </a:schemeClr>
                </a:solidFill>
              </a:rPr>
              <a:t> </a:t>
            </a:r>
            <a:r>
              <a:rPr lang="en-US" altLang="zh-CN" sz="900" dirty="0">
                <a:solidFill>
                  <a:schemeClr val="tx1">
                    <a:lumMod val="50000"/>
                  </a:schemeClr>
                </a:solidFill>
              </a:rPr>
              <a:t>of</a:t>
            </a:r>
            <a:r>
              <a:rPr lang="zh-CN" altLang="en-US" sz="900">
                <a:solidFill>
                  <a:schemeClr val="tx1">
                    <a:lumMod val="50000"/>
                  </a:schemeClr>
                </a:solidFill>
              </a:rPr>
              <a:t> </a:t>
            </a:r>
            <a:r>
              <a:rPr lang="en-US" altLang="zh-CN" sz="900" dirty="0">
                <a:solidFill>
                  <a:schemeClr val="tx1">
                    <a:lumMod val="50000"/>
                  </a:schemeClr>
                </a:solidFill>
              </a:rPr>
              <a:t>one</a:t>
            </a:r>
            <a:r>
              <a:rPr lang="zh-CN" altLang="en-US" sz="900">
                <a:solidFill>
                  <a:schemeClr val="tx1">
                    <a:lumMod val="50000"/>
                  </a:schemeClr>
                </a:solidFill>
              </a:rPr>
              <a:t> </a:t>
            </a:r>
            <a:r>
              <a:rPr lang="en-US" altLang="zh-CN" sz="900" dirty="0">
                <a:solidFill>
                  <a:schemeClr val="tx1">
                    <a:lumMod val="50000"/>
                  </a:schemeClr>
                </a:solidFill>
              </a:rPr>
              <a:t>stream</a:t>
            </a:r>
            <a:endParaRPr lang="en-US" sz="900" dirty="0">
              <a:solidFill>
                <a:schemeClr val="tx1">
                  <a:lumMod val="50000"/>
                </a:schemeClr>
              </a:solidFill>
            </a:endParaRPr>
          </a:p>
        </p:txBody>
      </p:sp>
      <p:cxnSp>
        <p:nvCxnSpPr>
          <p:cNvPr id="33" name="Straight Connector 32"/>
          <p:cNvCxnSpPr/>
          <p:nvPr/>
        </p:nvCxnSpPr>
        <p:spPr>
          <a:xfrm flipH="1" flipV="1">
            <a:off x="2743200" y="1684752"/>
            <a:ext cx="628650" cy="114300"/>
          </a:xfrm>
          <a:prstGeom prst="line">
            <a:avLst/>
          </a:prstGeom>
          <a:ln>
            <a:solidFill>
              <a:schemeClr val="accent1">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857750" y="1227552"/>
            <a:ext cx="1085850" cy="2308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900" dirty="0">
                <a:solidFill>
                  <a:schemeClr val="tx1">
                    <a:lumMod val="50000"/>
                  </a:schemeClr>
                </a:solidFill>
              </a:rPr>
              <a:t>Explain</a:t>
            </a:r>
            <a:r>
              <a:rPr lang="zh-CN" altLang="en-US" sz="900">
                <a:solidFill>
                  <a:schemeClr val="tx1">
                    <a:lumMod val="50000"/>
                  </a:schemeClr>
                </a:solidFill>
              </a:rPr>
              <a:t> </a:t>
            </a:r>
            <a:r>
              <a:rPr lang="en-US" altLang="zh-CN" sz="900" dirty="0">
                <a:solidFill>
                  <a:schemeClr val="tx1">
                    <a:lumMod val="50000"/>
                  </a:schemeClr>
                </a:solidFill>
              </a:rPr>
              <a:t>Plans</a:t>
            </a:r>
            <a:endParaRPr lang="en-US" sz="900" dirty="0">
              <a:solidFill>
                <a:schemeClr val="tx1">
                  <a:lumMod val="50000"/>
                </a:schemeClr>
              </a:solidFill>
            </a:endParaRPr>
          </a:p>
        </p:txBody>
      </p:sp>
      <p:cxnSp>
        <p:nvCxnSpPr>
          <p:cNvPr id="47" name="Straight Connector 46"/>
          <p:cNvCxnSpPr/>
          <p:nvPr/>
        </p:nvCxnSpPr>
        <p:spPr>
          <a:xfrm flipH="1">
            <a:off x="4286250" y="1399002"/>
            <a:ext cx="514350" cy="114300"/>
          </a:xfrm>
          <a:prstGeom prst="line">
            <a:avLst/>
          </a:prstGeom>
          <a:ln>
            <a:solidFill>
              <a:schemeClr val="accent1">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5486400" y="2827752"/>
            <a:ext cx="1543050" cy="1200150"/>
            <a:chOff x="6750050" y="2843213"/>
            <a:chExt cx="1752600" cy="1735137"/>
          </a:xfrm>
        </p:grpSpPr>
        <p:sp>
          <p:nvSpPr>
            <p:cNvPr id="60" name="Rounded Rectangle 59"/>
            <p:cNvSpPr/>
            <p:nvPr/>
          </p:nvSpPr>
          <p:spPr>
            <a:xfrm>
              <a:off x="6750050" y="2843213"/>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lumMod val="50000"/>
                  </a:schemeClr>
                </a:solidFill>
                <a:latin typeface="Helvetica Neue"/>
                <a:cs typeface="Helvetica Neue"/>
              </a:endParaRPr>
            </a:p>
          </p:txBody>
        </p:sp>
        <p:sp>
          <p:nvSpPr>
            <p:cNvPr id="61" name="TextBox 60"/>
            <p:cNvSpPr txBox="1"/>
            <p:nvPr/>
          </p:nvSpPr>
          <p:spPr>
            <a:xfrm>
              <a:off x="6861917" y="4276416"/>
              <a:ext cx="1555750" cy="283671"/>
            </a:xfrm>
            <a:prstGeom prst="rect">
              <a:avLst/>
            </a:prstGeom>
            <a:noFill/>
          </p:spPr>
          <p:txBody>
            <a:bodyPr>
              <a:spAutoFit/>
            </a:bodyPr>
            <a:lstStyle/>
            <a:p>
              <a:pPr algn="ctr">
                <a:defRPr/>
              </a:pPr>
              <a:r>
                <a:rPr lang="en-US" sz="675" b="1" dirty="0">
                  <a:solidFill>
                    <a:schemeClr val="tx1">
                      <a:lumMod val="50000"/>
                    </a:schemeClr>
                  </a:solidFill>
                  <a:latin typeface="Helvetica Neue"/>
                  <a:cs typeface="Helvetica Neue"/>
                </a:rPr>
                <a:t>Compute</a:t>
              </a:r>
              <a:r>
                <a:rPr lang="zh-CN" altLang="en-US" sz="675" b="1">
                  <a:solidFill>
                    <a:schemeClr val="tx1">
                      <a:lumMod val="50000"/>
                    </a:schemeClr>
                  </a:solidFill>
                  <a:latin typeface="Helvetica Neue"/>
                  <a:cs typeface="Helvetica Neue"/>
                </a:rPr>
                <a:t> </a:t>
              </a:r>
              <a:r>
                <a:rPr lang="en-US" altLang="zh-CN" sz="675" b="1" dirty="0">
                  <a:solidFill>
                    <a:schemeClr val="tx1">
                      <a:lumMod val="50000"/>
                    </a:schemeClr>
                  </a:solidFill>
                  <a:latin typeface="Helvetica Neue"/>
                  <a:cs typeface="Helvetica Neue"/>
                </a:rPr>
                <a:t>Node</a:t>
              </a:r>
              <a:r>
                <a:rPr lang="zh-CN" altLang="en-US" sz="675" b="1">
                  <a:solidFill>
                    <a:schemeClr val="tx1">
                      <a:lumMod val="50000"/>
                    </a:schemeClr>
                  </a:solidFill>
                  <a:latin typeface="Helvetica Neue"/>
                  <a:cs typeface="Helvetica Neue"/>
                </a:rPr>
                <a:t> </a:t>
              </a:r>
              <a:endParaRPr lang="en-US" sz="675" b="1" dirty="0">
                <a:solidFill>
                  <a:schemeClr val="tx1">
                    <a:lumMod val="50000"/>
                  </a:schemeClr>
                </a:solidFill>
                <a:latin typeface="Helvetica Neue"/>
                <a:cs typeface="Helvetica Neue"/>
              </a:endParaRPr>
            </a:p>
          </p:txBody>
        </p:sp>
      </p:grpSp>
      <p:sp>
        <p:nvSpPr>
          <p:cNvPr id="55" name="Rectangle 54"/>
          <p:cNvSpPr/>
          <p:nvPr/>
        </p:nvSpPr>
        <p:spPr>
          <a:xfrm>
            <a:off x="5714999" y="2942052"/>
            <a:ext cx="1142999"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50" dirty="0">
                <a:solidFill>
                  <a:schemeClr val="tx1">
                    <a:lumMod val="50000"/>
                  </a:schemeClr>
                </a:solidFill>
              </a:rPr>
              <a:t>Receive</a:t>
            </a:r>
            <a:r>
              <a:rPr lang="zh-CN" altLang="en-US" sz="750">
                <a:solidFill>
                  <a:schemeClr val="tx1">
                    <a:lumMod val="50000"/>
                  </a:schemeClr>
                </a:solidFill>
              </a:rPr>
              <a:t> </a:t>
            </a:r>
            <a:r>
              <a:rPr lang="en-US" altLang="zh-CN" sz="750" dirty="0">
                <a:solidFill>
                  <a:schemeClr val="tx1">
                    <a:lumMod val="50000"/>
                  </a:schemeClr>
                </a:solidFill>
              </a:rPr>
              <a:t>Compiled</a:t>
            </a:r>
            <a:r>
              <a:rPr lang="zh-CN" altLang="en-US" sz="750">
                <a:solidFill>
                  <a:schemeClr val="tx1">
                    <a:lumMod val="50000"/>
                  </a:schemeClr>
                </a:solidFill>
              </a:rPr>
              <a:t> </a:t>
            </a:r>
            <a:r>
              <a:rPr lang="en-US" altLang="zh-CN" sz="750" dirty="0">
                <a:solidFill>
                  <a:schemeClr val="tx1">
                    <a:lumMod val="50000"/>
                  </a:schemeClr>
                </a:solidFill>
              </a:rPr>
              <a:t>Code</a:t>
            </a:r>
            <a:endParaRPr lang="en-US" sz="750" dirty="0">
              <a:solidFill>
                <a:schemeClr val="tx1">
                  <a:lumMod val="50000"/>
                </a:schemeClr>
              </a:solidFill>
            </a:endParaRPr>
          </a:p>
        </p:txBody>
      </p:sp>
      <p:sp>
        <p:nvSpPr>
          <p:cNvPr id="56" name="Rectangle 55"/>
          <p:cNvSpPr/>
          <p:nvPr/>
        </p:nvSpPr>
        <p:spPr>
          <a:xfrm>
            <a:off x="5715000" y="3227802"/>
            <a:ext cx="1142998"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50" dirty="0">
                <a:solidFill>
                  <a:schemeClr val="tx1">
                    <a:lumMod val="50000"/>
                  </a:schemeClr>
                </a:solidFill>
              </a:rPr>
              <a:t>Run</a:t>
            </a:r>
            <a:r>
              <a:rPr lang="zh-CN" altLang="en-US" sz="750">
                <a:solidFill>
                  <a:schemeClr val="tx1">
                    <a:lumMod val="50000"/>
                  </a:schemeClr>
                </a:solidFill>
              </a:rPr>
              <a:t> </a:t>
            </a:r>
            <a:r>
              <a:rPr lang="en-US" altLang="zh-CN" sz="750" dirty="0">
                <a:solidFill>
                  <a:schemeClr val="tx1">
                    <a:lumMod val="50000"/>
                  </a:schemeClr>
                </a:solidFill>
              </a:rPr>
              <a:t>the</a:t>
            </a:r>
            <a:r>
              <a:rPr lang="zh-CN" altLang="en-US" sz="750">
                <a:solidFill>
                  <a:schemeClr val="tx1">
                    <a:lumMod val="50000"/>
                  </a:schemeClr>
                </a:solidFill>
              </a:rPr>
              <a:t> </a:t>
            </a:r>
            <a:r>
              <a:rPr lang="en-US" altLang="zh-CN" sz="750" dirty="0">
                <a:solidFill>
                  <a:schemeClr val="tx1">
                    <a:lumMod val="50000"/>
                  </a:schemeClr>
                </a:solidFill>
              </a:rPr>
              <a:t>Compiled</a:t>
            </a:r>
            <a:r>
              <a:rPr lang="zh-CN" altLang="en-US" sz="750">
                <a:solidFill>
                  <a:schemeClr val="tx1">
                    <a:lumMod val="50000"/>
                  </a:schemeClr>
                </a:solidFill>
              </a:rPr>
              <a:t> </a:t>
            </a:r>
            <a:r>
              <a:rPr lang="en-US" altLang="zh-CN" sz="750" dirty="0">
                <a:solidFill>
                  <a:schemeClr val="tx1">
                    <a:lumMod val="50000"/>
                  </a:schemeClr>
                </a:solidFill>
              </a:rPr>
              <a:t>Code</a:t>
            </a:r>
            <a:endParaRPr lang="en-US" sz="750" dirty="0">
              <a:solidFill>
                <a:schemeClr val="tx1">
                  <a:lumMod val="50000"/>
                </a:schemeClr>
              </a:solidFill>
            </a:endParaRPr>
          </a:p>
        </p:txBody>
      </p:sp>
      <p:sp>
        <p:nvSpPr>
          <p:cNvPr id="57" name="Rectangle 56"/>
          <p:cNvSpPr/>
          <p:nvPr/>
        </p:nvSpPr>
        <p:spPr>
          <a:xfrm>
            <a:off x="5715000" y="3513552"/>
            <a:ext cx="1142998"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50" dirty="0">
                <a:solidFill>
                  <a:schemeClr val="tx1">
                    <a:lumMod val="50000"/>
                  </a:schemeClr>
                </a:solidFill>
              </a:rPr>
              <a:t>Return</a:t>
            </a:r>
            <a:r>
              <a:rPr lang="zh-CN" altLang="en-US" sz="750">
                <a:solidFill>
                  <a:schemeClr val="tx1">
                    <a:lumMod val="50000"/>
                  </a:schemeClr>
                </a:solidFill>
              </a:rPr>
              <a:t> </a:t>
            </a:r>
            <a:r>
              <a:rPr lang="en-US" altLang="zh-CN" sz="750" dirty="0">
                <a:solidFill>
                  <a:schemeClr val="tx1">
                    <a:lumMod val="50000"/>
                  </a:schemeClr>
                </a:solidFill>
              </a:rPr>
              <a:t>results</a:t>
            </a:r>
            <a:r>
              <a:rPr lang="zh-CN" altLang="en-US" sz="750">
                <a:solidFill>
                  <a:schemeClr val="tx1">
                    <a:lumMod val="50000"/>
                  </a:schemeClr>
                </a:solidFill>
              </a:rPr>
              <a:t> </a:t>
            </a:r>
            <a:r>
              <a:rPr lang="en-US" altLang="zh-CN" sz="750" dirty="0">
                <a:solidFill>
                  <a:schemeClr val="tx1">
                    <a:lumMod val="50000"/>
                  </a:schemeClr>
                </a:solidFill>
              </a:rPr>
              <a:t>to</a:t>
            </a:r>
            <a:r>
              <a:rPr lang="zh-CN" altLang="en-US" sz="750">
                <a:solidFill>
                  <a:schemeClr val="tx1">
                    <a:lumMod val="50000"/>
                  </a:schemeClr>
                </a:solidFill>
              </a:rPr>
              <a:t> </a:t>
            </a:r>
            <a:r>
              <a:rPr lang="en-US" altLang="zh-CN" sz="750" dirty="0">
                <a:solidFill>
                  <a:schemeClr val="tx1">
                    <a:lumMod val="50000"/>
                  </a:schemeClr>
                </a:solidFill>
              </a:rPr>
              <a:t>Leader</a:t>
            </a:r>
            <a:endParaRPr lang="en-US" sz="750" dirty="0">
              <a:solidFill>
                <a:schemeClr val="tx1">
                  <a:lumMod val="50000"/>
                </a:schemeClr>
              </a:solidFill>
            </a:endParaRPr>
          </a:p>
        </p:txBody>
      </p:sp>
      <p:cxnSp>
        <p:nvCxnSpPr>
          <p:cNvPr id="58" name="Straight Connector 57"/>
          <p:cNvCxnSpPr/>
          <p:nvPr/>
        </p:nvCxnSpPr>
        <p:spPr>
          <a:xfrm>
            <a:off x="6229350" y="3113502"/>
            <a:ext cx="0" cy="114300"/>
          </a:xfrm>
          <a:prstGeom prst="line">
            <a:avLst/>
          </a:prstGeom>
          <a:ln>
            <a:solidFill>
              <a:srgbClr val="41404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229350" y="3399252"/>
            <a:ext cx="0" cy="114300"/>
          </a:xfrm>
          <a:prstGeom prst="line">
            <a:avLst/>
          </a:prstGeom>
          <a:ln>
            <a:solidFill>
              <a:srgbClr val="41404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3086100" y="2827752"/>
            <a:ext cx="1543050" cy="1200150"/>
            <a:chOff x="6750050" y="2843213"/>
            <a:chExt cx="1752600" cy="1735137"/>
          </a:xfrm>
        </p:grpSpPr>
        <p:sp>
          <p:nvSpPr>
            <p:cNvPr id="38" name="Rounded Rectangle 37"/>
            <p:cNvSpPr/>
            <p:nvPr/>
          </p:nvSpPr>
          <p:spPr>
            <a:xfrm>
              <a:off x="6750050" y="2843213"/>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schemeClr val="tx1">
                    <a:lumMod val="50000"/>
                  </a:schemeClr>
                </a:solidFill>
                <a:latin typeface="Helvetica Neue"/>
                <a:cs typeface="Helvetica Neue"/>
              </a:endParaRPr>
            </a:p>
          </p:txBody>
        </p:sp>
        <p:sp>
          <p:nvSpPr>
            <p:cNvPr id="39" name="TextBox 38"/>
            <p:cNvSpPr txBox="1"/>
            <p:nvPr/>
          </p:nvSpPr>
          <p:spPr>
            <a:xfrm>
              <a:off x="6861917" y="4276416"/>
              <a:ext cx="1555750" cy="283671"/>
            </a:xfrm>
            <a:prstGeom prst="rect">
              <a:avLst/>
            </a:prstGeom>
            <a:noFill/>
          </p:spPr>
          <p:txBody>
            <a:bodyPr>
              <a:spAutoFit/>
            </a:bodyPr>
            <a:lstStyle/>
            <a:p>
              <a:pPr algn="ctr">
                <a:defRPr/>
              </a:pPr>
              <a:r>
                <a:rPr lang="en-US" sz="675" b="1" dirty="0">
                  <a:solidFill>
                    <a:schemeClr val="tx1">
                      <a:lumMod val="50000"/>
                    </a:schemeClr>
                  </a:solidFill>
                  <a:latin typeface="Helvetica Neue"/>
                  <a:cs typeface="Helvetica Neue"/>
                </a:rPr>
                <a:t>Compute</a:t>
              </a:r>
              <a:r>
                <a:rPr lang="zh-CN" altLang="en-US" sz="675" b="1">
                  <a:solidFill>
                    <a:schemeClr val="tx1">
                      <a:lumMod val="50000"/>
                    </a:schemeClr>
                  </a:solidFill>
                  <a:latin typeface="Helvetica Neue"/>
                  <a:cs typeface="Helvetica Neue"/>
                </a:rPr>
                <a:t> </a:t>
              </a:r>
              <a:r>
                <a:rPr lang="en-US" altLang="zh-CN" sz="675" b="1" dirty="0">
                  <a:solidFill>
                    <a:schemeClr val="tx1">
                      <a:lumMod val="50000"/>
                    </a:schemeClr>
                  </a:solidFill>
                  <a:latin typeface="Helvetica Neue"/>
                  <a:cs typeface="Helvetica Neue"/>
                </a:rPr>
                <a:t>Node</a:t>
              </a:r>
              <a:r>
                <a:rPr lang="zh-CN" altLang="en-US" sz="675" b="1">
                  <a:solidFill>
                    <a:schemeClr val="tx1">
                      <a:lumMod val="50000"/>
                    </a:schemeClr>
                  </a:solidFill>
                  <a:latin typeface="Helvetica Neue"/>
                  <a:cs typeface="Helvetica Neue"/>
                </a:rPr>
                <a:t> </a:t>
              </a:r>
              <a:endParaRPr lang="en-US" sz="675" b="1" dirty="0">
                <a:solidFill>
                  <a:schemeClr val="tx1">
                    <a:lumMod val="50000"/>
                  </a:schemeClr>
                </a:solidFill>
                <a:latin typeface="Helvetica Neue"/>
                <a:cs typeface="Helvetica Neue"/>
              </a:endParaRPr>
            </a:p>
          </p:txBody>
        </p:sp>
      </p:grpSp>
      <p:sp>
        <p:nvSpPr>
          <p:cNvPr id="43" name="Rectangle 42"/>
          <p:cNvSpPr/>
          <p:nvPr/>
        </p:nvSpPr>
        <p:spPr>
          <a:xfrm>
            <a:off x="3314700" y="2942052"/>
            <a:ext cx="1200150"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50" dirty="0">
                <a:solidFill>
                  <a:schemeClr val="tx1">
                    <a:lumMod val="50000"/>
                  </a:schemeClr>
                </a:solidFill>
              </a:rPr>
              <a:t>Receive</a:t>
            </a:r>
            <a:r>
              <a:rPr lang="zh-CN" altLang="en-US" sz="750">
                <a:solidFill>
                  <a:schemeClr val="tx1">
                    <a:lumMod val="50000"/>
                  </a:schemeClr>
                </a:solidFill>
              </a:rPr>
              <a:t> </a:t>
            </a:r>
            <a:r>
              <a:rPr lang="en-US" altLang="zh-CN" sz="750" dirty="0">
                <a:solidFill>
                  <a:schemeClr val="tx1">
                    <a:lumMod val="50000"/>
                  </a:schemeClr>
                </a:solidFill>
              </a:rPr>
              <a:t>Compiled</a:t>
            </a:r>
            <a:r>
              <a:rPr lang="zh-CN" altLang="en-US" sz="750">
                <a:solidFill>
                  <a:schemeClr val="tx1">
                    <a:lumMod val="50000"/>
                  </a:schemeClr>
                </a:solidFill>
              </a:rPr>
              <a:t> </a:t>
            </a:r>
            <a:r>
              <a:rPr lang="en-US" altLang="zh-CN" sz="750" dirty="0">
                <a:solidFill>
                  <a:schemeClr val="tx1">
                    <a:lumMod val="50000"/>
                  </a:schemeClr>
                </a:solidFill>
              </a:rPr>
              <a:t>Code</a:t>
            </a:r>
            <a:endParaRPr lang="en-US" sz="750" dirty="0">
              <a:solidFill>
                <a:schemeClr val="tx1">
                  <a:lumMod val="50000"/>
                </a:schemeClr>
              </a:solidFill>
            </a:endParaRPr>
          </a:p>
        </p:txBody>
      </p:sp>
      <p:sp>
        <p:nvSpPr>
          <p:cNvPr id="45" name="Rectangle 44"/>
          <p:cNvSpPr/>
          <p:nvPr/>
        </p:nvSpPr>
        <p:spPr>
          <a:xfrm>
            <a:off x="3314700" y="3227802"/>
            <a:ext cx="1192870"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50" dirty="0">
                <a:solidFill>
                  <a:schemeClr val="tx1">
                    <a:lumMod val="50000"/>
                  </a:schemeClr>
                </a:solidFill>
              </a:rPr>
              <a:t>Run</a:t>
            </a:r>
            <a:r>
              <a:rPr lang="zh-CN" altLang="en-US" sz="750">
                <a:solidFill>
                  <a:schemeClr val="tx1">
                    <a:lumMod val="50000"/>
                  </a:schemeClr>
                </a:solidFill>
              </a:rPr>
              <a:t> </a:t>
            </a:r>
            <a:r>
              <a:rPr lang="en-US" altLang="zh-CN" sz="750" dirty="0">
                <a:solidFill>
                  <a:schemeClr val="tx1">
                    <a:lumMod val="50000"/>
                  </a:schemeClr>
                </a:solidFill>
              </a:rPr>
              <a:t>the</a:t>
            </a:r>
            <a:r>
              <a:rPr lang="zh-CN" altLang="en-US" sz="750">
                <a:solidFill>
                  <a:schemeClr val="tx1">
                    <a:lumMod val="50000"/>
                  </a:schemeClr>
                </a:solidFill>
              </a:rPr>
              <a:t> </a:t>
            </a:r>
            <a:r>
              <a:rPr lang="en-US" altLang="zh-CN" sz="750" dirty="0">
                <a:solidFill>
                  <a:schemeClr val="tx1">
                    <a:lumMod val="50000"/>
                  </a:schemeClr>
                </a:solidFill>
              </a:rPr>
              <a:t>Compiled</a:t>
            </a:r>
            <a:r>
              <a:rPr lang="zh-CN" altLang="en-US" sz="750">
                <a:solidFill>
                  <a:schemeClr val="tx1">
                    <a:lumMod val="50000"/>
                  </a:schemeClr>
                </a:solidFill>
              </a:rPr>
              <a:t> </a:t>
            </a:r>
            <a:r>
              <a:rPr lang="en-US" altLang="zh-CN" sz="750" dirty="0">
                <a:solidFill>
                  <a:schemeClr val="tx1">
                    <a:lumMod val="50000"/>
                  </a:schemeClr>
                </a:solidFill>
              </a:rPr>
              <a:t>Code</a:t>
            </a:r>
            <a:endParaRPr lang="en-US" sz="750" dirty="0">
              <a:solidFill>
                <a:schemeClr val="tx1">
                  <a:lumMod val="50000"/>
                </a:schemeClr>
              </a:solidFill>
            </a:endParaRPr>
          </a:p>
        </p:txBody>
      </p:sp>
      <p:sp>
        <p:nvSpPr>
          <p:cNvPr id="49" name="Rectangle 48"/>
          <p:cNvSpPr/>
          <p:nvPr/>
        </p:nvSpPr>
        <p:spPr>
          <a:xfrm>
            <a:off x="3314700" y="3513552"/>
            <a:ext cx="1192870"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50" dirty="0">
                <a:solidFill>
                  <a:schemeClr val="tx1">
                    <a:lumMod val="50000"/>
                  </a:schemeClr>
                </a:solidFill>
              </a:rPr>
              <a:t>Return</a:t>
            </a:r>
            <a:r>
              <a:rPr lang="zh-CN" altLang="en-US" sz="750">
                <a:solidFill>
                  <a:schemeClr val="tx1">
                    <a:lumMod val="50000"/>
                  </a:schemeClr>
                </a:solidFill>
              </a:rPr>
              <a:t> </a:t>
            </a:r>
            <a:r>
              <a:rPr lang="en-US" altLang="zh-CN" sz="750" dirty="0">
                <a:solidFill>
                  <a:schemeClr val="tx1">
                    <a:lumMod val="50000"/>
                  </a:schemeClr>
                </a:solidFill>
              </a:rPr>
              <a:t>results</a:t>
            </a:r>
            <a:r>
              <a:rPr lang="zh-CN" altLang="en-US" sz="750">
                <a:solidFill>
                  <a:schemeClr val="tx1">
                    <a:lumMod val="50000"/>
                  </a:schemeClr>
                </a:solidFill>
              </a:rPr>
              <a:t> </a:t>
            </a:r>
            <a:r>
              <a:rPr lang="en-US" altLang="zh-CN" sz="750" dirty="0">
                <a:solidFill>
                  <a:schemeClr val="tx1">
                    <a:lumMod val="50000"/>
                  </a:schemeClr>
                </a:solidFill>
              </a:rPr>
              <a:t>to</a:t>
            </a:r>
            <a:r>
              <a:rPr lang="zh-CN" altLang="en-US" sz="750">
                <a:solidFill>
                  <a:schemeClr val="tx1">
                    <a:lumMod val="50000"/>
                  </a:schemeClr>
                </a:solidFill>
              </a:rPr>
              <a:t> </a:t>
            </a:r>
            <a:r>
              <a:rPr lang="en-US" altLang="zh-CN" sz="750" dirty="0">
                <a:solidFill>
                  <a:schemeClr val="tx1">
                    <a:lumMod val="50000"/>
                  </a:schemeClr>
                </a:solidFill>
              </a:rPr>
              <a:t>Leader</a:t>
            </a:r>
            <a:endParaRPr lang="en-US" sz="750" dirty="0">
              <a:solidFill>
                <a:schemeClr val="tx1">
                  <a:lumMod val="50000"/>
                </a:schemeClr>
              </a:solidFill>
            </a:endParaRPr>
          </a:p>
        </p:txBody>
      </p:sp>
      <p:cxnSp>
        <p:nvCxnSpPr>
          <p:cNvPr id="50" name="Straight Connector 49"/>
          <p:cNvCxnSpPr/>
          <p:nvPr/>
        </p:nvCxnSpPr>
        <p:spPr>
          <a:xfrm>
            <a:off x="3829050" y="3113502"/>
            <a:ext cx="0" cy="114300"/>
          </a:xfrm>
          <a:prstGeom prst="line">
            <a:avLst/>
          </a:prstGeom>
          <a:ln>
            <a:solidFill>
              <a:srgbClr val="41404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829050" y="3399252"/>
            <a:ext cx="0" cy="114300"/>
          </a:xfrm>
          <a:prstGeom prst="line">
            <a:avLst/>
          </a:prstGeom>
          <a:ln>
            <a:solidFill>
              <a:srgbClr val="41404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a:off x="2800350" y="3342102"/>
            <a:ext cx="400050" cy="0"/>
          </a:xfrm>
          <a:prstGeom prst="line">
            <a:avLst/>
          </a:prstGeom>
          <a:ln>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V="1">
            <a:off x="2800350" y="1856202"/>
            <a:ext cx="0" cy="1485900"/>
          </a:xfrm>
          <a:prstGeom prst="line">
            <a:avLst/>
          </a:prstGeom>
          <a:ln>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H="1">
            <a:off x="2800350" y="1856202"/>
            <a:ext cx="571500" cy="0"/>
          </a:xfrm>
          <a:prstGeom prst="line">
            <a:avLst/>
          </a:prstGeom>
          <a:ln>
            <a:solidFill>
              <a:schemeClr val="tx1">
                <a:lumMod val="40000"/>
                <a:lumOff val="6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flipH="1">
            <a:off x="4743450" y="3399252"/>
            <a:ext cx="514350" cy="0"/>
          </a:xfrm>
          <a:prstGeom prst="line">
            <a:avLst/>
          </a:prstGeom>
          <a:ln>
            <a:solidFill>
              <a:schemeClr val="accent1">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a:off x="3829050" y="2713452"/>
            <a:ext cx="2400300" cy="0"/>
          </a:xfrm>
          <a:prstGeom prst="line">
            <a:avLst/>
          </a:prstGeom>
          <a:ln>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6229350" y="2713452"/>
            <a:ext cx="0" cy="228600"/>
          </a:xfrm>
          <a:prstGeom prst="line">
            <a:avLst/>
          </a:prstGeom>
          <a:ln>
            <a:solidFill>
              <a:schemeClr val="tx1">
                <a:lumMod val="40000"/>
                <a:lumOff val="6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829050" y="2599152"/>
            <a:ext cx="0" cy="342900"/>
          </a:xfrm>
          <a:prstGeom prst="line">
            <a:avLst/>
          </a:prstGeom>
          <a:ln>
            <a:solidFill>
              <a:schemeClr val="tx1">
                <a:lumMod val="40000"/>
                <a:lumOff val="6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a:off x="6858000" y="3284952"/>
            <a:ext cx="514350" cy="0"/>
          </a:xfrm>
          <a:prstGeom prst="line">
            <a:avLst/>
          </a:prstGeom>
          <a:ln>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7372350" y="1856202"/>
            <a:ext cx="0" cy="1428750"/>
          </a:xfrm>
          <a:prstGeom prst="line">
            <a:avLst/>
          </a:prstGeom>
          <a:ln>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4286250" y="1856202"/>
            <a:ext cx="3086100" cy="0"/>
          </a:xfrm>
          <a:prstGeom prst="line">
            <a:avLst/>
          </a:prstGeom>
          <a:ln>
            <a:solidFill>
              <a:schemeClr val="tx1">
                <a:lumMod val="40000"/>
                <a:lumOff val="6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8" name="Rectangle 97"/>
          <p:cNvSpPr/>
          <p:nvPr/>
        </p:nvSpPr>
        <p:spPr>
          <a:xfrm>
            <a:off x="3314700" y="2313402"/>
            <a:ext cx="1143000" cy="171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50" dirty="0">
                <a:solidFill>
                  <a:schemeClr val="tx1">
                    <a:lumMod val="50000"/>
                  </a:schemeClr>
                </a:solidFill>
              </a:rPr>
              <a:t>Return</a:t>
            </a:r>
            <a:r>
              <a:rPr lang="zh-CN" altLang="en-US" sz="750">
                <a:solidFill>
                  <a:schemeClr val="tx1">
                    <a:lumMod val="50000"/>
                  </a:schemeClr>
                </a:solidFill>
              </a:rPr>
              <a:t> </a:t>
            </a:r>
            <a:r>
              <a:rPr lang="en-US" altLang="zh-CN" sz="750" dirty="0">
                <a:solidFill>
                  <a:schemeClr val="tx1">
                    <a:lumMod val="50000"/>
                  </a:schemeClr>
                </a:solidFill>
              </a:rPr>
              <a:t>results</a:t>
            </a:r>
            <a:r>
              <a:rPr lang="zh-CN" altLang="en-US" sz="750">
                <a:solidFill>
                  <a:schemeClr val="tx1">
                    <a:lumMod val="50000"/>
                  </a:schemeClr>
                </a:solidFill>
              </a:rPr>
              <a:t> </a:t>
            </a:r>
            <a:r>
              <a:rPr lang="en-US" altLang="zh-CN" sz="750" dirty="0">
                <a:solidFill>
                  <a:schemeClr val="tx1">
                    <a:lumMod val="50000"/>
                  </a:schemeClr>
                </a:solidFill>
              </a:rPr>
              <a:t>to</a:t>
            </a:r>
            <a:r>
              <a:rPr lang="zh-CN" altLang="en-US" sz="750">
                <a:solidFill>
                  <a:schemeClr val="tx1">
                    <a:lumMod val="50000"/>
                  </a:schemeClr>
                </a:solidFill>
              </a:rPr>
              <a:t> </a:t>
            </a:r>
            <a:r>
              <a:rPr lang="en-US" altLang="zh-CN" sz="750" dirty="0">
                <a:solidFill>
                  <a:schemeClr val="tx1">
                    <a:lumMod val="50000"/>
                  </a:schemeClr>
                </a:solidFill>
              </a:rPr>
              <a:t>client</a:t>
            </a:r>
            <a:endParaRPr lang="en-US" sz="750" dirty="0">
              <a:solidFill>
                <a:schemeClr val="tx1">
                  <a:lumMod val="50000"/>
                </a:schemeClr>
              </a:solidFill>
            </a:endParaRPr>
          </a:p>
        </p:txBody>
      </p:sp>
      <p:cxnSp>
        <p:nvCxnSpPr>
          <p:cNvPr id="102" name="Straight Connector 101"/>
          <p:cNvCxnSpPr/>
          <p:nvPr/>
        </p:nvCxnSpPr>
        <p:spPr>
          <a:xfrm>
            <a:off x="3829050" y="2199102"/>
            <a:ext cx="0" cy="114300"/>
          </a:xfrm>
          <a:prstGeom prst="line">
            <a:avLst/>
          </a:prstGeom>
          <a:ln>
            <a:solidFill>
              <a:srgbClr val="41404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2857500" y="3627852"/>
            <a:ext cx="400050" cy="0"/>
          </a:xfrm>
          <a:prstGeom prst="line">
            <a:avLst/>
          </a:prstGeom>
          <a:ln>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2857500" y="2084802"/>
            <a:ext cx="0" cy="1543050"/>
          </a:xfrm>
          <a:prstGeom prst="line">
            <a:avLst/>
          </a:prstGeom>
          <a:ln>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H="1">
            <a:off x="2857500" y="2084802"/>
            <a:ext cx="400050" cy="0"/>
          </a:xfrm>
          <a:prstGeom prst="line">
            <a:avLst/>
          </a:prstGeom>
          <a:ln>
            <a:solidFill>
              <a:schemeClr val="tx1">
                <a:lumMod val="40000"/>
                <a:lumOff val="6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a:off x="6858000" y="3627852"/>
            <a:ext cx="457200" cy="0"/>
          </a:xfrm>
          <a:prstGeom prst="line">
            <a:avLst/>
          </a:prstGeom>
          <a:ln>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7315200" y="2084802"/>
            <a:ext cx="0" cy="1543050"/>
          </a:xfrm>
          <a:prstGeom prst="line">
            <a:avLst/>
          </a:prstGeom>
          <a:ln>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514850" y="2084802"/>
            <a:ext cx="2800350" cy="0"/>
          </a:xfrm>
          <a:prstGeom prst="line">
            <a:avLst/>
          </a:prstGeom>
          <a:ln>
            <a:solidFill>
              <a:schemeClr val="tx1">
                <a:lumMod val="40000"/>
                <a:lumOff val="6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H="1">
            <a:off x="4514850" y="2427702"/>
            <a:ext cx="1657350" cy="0"/>
          </a:xfrm>
          <a:prstGeom prst="line">
            <a:avLst/>
          </a:prstGeom>
          <a:ln>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flipV="1">
            <a:off x="6172200" y="1113252"/>
            <a:ext cx="0" cy="1314450"/>
          </a:xfrm>
          <a:prstGeom prst="line">
            <a:avLst/>
          </a:prstGeom>
          <a:ln>
            <a:solidFill>
              <a:schemeClr val="tx1">
                <a:lumMod val="40000"/>
                <a:lumOff val="6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1" name="TextBox 120"/>
          <p:cNvSpPr txBox="1"/>
          <p:nvPr/>
        </p:nvSpPr>
        <p:spPr>
          <a:xfrm>
            <a:off x="1371600" y="3399253"/>
            <a:ext cx="1371600" cy="7848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900" dirty="0">
                <a:solidFill>
                  <a:schemeClr val="tx1">
                    <a:lumMod val="50000"/>
                  </a:schemeClr>
                </a:solidFill>
              </a:rPr>
              <a:t>Segments</a:t>
            </a:r>
            <a:r>
              <a:rPr lang="zh-CN" altLang="en-US" sz="900">
                <a:solidFill>
                  <a:schemeClr val="tx1">
                    <a:lumMod val="50000"/>
                  </a:schemeClr>
                </a:solidFill>
              </a:rPr>
              <a:t> </a:t>
            </a:r>
            <a:r>
              <a:rPr lang="en-US" sz="900" dirty="0">
                <a:solidFill>
                  <a:schemeClr val="tx1">
                    <a:lumMod val="50000"/>
                  </a:schemeClr>
                </a:solidFill>
              </a:rPr>
              <a:t>in</a:t>
            </a:r>
            <a:r>
              <a:rPr lang="zh-CN" altLang="en-US" sz="900">
                <a:solidFill>
                  <a:schemeClr val="tx1">
                    <a:lumMod val="50000"/>
                  </a:schemeClr>
                </a:solidFill>
              </a:rPr>
              <a:t> </a:t>
            </a:r>
            <a:r>
              <a:rPr lang="en-US" altLang="zh-CN" sz="900" dirty="0">
                <a:solidFill>
                  <a:schemeClr val="tx1">
                    <a:lumMod val="50000"/>
                  </a:schemeClr>
                </a:solidFill>
              </a:rPr>
              <a:t>a</a:t>
            </a:r>
            <a:r>
              <a:rPr lang="zh-CN" altLang="en-US" sz="900">
                <a:solidFill>
                  <a:schemeClr val="tx1">
                    <a:lumMod val="50000"/>
                  </a:schemeClr>
                </a:solidFill>
              </a:rPr>
              <a:t> </a:t>
            </a:r>
            <a:r>
              <a:rPr lang="en-US" altLang="zh-CN" sz="900" dirty="0">
                <a:solidFill>
                  <a:schemeClr val="tx1">
                    <a:lumMod val="50000"/>
                  </a:schemeClr>
                </a:solidFill>
              </a:rPr>
              <a:t>stream</a:t>
            </a:r>
            <a:r>
              <a:rPr lang="zh-CN" altLang="en-US" sz="900">
                <a:solidFill>
                  <a:schemeClr val="tx1">
                    <a:lumMod val="50000"/>
                  </a:schemeClr>
                </a:solidFill>
              </a:rPr>
              <a:t> </a:t>
            </a:r>
            <a:r>
              <a:rPr lang="en-US" altLang="zh-CN" sz="900" dirty="0">
                <a:solidFill>
                  <a:schemeClr val="tx1">
                    <a:lumMod val="50000"/>
                  </a:schemeClr>
                </a:solidFill>
              </a:rPr>
              <a:t>are</a:t>
            </a:r>
            <a:r>
              <a:rPr lang="zh-CN" altLang="en-US" sz="900">
                <a:solidFill>
                  <a:schemeClr val="tx1">
                    <a:lumMod val="50000"/>
                  </a:schemeClr>
                </a:solidFill>
              </a:rPr>
              <a:t> </a:t>
            </a:r>
            <a:r>
              <a:rPr lang="en-US" altLang="zh-CN" sz="900" dirty="0">
                <a:solidFill>
                  <a:schemeClr val="tx1">
                    <a:lumMod val="50000"/>
                  </a:schemeClr>
                </a:solidFill>
              </a:rPr>
              <a:t>executed</a:t>
            </a:r>
            <a:r>
              <a:rPr lang="zh-CN" altLang="en-US" sz="900">
                <a:solidFill>
                  <a:schemeClr val="tx1">
                    <a:lumMod val="50000"/>
                  </a:schemeClr>
                </a:solidFill>
              </a:rPr>
              <a:t> </a:t>
            </a:r>
            <a:r>
              <a:rPr lang="en-US" altLang="zh-CN" sz="900" dirty="0">
                <a:solidFill>
                  <a:schemeClr val="tx1">
                    <a:lumMod val="50000"/>
                  </a:schemeClr>
                </a:solidFill>
              </a:rPr>
              <a:t>concurrently.</a:t>
            </a:r>
            <a:r>
              <a:rPr lang="zh-CN" altLang="en-US" sz="900">
                <a:solidFill>
                  <a:schemeClr val="tx1">
                    <a:lumMod val="50000"/>
                  </a:schemeClr>
                </a:solidFill>
              </a:rPr>
              <a:t> </a:t>
            </a:r>
            <a:r>
              <a:rPr lang="en-US" altLang="zh-CN" sz="900" dirty="0">
                <a:solidFill>
                  <a:schemeClr val="tx1">
                    <a:lumMod val="50000"/>
                  </a:schemeClr>
                </a:solidFill>
              </a:rPr>
              <a:t>Each</a:t>
            </a:r>
            <a:r>
              <a:rPr lang="zh-CN" altLang="en-US" sz="900">
                <a:solidFill>
                  <a:schemeClr val="tx1">
                    <a:lumMod val="50000"/>
                  </a:schemeClr>
                </a:solidFill>
              </a:rPr>
              <a:t> </a:t>
            </a:r>
            <a:r>
              <a:rPr lang="en-US" altLang="zh-CN" sz="900" dirty="0">
                <a:solidFill>
                  <a:schemeClr val="tx1">
                    <a:lumMod val="50000"/>
                  </a:schemeClr>
                </a:solidFill>
              </a:rPr>
              <a:t>step</a:t>
            </a:r>
            <a:r>
              <a:rPr lang="zh-CN" altLang="en-US" sz="900">
                <a:solidFill>
                  <a:schemeClr val="tx1">
                    <a:lumMod val="50000"/>
                  </a:schemeClr>
                </a:solidFill>
              </a:rPr>
              <a:t> </a:t>
            </a:r>
            <a:r>
              <a:rPr lang="en-US" altLang="zh-CN" sz="900" dirty="0">
                <a:solidFill>
                  <a:schemeClr val="tx1">
                    <a:lumMod val="50000"/>
                  </a:schemeClr>
                </a:solidFill>
              </a:rPr>
              <a:t>in</a:t>
            </a:r>
            <a:r>
              <a:rPr lang="zh-CN" altLang="en-US" sz="900">
                <a:solidFill>
                  <a:schemeClr val="tx1">
                    <a:lumMod val="50000"/>
                  </a:schemeClr>
                </a:solidFill>
              </a:rPr>
              <a:t> </a:t>
            </a:r>
            <a:r>
              <a:rPr lang="en-US" altLang="zh-CN" sz="900" dirty="0">
                <a:solidFill>
                  <a:schemeClr val="tx1">
                    <a:lumMod val="50000"/>
                  </a:schemeClr>
                </a:solidFill>
              </a:rPr>
              <a:t>a</a:t>
            </a:r>
            <a:r>
              <a:rPr lang="zh-CN" altLang="en-US" sz="900">
                <a:solidFill>
                  <a:schemeClr val="tx1">
                    <a:lumMod val="50000"/>
                  </a:schemeClr>
                </a:solidFill>
              </a:rPr>
              <a:t> </a:t>
            </a:r>
            <a:r>
              <a:rPr lang="en-US" altLang="zh-CN" sz="900" dirty="0">
                <a:solidFill>
                  <a:schemeClr val="tx1">
                    <a:lumMod val="50000"/>
                  </a:schemeClr>
                </a:solidFill>
              </a:rPr>
              <a:t>segment</a:t>
            </a:r>
            <a:r>
              <a:rPr lang="zh-CN" altLang="en-US" sz="900">
                <a:solidFill>
                  <a:schemeClr val="tx1">
                    <a:lumMod val="50000"/>
                  </a:schemeClr>
                </a:solidFill>
              </a:rPr>
              <a:t> </a:t>
            </a:r>
            <a:r>
              <a:rPr lang="en-US" altLang="zh-CN" sz="900" dirty="0">
                <a:solidFill>
                  <a:schemeClr val="tx1">
                    <a:lumMod val="50000"/>
                  </a:schemeClr>
                </a:solidFill>
              </a:rPr>
              <a:t>is</a:t>
            </a:r>
            <a:r>
              <a:rPr lang="zh-CN" altLang="en-US" sz="900">
                <a:solidFill>
                  <a:schemeClr val="tx1">
                    <a:lumMod val="50000"/>
                  </a:schemeClr>
                </a:solidFill>
              </a:rPr>
              <a:t> </a:t>
            </a:r>
            <a:r>
              <a:rPr lang="en-US" altLang="zh-CN" sz="900" dirty="0">
                <a:solidFill>
                  <a:schemeClr val="tx1">
                    <a:lumMod val="50000"/>
                  </a:schemeClr>
                </a:solidFill>
              </a:rPr>
              <a:t>executed</a:t>
            </a:r>
            <a:r>
              <a:rPr lang="zh-CN" altLang="en-US" sz="900">
                <a:solidFill>
                  <a:schemeClr val="tx1">
                    <a:lumMod val="50000"/>
                  </a:schemeClr>
                </a:solidFill>
              </a:rPr>
              <a:t> </a:t>
            </a:r>
            <a:r>
              <a:rPr lang="en-US" altLang="zh-CN" sz="900" dirty="0">
                <a:solidFill>
                  <a:schemeClr val="tx1">
                    <a:lumMod val="50000"/>
                  </a:schemeClr>
                </a:solidFill>
              </a:rPr>
              <a:t>serially.</a:t>
            </a:r>
            <a:endParaRPr lang="en-US" sz="900" dirty="0">
              <a:solidFill>
                <a:schemeClr val="tx1">
                  <a:lumMod val="50000"/>
                </a:schemeClr>
              </a:solidFill>
            </a:endParaRPr>
          </a:p>
        </p:txBody>
      </p:sp>
      <p:cxnSp>
        <p:nvCxnSpPr>
          <p:cNvPr id="122" name="Straight Connector 121"/>
          <p:cNvCxnSpPr/>
          <p:nvPr/>
        </p:nvCxnSpPr>
        <p:spPr>
          <a:xfrm flipH="1">
            <a:off x="2743200" y="3399252"/>
            <a:ext cx="514350" cy="114300"/>
          </a:xfrm>
          <a:prstGeom prst="line">
            <a:avLst/>
          </a:prstGeom>
          <a:ln>
            <a:solidFill>
              <a:schemeClr val="accent1">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671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p:tgtEl>
                                          <p:spTgt spid="20"/>
                                        </p:tgtEl>
                                        <p:attrNameLst>
                                          <p:attrName>ppt_y</p:attrName>
                                        </p:attrNameLst>
                                      </p:cBhvr>
                                      <p:tavLst>
                                        <p:tav tm="0">
                                          <p:val>
                                            <p:strVal val="#ppt_y+#ppt_h*1.125000"/>
                                          </p:val>
                                        </p:tav>
                                        <p:tav tm="100000">
                                          <p:val>
                                            <p:strVal val="#ppt_y"/>
                                          </p:val>
                                        </p:tav>
                                      </p:tavLst>
                                    </p:anim>
                                    <p:animEffect transition="in" filter="wipe(up)">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p:tgtEl>
                                          <p:spTgt spid="28"/>
                                        </p:tgtEl>
                                        <p:attrNameLst>
                                          <p:attrName>ppt_y</p:attrName>
                                        </p:attrNameLst>
                                      </p:cBhvr>
                                      <p:tavLst>
                                        <p:tav tm="0">
                                          <p:val>
                                            <p:strVal val="#ppt_y+#ppt_h*1.125000"/>
                                          </p:val>
                                        </p:tav>
                                        <p:tav tm="100000">
                                          <p:val>
                                            <p:strVal val="#ppt_y"/>
                                          </p:val>
                                        </p:tav>
                                      </p:tavLst>
                                    </p:anim>
                                    <p:animEffect transition="in" filter="wipe(up)">
                                      <p:cBhvr>
                                        <p:cTn id="42" dur="500"/>
                                        <p:tgtEl>
                                          <p:spTgt spid="28"/>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p:tgtEl>
                                          <p:spTgt spid="21"/>
                                        </p:tgtEl>
                                        <p:attrNameLst>
                                          <p:attrName>ppt_y</p:attrName>
                                        </p:attrNameLst>
                                      </p:cBhvr>
                                      <p:tavLst>
                                        <p:tav tm="0">
                                          <p:val>
                                            <p:strVal val="#ppt_y+#ppt_h*1.125000"/>
                                          </p:val>
                                        </p:tav>
                                        <p:tav tm="100000">
                                          <p:val>
                                            <p:strVal val="#ppt_y"/>
                                          </p:val>
                                        </p:tav>
                                      </p:tavLst>
                                    </p:anim>
                                    <p:animEffect transition="in" filter="wipe(up)">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additive="base">
                                        <p:cTn id="59" dur="500"/>
                                        <p:tgtEl>
                                          <p:spTgt spid="29"/>
                                        </p:tgtEl>
                                        <p:attrNameLst>
                                          <p:attrName>ppt_y</p:attrName>
                                        </p:attrNameLst>
                                      </p:cBhvr>
                                      <p:tavLst>
                                        <p:tav tm="0">
                                          <p:val>
                                            <p:strVal val="#ppt_y+#ppt_h*1.125000"/>
                                          </p:val>
                                        </p:tav>
                                        <p:tav tm="100000">
                                          <p:val>
                                            <p:strVal val="#ppt_y"/>
                                          </p:val>
                                        </p:tav>
                                      </p:tavLst>
                                    </p:anim>
                                    <p:animEffect transition="in" filter="wipe(up)">
                                      <p:cBhvr>
                                        <p:cTn id="60" dur="500"/>
                                        <p:tgtEl>
                                          <p:spTgt spid="29"/>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p:tgtEl>
                                          <p:spTgt spid="22"/>
                                        </p:tgtEl>
                                        <p:attrNameLst>
                                          <p:attrName>ppt_y</p:attrName>
                                        </p:attrNameLst>
                                      </p:cBhvr>
                                      <p:tavLst>
                                        <p:tav tm="0">
                                          <p:val>
                                            <p:strVal val="#ppt_y+#ppt_h*1.125000"/>
                                          </p:val>
                                        </p:tav>
                                        <p:tav tm="100000">
                                          <p:val>
                                            <p:strVal val="#ppt_y"/>
                                          </p:val>
                                        </p:tav>
                                      </p:tavLst>
                                    </p:anim>
                                    <p:animEffect transition="in" filter="wipe(up)">
                                      <p:cBhvr>
                                        <p:cTn id="64" dur="5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fade">
                                      <p:cBhvr>
                                        <p:cTn id="77" dur="500"/>
                                        <p:tgtEl>
                                          <p:spTgt spid="78"/>
                                        </p:tgtEl>
                                      </p:cBhvr>
                                    </p:animEffect>
                                  </p:childTnLst>
                                </p:cTn>
                              </p:par>
                              <p:par>
                                <p:cTn id="78" presetID="10" presetClass="entr" presetSubtype="0" fill="hold" nodeType="withEffect">
                                  <p:stCondLst>
                                    <p:cond delay="0"/>
                                  </p:stCondLst>
                                  <p:childTnLst>
                                    <p:set>
                                      <p:cBhvr>
                                        <p:cTn id="79" dur="1" fill="hold">
                                          <p:stCondLst>
                                            <p:cond delay="0"/>
                                          </p:stCondLst>
                                        </p:cTn>
                                        <p:tgtEl>
                                          <p:spTgt spid="74"/>
                                        </p:tgtEl>
                                        <p:attrNameLst>
                                          <p:attrName>style.visibility</p:attrName>
                                        </p:attrNameLst>
                                      </p:cBhvr>
                                      <p:to>
                                        <p:strVal val="visible"/>
                                      </p:to>
                                    </p:set>
                                    <p:animEffect transition="in" filter="fade">
                                      <p:cBhvr>
                                        <p:cTn id="80" dur="500"/>
                                        <p:tgtEl>
                                          <p:spTgt spid="74"/>
                                        </p:tgtEl>
                                      </p:cBhvr>
                                    </p:animEffect>
                                  </p:childTnLst>
                                </p:cTn>
                              </p:par>
                              <p:par>
                                <p:cTn id="81" presetID="10" presetClass="entr" presetSubtype="0" fill="hold" nodeType="withEffect">
                                  <p:stCondLst>
                                    <p:cond delay="0"/>
                                  </p:stCondLst>
                                  <p:childTnLst>
                                    <p:set>
                                      <p:cBhvr>
                                        <p:cTn id="82" dur="1" fill="hold">
                                          <p:stCondLst>
                                            <p:cond delay="0"/>
                                          </p:stCondLst>
                                        </p:cTn>
                                        <p:tgtEl>
                                          <p:spTgt spid="76"/>
                                        </p:tgtEl>
                                        <p:attrNameLst>
                                          <p:attrName>style.visibility</p:attrName>
                                        </p:attrNameLst>
                                      </p:cBhvr>
                                      <p:to>
                                        <p:strVal val="visible"/>
                                      </p:to>
                                    </p:set>
                                    <p:animEffect transition="in" filter="fade">
                                      <p:cBhvr>
                                        <p:cTn id="83" dur="500"/>
                                        <p:tgtEl>
                                          <p:spTgt spid="76"/>
                                        </p:tgtEl>
                                      </p:cBhvr>
                                    </p:animEffect>
                                  </p:childTnLst>
                                </p:cTn>
                              </p:par>
                              <p:par>
                                <p:cTn id="84" presetID="10" presetClass="entr" presetSubtype="0" fill="hold" nodeType="with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fade">
                                      <p:cBhvr>
                                        <p:cTn id="86" dur="500"/>
                                        <p:tgtEl>
                                          <p:spTgt spid="5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fade">
                                      <p:cBhvr>
                                        <p:cTn id="89" dur="500"/>
                                        <p:tgtEl>
                                          <p:spTgt spid="5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childTnLst>
                                </p:cTn>
                              </p:par>
                              <p:par>
                                <p:cTn id="93" presetID="10" presetClass="entr" presetSubtype="0"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cTn>
                              </p:par>
                              <p:par>
                                <p:cTn id="96" presetID="10" presetClass="entr" presetSubtype="0" fill="hold" nodeType="withEffect">
                                  <p:stCondLst>
                                    <p:cond delay="0"/>
                                  </p:stCondLst>
                                  <p:childTnLst>
                                    <p:set>
                                      <p:cBhvr>
                                        <p:cTn id="97" dur="1" fill="hold">
                                          <p:stCondLst>
                                            <p:cond delay="0"/>
                                          </p:stCondLst>
                                        </p:cTn>
                                        <p:tgtEl>
                                          <p:spTgt spid="72"/>
                                        </p:tgtEl>
                                        <p:attrNameLst>
                                          <p:attrName>style.visibility</p:attrName>
                                        </p:attrNameLst>
                                      </p:cBhvr>
                                      <p:to>
                                        <p:strVal val="visible"/>
                                      </p:to>
                                    </p:set>
                                    <p:animEffect transition="in" filter="fade">
                                      <p:cBhvr>
                                        <p:cTn id="98" dur="500"/>
                                        <p:tgtEl>
                                          <p:spTgt spid="72"/>
                                        </p:tgtEl>
                                      </p:cBhvr>
                                    </p:animEffect>
                                  </p:childTnLst>
                                </p:cTn>
                              </p:par>
                            </p:childTnLst>
                          </p:cTn>
                        </p:par>
                      </p:childTnLst>
                    </p:cTn>
                  </p:par>
                  <p:par>
                    <p:cTn id="99" fill="hold">
                      <p:stCondLst>
                        <p:cond delay="indefinite"/>
                      </p:stCondLst>
                      <p:childTnLst>
                        <p:par>
                          <p:cTn id="100" fill="hold">
                            <p:stCondLst>
                              <p:cond delay="0"/>
                            </p:stCondLst>
                            <p:childTnLst>
                              <p:par>
                                <p:cTn id="101" presetID="12" presetClass="entr" presetSubtype="4" fill="hold" nodeType="clickEffect">
                                  <p:stCondLst>
                                    <p:cond delay="0"/>
                                  </p:stCondLst>
                                  <p:childTnLst>
                                    <p:set>
                                      <p:cBhvr>
                                        <p:cTn id="102" dur="1" fill="hold">
                                          <p:stCondLst>
                                            <p:cond delay="0"/>
                                          </p:stCondLst>
                                        </p:cTn>
                                        <p:tgtEl>
                                          <p:spTgt spid="50"/>
                                        </p:tgtEl>
                                        <p:attrNameLst>
                                          <p:attrName>style.visibility</p:attrName>
                                        </p:attrNameLst>
                                      </p:cBhvr>
                                      <p:to>
                                        <p:strVal val="visible"/>
                                      </p:to>
                                    </p:set>
                                    <p:anim calcmode="lin" valueType="num">
                                      <p:cBhvr additive="base">
                                        <p:cTn id="103" dur="500"/>
                                        <p:tgtEl>
                                          <p:spTgt spid="50"/>
                                        </p:tgtEl>
                                        <p:attrNameLst>
                                          <p:attrName>ppt_y</p:attrName>
                                        </p:attrNameLst>
                                      </p:cBhvr>
                                      <p:tavLst>
                                        <p:tav tm="0">
                                          <p:val>
                                            <p:strVal val="#ppt_y+#ppt_h*1.125000"/>
                                          </p:val>
                                        </p:tav>
                                        <p:tav tm="100000">
                                          <p:val>
                                            <p:strVal val="#ppt_y"/>
                                          </p:val>
                                        </p:tav>
                                      </p:tavLst>
                                    </p:anim>
                                    <p:animEffect transition="in" filter="wipe(up)">
                                      <p:cBhvr>
                                        <p:cTn id="104" dur="500"/>
                                        <p:tgtEl>
                                          <p:spTgt spid="50"/>
                                        </p:tgtEl>
                                      </p:cBhvr>
                                    </p:animEffect>
                                  </p:childTnLst>
                                </p:cTn>
                              </p:par>
                              <p:par>
                                <p:cTn id="105" presetID="12" presetClass="entr" presetSubtype="4"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 calcmode="lin" valueType="num">
                                      <p:cBhvr additive="base">
                                        <p:cTn id="107" dur="500"/>
                                        <p:tgtEl>
                                          <p:spTgt spid="45"/>
                                        </p:tgtEl>
                                        <p:attrNameLst>
                                          <p:attrName>ppt_y</p:attrName>
                                        </p:attrNameLst>
                                      </p:cBhvr>
                                      <p:tavLst>
                                        <p:tav tm="0">
                                          <p:val>
                                            <p:strVal val="#ppt_y+#ppt_h*1.125000"/>
                                          </p:val>
                                        </p:tav>
                                        <p:tav tm="100000">
                                          <p:val>
                                            <p:strVal val="#ppt_y"/>
                                          </p:val>
                                        </p:tav>
                                      </p:tavLst>
                                    </p:anim>
                                    <p:animEffect transition="in" filter="wipe(up)">
                                      <p:cBhvr>
                                        <p:cTn id="108" dur="500"/>
                                        <p:tgtEl>
                                          <p:spTgt spid="45"/>
                                        </p:tgtEl>
                                      </p:cBhvr>
                                    </p:animEffect>
                                  </p:childTnLst>
                                </p:cTn>
                              </p:par>
                              <p:par>
                                <p:cTn id="109" presetID="12" presetClass="entr" presetSubtype="4" fill="hold" nodeType="withEffect">
                                  <p:stCondLst>
                                    <p:cond delay="0"/>
                                  </p:stCondLst>
                                  <p:childTnLst>
                                    <p:set>
                                      <p:cBhvr>
                                        <p:cTn id="110" dur="1" fill="hold">
                                          <p:stCondLst>
                                            <p:cond delay="0"/>
                                          </p:stCondLst>
                                        </p:cTn>
                                        <p:tgtEl>
                                          <p:spTgt spid="58"/>
                                        </p:tgtEl>
                                        <p:attrNameLst>
                                          <p:attrName>style.visibility</p:attrName>
                                        </p:attrNameLst>
                                      </p:cBhvr>
                                      <p:to>
                                        <p:strVal val="visible"/>
                                      </p:to>
                                    </p:set>
                                    <p:anim calcmode="lin" valueType="num">
                                      <p:cBhvr additive="base">
                                        <p:cTn id="111" dur="500"/>
                                        <p:tgtEl>
                                          <p:spTgt spid="58"/>
                                        </p:tgtEl>
                                        <p:attrNameLst>
                                          <p:attrName>ppt_y</p:attrName>
                                        </p:attrNameLst>
                                      </p:cBhvr>
                                      <p:tavLst>
                                        <p:tav tm="0">
                                          <p:val>
                                            <p:strVal val="#ppt_y+#ppt_h*1.125000"/>
                                          </p:val>
                                        </p:tav>
                                        <p:tav tm="100000">
                                          <p:val>
                                            <p:strVal val="#ppt_y"/>
                                          </p:val>
                                        </p:tav>
                                      </p:tavLst>
                                    </p:anim>
                                    <p:animEffect transition="in" filter="wipe(up)">
                                      <p:cBhvr>
                                        <p:cTn id="112" dur="500"/>
                                        <p:tgtEl>
                                          <p:spTgt spid="58"/>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56"/>
                                        </p:tgtEl>
                                        <p:attrNameLst>
                                          <p:attrName>style.visibility</p:attrName>
                                        </p:attrNameLst>
                                      </p:cBhvr>
                                      <p:to>
                                        <p:strVal val="visible"/>
                                      </p:to>
                                    </p:set>
                                    <p:anim calcmode="lin" valueType="num">
                                      <p:cBhvr additive="base">
                                        <p:cTn id="115" dur="500"/>
                                        <p:tgtEl>
                                          <p:spTgt spid="56"/>
                                        </p:tgtEl>
                                        <p:attrNameLst>
                                          <p:attrName>ppt_y</p:attrName>
                                        </p:attrNameLst>
                                      </p:cBhvr>
                                      <p:tavLst>
                                        <p:tav tm="0">
                                          <p:val>
                                            <p:strVal val="#ppt_y+#ppt_h*1.125000"/>
                                          </p:val>
                                        </p:tav>
                                        <p:tav tm="100000">
                                          <p:val>
                                            <p:strVal val="#ppt_y"/>
                                          </p:val>
                                        </p:tav>
                                      </p:tavLst>
                                    </p:anim>
                                    <p:animEffect transition="in" filter="wipe(up)">
                                      <p:cBhvr>
                                        <p:cTn id="116" dur="500"/>
                                        <p:tgtEl>
                                          <p:spTgt spid="56"/>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121"/>
                                        </p:tgtEl>
                                        <p:attrNameLst>
                                          <p:attrName>style.visibility</p:attrName>
                                        </p:attrNameLst>
                                      </p:cBhvr>
                                      <p:to>
                                        <p:strVal val="visible"/>
                                      </p:to>
                                    </p:set>
                                    <p:animEffect transition="in" filter="fade">
                                      <p:cBhvr>
                                        <p:cTn id="121" dur="500"/>
                                        <p:tgtEl>
                                          <p:spTgt spid="121"/>
                                        </p:tgtEl>
                                      </p:cBhvr>
                                    </p:animEffect>
                                  </p:childTnLst>
                                </p:cTn>
                              </p:par>
                              <p:par>
                                <p:cTn id="122" presetID="10" presetClass="entr" presetSubtype="0" fill="hold" nodeType="withEffect">
                                  <p:stCondLst>
                                    <p:cond delay="0"/>
                                  </p:stCondLst>
                                  <p:childTnLst>
                                    <p:set>
                                      <p:cBhvr>
                                        <p:cTn id="123" dur="1" fill="hold">
                                          <p:stCondLst>
                                            <p:cond delay="0"/>
                                          </p:stCondLst>
                                        </p:cTn>
                                        <p:tgtEl>
                                          <p:spTgt spid="122"/>
                                        </p:tgtEl>
                                        <p:attrNameLst>
                                          <p:attrName>style.visibility</p:attrName>
                                        </p:attrNameLst>
                                      </p:cBhvr>
                                      <p:to>
                                        <p:strVal val="visible"/>
                                      </p:to>
                                    </p:set>
                                    <p:animEffect transition="in" filter="fade">
                                      <p:cBhvr>
                                        <p:cTn id="124" dur="500"/>
                                        <p:tgtEl>
                                          <p:spTgt spid="122"/>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62"/>
                                        </p:tgtEl>
                                        <p:attrNameLst>
                                          <p:attrName>style.visibility</p:attrName>
                                        </p:attrNameLst>
                                      </p:cBhvr>
                                      <p:to>
                                        <p:strVal val="visible"/>
                                      </p:to>
                                    </p:set>
                                    <p:animEffect transition="in" filter="fade">
                                      <p:cBhvr>
                                        <p:cTn id="129" dur="500"/>
                                        <p:tgtEl>
                                          <p:spTgt spid="62"/>
                                        </p:tgtEl>
                                      </p:cBhvr>
                                    </p:animEffect>
                                  </p:childTnLst>
                                </p:cTn>
                              </p:par>
                              <p:par>
                                <p:cTn id="130" presetID="10" presetClass="entr" presetSubtype="0" fill="hold" nodeType="withEffect">
                                  <p:stCondLst>
                                    <p:cond delay="0"/>
                                  </p:stCondLst>
                                  <p:childTnLst>
                                    <p:set>
                                      <p:cBhvr>
                                        <p:cTn id="131" dur="1" fill="hold">
                                          <p:stCondLst>
                                            <p:cond delay="0"/>
                                          </p:stCondLst>
                                        </p:cTn>
                                        <p:tgtEl>
                                          <p:spTgt spid="64"/>
                                        </p:tgtEl>
                                        <p:attrNameLst>
                                          <p:attrName>style.visibility</p:attrName>
                                        </p:attrNameLst>
                                      </p:cBhvr>
                                      <p:to>
                                        <p:strVal val="visible"/>
                                      </p:to>
                                    </p:set>
                                    <p:animEffect transition="in" filter="fade">
                                      <p:cBhvr>
                                        <p:cTn id="132" dur="500"/>
                                        <p:tgtEl>
                                          <p:spTgt spid="64"/>
                                        </p:tgtEl>
                                      </p:cBhvr>
                                    </p:animEffect>
                                  </p:childTnLst>
                                </p:cTn>
                              </p:par>
                              <p:par>
                                <p:cTn id="133" presetID="10" presetClass="entr" presetSubtype="0" fill="hold" nodeType="withEffect">
                                  <p:stCondLst>
                                    <p:cond delay="0"/>
                                  </p:stCondLst>
                                  <p:childTnLst>
                                    <p:set>
                                      <p:cBhvr>
                                        <p:cTn id="134" dur="1" fill="hold">
                                          <p:stCondLst>
                                            <p:cond delay="0"/>
                                          </p:stCondLst>
                                        </p:cTn>
                                        <p:tgtEl>
                                          <p:spTgt spid="68"/>
                                        </p:tgtEl>
                                        <p:attrNameLst>
                                          <p:attrName>style.visibility</p:attrName>
                                        </p:attrNameLst>
                                      </p:cBhvr>
                                      <p:to>
                                        <p:strVal val="visible"/>
                                      </p:to>
                                    </p:set>
                                    <p:animEffect transition="in" filter="fade">
                                      <p:cBhvr>
                                        <p:cTn id="135" dur="500"/>
                                        <p:tgtEl>
                                          <p:spTgt spid="68"/>
                                        </p:tgtEl>
                                      </p:cBhvr>
                                    </p:animEffect>
                                  </p:childTnLst>
                                </p:cTn>
                              </p:par>
                              <p:par>
                                <p:cTn id="136" presetID="10" presetClass="entr" presetSubtype="0" fill="hold" nodeType="withEffect">
                                  <p:stCondLst>
                                    <p:cond delay="0"/>
                                  </p:stCondLst>
                                  <p:childTnLst>
                                    <p:set>
                                      <p:cBhvr>
                                        <p:cTn id="137" dur="1" fill="hold">
                                          <p:stCondLst>
                                            <p:cond delay="0"/>
                                          </p:stCondLst>
                                        </p:cTn>
                                        <p:tgtEl>
                                          <p:spTgt spid="95"/>
                                        </p:tgtEl>
                                        <p:attrNameLst>
                                          <p:attrName>style.visibility</p:attrName>
                                        </p:attrNameLst>
                                      </p:cBhvr>
                                      <p:to>
                                        <p:strVal val="visible"/>
                                      </p:to>
                                    </p:set>
                                    <p:animEffect transition="in" filter="fade">
                                      <p:cBhvr>
                                        <p:cTn id="138" dur="500"/>
                                        <p:tgtEl>
                                          <p:spTgt spid="95"/>
                                        </p:tgtEl>
                                      </p:cBhvr>
                                    </p:animEffect>
                                  </p:childTnLst>
                                </p:cTn>
                              </p:par>
                              <p:par>
                                <p:cTn id="139" presetID="10" presetClass="entr" presetSubtype="0" fill="hold" nodeType="withEffect">
                                  <p:stCondLst>
                                    <p:cond delay="0"/>
                                  </p:stCondLst>
                                  <p:childTnLst>
                                    <p:set>
                                      <p:cBhvr>
                                        <p:cTn id="140" dur="1" fill="hold">
                                          <p:stCondLst>
                                            <p:cond delay="0"/>
                                          </p:stCondLst>
                                        </p:cTn>
                                        <p:tgtEl>
                                          <p:spTgt spid="94"/>
                                        </p:tgtEl>
                                        <p:attrNameLst>
                                          <p:attrName>style.visibility</p:attrName>
                                        </p:attrNameLst>
                                      </p:cBhvr>
                                      <p:to>
                                        <p:strVal val="visible"/>
                                      </p:to>
                                    </p:set>
                                    <p:animEffect transition="in" filter="fade">
                                      <p:cBhvr>
                                        <p:cTn id="141" dur="500"/>
                                        <p:tgtEl>
                                          <p:spTgt spid="94"/>
                                        </p:tgtEl>
                                      </p:cBhvr>
                                    </p:animEffect>
                                  </p:childTnLst>
                                </p:cTn>
                              </p:par>
                              <p:par>
                                <p:cTn id="142" presetID="10" presetClass="entr" presetSubtype="0" fill="hold"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fade">
                                      <p:cBhvr>
                                        <p:cTn id="144" dur="500"/>
                                        <p:tgtEl>
                                          <p:spTgt spid="93"/>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xit" presetSubtype="0" fill="hold" nodeType="clickEffect">
                                  <p:stCondLst>
                                    <p:cond delay="0"/>
                                  </p:stCondLst>
                                  <p:childTnLst>
                                    <p:animEffect transition="out" filter="dissolve">
                                      <p:cBhvr>
                                        <p:cTn id="148" dur="500"/>
                                        <p:tgtEl>
                                          <p:spTgt spid="68"/>
                                        </p:tgtEl>
                                      </p:cBhvr>
                                    </p:animEffect>
                                    <p:set>
                                      <p:cBhvr>
                                        <p:cTn id="149" dur="1" fill="hold">
                                          <p:stCondLst>
                                            <p:cond delay="499"/>
                                          </p:stCondLst>
                                        </p:cTn>
                                        <p:tgtEl>
                                          <p:spTgt spid="68"/>
                                        </p:tgtEl>
                                        <p:attrNameLst>
                                          <p:attrName>style.visibility</p:attrName>
                                        </p:attrNameLst>
                                      </p:cBhvr>
                                      <p:to>
                                        <p:strVal val="hidden"/>
                                      </p:to>
                                    </p:set>
                                  </p:childTnLst>
                                </p:cTn>
                              </p:par>
                              <p:par>
                                <p:cTn id="150" presetID="9" presetClass="exit" presetSubtype="0" fill="hold" nodeType="withEffect">
                                  <p:stCondLst>
                                    <p:cond delay="0"/>
                                  </p:stCondLst>
                                  <p:childTnLst>
                                    <p:animEffect transition="out" filter="dissolve">
                                      <p:cBhvr>
                                        <p:cTn id="151" dur="500"/>
                                        <p:tgtEl>
                                          <p:spTgt spid="64"/>
                                        </p:tgtEl>
                                      </p:cBhvr>
                                    </p:animEffect>
                                    <p:set>
                                      <p:cBhvr>
                                        <p:cTn id="152" dur="1" fill="hold">
                                          <p:stCondLst>
                                            <p:cond delay="499"/>
                                          </p:stCondLst>
                                        </p:cTn>
                                        <p:tgtEl>
                                          <p:spTgt spid="64"/>
                                        </p:tgtEl>
                                        <p:attrNameLst>
                                          <p:attrName>style.visibility</p:attrName>
                                        </p:attrNameLst>
                                      </p:cBhvr>
                                      <p:to>
                                        <p:strVal val="hidden"/>
                                      </p:to>
                                    </p:set>
                                  </p:childTnLst>
                                </p:cTn>
                              </p:par>
                              <p:par>
                                <p:cTn id="153" presetID="9" presetClass="exit" presetSubtype="0" fill="hold" nodeType="withEffect">
                                  <p:stCondLst>
                                    <p:cond delay="0"/>
                                  </p:stCondLst>
                                  <p:childTnLst>
                                    <p:animEffect transition="out" filter="dissolve">
                                      <p:cBhvr>
                                        <p:cTn id="154" dur="500"/>
                                        <p:tgtEl>
                                          <p:spTgt spid="62"/>
                                        </p:tgtEl>
                                      </p:cBhvr>
                                    </p:animEffect>
                                    <p:set>
                                      <p:cBhvr>
                                        <p:cTn id="155" dur="1" fill="hold">
                                          <p:stCondLst>
                                            <p:cond delay="499"/>
                                          </p:stCondLst>
                                        </p:cTn>
                                        <p:tgtEl>
                                          <p:spTgt spid="62"/>
                                        </p:tgtEl>
                                        <p:attrNameLst>
                                          <p:attrName>style.visibility</p:attrName>
                                        </p:attrNameLst>
                                      </p:cBhvr>
                                      <p:to>
                                        <p:strVal val="hidden"/>
                                      </p:to>
                                    </p:set>
                                  </p:childTnLst>
                                </p:cTn>
                              </p:par>
                              <p:par>
                                <p:cTn id="156" presetID="9" presetClass="exit" presetSubtype="0" fill="hold" nodeType="withEffect">
                                  <p:stCondLst>
                                    <p:cond delay="0"/>
                                  </p:stCondLst>
                                  <p:childTnLst>
                                    <p:animEffect transition="out" filter="dissolve">
                                      <p:cBhvr>
                                        <p:cTn id="157" dur="500"/>
                                        <p:tgtEl>
                                          <p:spTgt spid="78"/>
                                        </p:tgtEl>
                                      </p:cBhvr>
                                    </p:animEffect>
                                    <p:set>
                                      <p:cBhvr>
                                        <p:cTn id="158" dur="1" fill="hold">
                                          <p:stCondLst>
                                            <p:cond delay="499"/>
                                          </p:stCondLst>
                                        </p:cTn>
                                        <p:tgtEl>
                                          <p:spTgt spid="78"/>
                                        </p:tgtEl>
                                        <p:attrNameLst>
                                          <p:attrName>style.visibility</p:attrName>
                                        </p:attrNameLst>
                                      </p:cBhvr>
                                      <p:to>
                                        <p:strVal val="hidden"/>
                                      </p:to>
                                    </p:set>
                                  </p:childTnLst>
                                </p:cTn>
                              </p:par>
                              <p:par>
                                <p:cTn id="159" presetID="9" presetClass="exit" presetSubtype="0" fill="hold" grpId="1" nodeType="withEffect">
                                  <p:stCondLst>
                                    <p:cond delay="0"/>
                                  </p:stCondLst>
                                  <p:childTnLst>
                                    <p:animEffect transition="out" filter="dissolve">
                                      <p:cBhvr>
                                        <p:cTn id="160" dur="500"/>
                                        <p:tgtEl>
                                          <p:spTgt spid="43"/>
                                        </p:tgtEl>
                                      </p:cBhvr>
                                    </p:animEffect>
                                    <p:set>
                                      <p:cBhvr>
                                        <p:cTn id="161" dur="1" fill="hold">
                                          <p:stCondLst>
                                            <p:cond delay="499"/>
                                          </p:stCondLst>
                                        </p:cTn>
                                        <p:tgtEl>
                                          <p:spTgt spid="43"/>
                                        </p:tgtEl>
                                        <p:attrNameLst>
                                          <p:attrName>style.visibility</p:attrName>
                                        </p:attrNameLst>
                                      </p:cBhvr>
                                      <p:to>
                                        <p:strVal val="hidden"/>
                                      </p:to>
                                    </p:set>
                                  </p:childTnLst>
                                </p:cTn>
                              </p:par>
                              <p:par>
                                <p:cTn id="162" presetID="9" presetClass="exit" presetSubtype="0" fill="hold" nodeType="withEffect">
                                  <p:stCondLst>
                                    <p:cond delay="0"/>
                                  </p:stCondLst>
                                  <p:childTnLst>
                                    <p:animEffect transition="out" filter="dissolve">
                                      <p:cBhvr>
                                        <p:cTn id="163" dur="500"/>
                                        <p:tgtEl>
                                          <p:spTgt spid="50"/>
                                        </p:tgtEl>
                                      </p:cBhvr>
                                    </p:animEffect>
                                    <p:set>
                                      <p:cBhvr>
                                        <p:cTn id="164" dur="1" fill="hold">
                                          <p:stCondLst>
                                            <p:cond delay="499"/>
                                          </p:stCondLst>
                                        </p:cTn>
                                        <p:tgtEl>
                                          <p:spTgt spid="50"/>
                                        </p:tgtEl>
                                        <p:attrNameLst>
                                          <p:attrName>style.visibility</p:attrName>
                                        </p:attrNameLst>
                                      </p:cBhvr>
                                      <p:to>
                                        <p:strVal val="hidden"/>
                                      </p:to>
                                    </p:set>
                                  </p:childTnLst>
                                </p:cTn>
                              </p:par>
                              <p:par>
                                <p:cTn id="165" presetID="9" presetClass="exit" presetSubtype="0" fill="hold" grpId="1" nodeType="withEffect">
                                  <p:stCondLst>
                                    <p:cond delay="0"/>
                                  </p:stCondLst>
                                  <p:childTnLst>
                                    <p:animEffect transition="out" filter="dissolve">
                                      <p:cBhvr>
                                        <p:cTn id="166" dur="500"/>
                                        <p:tgtEl>
                                          <p:spTgt spid="45"/>
                                        </p:tgtEl>
                                      </p:cBhvr>
                                    </p:animEffect>
                                    <p:set>
                                      <p:cBhvr>
                                        <p:cTn id="167" dur="1" fill="hold">
                                          <p:stCondLst>
                                            <p:cond delay="499"/>
                                          </p:stCondLst>
                                        </p:cTn>
                                        <p:tgtEl>
                                          <p:spTgt spid="45"/>
                                        </p:tgtEl>
                                        <p:attrNameLst>
                                          <p:attrName>style.visibility</p:attrName>
                                        </p:attrNameLst>
                                      </p:cBhvr>
                                      <p:to>
                                        <p:strVal val="hidden"/>
                                      </p:to>
                                    </p:set>
                                  </p:childTnLst>
                                </p:cTn>
                              </p:par>
                              <p:par>
                                <p:cTn id="168" presetID="9" presetClass="exit" presetSubtype="0" fill="hold" nodeType="withEffect">
                                  <p:stCondLst>
                                    <p:cond delay="0"/>
                                  </p:stCondLst>
                                  <p:childTnLst>
                                    <p:animEffect transition="out" filter="dissolve">
                                      <p:cBhvr>
                                        <p:cTn id="169" dur="500"/>
                                        <p:tgtEl>
                                          <p:spTgt spid="74"/>
                                        </p:tgtEl>
                                      </p:cBhvr>
                                    </p:animEffect>
                                    <p:set>
                                      <p:cBhvr>
                                        <p:cTn id="170" dur="1" fill="hold">
                                          <p:stCondLst>
                                            <p:cond delay="499"/>
                                          </p:stCondLst>
                                        </p:cTn>
                                        <p:tgtEl>
                                          <p:spTgt spid="74"/>
                                        </p:tgtEl>
                                        <p:attrNameLst>
                                          <p:attrName>style.visibility</p:attrName>
                                        </p:attrNameLst>
                                      </p:cBhvr>
                                      <p:to>
                                        <p:strVal val="hidden"/>
                                      </p:to>
                                    </p:set>
                                  </p:childTnLst>
                                </p:cTn>
                              </p:par>
                              <p:par>
                                <p:cTn id="171" presetID="9" presetClass="exit" presetSubtype="0" fill="hold" nodeType="withEffect">
                                  <p:stCondLst>
                                    <p:cond delay="0"/>
                                  </p:stCondLst>
                                  <p:childTnLst>
                                    <p:animEffect transition="out" filter="dissolve">
                                      <p:cBhvr>
                                        <p:cTn id="172" dur="500"/>
                                        <p:tgtEl>
                                          <p:spTgt spid="76"/>
                                        </p:tgtEl>
                                      </p:cBhvr>
                                    </p:animEffect>
                                    <p:set>
                                      <p:cBhvr>
                                        <p:cTn id="173" dur="1" fill="hold">
                                          <p:stCondLst>
                                            <p:cond delay="499"/>
                                          </p:stCondLst>
                                        </p:cTn>
                                        <p:tgtEl>
                                          <p:spTgt spid="76"/>
                                        </p:tgtEl>
                                        <p:attrNameLst>
                                          <p:attrName>style.visibility</p:attrName>
                                        </p:attrNameLst>
                                      </p:cBhvr>
                                      <p:to>
                                        <p:strVal val="hidden"/>
                                      </p:to>
                                    </p:set>
                                  </p:childTnLst>
                                </p:cTn>
                              </p:par>
                              <p:par>
                                <p:cTn id="174" presetID="9" presetClass="exit" presetSubtype="0" fill="hold" grpId="1" nodeType="withEffect">
                                  <p:stCondLst>
                                    <p:cond delay="0"/>
                                  </p:stCondLst>
                                  <p:childTnLst>
                                    <p:animEffect transition="out" filter="dissolve">
                                      <p:cBhvr>
                                        <p:cTn id="175" dur="500"/>
                                        <p:tgtEl>
                                          <p:spTgt spid="55"/>
                                        </p:tgtEl>
                                      </p:cBhvr>
                                    </p:animEffect>
                                    <p:set>
                                      <p:cBhvr>
                                        <p:cTn id="176" dur="1" fill="hold">
                                          <p:stCondLst>
                                            <p:cond delay="499"/>
                                          </p:stCondLst>
                                        </p:cTn>
                                        <p:tgtEl>
                                          <p:spTgt spid="55"/>
                                        </p:tgtEl>
                                        <p:attrNameLst>
                                          <p:attrName>style.visibility</p:attrName>
                                        </p:attrNameLst>
                                      </p:cBhvr>
                                      <p:to>
                                        <p:strVal val="hidden"/>
                                      </p:to>
                                    </p:set>
                                  </p:childTnLst>
                                </p:cTn>
                              </p:par>
                              <p:par>
                                <p:cTn id="177" presetID="9" presetClass="exit" presetSubtype="0" fill="hold" nodeType="withEffect">
                                  <p:stCondLst>
                                    <p:cond delay="0"/>
                                  </p:stCondLst>
                                  <p:childTnLst>
                                    <p:animEffect transition="out" filter="dissolve">
                                      <p:cBhvr>
                                        <p:cTn id="178" dur="500"/>
                                        <p:tgtEl>
                                          <p:spTgt spid="58"/>
                                        </p:tgtEl>
                                      </p:cBhvr>
                                    </p:animEffect>
                                    <p:set>
                                      <p:cBhvr>
                                        <p:cTn id="179" dur="1" fill="hold">
                                          <p:stCondLst>
                                            <p:cond delay="499"/>
                                          </p:stCondLst>
                                        </p:cTn>
                                        <p:tgtEl>
                                          <p:spTgt spid="58"/>
                                        </p:tgtEl>
                                        <p:attrNameLst>
                                          <p:attrName>style.visibility</p:attrName>
                                        </p:attrNameLst>
                                      </p:cBhvr>
                                      <p:to>
                                        <p:strVal val="hidden"/>
                                      </p:to>
                                    </p:set>
                                  </p:childTnLst>
                                </p:cTn>
                              </p:par>
                              <p:par>
                                <p:cTn id="180" presetID="9" presetClass="exit" presetSubtype="0" fill="hold" grpId="1" nodeType="withEffect">
                                  <p:stCondLst>
                                    <p:cond delay="0"/>
                                  </p:stCondLst>
                                  <p:childTnLst>
                                    <p:animEffect transition="out" filter="dissolve">
                                      <p:cBhvr>
                                        <p:cTn id="181" dur="500"/>
                                        <p:tgtEl>
                                          <p:spTgt spid="56"/>
                                        </p:tgtEl>
                                      </p:cBhvr>
                                    </p:animEffect>
                                    <p:set>
                                      <p:cBhvr>
                                        <p:cTn id="182" dur="1" fill="hold">
                                          <p:stCondLst>
                                            <p:cond delay="499"/>
                                          </p:stCondLst>
                                        </p:cTn>
                                        <p:tgtEl>
                                          <p:spTgt spid="56"/>
                                        </p:tgtEl>
                                        <p:attrNameLst>
                                          <p:attrName>style.visibility</p:attrName>
                                        </p:attrNameLst>
                                      </p:cBhvr>
                                      <p:to>
                                        <p:strVal val="hidden"/>
                                      </p:to>
                                    </p:set>
                                  </p:childTnLst>
                                </p:cTn>
                              </p:par>
                              <p:par>
                                <p:cTn id="183" presetID="9" presetClass="exit" presetSubtype="0" fill="hold" nodeType="withEffect">
                                  <p:stCondLst>
                                    <p:cond delay="0"/>
                                  </p:stCondLst>
                                  <p:childTnLst>
                                    <p:animEffect transition="out" filter="dissolve">
                                      <p:cBhvr>
                                        <p:cTn id="184" dur="500"/>
                                        <p:tgtEl>
                                          <p:spTgt spid="93"/>
                                        </p:tgtEl>
                                      </p:cBhvr>
                                    </p:animEffect>
                                    <p:set>
                                      <p:cBhvr>
                                        <p:cTn id="185" dur="1" fill="hold">
                                          <p:stCondLst>
                                            <p:cond delay="499"/>
                                          </p:stCondLst>
                                        </p:cTn>
                                        <p:tgtEl>
                                          <p:spTgt spid="93"/>
                                        </p:tgtEl>
                                        <p:attrNameLst>
                                          <p:attrName>style.visibility</p:attrName>
                                        </p:attrNameLst>
                                      </p:cBhvr>
                                      <p:to>
                                        <p:strVal val="hidden"/>
                                      </p:to>
                                    </p:set>
                                  </p:childTnLst>
                                </p:cTn>
                              </p:par>
                              <p:par>
                                <p:cTn id="186" presetID="9" presetClass="exit" presetSubtype="0" fill="hold" nodeType="withEffect">
                                  <p:stCondLst>
                                    <p:cond delay="0"/>
                                  </p:stCondLst>
                                  <p:childTnLst>
                                    <p:animEffect transition="out" filter="dissolve">
                                      <p:cBhvr>
                                        <p:cTn id="187" dur="500"/>
                                        <p:tgtEl>
                                          <p:spTgt spid="94"/>
                                        </p:tgtEl>
                                      </p:cBhvr>
                                    </p:animEffect>
                                    <p:set>
                                      <p:cBhvr>
                                        <p:cTn id="188" dur="1" fill="hold">
                                          <p:stCondLst>
                                            <p:cond delay="499"/>
                                          </p:stCondLst>
                                        </p:cTn>
                                        <p:tgtEl>
                                          <p:spTgt spid="94"/>
                                        </p:tgtEl>
                                        <p:attrNameLst>
                                          <p:attrName>style.visibility</p:attrName>
                                        </p:attrNameLst>
                                      </p:cBhvr>
                                      <p:to>
                                        <p:strVal val="hidden"/>
                                      </p:to>
                                    </p:set>
                                  </p:childTnLst>
                                </p:cTn>
                              </p:par>
                              <p:par>
                                <p:cTn id="189" presetID="9" presetClass="exit" presetSubtype="0" fill="hold" nodeType="withEffect">
                                  <p:stCondLst>
                                    <p:cond delay="0"/>
                                  </p:stCondLst>
                                  <p:childTnLst>
                                    <p:animEffect transition="out" filter="dissolve">
                                      <p:cBhvr>
                                        <p:cTn id="190" dur="500"/>
                                        <p:tgtEl>
                                          <p:spTgt spid="95"/>
                                        </p:tgtEl>
                                      </p:cBhvr>
                                    </p:animEffect>
                                    <p:set>
                                      <p:cBhvr>
                                        <p:cTn id="191" dur="1" fill="hold">
                                          <p:stCondLst>
                                            <p:cond delay="499"/>
                                          </p:stCondLst>
                                        </p:cTn>
                                        <p:tgtEl>
                                          <p:spTgt spid="95"/>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9" presetClass="exit" presetSubtype="0" fill="hold" grpId="1" nodeType="clickEffect">
                                  <p:stCondLst>
                                    <p:cond delay="0"/>
                                  </p:stCondLst>
                                  <p:childTnLst>
                                    <p:animEffect transition="out" filter="dissolve">
                                      <p:cBhvr>
                                        <p:cTn id="195" dur="500"/>
                                        <p:tgtEl>
                                          <p:spTgt spid="121"/>
                                        </p:tgtEl>
                                      </p:cBhvr>
                                    </p:animEffect>
                                    <p:set>
                                      <p:cBhvr>
                                        <p:cTn id="196" dur="1" fill="hold">
                                          <p:stCondLst>
                                            <p:cond delay="499"/>
                                          </p:stCondLst>
                                        </p:cTn>
                                        <p:tgtEl>
                                          <p:spTgt spid="121"/>
                                        </p:tgtEl>
                                        <p:attrNameLst>
                                          <p:attrName>style.visibility</p:attrName>
                                        </p:attrNameLst>
                                      </p:cBhvr>
                                      <p:to>
                                        <p:strVal val="hidden"/>
                                      </p:to>
                                    </p:set>
                                  </p:childTnLst>
                                </p:cTn>
                              </p:par>
                              <p:par>
                                <p:cTn id="197" presetID="9" presetClass="exit" presetSubtype="0" fill="hold" nodeType="withEffect">
                                  <p:stCondLst>
                                    <p:cond delay="0"/>
                                  </p:stCondLst>
                                  <p:childTnLst>
                                    <p:animEffect transition="out" filter="dissolve">
                                      <p:cBhvr>
                                        <p:cTn id="198" dur="500"/>
                                        <p:tgtEl>
                                          <p:spTgt spid="122"/>
                                        </p:tgtEl>
                                      </p:cBhvr>
                                    </p:animEffect>
                                    <p:set>
                                      <p:cBhvr>
                                        <p:cTn id="199" dur="1" fill="hold">
                                          <p:stCondLst>
                                            <p:cond delay="499"/>
                                          </p:stCondLst>
                                        </p:cTn>
                                        <p:tgtEl>
                                          <p:spTgt spid="122"/>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2" presetClass="entr" presetSubtype="4" fill="hold" nodeType="clickEffect">
                                  <p:stCondLst>
                                    <p:cond delay="0"/>
                                  </p:stCondLst>
                                  <p:childTnLst>
                                    <p:set>
                                      <p:cBhvr>
                                        <p:cTn id="203" dur="1" fill="hold">
                                          <p:stCondLst>
                                            <p:cond delay="0"/>
                                          </p:stCondLst>
                                        </p:cTn>
                                        <p:tgtEl>
                                          <p:spTgt spid="78"/>
                                        </p:tgtEl>
                                        <p:attrNameLst>
                                          <p:attrName>style.visibility</p:attrName>
                                        </p:attrNameLst>
                                      </p:cBhvr>
                                      <p:to>
                                        <p:strVal val="visible"/>
                                      </p:to>
                                    </p:set>
                                    <p:anim calcmode="lin" valueType="num">
                                      <p:cBhvr additive="base">
                                        <p:cTn id="204" dur="500" fill="hold"/>
                                        <p:tgtEl>
                                          <p:spTgt spid="78"/>
                                        </p:tgtEl>
                                        <p:attrNameLst>
                                          <p:attrName>ppt_x</p:attrName>
                                        </p:attrNameLst>
                                      </p:cBhvr>
                                      <p:tavLst>
                                        <p:tav tm="0">
                                          <p:val>
                                            <p:strVal val="#ppt_x"/>
                                          </p:val>
                                        </p:tav>
                                        <p:tav tm="100000">
                                          <p:val>
                                            <p:strVal val="#ppt_x"/>
                                          </p:val>
                                        </p:tav>
                                      </p:tavLst>
                                    </p:anim>
                                    <p:anim calcmode="lin" valueType="num">
                                      <p:cBhvr additive="base">
                                        <p:cTn id="205" dur="500" fill="hold"/>
                                        <p:tgtEl>
                                          <p:spTgt spid="78"/>
                                        </p:tgtEl>
                                        <p:attrNameLst>
                                          <p:attrName>ppt_y</p:attrName>
                                        </p:attrNameLst>
                                      </p:cBhvr>
                                      <p:tavLst>
                                        <p:tav tm="0">
                                          <p:val>
                                            <p:strVal val="1+#ppt_h/2"/>
                                          </p:val>
                                        </p:tav>
                                        <p:tav tm="100000">
                                          <p:val>
                                            <p:strVal val="#ppt_y"/>
                                          </p:val>
                                        </p:tav>
                                      </p:tavLst>
                                    </p:anim>
                                  </p:childTnLst>
                                </p:cTn>
                              </p:par>
                              <p:par>
                                <p:cTn id="206" presetID="2" presetClass="entr" presetSubtype="4" fill="hold" nodeType="withEffect">
                                  <p:stCondLst>
                                    <p:cond delay="0"/>
                                  </p:stCondLst>
                                  <p:childTnLst>
                                    <p:set>
                                      <p:cBhvr>
                                        <p:cTn id="207" dur="1" fill="hold">
                                          <p:stCondLst>
                                            <p:cond delay="0"/>
                                          </p:stCondLst>
                                        </p:cTn>
                                        <p:tgtEl>
                                          <p:spTgt spid="74"/>
                                        </p:tgtEl>
                                        <p:attrNameLst>
                                          <p:attrName>style.visibility</p:attrName>
                                        </p:attrNameLst>
                                      </p:cBhvr>
                                      <p:to>
                                        <p:strVal val="visible"/>
                                      </p:to>
                                    </p:set>
                                    <p:anim calcmode="lin" valueType="num">
                                      <p:cBhvr additive="base">
                                        <p:cTn id="208" dur="500" fill="hold"/>
                                        <p:tgtEl>
                                          <p:spTgt spid="74"/>
                                        </p:tgtEl>
                                        <p:attrNameLst>
                                          <p:attrName>ppt_x</p:attrName>
                                        </p:attrNameLst>
                                      </p:cBhvr>
                                      <p:tavLst>
                                        <p:tav tm="0">
                                          <p:val>
                                            <p:strVal val="#ppt_x"/>
                                          </p:val>
                                        </p:tav>
                                        <p:tav tm="100000">
                                          <p:val>
                                            <p:strVal val="#ppt_x"/>
                                          </p:val>
                                        </p:tav>
                                      </p:tavLst>
                                    </p:anim>
                                    <p:anim calcmode="lin" valueType="num">
                                      <p:cBhvr additive="base">
                                        <p:cTn id="209" dur="500" fill="hold"/>
                                        <p:tgtEl>
                                          <p:spTgt spid="74"/>
                                        </p:tgtEl>
                                        <p:attrNameLst>
                                          <p:attrName>ppt_y</p:attrName>
                                        </p:attrNameLst>
                                      </p:cBhvr>
                                      <p:tavLst>
                                        <p:tav tm="0">
                                          <p:val>
                                            <p:strVal val="1+#ppt_h/2"/>
                                          </p:val>
                                        </p:tav>
                                        <p:tav tm="100000">
                                          <p:val>
                                            <p:strVal val="#ppt_y"/>
                                          </p:val>
                                        </p:tav>
                                      </p:tavLst>
                                    </p:anim>
                                  </p:childTnLst>
                                </p:cTn>
                              </p:par>
                              <p:par>
                                <p:cTn id="210" presetID="2" presetClass="entr" presetSubtype="4" fill="hold" nodeType="withEffect">
                                  <p:stCondLst>
                                    <p:cond delay="0"/>
                                  </p:stCondLst>
                                  <p:childTnLst>
                                    <p:set>
                                      <p:cBhvr>
                                        <p:cTn id="211" dur="1" fill="hold">
                                          <p:stCondLst>
                                            <p:cond delay="0"/>
                                          </p:stCondLst>
                                        </p:cTn>
                                        <p:tgtEl>
                                          <p:spTgt spid="76"/>
                                        </p:tgtEl>
                                        <p:attrNameLst>
                                          <p:attrName>style.visibility</p:attrName>
                                        </p:attrNameLst>
                                      </p:cBhvr>
                                      <p:to>
                                        <p:strVal val="visible"/>
                                      </p:to>
                                    </p:set>
                                    <p:anim calcmode="lin" valueType="num">
                                      <p:cBhvr additive="base">
                                        <p:cTn id="212" dur="500" fill="hold"/>
                                        <p:tgtEl>
                                          <p:spTgt spid="76"/>
                                        </p:tgtEl>
                                        <p:attrNameLst>
                                          <p:attrName>ppt_x</p:attrName>
                                        </p:attrNameLst>
                                      </p:cBhvr>
                                      <p:tavLst>
                                        <p:tav tm="0">
                                          <p:val>
                                            <p:strVal val="#ppt_x"/>
                                          </p:val>
                                        </p:tav>
                                        <p:tav tm="100000">
                                          <p:val>
                                            <p:strVal val="#ppt_x"/>
                                          </p:val>
                                        </p:tav>
                                      </p:tavLst>
                                    </p:anim>
                                    <p:anim calcmode="lin" valueType="num">
                                      <p:cBhvr additive="base">
                                        <p:cTn id="213" dur="500" fill="hold"/>
                                        <p:tgtEl>
                                          <p:spTgt spid="76"/>
                                        </p:tgtEl>
                                        <p:attrNameLst>
                                          <p:attrName>ppt_y</p:attrName>
                                        </p:attrNameLst>
                                      </p:cBhvr>
                                      <p:tavLst>
                                        <p:tav tm="0">
                                          <p:val>
                                            <p:strVal val="1+#ppt_h/2"/>
                                          </p:val>
                                        </p:tav>
                                        <p:tav tm="100000">
                                          <p:val>
                                            <p:strVal val="#ppt_y"/>
                                          </p:val>
                                        </p:tav>
                                      </p:tavLst>
                                    </p:anim>
                                  </p:childTnLst>
                                </p:cTn>
                              </p:par>
                              <p:par>
                                <p:cTn id="214" presetID="2" presetClass="entr" presetSubtype="4" fill="hold" grpId="2" nodeType="withEffect">
                                  <p:stCondLst>
                                    <p:cond delay="0"/>
                                  </p:stCondLst>
                                  <p:childTnLst>
                                    <p:set>
                                      <p:cBhvr>
                                        <p:cTn id="215" dur="1" fill="hold">
                                          <p:stCondLst>
                                            <p:cond delay="0"/>
                                          </p:stCondLst>
                                        </p:cTn>
                                        <p:tgtEl>
                                          <p:spTgt spid="43"/>
                                        </p:tgtEl>
                                        <p:attrNameLst>
                                          <p:attrName>style.visibility</p:attrName>
                                        </p:attrNameLst>
                                      </p:cBhvr>
                                      <p:to>
                                        <p:strVal val="visible"/>
                                      </p:to>
                                    </p:set>
                                    <p:anim calcmode="lin" valueType="num">
                                      <p:cBhvr additive="base">
                                        <p:cTn id="216" dur="500" fill="hold"/>
                                        <p:tgtEl>
                                          <p:spTgt spid="43"/>
                                        </p:tgtEl>
                                        <p:attrNameLst>
                                          <p:attrName>ppt_x</p:attrName>
                                        </p:attrNameLst>
                                      </p:cBhvr>
                                      <p:tavLst>
                                        <p:tav tm="0">
                                          <p:val>
                                            <p:strVal val="#ppt_x"/>
                                          </p:val>
                                        </p:tav>
                                        <p:tav tm="100000">
                                          <p:val>
                                            <p:strVal val="#ppt_x"/>
                                          </p:val>
                                        </p:tav>
                                      </p:tavLst>
                                    </p:anim>
                                    <p:anim calcmode="lin" valueType="num">
                                      <p:cBhvr additive="base">
                                        <p:cTn id="217" dur="500" fill="hold"/>
                                        <p:tgtEl>
                                          <p:spTgt spid="43"/>
                                        </p:tgtEl>
                                        <p:attrNameLst>
                                          <p:attrName>ppt_y</p:attrName>
                                        </p:attrNameLst>
                                      </p:cBhvr>
                                      <p:tavLst>
                                        <p:tav tm="0">
                                          <p:val>
                                            <p:strVal val="1+#ppt_h/2"/>
                                          </p:val>
                                        </p:tav>
                                        <p:tav tm="100000">
                                          <p:val>
                                            <p:strVal val="#ppt_y"/>
                                          </p:val>
                                        </p:tav>
                                      </p:tavLst>
                                    </p:anim>
                                  </p:childTnLst>
                                </p:cTn>
                              </p:par>
                              <p:par>
                                <p:cTn id="218" presetID="2" presetClass="entr" presetSubtype="4" fill="hold" grpId="2" nodeType="withEffect">
                                  <p:stCondLst>
                                    <p:cond delay="0"/>
                                  </p:stCondLst>
                                  <p:childTnLst>
                                    <p:set>
                                      <p:cBhvr>
                                        <p:cTn id="219" dur="1" fill="hold">
                                          <p:stCondLst>
                                            <p:cond delay="0"/>
                                          </p:stCondLst>
                                        </p:cTn>
                                        <p:tgtEl>
                                          <p:spTgt spid="55"/>
                                        </p:tgtEl>
                                        <p:attrNameLst>
                                          <p:attrName>style.visibility</p:attrName>
                                        </p:attrNameLst>
                                      </p:cBhvr>
                                      <p:to>
                                        <p:strVal val="visible"/>
                                      </p:to>
                                    </p:set>
                                    <p:anim calcmode="lin" valueType="num">
                                      <p:cBhvr additive="base">
                                        <p:cTn id="220" dur="500" fill="hold"/>
                                        <p:tgtEl>
                                          <p:spTgt spid="55"/>
                                        </p:tgtEl>
                                        <p:attrNameLst>
                                          <p:attrName>ppt_x</p:attrName>
                                        </p:attrNameLst>
                                      </p:cBhvr>
                                      <p:tavLst>
                                        <p:tav tm="0">
                                          <p:val>
                                            <p:strVal val="#ppt_x"/>
                                          </p:val>
                                        </p:tav>
                                        <p:tav tm="100000">
                                          <p:val>
                                            <p:strVal val="#ppt_x"/>
                                          </p:val>
                                        </p:tav>
                                      </p:tavLst>
                                    </p:anim>
                                    <p:anim calcmode="lin" valueType="num">
                                      <p:cBhvr additive="base">
                                        <p:cTn id="221"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10" presetClass="entr" presetSubtype="0" fill="hold" nodeType="clickEffect">
                                  <p:stCondLst>
                                    <p:cond delay="0"/>
                                  </p:stCondLst>
                                  <p:childTnLst>
                                    <p:set>
                                      <p:cBhvr>
                                        <p:cTn id="225" dur="1" fill="hold">
                                          <p:stCondLst>
                                            <p:cond delay="0"/>
                                          </p:stCondLst>
                                        </p:cTn>
                                        <p:tgtEl>
                                          <p:spTgt spid="50"/>
                                        </p:tgtEl>
                                        <p:attrNameLst>
                                          <p:attrName>style.visibility</p:attrName>
                                        </p:attrNameLst>
                                      </p:cBhvr>
                                      <p:to>
                                        <p:strVal val="visible"/>
                                      </p:to>
                                    </p:set>
                                    <p:animEffect transition="in" filter="fade">
                                      <p:cBhvr>
                                        <p:cTn id="226" dur="500"/>
                                        <p:tgtEl>
                                          <p:spTgt spid="50"/>
                                        </p:tgtEl>
                                      </p:cBhvr>
                                    </p:animEffect>
                                  </p:childTnLst>
                                </p:cTn>
                              </p:par>
                              <p:par>
                                <p:cTn id="227" presetID="10" presetClass="entr" presetSubtype="0" fill="hold" grpId="2" nodeType="withEffect">
                                  <p:stCondLst>
                                    <p:cond delay="0"/>
                                  </p:stCondLst>
                                  <p:childTnLst>
                                    <p:set>
                                      <p:cBhvr>
                                        <p:cTn id="228" dur="1" fill="hold">
                                          <p:stCondLst>
                                            <p:cond delay="0"/>
                                          </p:stCondLst>
                                        </p:cTn>
                                        <p:tgtEl>
                                          <p:spTgt spid="45"/>
                                        </p:tgtEl>
                                        <p:attrNameLst>
                                          <p:attrName>style.visibility</p:attrName>
                                        </p:attrNameLst>
                                      </p:cBhvr>
                                      <p:to>
                                        <p:strVal val="visible"/>
                                      </p:to>
                                    </p:set>
                                    <p:animEffect transition="in" filter="fade">
                                      <p:cBhvr>
                                        <p:cTn id="229" dur="500"/>
                                        <p:tgtEl>
                                          <p:spTgt spid="45"/>
                                        </p:tgtEl>
                                      </p:cBhvr>
                                    </p:animEffect>
                                  </p:childTnLst>
                                </p:cTn>
                              </p:par>
                              <p:par>
                                <p:cTn id="230" presetID="10" presetClass="entr" presetSubtype="0" fill="hold" nodeType="withEffect">
                                  <p:stCondLst>
                                    <p:cond delay="0"/>
                                  </p:stCondLst>
                                  <p:childTnLst>
                                    <p:set>
                                      <p:cBhvr>
                                        <p:cTn id="231" dur="1" fill="hold">
                                          <p:stCondLst>
                                            <p:cond delay="0"/>
                                          </p:stCondLst>
                                        </p:cTn>
                                        <p:tgtEl>
                                          <p:spTgt spid="58"/>
                                        </p:tgtEl>
                                        <p:attrNameLst>
                                          <p:attrName>style.visibility</p:attrName>
                                        </p:attrNameLst>
                                      </p:cBhvr>
                                      <p:to>
                                        <p:strVal val="visible"/>
                                      </p:to>
                                    </p:set>
                                    <p:animEffect transition="in" filter="fade">
                                      <p:cBhvr>
                                        <p:cTn id="232" dur="500"/>
                                        <p:tgtEl>
                                          <p:spTgt spid="58"/>
                                        </p:tgtEl>
                                      </p:cBhvr>
                                    </p:animEffect>
                                  </p:childTnLst>
                                </p:cTn>
                              </p:par>
                              <p:par>
                                <p:cTn id="233" presetID="10" presetClass="entr" presetSubtype="0" fill="hold" grpId="2" nodeType="withEffect">
                                  <p:stCondLst>
                                    <p:cond delay="0"/>
                                  </p:stCondLst>
                                  <p:childTnLst>
                                    <p:set>
                                      <p:cBhvr>
                                        <p:cTn id="234" dur="1" fill="hold">
                                          <p:stCondLst>
                                            <p:cond delay="0"/>
                                          </p:stCondLst>
                                        </p:cTn>
                                        <p:tgtEl>
                                          <p:spTgt spid="56"/>
                                        </p:tgtEl>
                                        <p:attrNameLst>
                                          <p:attrName>style.visibility</p:attrName>
                                        </p:attrNameLst>
                                      </p:cBhvr>
                                      <p:to>
                                        <p:strVal val="visible"/>
                                      </p:to>
                                    </p:set>
                                    <p:animEffect transition="in" filter="fade">
                                      <p:cBhvr>
                                        <p:cTn id="235" dur="500"/>
                                        <p:tgtEl>
                                          <p:spTgt spid="56"/>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62"/>
                                        </p:tgtEl>
                                        <p:attrNameLst>
                                          <p:attrName>style.visibility</p:attrName>
                                        </p:attrNameLst>
                                      </p:cBhvr>
                                      <p:to>
                                        <p:strVal val="visible"/>
                                      </p:to>
                                    </p:set>
                                    <p:animEffect transition="in" filter="dissolve">
                                      <p:cBhvr>
                                        <p:cTn id="240" dur="500"/>
                                        <p:tgtEl>
                                          <p:spTgt spid="62"/>
                                        </p:tgtEl>
                                      </p:cBhvr>
                                    </p:animEffect>
                                  </p:childTnLst>
                                </p:cTn>
                              </p:par>
                              <p:par>
                                <p:cTn id="241" presetID="9" presetClass="entr" presetSubtype="0" fill="hold" nodeType="withEffect">
                                  <p:stCondLst>
                                    <p:cond delay="0"/>
                                  </p:stCondLst>
                                  <p:childTnLst>
                                    <p:set>
                                      <p:cBhvr>
                                        <p:cTn id="242" dur="1" fill="hold">
                                          <p:stCondLst>
                                            <p:cond delay="0"/>
                                          </p:stCondLst>
                                        </p:cTn>
                                        <p:tgtEl>
                                          <p:spTgt spid="64"/>
                                        </p:tgtEl>
                                        <p:attrNameLst>
                                          <p:attrName>style.visibility</p:attrName>
                                        </p:attrNameLst>
                                      </p:cBhvr>
                                      <p:to>
                                        <p:strVal val="visible"/>
                                      </p:to>
                                    </p:set>
                                    <p:animEffect transition="in" filter="dissolve">
                                      <p:cBhvr>
                                        <p:cTn id="243" dur="500"/>
                                        <p:tgtEl>
                                          <p:spTgt spid="64"/>
                                        </p:tgtEl>
                                      </p:cBhvr>
                                    </p:animEffect>
                                  </p:childTnLst>
                                </p:cTn>
                              </p:par>
                              <p:par>
                                <p:cTn id="244" presetID="9" presetClass="entr" presetSubtype="0" fill="hold" nodeType="withEffect">
                                  <p:stCondLst>
                                    <p:cond delay="0"/>
                                  </p:stCondLst>
                                  <p:childTnLst>
                                    <p:set>
                                      <p:cBhvr>
                                        <p:cTn id="245" dur="1" fill="hold">
                                          <p:stCondLst>
                                            <p:cond delay="0"/>
                                          </p:stCondLst>
                                        </p:cTn>
                                        <p:tgtEl>
                                          <p:spTgt spid="68"/>
                                        </p:tgtEl>
                                        <p:attrNameLst>
                                          <p:attrName>style.visibility</p:attrName>
                                        </p:attrNameLst>
                                      </p:cBhvr>
                                      <p:to>
                                        <p:strVal val="visible"/>
                                      </p:to>
                                    </p:set>
                                    <p:animEffect transition="in" filter="dissolve">
                                      <p:cBhvr>
                                        <p:cTn id="246" dur="500"/>
                                        <p:tgtEl>
                                          <p:spTgt spid="68"/>
                                        </p:tgtEl>
                                      </p:cBhvr>
                                    </p:animEffect>
                                  </p:childTnLst>
                                </p:cTn>
                              </p:par>
                              <p:par>
                                <p:cTn id="247" presetID="9" presetClass="entr" presetSubtype="0" fill="hold" nodeType="withEffect">
                                  <p:stCondLst>
                                    <p:cond delay="0"/>
                                  </p:stCondLst>
                                  <p:childTnLst>
                                    <p:set>
                                      <p:cBhvr>
                                        <p:cTn id="248" dur="1" fill="hold">
                                          <p:stCondLst>
                                            <p:cond delay="0"/>
                                          </p:stCondLst>
                                        </p:cTn>
                                        <p:tgtEl>
                                          <p:spTgt spid="93"/>
                                        </p:tgtEl>
                                        <p:attrNameLst>
                                          <p:attrName>style.visibility</p:attrName>
                                        </p:attrNameLst>
                                      </p:cBhvr>
                                      <p:to>
                                        <p:strVal val="visible"/>
                                      </p:to>
                                    </p:set>
                                    <p:animEffect transition="in" filter="dissolve">
                                      <p:cBhvr>
                                        <p:cTn id="249" dur="500"/>
                                        <p:tgtEl>
                                          <p:spTgt spid="93"/>
                                        </p:tgtEl>
                                      </p:cBhvr>
                                    </p:animEffect>
                                  </p:childTnLst>
                                </p:cTn>
                              </p:par>
                              <p:par>
                                <p:cTn id="250" presetID="9" presetClass="entr" presetSubtype="0" fill="hold" nodeType="withEffect">
                                  <p:stCondLst>
                                    <p:cond delay="0"/>
                                  </p:stCondLst>
                                  <p:childTnLst>
                                    <p:set>
                                      <p:cBhvr>
                                        <p:cTn id="251" dur="1" fill="hold">
                                          <p:stCondLst>
                                            <p:cond delay="0"/>
                                          </p:stCondLst>
                                        </p:cTn>
                                        <p:tgtEl>
                                          <p:spTgt spid="94"/>
                                        </p:tgtEl>
                                        <p:attrNameLst>
                                          <p:attrName>style.visibility</p:attrName>
                                        </p:attrNameLst>
                                      </p:cBhvr>
                                      <p:to>
                                        <p:strVal val="visible"/>
                                      </p:to>
                                    </p:set>
                                    <p:animEffect transition="in" filter="dissolve">
                                      <p:cBhvr>
                                        <p:cTn id="252" dur="500"/>
                                        <p:tgtEl>
                                          <p:spTgt spid="94"/>
                                        </p:tgtEl>
                                      </p:cBhvr>
                                    </p:animEffect>
                                  </p:childTnLst>
                                </p:cTn>
                              </p:par>
                              <p:par>
                                <p:cTn id="253" presetID="9" presetClass="entr" presetSubtype="0" fill="hold" nodeType="withEffect">
                                  <p:stCondLst>
                                    <p:cond delay="0"/>
                                  </p:stCondLst>
                                  <p:childTnLst>
                                    <p:set>
                                      <p:cBhvr>
                                        <p:cTn id="254" dur="1" fill="hold">
                                          <p:stCondLst>
                                            <p:cond delay="0"/>
                                          </p:stCondLst>
                                        </p:cTn>
                                        <p:tgtEl>
                                          <p:spTgt spid="95"/>
                                        </p:tgtEl>
                                        <p:attrNameLst>
                                          <p:attrName>style.visibility</p:attrName>
                                        </p:attrNameLst>
                                      </p:cBhvr>
                                      <p:to>
                                        <p:strVal val="visible"/>
                                      </p:to>
                                    </p:set>
                                    <p:animEffect transition="in" filter="dissolve">
                                      <p:cBhvr>
                                        <p:cTn id="255" dur="500"/>
                                        <p:tgtEl>
                                          <p:spTgt spid="95"/>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xit" presetSubtype="0" fill="hold" nodeType="clickEffect">
                                  <p:stCondLst>
                                    <p:cond delay="0"/>
                                  </p:stCondLst>
                                  <p:childTnLst>
                                    <p:animEffect transition="out" filter="dissolve">
                                      <p:cBhvr>
                                        <p:cTn id="259" dur="500"/>
                                        <p:tgtEl>
                                          <p:spTgt spid="62"/>
                                        </p:tgtEl>
                                      </p:cBhvr>
                                    </p:animEffect>
                                    <p:set>
                                      <p:cBhvr>
                                        <p:cTn id="260" dur="1" fill="hold">
                                          <p:stCondLst>
                                            <p:cond delay="499"/>
                                          </p:stCondLst>
                                        </p:cTn>
                                        <p:tgtEl>
                                          <p:spTgt spid="62"/>
                                        </p:tgtEl>
                                        <p:attrNameLst>
                                          <p:attrName>style.visibility</p:attrName>
                                        </p:attrNameLst>
                                      </p:cBhvr>
                                      <p:to>
                                        <p:strVal val="hidden"/>
                                      </p:to>
                                    </p:set>
                                  </p:childTnLst>
                                </p:cTn>
                              </p:par>
                              <p:par>
                                <p:cTn id="261" presetID="9" presetClass="exit" presetSubtype="0" fill="hold" nodeType="withEffect">
                                  <p:stCondLst>
                                    <p:cond delay="0"/>
                                  </p:stCondLst>
                                  <p:childTnLst>
                                    <p:animEffect transition="out" filter="dissolve">
                                      <p:cBhvr>
                                        <p:cTn id="262" dur="500"/>
                                        <p:tgtEl>
                                          <p:spTgt spid="64"/>
                                        </p:tgtEl>
                                      </p:cBhvr>
                                    </p:animEffect>
                                    <p:set>
                                      <p:cBhvr>
                                        <p:cTn id="263" dur="1" fill="hold">
                                          <p:stCondLst>
                                            <p:cond delay="499"/>
                                          </p:stCondLst>
                                        </p:cTn>
                                        <p:tgtEl>
                                          <p:spTgt spid="64"/>
                                        </p:tgtEl>
                                        <p:attrNameLst>
                                          <p:attrName>style.visibility</p:attrName>
                                        </p:attrNameLst>
                                      </p:cBhvr>
                                      <p:to>
                                        <p:strVal val="hidden"/>
                                      </p:to>
                                    </p:set>
                                  </p:childTnLst>
                                </p:cTn>
                              </p:par>
                              <p:par>
                                <p:cTn id="264" presetID="9" presetClass="exit" presetSubtype="0" fill="hold" nodeType="withEffect">
                                  <p:stCondLst>
                                    <p:cond delay="0"/>
                                  </p:stCondLst>
                                  <p:childTnLst>
                                    <p:animEffect transition="out" filter="dissolve">
                                      <p:cBhvr>
                                        <p:cTn id="265" dur="500"/>
                                        <p:tgtEl>
                                          <p:spTgt spid="68"/>
                                        </p:tgtEl>
                                      </p:cBhvr>
                                    </p:animEffect>
                                    <p:set>
                                      <p:cBhvr>
                                        <p:cTn id="266" dur="1" fill="hold">
                                          <p:stCondLst>
                                            <p:cond delay="499"/>
                                          </p:stCondLst>
                                        </p:cTn>
                                        <p:tgtEl>
                                          <p:spTgt spid="68"/>
                                        </p:tgtEl>
                                        <p:attrNameLst>
                                          <p:attrName>style.visibility</p:attrName>
                                        </p:attrNameLst>
                                      </p:cBhvr>
                                      <p:to>
                                        <p:strVal val="hidden"/>
                                      </p:to>
                                    </p:set>
                                  </p:childTnLst>
                                </p:cTn>
                              </p:par>
                              <p:par>
                                <p:cTn id="267" presetID="9" presetClass="exit" presetSubtype="0" fill="hold" nodeType="withEffect">
                                  <p:stCondLst>
                                    <p:cond delay="0"/>
                                  </p:stCondLst>
                                  <p:childTnLst>
                                    <p:animEffect transition="out" filter="dissolve">
                                      <p:cBhvr>
                                        <p:cTn id="268" dur="500"/>
                                        <p:tgtEl>
                                          <p:spTgt spid="93"/>
                                        </p:tgtEl>
                                      </p:cBhvr>
                                    </p:animEffect>
                                    <p:set>
                                      <p:cBhvr>
                                        <p:cTn id="269" dur="1" fill="hold">
                                          <p:stCondLst>
                                            <p:cond delay="499"/>
                                          </p:stCondLst>
                                        </p:cTn>
                                        <p:tgtEl>
                                          <p:spTgt spid="93"/>
                                        </p:tgtEl>
                                        <p:attrNameLst>
                                          <p:attrName>style.visibility</p:attrName>
                                        </p:attrNameLst>
                                      </p:cBhvr>
                                      <p:to>
                                        <p:strVal val="hidden"/>
                                      </p:to>
                                    </p:set>
                                  </p:childTnLst>
                                </p:cTn>
                              </p:par>
                              <p:par>
                                <p:cTn id="270" presetID="9" presetClass="exit" presetSubtype="0" fill="hold" nodeType="withEffect">
                                  <p:stCondLst>
                                    <p:cond delay="0"/>
                                  </p:stCondLst>
                                  <p:childTnLst>
                                    <p:animEffect transition="out" filter="dissolve">
                                      <p:cBhvr>
                                        <p:cTn id="271" dur="500"/>
                                        <p:tgtEl>
                                          <p:spTgt spid="94"/>
                                        </p:tgtEl>
                                      </p:cBhvr>
                                    </p:animEffect>
                                    <p:set>
                                      <p:cBhvr>
                                        <p:cTn id="272" dur="1" fill="hold">
                                          <p:stCondLst>
                                            <p:cond delay="499"/>
                                          </p:stCondLst>
                                        </p:cTn>
                                        <p:tgtEl>
                                          <p:spTgt spid="94"/>
                                        </p:tgtEl>
                                        <p:attrNameLst>
                                          <p:attrName>style.visibility</p:attrName>
                                        </p:attrNameLst>
                                      </p:cBhvr>
                                      <p:to>
                                        <p:strVal val="hidden"/>
                                      </p:to>
                                    </p:set>
                                  </p:childTnLst>
                                </p:cTn>
                              </p:par>
                              <p:par>
                                <p:cTn id="273" presetID="9" presetClass="exit" presetSubtype="0" fill="hold" nodeType="withEffect">
                                  <p:stCondLst>
                                    <p:cond delay="0"/>
                                  </p:stCondLst>
                                  <p:childTnLst>
                                    <p:animEffect transition="out" filter="dissolve">
                                      <p:cBhvr>
                                        <p:cTn id="274" dur="500"/>
                                        <p:tgtEl>
                                          <p:spTgt spid="95"/>
                                        </p:tgtEl>
                                      </p:cBhvr>
                                    </p:animEffect>
                                    <p:set>
                                      <p:cBhvr>
                                        <p:cTn id="275" dur="1" fill="hold">
                                          <p:stCondLst>
                                            <p:cond delay="499"/>
                                          </p:stCondLst>
                                        </p:cTn>
                                        <p:tgtEl>
                                          <p:spTgt spid="95"/>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12" presetClass="entr" presetSubtype="4" fill="hold" nodeType="clickEffect">
                                  <p:stCondLst>
                                    <p:cond delay="0"/>
                                  </p:stCondLst>
                                  <p:childTnLst>
                                    <p:set>
                                      <p:cBhvr>
                                        <p:cTn id="279" dur="1" fill="hold">
                                          <p:stCondLst>
                                            <p:cond delay="0"/>
                                          </p:stCondLst>
                                        </p:cTn>
                                        <p:tgtEl>
                                          <p:spTgt spid="51"/>
                                        </p:tgtEl>
                                        <p:attrNameLst>
                                          <p:attrName>style.visibility</p:attrName>
                                        </p:attrNameLst>
                                      </p:cBhvr>
                                      <p:to>
                                        <p:strVal val="visible"/>
                                      </p:to>
                                    </p:set>
                                    <p:anim calcmode="lin" valueType="num">
                                      <p:cBhvr additive="base">
                                        <p:cTn id="280" dur="500"/>
                                        <p:tgtEl>
                                          <p:spTgt spid="51"/>
                                        </p:tgtEl>
                                        <p:attrNameLst>
                                          <p:attrName>ppt_y</p:attrName>
                                        </p:attrNameLst>
                                      </p:cBhvr>
                                      <p:tavLst>
                                        <p:tav tm="0">
                                          <p:val>
                                            <p:strVal val="#ppt_y+#ppt_h*1.125000"/>
                                          </p:val>
                                        </p:tav>
                                        <p:tav tm="100000">
                                          <p:val>
                                            <p:strVal val="#ppt_y"/>
                                          </p:val>
                                        </p:tav>
                                      </p:tavLst>
                                    </p:anim>
                                    <p:animEffect transition="in" filter="wipe(up)">
                                      <p:cBhvr>
                                        <p:cTn id="281" dur="500"/>
                                        <p:tgtEl>
                                          <p:spTgt spid="51"/>
                                        </p:tgtEl>
                                      </p:cBhvr>
                                    </p:animEffect>
                                  </p:childTnLst>
                                </p:cTn>
                              </p:par>
                              <p:par>
                                <p:cTn id="282" presetID="12" presetClass="entr" presetSubtype="4" fill="hold" nodeType="withEffect">
                                  <p:stCondLst>
                                    <p:cond delay="0"/>
                                  </p:stCondLst>
                                  <p:childTnLst>
                                    <p:set>
                                      <p:cBhvr>
                                        <p:cTn id="283" dur="1" fill="hold">
                                          <p:stCondLst>
                                            <p:cond delay="0"/>
                                          </p:stCondLst>
                                        </p:cTn>
                                        <p:tgtEl>
                                          <p:spTgt spid="59"/>
                                        </p:tgtEl>
                                        <p:attrNameLst>
                                          <p:attrName>style.visibility</p:attrName>
                                        </p:attrNameLst>
                                      </p:cBhvr>
                                      <p:to>
                                        <p:strVal val="visible"/>
                                      </p:to>
                                    </p:set>
                                    <p:anim calcmode="lin" valueType="num">
                                      <p:cBhvr additive="base">
                                        <p:cTn id="284" dur="500"/>
                                        <p:tgtEl>
                                          <p:spTgt spid="59"/>
                                        </p:tgtEl>
                                        <p:attrNameLst>
                                          <p:attrName>ppt_y</p:attrName>
                                        </p:attrNameLst>
                                      </p:cBhvr>
                                      <p:tavLst>
                                        <p:tav tm="0">
                                          <p:val>
                                            <p:strVal val="#ppt_y+#ppt_h*1.125000"/>
                                          </p:val>
                                        </p:tav>
                                        <p:tav tm="100000">
                                          <p:val>
                                            <p:strVal val="#ppt_y"/>
                                          </p:val>
                                        </p:tav>
                                      </p:tavLst>
                                    </p:anim>
                                    <p:animEffect transition="in" filter="wipe(up)">
                                      <p:cBhvr>
                                        <p:cTn id="285" dur="500"/>
                                        <p:tgtEl>
                                          <p:spTgt spid="59"/>
                                        </p:tgtEl>
                                      </p:cBhvr>
                                    </p:animEffect>
                                  </p:childTnLst>
                                </p:cTn>
                              </p:par>
                              <p:par>
                                <p:cTn id="286" presetID="12" presetClass="entr" presetSubtype="4" fill="hold" grpId="0" nodeType="withEffect">
                                  <p:stCondLst>
                                    <p:cond delay="0"/>
                                  </p:stCondLst>
                                  <p:childTnLst>
                                    <p:set>
                                      <p:cBhvr>
                                        <p:cTn id="287" dur="1" fill="hold">
                                          <p:stCondLst>
                                            <p:cond delay="0"/>
                                          </p:stCondLst>
                                        </p:cTn>
                                        <p:tgtEl>
                                          <p:spTgt spid="57"/>
                                        </p:tgtEl>
                                        <p:attrNameLst>
                                          <p:attrName>style.visibility</p:attrName>
                                        </p:attrNameLst>
                                      </p:cBhvr>
                                      <p:to>
                                        <p:strVal val="visible"/>
                                      </p:to>
                                    </p:set>
                                    <p:anim calcmode="lin" valueType="num">
                                      <p:cBhvr additive="base">
                                        <p:cTn id="288" dur="500"/>
                                        <p:tgtEl>
                                          <p:spTgt spid="57"/>
                                        </p:tgtEl>
                                        <p:attrNameLst>
                                          <p:attrName>ppt_y</p:attrName>
                                        </p:attrNameLst>
                                      </p:cBhvr>
                                      <p:tavLst>
                                        <p:tav tm="0">
                                          <p:val>
                                            <p:strVal val="#ppt_y+#ppt_h*1.125000"/>
                                          </p:val>
                                        </p:tav>
                                        <p:tav tm="100000">
                                          <p:val>
                                            <p:strVal val="#ppt_y"/>
                                          </p:val>
                                        </p:tav>
                                      </p:tavLst>
                                    </p:anim>
                                    <p:animEffect transition="in" filter="wipe(up)">
                                      <p:cBhvr>
                                        <p:cTn id="289" dur="500"/>
                                        <p:tgtEl>
                                          <p:spTgt spid="57"/>
                                        </p:tgtEl>
                                      </p:cBhvr>
                                    </p:animEffect>
                                  </p:childTnLst>
                                </p:cTn>
                              </p:par>
                              <p:par>
                                <p:cTn id="290" presetID="12" presetClass="entr" presetSubtype="4" fill="hold" grpId="0" nodeType="withEffect">
                                  <p:stCondLst>
                                    <p:cond delay="0"/>
                                  </p:stCondLst>
                                  <p:childTnLst>
                                    <p:set>
                                      <p:cBhvr>
                                        <p:cTn id="291" dur="1" fill="hold">
                                          <p:stCondLst>
                                            <p:cond delay="0"/>
                                          </p:stCondLst>
                                        </p:cTn>
                                        <p:tgtEl>
                                          <p:spTgt spid="49"/>
                                        </p:tgtEl>
                                        <p:attrNameLst>
                                          <p:attrName>style.visibility</p:attrName>
                                        </p:attrNameLst>
                                      </p:cBhvr>
                                      <p:to>
                                        <p:strVal val="visible"/>
                                      </p:to>
                                    </p:set>
                                    <p:anim calcmode="lin" valueType="num">
                                      <p:cBhvr additive="base">
                                        <p:cTn id="292" dur="500"/>
                                        <p:tgtEl>
                                          <p:spTgt spid="49"/>
                                        </p:tgtEl>
                                        <p:attrNameLst>
                                          <p:attrName>ppt_y</p:attrName>
                                        </p:attrNameLst>
                                      </p:cBhvr>
                                      <p:tavLst>
                                        <p:tav tm="0">
                                          <p:val>
                                            <p:strVal val="#ppt_y+#ppt_h*1.125000"/>
                                          </p:val>
                                        </p:tav>
                                        <p:tav tm="100000">
                                          <p:val>
                                            <p:strVal val="#ppt_y"/>
                                          </p:val>
                                        </p:tav>
                                      </p:tavLst>
                                    </p:anim>
                                    <p:animEffect transition="in" filter="wipe(up)">
                                      <p:cBhvr>
                                        <p:cTn id="293" dur="500"/>
                                        <p:tgtEl>
                                          <p:spTgt spid="49"/>
                                        </p:tgtEl>
                                      </p:cBhvr>
                                    </p:animEffect>
                                  </p:childTnLst>
                                </p:cTn>
                              </p:par>
                            </p:childTnLst>
                          </p:cTn>
                        </p:par>
                      </p:childTnLst>
                    </p:cTn>
                  </p:par>
                  <p:par>
                    <p:cTn id="294" fill="hold">
                      <p:stCondLst>
                        <p:cond delay="indefinite"/>
                      </p:stCondLst>
                      <p:childTnLst>
                        <p:par>
                          <p:cTn id="295" fill="hold">
                            <p:stCondLst>
                              <p:cond delay="0"/>
                            </p:stCondLst>
                            <p:childTnLst>
                              <p:par>
                                <p:cTn id="296" presetID="10" presetClass="entr" presetSubtype="0" fill="hold" nodeType="clickEffect">
                                  <p:stCondLst>
                                    <p:cond delay="0"/>
                                  </p:stCondLst>
                                  <p:childTnLst>
                                    <p:set>
                                      <p:cBhvr>
                                        <p:cTn id="297" dur="1" fill="hold">
                                          <p:stCondLst>
                                            <p:cond delay="0"/>
                                          </p:stCondLst>
                                        </p:cTn>
                                        <p:tgtEl>
                                          <p:spTgt spid="104"/>
                                        </p:tgtEl>
                                        <p:attrNameLst>
                                          <p:attrName>style.visibility</p:attrName>
                                        </p:attrNameLst>
                                      </p:cBhvr>
                                      <p:to>
                                        <p:strVal val="visible"/>
                                      </p:to>
                                    </p:set>
                                    <p:animEffect transition="in" filter="fade">
                                      <p:cBhvr>
                                        <p:cTn id="298" dur="500"/>
                                        <p:tgtEl>
                                          <p:spTgt spid="104"/>
                                        </p:tgtEl>
                                      </p:cBhvr>
                                    </p:animEffect>
                                  </p:childTnLst>
                                </p:cTn>
                              </p:par>
                              <p:par>
                                <p:cTn id="299" presetID="10" presetClass="entr" presetSubtype="0" fill="hold" nodeType="withEffect">
                                  <p:stCondLst>
                                    <p:cond delay="0"/>
                                  </p:stCondLst>
                                  <p:childTnLst>
                                    <p:set>
                                      <p:cBhvr>
                                        <p:cTn id="300" dur="1" fill="hold">
                                          <p:stCondLst>
                                            <p:cond delay="0"/>
                                          </p:stCondLst>
                                        </p:cTn>
                                        <p:tgtEl>
                                          <p:spTgt spid="105"/>
                                        </p:tgtEl>
                                        <p:attrNameLst>
                                          <p:attrName>style.visibility</p:attrName>
                                        </p:attrNameLst>
                                      </p:cBhvr>
                                      <p:to>
                                        <p:strVal val="visible"/>
                                      </p:to>
                                    </p:set>
                                    <p:animEffect transition="in" filter="fade">
                                      <p:cBhvr>
                                        <p:cTn id="301" dur="500"/>
                                        <p:tgtEl>
                                          <p:spTgt spid="105"/>
                                        </p:tgtEl>
                                      </p:cBhvr>
                                    </p:animEffect>
                                  </p:childTnLst>
                                </p:cTn>
                              </p:par>
                              <p:par>
                                <p:cTn id="302" presetID="10" presetClass="entr" presetSubtype="0" fill="hold" nodeType="withEffect">
                                  <p:stCondLst>
                                    <p:cond delay="0"/>
                                  </p:stCondLst>
                                  <p:childTnLst>
                                    <p:set>
                                      <p:cBhvr>
                                        <p:cTn id="303" dur="1" fill="hold">
                                          <p:stCondLst>
                                            <p:cond delay="0"/>
                                          </p:stCondLst>
                                        </p:cTn>
                                        <p:tgtEl>
                                          <p:spTgt spid="108"/>
                                        </p:tgtEl>
                                        <p:attrNameLst>
                                          <p:attrName>style.visibility</p:attrName>
                                        </p:attrNameLst>
                                      </p:cBhvr>
                                      <p:to>
                                        <p:strVal val="visible"/>
                                      </p:to>
                                    </p:set>
                                    <p:animEffect transition="in" filter="fade">
                                      <p:cBhvr>
                                        <p:cTn id="304" dur="500"/>
                                        <p:tgtEl>
                                          <p:spTgt spid="108"/>
                                        </p:tgtEl>
                                      </p:cBhvr>
                                    </p:animEffect>
                                  </p:childTnLst>
                                </p:cTn>
                              </p:par>
                              <p:par>
                                <p:cTn id="305" presetID="10" presetClass="entr" presetSubtype="0" fill="hold" nodeType="withEffect">
                                  <p:stCondLst>
                                    <p:cond delay="0"/>
                                  </p:stCondLst>
                                  <p:childTnLst>
                                    <p:set>
                                      <p:cBhvr>
                                        <p:cTn id="306" dur="1" fill="hold">
                                          <p:stCondLst>
                                            <p:cond delay="0"/>
                                          </p:stCondLst>
                                        </p:cTn>
                                        <p:tgtEl>
                                          <p:spTgt spid="110"/>
                                        </p:tgtEl>
                                        <p:attrNameLst>
                                          <p:attrName>style.visibility</p:attrName>
                                        </p:attrNameLst>
                                      </p:cBhvr>
                                      <p:to>
                                        <p:strVal val="visible"/>
                                      </p:to>
                                    </p:set>
                                    <p:animEffect transition="in" filter="fade">
                                      <p:cBhvr>
                                        <p:cTn id="307" dur="500"/>
                                        <p:tgtEl>
                                          <p:spTgt spid="110"/>
                                        </p:tgtEl>
                                      </p:cBhvr>
                                    </p:animEffect>
                                  </p:childTnLst>
                                </p:cTn>
                              </p:par>
                              <p:par>
                                <p:cTn id="308" presetID="10" presetClass="entr" presetSubtype="0" fill="hold" nodeType="withEffect">
                                  <p:stCondLst>
                                    <p:cond delay="0"/>
                                  </p:stCondLst>
                                  <p:childTnLst>
                                    <p:set>
                                      <p:cBhvr>
                                        <p:cTn id="309" dur="1" fill="hold">
                                          <p:stCondLst>
                                            <p:cond delay="0"/>
                                          </p:stCondLst>
                                        </p:cTn>
                                        <p:tgtEl>
                                          <p:spTgt spid="112"/>
                                        </p:tgtEl>
                                        <p:attrNameLst>
                                          <p:attrName>style.visibility</p:attrName>
                                        </p:attrNameLst>
                                      </p:cBhvr>
                                      <p:to>
                                        <p:strVal val="visible"/>
                                      </p:to>
                                    </p:set>
                                    <p:animEffect transition="in" filter="fade">
                                      <p:cBhvr>
                                        <p:cTn id="310" dur="500"/>
                                        <p:tgtEl>
                                          <p:spTgt spid="112"/>
                                        </p:tgtEl>
                                      </p:cBhvr>
                                    </p:animEffect>
                                  </p:childTnLst>
                                </p:cTn>
                              </p:par>
                              <p:par>
                                <p:cTn id="311" presetID="10" presetClass="entr" presetSubtype="0" fill="hold" nodeType="withEffect">
                                  <p:stCondLst>
                                    <p:cond delay="0"/>
                                  </p:stCondLst>
                                  <p:childTnLst>
                                    <p:set>
                                      <p:cBhvr>
                                        <p:cTn id="312" dur="1" fill="hold">
                                          <p:stCondLst>
                                            <p:cond delay="0"/>
                                          </p:stCondLst>
                                        </p:cTn>
                                        <p:tgtEl>
                                          <p:spTgt spid="113"/>
                                        </p:tgtEl>
                                        <p:attrNameLst>
                                          <p:attrName>style.visibility</p:attrName>
                                        </p:attrNameLst>
                                      </p:cBhvr>
                                      <p:to>
                                        <p:strVal val="visible"/>
                                      </p:to>
                                    </p:set>
                                    <p:animEffect transition="in" filter="fade">
                                      <p:cBhvr>
                                        <p:cTn id="313" dur="500"/>
                                        <p:tgtEl>
                                          <p:spTgt spid="113"/>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30"/>
                                        </p:tgtEl>
                                        <p:attrNameLst>
                                          <p:attrName>style.visibility</p:attrName>
                                        </p:attrNameLst>
                                      </p:cBhvr>
                                      <p:to>
                                        <p:strVal val="visible"/>
                                      </p:to>
                                    </p:set>
                                    <p:animEffect transition="in" filter="fade">
                                      <p:cBhvr>
                                        <p:cTn id="316" dur="500"/>
                                        <p:tgtEl>
                                          <p:spTgt spid="30"/>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xit" presetSubtype="0" fill="hold" nodeType="clickEffect">
                                  <p:stCondLst>
                                    <p:cond delay="0"/>
                                  </p:stCondLst>
                                  <p:childTnLst>
                                    <p:animEffect transition="out" filter="dissolve">
                                      <p:cBhvr>
                                        <p:cTn id="320" dur="500"/>
                                        <p:tgtEl>
                                          <p:spTgt spid="110"/>
                                        </p:tgtEl>
                                      </p:cBhvr>
                                    </p:animEffect>
                                    <p:set>
                                      <p:cBhvr>
                                        <p:cTn id="321" dur="1" fill="hold">
                                          <p:stCondLst>
                                            <p:cond delay="499"/>
                                          </p:stCondLst>
                                        </p:cTn>
                                        <p:tgtEl>
                                          <p:spTgt spid="110"/>
                                        </p:tgtEl>
                                        <p:attrNameLst>
                                          <p:attrName>style.visibility</p:attrName>
                                        </p:attrNameLst>
                                      </p:cBhvr>
                                      <p:to>
                                        <p:strVal val="hidden"/>
                                      </p:to>
                                    </p:set>
                                  </p:childTnLst>
                                </p:cTn>
                              </p:par>
                              <p:par>
                                <p:cTn id="322" presetID="9" presetClass="exit" presetSubtype="0" fill="hold" nodeType="withEffect">
                                  <p:stCondLst>
                                    <p:cond delay="0"/>
                                  </p:stCondLst>
                                  <p:childTnLst>
                                    <p:animEffect transition="out" filter="dissolve">
                                      <p:cBhvr>
                                        <p:cTn id="323" dur="500"/>
                                        <p:tgtEl>
                                          <p:spTgt spid="112"/>
                                        </p:tgtEl>
                                      </p:cBhvr>
                                    </p:animEffect>
                                    <p:set>
                                      <p:cBhvr>
                                        <p:cTn id="324" dur="1" fill="hold">
                                          <p:stCondLst>
                                            <p:cond delay="499"/>
                                          </p:stCondLst>
                                        </p:cTn>
                                        <p:tgtEl>
                                          <p:spTgt spid="112"/>
                                        </p:tgtEl>
                                        <p:attrNameLst>
                                          <p:attrName>style.visibility</p:attrName>
                                        </p:attrNameLst>
                                      </p:cBhvr>
                                      <p:to>
                                        <p:strVal val="hidden"/>
                                      </p:to>
                                    </p:set>
                                  </p:childTnLst>
                                </p:cTn>
                              </p:par>
                              <p:par>
                                <p:cTn id="325" presetID="9" presetClass="exit" presetSubtype="0" fill="hold" nodeType="withEffect">
                                  <p:stCondLst>
                                    <p:cond delay="0"/>
                                  </p:stCondLst>
                                  <p:childTnLst>
                                    <p:animEffect transition="out" filter="dissolve">
                                      <p:cBhvr>
                                        <p:cTn id="326" dur="500"/>
                                        <p:tgtEl>
                                          <p:spTgt spid="113"/>
                                        </p:tgtEl>
                                      </p:cBhvr>
                                    </p:animEffect>
                                    <p:set>
                                      <p:cBhvr>
                                        <p:cTn id="327" dur="1" fill="hold">
                                          <p:stCondLst>
                                            <p:cond delay="499"/>
                                          </p:stCondLst>
                                        </p:cTn>
                                        <p:tgtEl>
                                          <p:spTgt spid="113"/>
                                        </p:tgtEl>
                                        <p:attrNameLst>
                                          <p:attrName>style.visibility</p:attrName>
                                        </p:attrNameLst>
                                      </p:cBhvr>
                                      <p:to>
                                        <p:strVal val="hidden"/>
                                      </p:to>
                                    </p:set>
                                  </p:childTnLst>
                                </p:cTn>
                              </p:par>
                              <p:par>
                                <p:cTn id="328" presetID="9" presetClass="exit" presetSubtype="0" fill="hold" nodeType="withEffect">
                                  <p:stCondLst>
                                    <p:cond delay="0"/>
                                  </p:stCondLst>
                                  <p:childTnLst>
                                    <p:animEffect transition="out" filter="dissolve">
                                      <p:cBhvr>
                                        <p:cTn id="329" dur="500"/>
                                        <p:tgtEl>
                                          <p:spTgt spid="104"/>
                                        </p:tgtEl>
                                      </p:cBhvr>
                                    </p:animEffect>
                                    <p:set>
                                      <p:cBhvr>
                                        <p:cTn id="330" dur="1" fill="hold">
                                          <p:stCondLst>
                                            <p:cond delay="499"/>
                                          </p:stCondLst>
                                        </p:cTn>
                                        <p:tgtEl>
                                          <p:spTgt spid="104"/>
                                        </p:tgtEl>
                                        <p:attrNameLst>
                                          <p:attrName>style.visibility</p:attrName>
                                        </p:attrNameLst>
                                      </p:cBhvr>
                                      <p:to>
                                        <p:strVal val="hidden"/>
                                      </p:to>
                                    </p:set>
                                  </p:childTnLst>
                                </p:cTn>
                              </p:par>
                              <p:par>
                                <p:cTn id="331" presetID="9" presetClass="exit" presetSubtype="0" fill="hold" nodeType="withEffect">
                                  <p:stCondLst>
                                    <p:cond delay="0"/>
                                  </p:stCondLst>
                                  <p:childTnLst>
                                    <p:animEffect transition="out" filter="dissolve">
                                      <p:cBhvr>
                                        <p:cTn id="332" dur="500"/>
                                        <p:tgtEl>
                                          <p:spTgt spid="105"/>
                                        </p:tgtEl>
                                      </p:cBhvr>
                                    </p:animEffect>
                                    <p:set>
                                      <p:cBhvr>
                                        <p:cTn id="333" dur="1" fill="hold">
                                          <p:stCondLst>
                                            <p:cond delay="499"/>
                                          </p:stCondLst>
                                        </p:cTn>
                                        <p:tgtEl>
                                          <p:spTgt spid="105"/>
                                        </p:tgtEl>
                                        <p:attrNameLst>
                                          <p:attrName>style.visibility</p:attrName>
                                        </p:attrNameLst>
                                      </p:cBhvr>
                                      <p:to>
                                        <p:strVal val="hidden"/>
                                      </p:to>
                                    </p:set>
                                  </p:childTnLst>
                                </p:cTn>
                              </p:par>
                              <p:par>
                                <p:cTn id="334" presetID="9" presetClass="exit" presetSubtype="0" fill="hold" nodeType="withEffect">
                                  <p:stCondLst>
                                    <p:cond delay="0"/>
                                  </p:stCondLst>
                                  <p:childTnLst>
                                    <p:animEffect transition="out" filter="dissolve">
                                      <p:cBhvr>
                                        <p:cTn id="335" dur="500"/>
                                        <p:tgtEl>
                                          <p:spTgt spid="108"/>
                                        </p:tgtEl>
                                      </p:cBhvr>
                                    </p:animEffect>
                                    <p:set>
                                      <p:cBhvr>
                                        <p:cTn id="336" dur="1" fill="hold">
                                          <p:stCondLst>
                                            <p:cond delay="499"/>
                                          </p:stCondLst>
                                        </p:cTn>
                                        <p:tgtEl>
                                          <p:spTgt spid="108"/>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10" presetClass="entr" presetSubtype="0" fill="hold" nodeType="clickEffect">
                                  <p:stCondLst>
                                    <p:cond delay="0"/>
                                  </p:stCondLst>
                                  <p:childTnLst>
                                    <p:set>
                                      <p:cBhvr>
                                        <p:cTn id="340" dur="1" fill="hold">
                                          <p:stCondLst>
                                            <p:cond delay="0"/>
                                          </p:stCondLst>
                                        </p:cTn>
                                        <p:tgtEl>
                                          <p:spTgt spid="102"/>
                                        </p:tgtEl>
                                        <p:attrNameLst>
                                          <p:attrName>style.visibility</p:attrName>
                                        </p:attrNameLst>
                                      </p:cBhvr>
                                      <p:to>
                                        <p:strVal val="visible"/>
                                      </p:to>
                                    </p:set>
                                    <p:animEffect transition="in" filter="fade">
                                      <p:cBhvr>
                                        <p:cTn id="341" dur="500"/>
                                        <p:tgtEl>
                                          <p:spTgt spid="102"/>
                                        </p:tgtEl>
                                      </p:cBhvr>
                                    </p:animEffect>
                                  </p:childTnLst>
                                </p:cTn>
                              </p:par>
                              <p:par>
                                <p:cTn id="342" presetID="10" presetClass="entr" presetSubtype="0" fill="hold" grpId="0" nodeType="withEffect">
                                  <p:stCondLst>
                                    <p:cond delay="0"/>
                                  </p:stCondLst>
                                  <p:childTnLst>
                                    <p:set>
                                      <p:cBhvr>
                                        <p:cTn id="343" dur="1" fill="hold">
                                          <p:stCondLst>
                                            <p:cond delay="0"/>
                                          </p:stCondLst>
                                        </p:cTn>
                                        <p:tgtEl>
                                          <p:spTgt spid="98"/>
                                        </p:tgtEl>
                                        <p:attrNameLst>
                                          <p:attrName>style.visibility</p:attrName>
                                        </p:attrNameLst>
                                      </p:cBhvr>
                                      <p:to>
                                        <p:strVal val="visible"/>
                                      </p:to>
                                    </p:set>
                                    <p:animEffect transition="in" filter="fade">
                                      <p:cBhvr>
                                        <p:cTn id="344" dur="500"/>
                                        <p:tgtEl>
                                          <p:spTgt spid="98"/>
                                        </p:tgtEl>
                                      </p:cBhvr>
                                    </p:animEffect>
                                  </p:childTnLst>
                                </p:cTn>
                              </p:par>
                              <p:par>
                                <p:cTn id="345" presetID="10" presetClass="entr" presetSubtype="0" fill="hold" nodeType="withEffect">
                                  <p:stCondLst>
                                    <p:cond delay="0"/>
                                  </p:stCondLst>
                                  <p:childTnLst>
                                    <p:set>
                                      <p:cBhvr>
                                        <p:cTn id="346" dur="1" fill="hold">
                                          <p:stCondLst>
                                            <p:cond delay="0"/>
                                          </p:stCondLst>
                                        </p:cTn>
                                        <p:tgtEl>
                                          <p:spTgt spid="116"/>
                                        </p:tgtEl>
                                        <p:attrNameLst>
                                          <p:attrName>style.visibility</p:attrName>
                                        </p:attrNameLst>
                                      </p:cBhvr>
                                      <p:to>
                                        <p:strVal val="visible"/>
                                      </p:to>
                                    </p:set>
                                    <p:animEffect transition="in" filter="fade">
                                      <p:cBhvr>
                                        <p:cTn id="347" dur="500"/>
                                        <p:tgtEl>
                                          <p:spTgt spid="116"/>
                                        </p:tgtEl>
                                      </p:cBhvr>
                                    </p:animEffect>
                                  </p:childTnLst>
                                </p:cTn>
                              </p:par>
                              <p:par>
                                <p:cTn id="348" presetID="10" presetClass="entr" presetSubtype="0" fill="hold" nodeType="withEffect">
                                  <p:stCondLst>
                                    <p:cond delay="0"/>
                                  </p:stCondLst>
                                  <p:childTnLst>
                                    <p:set>
                                      <p:cBhvr>
                                        <p:cTn id="349" dur="1" fill="hold">
                                          <p:stCondLst>
                                            <p:cond delay="0"/>
                                          </p:stCondLst>
                                        </p:cTn>
                                        <p:tgtEl>
                                          <p:spTgt spid="118"/>
                                        </p:tgtEl>
                                        <p:attrNameLst>
                                          <p:attrName>style.visibility</p:attrName>
                                        </p:attrNameLst>
                                      </p:cBhvr>
                                      <p:to>
                                        <p:strVal val="visible"/>
                                      </p:to>
                                    </p:set>
                                    <p:animEffect transition="in" filter="fade">
                                      <p:cBhvr>
                                        <p:cTn id="350"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0" grpId="0" animBg="1"/>
      <p:bldP spid="21" grpId="0" animBg="1"/>
      <p:bldP spid="22" grpId="0" animBg="1"/>
      <p:bldP spid="30" grpId="0" animBg="1"/>
      <p:bldP spid="32" grpId="0" animBg="1"/>
      <p:bldP spid="46" grpId="0" animBg="1"/>
      <p:bldP spid="55" grpId="0" animBg="1"/>
      <p:bldP spid="55" grpId="1" animBg="1"/>
      <p:bldP spid="55" grpId="2" animBg="1"/>
      <p:bldP spid="56" grpId="0" animBg="1"/>
      <p:bldP spid="56" grpId="1" animBg="1"/>
      <p:bldP spid="56" grpId="2" animBg="1"/>
      <p:bldP spid="57" grpId="0" animBg="1"/>
      <p:bldP spid="43" grpId="0" animBg="1"/>
      <p:bldP spid="43" grpId="1" animBg="1"/>
      <p:bldP spid="43" grpId="2" animBg="1"/>
      <p:bldP spid="45" grpId="0" animBg="1"/>
      <p:bldP spid="45" grpId="1" animBg="1"/>
      <p:bldP spid="45" grpId="2" animBg="1"/>
      <p:bldP spid="49" grpId="0" animBg="1"/>
      <p:bldP spid="98" grpId="0" animBg="1"/>
      <p:bldP spid="121" grpId="0" animBg="1"/>
      <p:bldP spid="121"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schemeClr>
                </a:solidFill>
              </a:rPr>
              <a:t>Query Execution Deep Dive: Leader Node</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1600" dirty="0">
                <a:solidFill>
                  <a:schemeClr val="tx1">
                    <a:lumMod val="50000"/>
                  </a:schemeClr>
                </a:solidFill>
              </a:rPr>
              <a:t>L</a:t>
            </a:r>
            <a:r>
              <a:rPr lang="en-US" sz="1600" dirty="0" smtClean="0">
                <a:solidFill>
                  <a:schemeClr val="tx1">
                    <a:lumMod val="50000"/>
                  </a:schemeClr>
                </a:solidFill>
              </a:rPr>
              <a:t>eader </a:t>
            </a:r>
            <a:r>
              <a:rPr lang="en-US" sz="1600" dirty="0">
                <a:solidFill>
                  <a:schemeClr val="tx1">
                    <a:lumMod val="50000"/>
                  </a:schemeClr>
                </a:solidFill>
              </a:rPr>
              <a:t>node receives </a:t>
            </a:r>
            <a:r>
              <a:rPr lang="en-US" sz="1600" dirty="0" smtClean="0">
                <a:solidFill>
                  <a:schemeClr val="tx1">
                    <a:lumMod val="50000"/>
                  </a:schemeClr>
                </a:solidFill>
              </a:rPr>
              <a:t>a query </a:t>
            </a:r>
            <a:r>
              <a:rPr lang="en-US" sz="1600" dirty="0">
                <a:solidFill>
                  <a:schemeClr val="tx1">
                    <a:lumMod val="50000"/>
                  </a:schemeClr>
                </a:solidFill>
              </a:rPr>
              <a:t>and parses the </a:t>
            </a:r>
            <a:r>
              <a:rPr lang="en-US" sz="1600" dirty="0" smtClean="0">
                <a:solidFill>
                  <a:schemeClr val="tx1">
                    <a:lumMod val="50000"/>
                  </a:schemeClr>
                </a:solidFill>
              </a:rPr>
              <a:t>SQL</a:t>
            </a:r>
          </a:p>
          <a:p>
            <a:pPr marL="342900" indent="-342900">
              <a:buFont typeface="Arial" panose="020B0604020202020204" pitchFamily="34" charset="0"/>
              <a:buChar char="•"/>
            </a:pPr>
            <a:r>
              <a:rPr lang="en-US" sz="1600" dirty="0">
                <a:solidFill>
                  <a:schemeClr val="tx1">
                    <a:lumMod val="50000"/>
                  </a:schemeClr>
                </a:solidFill>
              </a:rPr>
              <a:t>P</a:t>
            </a:r>
            <a:r>
              <a:rPr lang="en-US" sz="1600" dirty="0" smtClean="0">
                <a:solidFill>
                  <a:schemeClr val="tx1">
                    <a:lumMod val="50000"/>
                  </a:schemeClr>
                </a:solidFill>
              </a:rPr>
              <a:t>arser </a:t>
            </a:r>
            <a:r>
              <a:rPr lang="en-US" sz="1600" dirty="0">
                <a:solidFill>
                  <a:schemeClr val="tx1">
                    <a:lumMod val="50000"/>
                  </a:schemeClr>
                </a:solidFill>
              </a:rPr>
              <a:t>produces a logical representation of </a:t>
            </a:r>
            <a:r>
              <a:rPr lang="en-US" sz="1600" dirty="0" smtClean="0">
                <a:solidFill>
                  <a:schemeClr val="tx1">
                    <a:lumMod val="50000"/>
                  </a:schemeClr>
                </a:solidFill>
              </a:rPr>
              <a:t>original query</a:t>
            </a:r>
          </a:p>
          <a:p>
            <a:pPr marL="342900" indent="-342900">
              <a:buFont typeface="Arial" panose="020B0604020202020204" pitchFamily="34" charset="0"/>
              <a:buChar char="•"/>
            </a:pPr>
            <a:r>
              <a:rPr lang="en-US" sz="1600" dirty="0" smtClean="0">
                <a:solidFill>
                  <a:schemeClr val="tx1">
                    <a:lumMod val="50000"/>
                  </a:schemeClr>
                </a:solidFill>
              </a:rPr>
              <a:t>This </a:t>
            </a:r>
            <a:r>
              <a:rPr lang="en-US" sz="1600" dirty="0">
                <a:solidFill>
                  <a:schemeClr val="tx1">
                    <a:lumMod val="50000"/>
                  </a:schemeClr>
                </a:solidFill>
              </a:rPr>
              <a:t>query tree is input into the query optimizer (</a:t>
            </a:r>
            <a:r>
              <a:rPr lang="en-US" sz="1600" dirty="0" smtClean="0">
                <a:solidFill>
                  <a:schemeClr val="tx1">
                    <a:lumMod val="50000"/>
                  </a:schemeClr>
                </a:solidFill>
              </a:rPr>
              <a:t>volt)</a:t>
            </a:r>
          </a:p>
          <a:p>
            <a:pPr marL="342900" indent="-342900">
              <a:buFont typeface="Arial" panose="020B0604020202020204" pitchFamily="34" charset="0"/>
              <a:buChar char="•"/>
            </a:pPr>
            <a:r>
              <a:rPr lang="en-US" sz="1600" dirty="0" smtClean="0">
                <a:solidFill>
                  <a:schemeClr val="tx1">
                    <a:lumMod val="50000"/>
                  </a:schemeClr>
                </a:solidFill>
              </a:rPr>
              <a:t>Volt </a:t>
            </a:r>
            <a:r>
              <a:rPr lang="en-US" sz="1600" dirty="0">
                <a:solidFill>
                  <a:schemeClr val="tx1">
                    <a:lumMod val="50000"/>
                  </a:schemeClr>
                </a:solidFill>
              </a:rPr>
              <a:t>rewrites the query to maximize its </a:t>
            </a:r>
            <a:r>
              <a:rPr lang="en-US" sz="1600" dirty="0" smtClean="0">
                <a:solidFill>
                  <a:schemeClr val="tx1">
                    <a:lumMod val="50000"/>
                  </a:schemeClr>
                </a:solidFill>
              </a:rPr>
              <a:t>efficiency</a:t>
            </a:r>
          </a:p>
          <a:p>
            <a:pPr marL="342900" indent="-342900">
              <a:buFont typeface="Arial" panose="020B0604020202020204" pitchFamily="34" charset="0"/>
              <a:buChar char="•"/>
            </a:pPr>
            <a:r>
              <a:rPr lang="en-US" sz="1600" dirty="0" smtClean="0">
                <a:solidFill>
                  <a:schemeClr val="tx1">
                    <a:lumMod val="50000"/>
                  </a:schemeClr>
                </a:solidFill>
              </a:rPr>
              <a:t>Sometimes </a:t>
            </a:r>
            <a:r>
              <a:rPr lang="en-US" sz="1600" dirty="0">
                <a:solidFill>
                  <a:schemeClr val="tx1">
                    <a:lumMod val="50000"/>
                  </a:schemeClr>
                </a:solidFill>
              </a:rPr>
              <a:t>a single query </a:t>
            </a:r>
            <a:r>
              <a:rPr lang="en-US" sz="1600" dirty="0" smtClean="0">
                <a:solidFill>
                  <a:schemeClr val="tx1">
                    <a:lumMod val="50000"/>
                  </a:schemeClr>
                </a:solidFill>
              </a:rPr>
              <a:t>is </a:t>
            </a:r>
            <a:r>
              <a:rPr lang="en-US" sz="1600" dirty="0">
                <a:solidFill>
                  <a:schemeClr val="tx1">
                    <a:lumMod val="50000"/>
                  </a:schemeClr>
                </a:solidFill>
              </a:rPr>
              <a:t>rewritten as several dependent statements in the </a:t>
            </a:r>
            <a:r>
              <a:rPr lang="en-US" sz="1600" dirty="0" smtClean="0">
                <a:solidFill>
                  <a:schemeClr val="tx1">
                    <a:lumMod val="50000"/>
                  </a:schemeClr>
                </a:solidFill>
              </a:rPr>
              <a:t>background</a:t>
            </a:r>
            <a:endParaRPr lang="en-US" sz="1600" dirty="0">
              <a:solidFill>
                <a:schemeClr val="tx1">
                  <a:lumMod val="50000"/>
                </a:schemeClr>
              </a:solidFill>
            </a:endParaRPr>
          </a:p>
          <a:p>
            <a:pPr marL="342900" indent="-342900">
              <a:buFont typeface="Arial" panose="020B0604020202020204" pitchFamily="34" charset="0"/>
              <a:buChar char="•"/>
            </a:pPr>
            <a:r>
              <a:rPr lang="en-US" sz="1600" dirty="0">
                <a:solidFill>
                  <a:schemeClr val="tx1">
                    <a:lumMod val="50000"/>
                  </a:schemeClr>
                </a:solidFill>
              </a:rPr>
              <a:t>R</a:t>
            </a:r>
            <a:r>
              <a:rPr lang="en-US" sz="1600" dirty="0" smtClean="0">
                <a:solidFill>
                  <a:schemeClr val="tx1">
                    <a:lumMod val="50000"/>
                  </a:schemeClr>
                </a:solidFill>
              </a:rPr>
              <a:t>ewritten </a:t>
            </a:r>
            <a:r>
              <a:rPr lang="en-US" sz="1600" dirty="0">
                <a:solidFill>
                  <a:schemeClr val="tx1">
                    <a:lumMod val="50000"/>
                  </a:schemeClr>
                </a:solidFill>
              </a:rPr>
              <a:t>query is sent to the planner which </a:t>
            </a:r>
            <a:r>
              <a:rPr lang="en-US" sz="1600" dirty="0" smtClean="0">
                <a:solidFill>
                  <a:schemeClr val="tx1">
                    <a:lumMod val="50000"/>
                  </a:schemeClr>
                </a:solidFill>
              </a:rPr>
              <a:t>generates 1+ </a:t>
            </a:r>
            <a:r>
              <a:rPr lang="en-US" sz="1600" dirty="0">
                <a:solidFill>
                  <a:schemeClr val="tx1">
                    <a:lumMod val="50000"/>
                  </a:schemeClr>
                </a:solidFill>
              </a:rPr>
              <a:t>query plans for the execution with the best estimated </a:t>
            </a:r>
            <a:r>
              <a:rPr lang="en-US" sz="1600" dirty="0" smtClean="0">
                <a:solidFill>
                  <a:schemeClr val="tx1">
                    <a:lumMod val="50000"/>
                  </a:schemeClr>
                </a:solidFill>
              </a:rPr>
              <a:t>performance</a:t>
            </a:r>
            <a:endParaRPr lang="en-US" sz="1600" dirty="0">
              <a:solidFill>
                <a:schemeClr val="tx1">
                  <a:lumMod val="50000"/>
                </a:schemeClr>
              </a:solidFill>
            </a:endParaRPr>
          </a:p>
          <a:p>
            <a:pPr marL="342900" indent="-342900">
              <a:buFont typeface="Arial" panose="020B0604020202020204" pitchFamily="34" charset="0"/>
              <a:buChar char="•"/>
            </a:pPr>
            <a:r>
              <a:rPr lang="en-US" sz="1600" dirty="0">
                <a:solidFill>
                  <a:schemeClr val="tx1">
                    <a:lumMod val="50000"/>
                  </a:schemeClr>
                </a:solidFill>
              </a:rPr>
              <a:t>Q</a:t>
            </a:r>
            <a:r>
              <a:rPr lang="en-US" sz="1600" dirty="0" smtClean="0">
                <a:solidFill>
                  <a:schemeClr val="tx1">
                    <a:lumMod val="50000"/>
                  </a:schemeClr>
                </a:solidFill>
              </a:rPr>
              <a:t>uery </a:t>
            </a:r>
            <a:r>
              <a:rPr lang="en-US" sz="1600" dirty="0">
                <a:solidFill>
                  <a:schemeClr val="tx1">
                    <a:lumMod val="50000"/>
                  </a:schemeClr>
                </a:solidFill>
              </a:rPr>
              <a:t>plan is sent </a:t>
            </a:r>
            <a:r>
              <a:rPr lang="en-US" sz="1600" dirty="0" smtClean="0">
                <a:solidFill>
                  <a:schemeClr val="tx1">
                    <a:lumMod val="50000"/>
                  </a:schemeClr>
                </a:solidFill>
              </a:rPr>
              <a:t>to </a:t>
            </a:r>
            <a:r>
              <a:rPr lang="en-US" sz="1600" dirty="0">
                <a:solidFill>
                  <a:schemeClr val="tx1">
                    <a:lumMod val="50000"/>
                  </a:schemeClr>
                </a:solidFill>
              </a:rPr>
              <a:t>execution engine, where it’s translated into </a:t>
            </a:r>
            <a:r>
              <a:rPr lang="en-US" sz="1600" b="1" dirty="0">
                <a:solidFill>
                  <a:schemeClr val="tx1">
                    <a:lumMod val="50000"/>
                  </a:schemeClr>
                </a:solidFill>
              </a:rPr>
              <a:t>steps</a:t>
            </a:r>
            <a:r>
              <a:rPr lang="en-US" sz="1600" dirty="0">
                <a:solidFill>
                  <a:schemeClr val="tx1">
                    <a:lumMod val="50000"/>
                  </a:schemeClr>
                </a:solidFill>
              </a:rPr>
              <a:t>, </a:t>
            </a:r>
            <a:r>
              <a:rPr lang="en-US" sz="1600" b="1" dirty="0">
                <a:solidFill>
                  <a:schemeClr val="tx1">
                    <a:lumMod val="50000"/>
                  </a:schemeClr>
                </a:solidFill>
              </a:rPr>
              <a:t>segments</a:t>
            </a:r>
            <a:r>
              <a:rPr lang="en-US" sz="1600" dirty="0">
                <a:solidFill>
                  <a:schemeClr val="tx1">
                    <a:lumMod val="50000"/>
                  </a:schemeClr>
                </a:solidFill>
              </a:rPr>
              <a:t>, and </a:t>
            </a:r>
            <a:r>
              <a:rPr lang="en-US" sz="1600" b="1" dirty="0" smtClean="0">
                <a:solidFill>
                  <a:schemeClr val="tx1">
                    <a:lumMod val="50000"/>
                  </a:schemeClr>
                </a:solidFill>
              </a:rPr>
              <a:t>streams</a:t>
            </a:r>
            <a:endParaRPr lang="en-US" sz="1600" dirty="0" smtClean="0">
              <a:solidFill>
                <a:schemeClr val="tx1">
                  <a:lumMod val="50000"/>
                </a:schemeClr>
              </a:solidFill>
            </a:endParaRPr>
          </a:p>
          <a:p>
            <a:pPr marL="342900" indent="-342900">
              <a:buFont typeface="Arial" panose="020B0604020202020204" pitchFamily="34" charset="0"/>
              <a:buChar char="•"/>
            </a:pPr>
            <a:r>
              <a:rPr lang="en-US" sz="1600" dirty="0">
                <a:solidFill>
                  <a:schemeClr val="tx1">
                    <a:lumMod val="50000"/>
                  </a:schemeClr>
                </a:solidFill>
              </a:rPr>
              <a:t>T</a:t>
            </a:r>
            <a:r>
              <a:rPr lang="en-US" sz="1600" dirty="0" smtClean="0">
                <a:solidFill>
                  <a:schemeClr val="tx1">
                    <a:lumMod val="50000"/>
                  </a:schemeClr>
                </a:solidFill>
              </a:rPr>
              <a:t>ranslated </a:t>
            </a:r>
            <a:r>
              <a:rPr lang="en-US" sz="1600" dirty="0">
                <a:solidFill>
                  <a:schemeClr val="tx1">
                    <a:lumMod val="50000"/>
                  </a:schemeClr>
                </a:solidFill>
              </a:rPr>
              <a:t>plan is sent to the code generator, which generates a C++ function for each </a:t>
            </a:r>
            <a:r>
              <a:rPr lang="en-US" sz="1600" b="1" dirty="0" smtClean="0">
                <a:solidFill>
                  <a:schemeClr val="tx1">
                    <a:lumMod val="50000"/>
                  </a:schemeClr>
                </a:solidFill>
              </a:rPr>
              <a:t>segment</a:t>
            </a:r>
            <a:endParaRPr lang="en-US" sz="1600" dirty="0">
              <a:solidFill>
                <a:schemeClr val="tx1">
                  <a:lumMod val="50000"/>
                </a:schemeClr>
              </a:solidFill>
            </a:endParaRPr>
          </a:p>
          <a:p>
            <a:pPr marL="342900" indent="-342900">
              <a:buFont typeface="Arial" panose="020B0604020202020204" pitchFamily="34" charset="0"/>
              <a:buChar char="•"/>
            </a:pPr>
            <a:r>
              <a:rPr lang="en-US" sz="1600" dirty="0">
                <a:solidFill>
                  <a:schemeClr val="tx1">
                    <a:lumMod val="50000"/>
                  </a:schemeClr>
                </a:solidFill>
              </a:rPr>
              <a:t>G</a:t>
            </a:r>
            <a:r>
              <a:rPr lang="en-US" sz="1600" dirty="0" smtClean="0">
                <a:solidFill>
                  <a:schemeClr val="tx1">
                    <a:lumMod val="50000"/>
                  </a:schemeClr>
                </a:solidFill>
              </a:rPr>
              <a:t>enerated </a:t>
            </a:r>
            <a:r>
              <a:rPr lang="en-US" sz="1600" dirty="0">
                <a:solidFill>
                  <a:schemeClr val="tx1">
                    <a:lumMod val="50000"/>
                  </a:schemeClr>
                </a:solidFill>
              </a:rPr>
              <a:t>C++ is compiled with gcc to a .o file and distributed to the compute nodes. </a:t>
            </a:r>
          </a:p>
          <a:p>
            <a:pPr marL="342900" indent="-342900">
              <a:buFont typeface="Arial" panose="020B0604020202020204" pitchFamily="34" charset="0"/>
              <a:buChar char="•"/>
            </a:pPr>
            <a:endParaRPr lang="en-US" sz="1600" dirty="0"/>
          </a:p>
        </p:txBody>
      </p:sp>
    </p:spTree>
    <p:extLst>
      <p:ext uri="{BB962C8B-B14F-4D97-AF65-F5344CB8AC3E}">
        <p14:creationId xmlns:p14="http://schemas.microsoft.com/office/powerpoint/2010/main" val="1964763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tp://www.psql.it/files/image/postgresql-600x6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87" y="1628024"/>
            <a:ext cx="1827484" cy="1827484"/>
          </a:xfrm>
          <a:prstGeom prst="rect">
            <a:avLst/>
          </a:prstGeom>
          <a:noFill/>
          <a:extLst>
            <a:ext uri="{909E8E84-426E-40DD-AFC4-6F175D3DCCD1}">
              <a14:hiddenFill xmlns:a14="http://schemas.microsoft.com/office/drawing/2010/main">
                <a:solidFill>
                  <a:srgbClr val="FFFFFF"/>
                </a:solidFill>
              </a14:hiddenFill>
            </a:ext>
          </a:extLst>
        </p:spPr>
      </p:pic>
      <p:sp>
        <p:nvSpPr>
          <p:cNvPr id="18" name="Chevron 17"/>
          <p:cNvSpPr/>
          <p:nvPr/>
        </p:nvSpPr>
        <p:spPr>
          <a:xfrm>
            <a:off x="2328762" y="2603214"/>
            <a:ext cx="484632" cy="484632"/>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50000"/>
                </a:schemeClr>
              </a:solidFill>
            </a:endParaRPr>
          </a:p>
        </p:txBody>
      </p:sp>
      <p:graphicFrame>
        <p:nvGraphicFramePr>
          <p:cNvPr id="7" name="Diagram 6"/>
          <p:cNvGraphicFramePr/>
          <p:nvPr>
            <p:extLst/>
          </p:nvPr>
        </p:nvGraphicFramePr>
        <p:xfrm>
          <a:off x="2741683" y="1401163"/>
          <a:ext cx="3226499" cy="29643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4" name="Rounded Rectangle 23"/>
          <p:cNvSpPr/>
          <p:nvPr/>
        </p:nvSpPr>
        <p:spPr>
          <a:xfrm>
            <a:off x="186814" y="151142"/>
            <a:ext cx="6041699" cy="4922303"/>
          </a:xfrm>
          <a:prstGeom prst="roundRect">
            <a:avLst>
              <a:gd name="adj" fmla="val 9818"/>
            </a:avLst>
          </a:prstGeom>
          <a:noFill/>
          <a:ln w="38100">
            <a:solidFill>
              <a:srgbClr val="F58535"/>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lumMod val="50000"/>
                </a:schemeClr>
              </a:solidFill>
              <a:latin typeface="Arial"/>
              <a:cs typeface="Arial"/>
            </a:endParaRPr>
          </a:p>
        </p:txBody>
      </p:sp>
      <p:pic>
        <p:nvPicPr>
          <p:cNvPr id="25" name="Picture 24" descr="AWS-Cloud.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09727" y="-168718"/>
            <a:ext cx="1012829" cy="1012829"/>
          </a:xfrm>
          <a:prstGeom prst="rect">
            <a:avLst/>
          </a:prstGeom>
        </p:spPr>
      </p:pic>
      <p:grpSp>
        <p:nvGrpSpPr>
          <p:cNvPr id="9" name="Group 8"/>
          <p:cNvGrpSpPr/>
          <p:nvPr/>
        </p:nvGrpSpPr>
        <p:grpSpPr>
          <a:xfrm>
            <a:off x="2044589" y="430347"/>
            <a:ext cx="876992" cy="1022422"/>
            <a:chOff x="2044589" y="430347"/>
            <a:chExt cx="767363" cy="1022422"/>
          </a:xfrm>
        </p:grpSpPr>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27042" y="430347"/>
              <a:ext cx="402458" cy="762551"/>
            </a:xfrm>
            <a:prstGeom prst="rect">
              <a:avLst/>
            </a:prstGeom>
          </p:spPr>
        </p:pic>
        <p:sp>
          <p:nvSpPr>
            <p:cNvPr id="13" name="TextBox 12"/>
            <p:cNvSpPr txBox="1"/>
            <p:nvPr/>
          </p:nvSpPr>
          <p:spPr>
            <a:xfrm>
              <a:off x="2044589" y="1266409"/>
              <a:ext cx="767363" cy="186360"/>
            </a:xfrm>
            <a:prstGeom prst="rect">
              <a:avLst/>
            </a:prstGeom>
            <a:noFill/>
          </p:spPr>
          <p:txBody>
            <a:bodyPr wrap="square" lIns="0" tIns="0" rIns="0" bIns="0" rtlCol="0" anchor="t">
              <a:noAutofit/>
            </a:bodyPr>
            <a:lstStyle/>
            <a:p>
              <a:pPr algn="ctr"/>
              <a:r>
                <a:rPr lang="en-US" sz="1050" b="1" dirty="0">
                  <a:solidFill>
                    <a:schemeClr val="tx1">
                      <a:lumMod val="50000"/>
                    </a:schemeClr>
                  </a:solidFill>
                </a:rPr>
                <a:t>AWS Identity and Access Management (IAM)</a:t>
              </a:r>
              <a:endParaRPr lang="en-US" sz="800" b="1" dirty="0">
                <a:solidFill>
                  <a:schemeClr val="tx1">
                    <a:lumMod val="50000"/>
                  </a:schemeClr>
                </a:solidFill>
              </a:endParaRPr>
            </a:p>
          </p:txBody>
        </p:sp>
      </p:grpSp>
      <p:grpSp>
        <p:nvGrpSpPr>
          <p:cNvPr id="8" name="Group 7"/>
          <p:cNvGrpSpPr/>
          <p:nvPr/>
        </p:nvGrpSpPr>
        <p:grpSpPr>
          <a:xfrm>
            <a:off x="1186907" y="436791"/>
            <a:ext cx="884722" cy="1032802"/>
            <a:chOff x="1186907" y="436791"/>
            <a:chExt cx="884722" cy="1032802"/>
          </a:xfrm>
        </p:grpSpPr>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11537" y="436791"/>
              <a:ext cx="635462" cy="773144"/>
            </a:xfrm>
            <a:prstGeom prst="rect">
              <a:avLst/>
            </a:prstGeom>
          </p:spPr>
        </p:pic>
        <p:sp>
          <p:nvSpPr>
            <p:cNvPr id="16" name="TextBox 15"/>
            <p:cNvSpPr txBox="1"/>
            <p:nvPr/>
          </p:nvSpPr>
          <p:spPr>
            <a:xfrm>
              <a:off x="1186907" y="1252684"/>
              <a:ext cx="884722" cy="216909"/>
            </a:xfrm>
            <a:prstGeom prst="rect">
              <a:avLst/>
            </a:prstGeom>
            <a:noFill/>
          </p:spPr>
          <p:txBody>
            <a:bodyPr wrap="square" lIns="0" tIns="0" rIns="0" bIns="0" rtlCol="0" anchor="t">
              <a:noAutofit/>
            </a:bodyPr>
            <a:lstStyle/>
            <a:p>
              <a:pPr algn="ctr"/>
              <a:r>
                <a:rPr lang="en-US" sz="1200" b="1" dirty="0" smtClean="0">
                  <a:solidFill>
                    <a:schemeClr val="tx1">
                      <a:lumMod val="50000"/>
                    </a:schemeClr>
                  </a:solidFill>
                </a:rPr>
                <a:t>Amazon VPC</a:t>
              </a:r>
              <a:endParaRPr lang="en-US" sz="2800" b="1" dirty="0">
                <a:solidFill>
                  <a:schemeClr val="tx1">
                    <a:lumMod val="50000"/>
                  </a:schemeClr>
                </a:solidFill>
              </a:endParaRPr>
            </a:p>
          </p:txBody>
        </p:sp>
      </p:grpSp>
      <p:grpSp>
        <p:nvGrpSpPr>
          <p:cNvPr id="6" name="Group 5"/>
          <p:cNvGrpSpPr/>
          <p:nvPr/>
        </p:nvGrpSpPr>
        <p:grpSpPr>
          <a:xfrm>
            <a:off x="157492" y="460653"/>
            <a:ext cx="1072678" cy="979091"/>
            <a:chOff x="157492" y="460653"/>
            <a:chExt cx="1072678" cy="979091"/>
          </a:xfrm>
        </p:grpSpPr>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1137" y="460653"/>
              <a:ext cx="649224" cy="779069"/>
            </a:xfrm>
            <a:prstGeom prst="rect">
              <a:avLst/>
            </a:prstGeom>
          </p:spPr>
        </p:pic>
        <p:sp>
          <p:nvSpPr>
            <p:cNvPr id="19" name="TextBox 18"/>
            <p:cNvSpPr txBox="1"/>
            <p:nvPr/>
          </p:nvSpPr>
          <p:spPr>
            <a:xfrm>
              <a:off x="157492" y="1253164"/>
              <a:ext cx="1072678" cy="186580"/>
            </a:xfrm>
            <a:prstGeom prst="rect">
              <a:avLst/>
            </a:prstGeom>
            <a:noFill/>
          </p:spPr>
          <p:txBody>
            <a:bodyPr wrap="square" lIns="0" tIns="0" rIns="0" bIns="0" rtlCol="0" anchor="t">
              <a:noAutofit/>
            </a:bodyPr>
            <a:lstStyle/>
            <a:p>
              <a:pPr algn="ctr"/>
              <a:r>
                <a:rPr lang="en-US" sz="1200" b="1" dirty="0" smtClean="0">
                  <a:solidFill>
                    <a:schemeClr val="tx1">
                      <a:lumMod val="50000"/>
                    </a:schemeClr>
                  </a:solidFill>
                </a:rPr>
                <a:t>Amazon SWF</a:t>
              </a:r>
              <a:endParaRPr lang="en-US" sz="2800" b="1" dirty="0">
                <a:solidFill>
                  <a:schemeClr val="tx1">
                    <a:lumMod val="50000"/>
                  </a:schemeClr>
                </a:solidFill>
              </a:endParaRPr>
            </a:p>
          </p:txBody>
        </p:sp>
      </p:grpSp>
      <p:grpSp>
        <p:nvGrpSpPr>
          <p:cNvPr id="2" name="Group 1"/>
          <p:cNvGrpSpPr/>
          <p:nvPr/>
        </p:nvGrpSpPr>
        <p:grpSpPr>
          <a:xfrm>
            <a:off x="304000" y="3931228"/>
            <a:ext cx="876987" cy="988386"/>
            <a:chOff x="304000" y="3992850"/>
            <a:chExt cx="876987" cy="988386"/>
          </a:xfrm>
        </p:grpSpPr>
        <p:pic>
          <p:nvPicPr>
            <p:cNvPr id="20" name="Picture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8152" y="3992850"/>
              <a:ext cx="625044" cy="750053"/>
            </a:xfrm>
            <a:prstGeom prst="rect">
              <a:avLst/>
            </a:prstGeom>
          </p:spPr>
        </p:pic>
        <p:sp>
          <p:nvSpPr>
            <p:cNvPr id="21" name="TextBox 20"/>
            <p:cNvSpPr txBox="1"/>
            <p:nvPr/>
          </p:nvSpPr>
          <p:spPr>
            <a:xfrm>
              <a:off x="304000" y="4794656"/>
              <a:ext cx="876987" cy="186580"/>
            </a:xfrm>
            <a:prstGeom prst="rect">
              <a:avLst/>
            </a:prstGeom>
            <a:noFill/>
          </p:spPr>
          <p:txBody>
            <a:bodyPr wrap="square" lIns="0" tIns="0" rIns="0" bIns="0" rtlCol="0" anchor="t">
              <a:noAutofit/>
            </a:bodyPr>
            <a:lstStyle/>
            <a:p>
              <a:pPr algn="ctr"/>
              <a:r>
                <a:rPr lang="en-US" sz="1200" b="1" dirty="0" smtClean="0">
                  <a:solidFill>
                    <a:schemeClr val="tx1">
                      <a:lumMod val="50000"/>
                    </a:schemeClr>
                  </a:solidFill>
                </a:rPr>
                <a:t>Amazon S3</a:t>
              </a:r>
              <a:endParaRPr lang="en-US" sz="2800" b="1" dirty="0">
                <a:solidFill>
                  <a:schemeClr val="tx1">
                    <a:lumMod val="50000"/>
                  </a:schemeClr>
                </a:solidFill>
              </a:endParaRPr>
            </a:p>
          </p:txBody>
        </p:sp>
      </p:grpSp>
      <p:grpSp>
        <p:nvGrpSpPr>
          <p:cNvPr id="3" name="Group 2"/>
          <p:cNvGrpSpPr/>
          <p:nvPr/>
        </p:nvGrpSpPr>
        <p:grpSpPr>
          <a:xfrm>
            <a:off x="1271988" y="3888196"/>
            <a:ext cx="767363" cy="1033014"/>
            <a:chOff x="1303936" y="3927524"/>
            <a:chExt cx="767363" cy="1033014"/>
          </a:xfrm>
        </p:grpSpPr>
        <p:sp>
          <p:nvSpPr>
            <p:cNvPr id="22" name="TextBox 21"/>
            <p:cNvSpPr txBox="1"/>
            <p:nvPr/>
          </p:nvSpPr>
          <p:spPr>
            <a:xfrm>
              <a:off x="1303936" y="4774178"/>
              <a:ext cx="767363" cy="186360"/>
            </a:xfrm>
            <a:prstGeom prst="rect">
              <a:avLst/>
            </a:prstGeom>
            <a:noFill/>
          </p:spPr>
          <p:txBody>
            <a:bodyPr wrap="square" lIns="0" tIns="0" rIns="0" bIns="0" rtlCol="0" anchor="t">
              <a:noAutofit/>
            </a:bodyPr>
            <a:lstStyle/>
            <a:p>
              <a:pPr algn="ctr"/>
              <a:r>
                <a:rPr lang="en-US" sz="1200" b="1" spc="-50" dirty="0">
                  <a:solidFill>
                    <a:schemeClr val="tx1">
                      <a:lumMod val="50000"/>
                    </a:schemeClr>
                  </a:solidFill>
                </a:rPr>
                <a:t>AWS </a:t>
              </a:r>
              <a:r>
                <a:rPr lang="en-US" sz="1200" b="1" spc="-50" dirty="0" smtClean="0">
                  <a:solidFill>
                    <a:schemeClr val="tx1">
                      <a:lumMod val="50000"/>
                    </a:schemeClr>
                  </a:solidFill>
                </a:rPr>
                <a:t>KMS</a:t>
              </a:r>
              <a:endParaRPr lang="en-US" sz="1200" b="1" spc="-50" dirty="0">
                <a:solidFill>
                  <a:schemeClr val="tx1">
                    <a:lumMod val="50000"/>
                  </a:schemeClr>
                </a:solidFill>
              </a:endParaRPr>
            </a:p>
          </p:txBody>
        </p:sp>
        <p:pic>
          <p:nvPicPr>
            <p:cNvPr id="23" name="Picture 2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61061" y="3927524"/>
              <a:ext cx="653112" cy="783735"/>
            </a:xfrm>
            <a:prstGeom prst="rect">
              <a:avLst/>
            </a:prstGeom>
          </p:spPr>
        </p:pic>
      </p:grpSp>
      <p:grpSp>
        <p:nvGrpSpPr>
          <p:cNvPr id="4" name="Group 3"/>
          <p:cNvGrpSpPr/>
          <p:nvPr/>
        </p:nvGrpSpPr>
        <p:grpSpPr>
          <a:xfrm>
            <a:off x="2012368" y="3888196"/>
            <a:ext cx="1160722" cy="998303"/>
            <a:chOff x="2062838" y="3961936"/>
            <a:chExt cx="1160722" cy="998303"/>
          </a:xfrm>
        </p:grpSpPr>
        <p:pic>
          <p:nvPicPr>
            <p:cNvPr id="26" name="Picture 2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21116" y="3961936"/>
              <a:ext cx="644166" cy="764948"/>
            </a:xfrm>
            <a:prstGeom prst="rect">
              <a:avLst/>
            </a:prstGeom>
          </p:spPr>
        </p:pic>
        <p:sp>
          <p:nvSpPr>
            <p:cNvPr id="27" name="TextBox 26"/>
            <p:cNvSpPr txBox="1"/>
            <p:nvPr/>
          </p:nvSpPr>
          <p:spPr>
            <a:xfrm>
              <a:off x="2062838" y="4773659"/>
              <a:ext cx="1160722" cy="186580"/>
            </a:xfrm>
            <a:prstGeom prst="rect">
              <a:avLst/>
            </a:prstGeom>
            <a:noFill/>
          </p:spPr>
          <p:txBody>
            <a:bodyPr wrap="square" lIns="0" tIns="0" rIns="0" bIns="0" rtlCol="0" anchor="t">
              <a:noAutofit/>
            </a:bodyPr>
            <a:lstStyle/>
            <a:p>
              <a:pPr algn="ctr"/>
              <a:r>
                <a:rPr lang="en-US" sz="1200" b="1" dirty="0" smtClean="0">
                  <a:solidFill>
                    <a:schemeClr val="tx1">
                      <a:lumMod val="50000"/>
                    </a:schemeClr>
                  </a:solidFill>
                </a:rPr>
                <a:t>Amazon</a:t>
              </a:r>
            </a:p>
            <a:p>
              <a:pPr algn="ctr"/>
              <a:r>
                <a:rPr lang="en-US" sz="1200" b="1" dirty="0" smtClean="0">
                  <a:solidFill>
                    <a:schemeClr val="tx1">
                      <a:lumMod val="50000"/>
                    </a:schemeClr>
                  </a:solidFill>
                </a:rPr>
                <a:t>Route </a:t>
              </a:r>
              <a:r>
                <a:rPr lang="en-US" sz="1200" b="1" dirty="0">
                  <a:solidFill>
                    <a:schemeClr val="tx1">
                      <a:lumMod val="50000"/>
                    </a:schemeClr>
                  </a:solidFill>
                </a:rPr>
                <a:t>53</a:t>
              </a:r>
            </a:p>
          </p:txBody>
        </p:sp>
      </p:grpSp>
      <p:grpSp>
        <p:nvGrpSpPr>
          <p:cNvPr id="5" name="Group 4"/>
          <p:cNvGrpSpPr/>
          <p:nvPr/>
        </p:nvGrpSpPr>
        <p:grpSpPr>
          <a:xfrm>
            <a:off x="3048282" y="3888196"/>
            <a:ext cx="1005827" cy="1033014"/>
            <a:chOff x="3785198" y="3987383"/>
            <a:chExt cx="1010686" cy="1033014"/>
          </a:xfrm>
        </p:grpSpPr>
        <p:pic>
          <p:nvPicPr>
            <p:cNvPr id="28" name="Picture 2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975695" y="3987383"/>
              <a:ext cx="629787" cy="714894"/>
            </a:xfrm>
            <a:prstGeom prst="rect">
              <a:avLst/>
            </a:prstGeom>
          </p:spPr>
        </p:pic>
        <p:sp>
          <p:nvSpPr>
            <p:cNvPr id="29" name="TextBox 28"/>
            <p:cNvSpPr txBox="1"/>
            <p:nvPr/>
          </p:nvSpPr>
          <p:spPr>
            <a:xfrm>
              <a:off x="3785198" y="4766212"/>
              <a:ext cx="1010686" cy="254185"/>
            </a:xfrm>
            <a:prstGeom prst="rect">
              <a:avLst/>
            </a:prstGeom>
            <a:noFill/>
          </p:spPr>
          <p:txBody>
            <a:bodyPr wrap="square" lIns="0" tIns="0" rIns="0" bIns="0" rtlCol="0" anchor="t">
              <a:noAutofit/>
            </a:bodyPr>
            <a:lstStyle/>
            <a:p>
              <a:pPr algn="ctr"/>
              <a:r>
                <a:rPr lang="en-US" sz="1200" b="1" dirty="0" smtClean="0">
                  <a:solidFill>
                    <a:schemeClr val="tx1">
                      <a:lumMod val="50000"/>
                    </a:schemeClr>
                  </a:solidFill>
                </a:rPr>
                <a:t>Amazon</a:t>
              </a:r>
            </a:p>
            <a:p>
              <a:pPr algn="ctr"/>
              <a:r>
                <a:rPr lang="en-US" sz="1200" b="1" dirty="0" smtClean="0">
                  <a:solidFill>
                    <a:schemeClr val="tx1">
                      <a:lumMod val="50000"/>
                    </a:schemeClr>
                  </a:solidFill>
                </a:rPr>
                <a:t>CloudWatch</a:t>
              </a:r>
              <a:endParaRPr lang="en-US" sz="1200" b="1" dirty="0">
                <a:solidFill>
                  <a:schemeClr val="tx1">
                    <a:lumMod val="50000"/>
                  </a:schemeClr>
                </a:solidFill>
              </a:endParaRPr>
            </a:p>
          </p:txBody>
        </p:sp>
      </p:grpSp>
      <p:grpSp>
        <p:nvGrpSpPr>
          <p:cNvPr id="1024" name="Group 1023"/>
          <p:cNvGrpSpPr/>
          <p:nvPr/>
        </p:nvGrpSpPr>
        <p:grpSpPr>
          <a:xfrm>
            <a:off x="3015624" y="452242"/>
            <a:ext cx="827415" cy="1041566"/>
            <a:chOff x="3015624" y="452242"/>
            <a:chExt cx="827415" cy="1041566"/>
          </a:xfrm>
        </p:grpSpPr>
        <p:pic>
          <p:nvPicPr>
            <p:cNvPr id="30" name="Picture 2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130582" y="452242"/>
              <a:ext cx="653113" cy="783738"/>
            </a:xfrm>
            <a:prstGeom prst="rect">
              <a:avLst/>
            </a:prstGeom>
          </p:spPr>
        </p:pic>
        <p:sp>
          <p:nvSpPr>
            <p:cNvPr id="31" name="TextBox 30"/>
            <p:cNvSpPr txBox="1"/>
            <p:nvPr/>
          </p:nvSpPr>
          <p:spPr>
            <a:xfrm>
              <a:off x="3015624" y="1268572"/>
              <a:ext cx="827415" cy="225236"/>
            </a:xfrm>
            <a:prstGeom prst="rect">
              <a:avLst/>
            </a:prstGeom>
            <a:noFill/>
          </p:spPr>
          <p:txBody>
            <a:bodyPr wrap="square" lIns="0" tIns="0" rIns="0" bIns="0" rtlCol="0" anchor="t">
              <a:noAutofit/>
            </a:bodyPr>
            <a:lstStyle/>
            <a:p>
              <a:pPr algn="ctr"/>
              <a:r>
                <a:rPr lang="en-US" sz="1200" b="1" dirty="0" smtClean="0">
                  <a:solidFill>
                    <a:schemeClr val="tx1">
                      <a:lumMod val="50000"/>
                    </a:schemeClr>
                  </a:solidFill>
                </a:rPr>
                <a:t>Amazon EC2</a:t>
              </a:r>
              <a:endParaRPr lang="en-US" sz="2800" b="1" dirty="0">
                <a:solidFill>
                  <a:schemeClr val="tx1">
                    <a:lumMod val="50000"/>
                  </a:schemeClr>
                </a:solidFill>
              </a:endParaRPr>
            </a:p>
          </p:txBody>
        </p:sp>
      </p:grpSp>
      <p:sp>
        <p:nvSpPr>
          <p:cNvPr id="11" name="TextBox 10"/>
          <p:cNvSpPr txBox="1"/>
          <p:nvPr/>
        </p:nvSpPr>
        <p:spPr>
          <a:xfrm>
            <a:off x="514460" y="3351333"/>
            <a:ext cx="1441420" cy="369332"/>
          </a:xfrm>
          <a:prstGeom prst="rect">
            <a:avLst/>
          </a:prstGeom>
          <a:noFill/>
        </p:spPr>
        <p:txBody>
          <a:bodyPr wrap="none" rtlCol="0">
            <a:spAutoFit/>
          </a:bodyPr>
          <a:lstStyle/>
          <a:p>
            <a:r>
              <a:rPr lang="en-US" dirty="0" smtClean="0"/>
              <a:t>PostgreSQL</a:t>
            </a:r>
            <a:endParaRPr lang="en-US" dirty="0"/>
          </a:p>
        </p:txBody>
      </p:sp>
      <p:grpSp>
        <p:nvGrpSpPr>
          <p:cNvPr id="33" name="Group 32"/>
          <p:cNvGrpSpPr/>
          <p:nvPr/>
        </p:nvGrpSpPr>
        <p:grpSpPr>
          <a:xfrm>
            <a:off x="6377668" y="1488584"/>
            <a:ext cx="2957081" cy="2757059"/>
            <a:chOff x="6377668" y="1488584"/>
            <a:chExt cx="2957081" cy="2757059"/>
          </a:xfrm>
        </p:grpSpPr>
        <p:grpSp>
          <p:nvGrpSpPr>
            <p:cNvPr id="10" name="Group 9"/>
            <p:cNvGrpSpPr/>
            <p:nvPr/>
          </p:nvGrpSpPr>
          <p:grpSpPr>
            <a:xfrm>
              <a:off x="6377668" y="1488584"/>
              <a:ext cx="2957081" cy="2713892"/>
              <a:chOff x="6377668" y="1488584"/>
              <a:chExt cx="2957081" cy="2713892"/>
            </a:xfrm>
          </p:grpSpPr>
          <p:pic>
            <p:nvPicPr>
              <p:cNvPr id="1034" name="Picture 10" descr="ttps://upload.wikimedia.org/wikipedia/commons/thumb/0/0c/AWS_Simple_Icons_Database_AmazonRedshift.svg/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20857" y="1488584"/>
                <a:ext cx="2713892" cy="2713892"/>
              </a:xfrm>
              <a:prstGeom prst="rect">
                <a:avLst/>
              </a:prstGeom>
              <a:noFill/>
              <a:extLst>
                <a:ext uri="{909E8E84-426E-40DD-AFC4-6F175D3DCCD1}">
                  <a14:hiddenFill xmlns:a14="http://schemas.microsoft.com/office/drawing/2010/main">
                    <a:solidFill>
                      <a:srgbClr val="FFFFFF"/>
                    </a:solidFill>
                  </a14:hiddenFill>
                </a:ext>
              </a:extLst>
            </p:spPr>
          </p:pic>
          <p:sp>
            <p:nvSpPr>
              <p:cNvPr id="14" name="Chevron 13"/>
              <p:cNvSpPr/>
              <p:nvPr/>
            </p:nvSpPr>
            <p:spPr>
              <a:xfrm>
                <a:off x="6377668" y="2603214"/>
                <a:ext cx="484632" cy="484632"/>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50000"/>
                    </a:schemeClr>
                  </a:solidFill>
                </a:endParaRPr>
              </a:p>
            </p:txBody>
          </p:sp>
        </p:grpSp>
        <p:sp>
          <p:nvSpPr>
            <p:cNvPr id="32" name="TextBox 31"/>
            <p:cNvSpPr txBox="1"/>
            <p:nvPr/>
          </p:nvSpPr>
          <p:spPr>
            <a:xfrm>
              <a:off x="7007024" y="3876311"/>
              <a:ext cx="1941557" cy="369332"/>
            </a:xfrm>
            <a:prstGeom prst="rect">
              <a:avLst/>
            </a:prstGeom>
            <a:noFill/>
          </p:spPr>
          <p:txBody>
            <a:bodyPr wrap="none" rtlCol="0">
              <a:spAutoFit/>
            </a:bodyPr>
            <a:lstStyle/>
            <a:p>
              <a:r>
                <a:rPr lang="en-US" dirty="0" smtClean="0"/>
                <a:t>Amazon Redshift</a:t>
              </a:r>
            </a:p>
          </p:txBody>
        </p:sp>
      </p:grpSp>
    </p:spTree>
    <p:extLst>
      <p:ext uri="{BB962C8B-B14F-4D97-AF65-F5344CB8AC3E}">
        <p14:creationId xmlns:p14="http://schemas.microsoft.com/office/powerpoint/2010/main" val="52099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style.rotation</p:attrName>
                                        </p:attrNameLst>
                                      </p:cBhvr>
                                      <p:tavLst>
                                        <p:tav tm="0">
                                          <p:val>
                                            <p:fltVal val="360"/>
                                          </p:val>
                                        </p:tav>
                                        <p:tav tm="100000">
                                          <p:val>
                                            <p:fltVal val="0"/>
                                          </p:val>
                                        </p:tav>
                                      </p:tavLst>
                                    </p:anim>
                                    <p:animEffect transition="in" filter="fade">
                                      <p:cBhvr>
                                        <p:cTn id="10" dur="500"/>
                                        <p:tgtEl>
                                          <p:spTgt spid="18"/>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style.rotation</p:attrName>
                                        </p:attrNameLst>
                                      </p:cBhvr>
                                      <p:tavLst>
                                        <p:tav tm="0">
                                          <p:val>
                                            <p:fltVal val="360"/>
                                          </p:val>
                                        </p:tav>
                                        <p:tav tm="100000">
                                          <p:val>
                                            <p:fltVal val="0"/>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9"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par>
                                <p:cTn id="28" presetID="9"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par>
                                <p:cTn id="31" presetID="9"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ssolve">
                                      <p:cBhvr>
                                        <p:cTn id="33" dur="500"/>
                                        <p:tgtEl>
                                          <p:spTgt spid="9"/>
                                        </p:tgtEl>
                                      </p:cBhvr>
                                    </p:animEffect>
                                  </p:childTnLst>
                                </p:cTn>
                              </p:par>
                              <p:par>
                                <p:cTn id="34" presetID="9" presetClass="entr" presetSubtype="0" fill="hold" nodeType="withEffect">
                                  <p:stCondLst>
                                    <p:cond delay="0"/>
                                  </p:stCondLst>
                                  <p:childTnLst>
                                    <p:set>
                                      <p:cBhvr>
                                        <p:cTn id="35" dur="1" fill="hold">
                                          <p:stCondLst>
                                            <p:cond delay="0"/>
                                          </p:stCondLst>
                                        </p:cTn>
                                        <p:tgtEl>
                                          <p:spTgt spid="1024"/>
                                        </p:tgtEl>
                                        <p:attrNameLst>
                                          <p:attrName>style.visibility</p:attrName>
                                        </p:attrNameLst>
                                      </p:cBhvr>
                                      <p:to>
                                        <p:strVal val="visible"/>
                                      </p:to>
                                    </p:set>
                                    <p:animEffect transition="in" filter="dissolve">
                                      <p:cBhvr>
                                        <p:cTn id="36" dur="500"/>
                                        <p:tgtEl>
                                          <p:spTgt spid="1024"/>
                                        </p:tgtEl>
                                      </p:cBhvr>
                                    </p:animEffect>
                                  </p:childTnLst>
                                </p:cTn>
                              </p:par>
                              <p:par>
                                <p:cTn id="37" presetID="9"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dissolve">
                                      <p:cBhvr>
                                        <p:cTn id="39" dur="500"/>
                                        <p:tgtEl>
                                          <p:spTgt spid="2"/>
                                        </p:tgtEl>
                                      </p:cBhvr>
                                    </p:animEffect>
                                  </p:childTnLst>
                                </p:cTn>
                              </p:par>
                              <p:par>
                                <p:cTn id="40" presetID="9" presetClass="entr" presetSubtype="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ssolve">
                                      <p:cBhvr>
                                        <p:cTn id="42" dur="500"/>
                                        <p:tgtEl>
                                          <p:spTgt spid="3"/>
                                        </p:tgtEl>
                                      </p:cBhvr>
                                    </p:animEffect>
                                  </p:childTnLst>
                                </p:cTn>
                              </p:par>
                              <p:par>
                                <p:cTn id="43" presetID="9"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dissolve">
                                      <p:cBhvr>
                                        <p:cTn id="45" dur="500"/>
                                        <p:tgtEl>
                                          <p:spTgt spid="4"/>
                                        </p:tgtEl>
                                      </p:cBhvr>
                                    </p:animEffect>
                                  </p:childTnLst>
                                </p:cTn>
                              </p:par>
                              <p:par>
                                <p:cTn id="46" presetID="9" presetClass="entr" presetSubtype="0"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Graphic spid="7" grpId="0">
        <p:bldAsOne/>
      </p:bldGraphic>
      <p:bldP spid="2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schemeClr>
                </a:solidFill>
              </a:rPr>
              <a:t>Query Execution Deep Dive: Compute Nodes</a:t>
            </a:r>
          </a:p>
        </p:txBody>
      </p:sp>
      <p:sp>
        <p:nvSpPr>
          <p:cNvPr id="3" name="Content Placeholder 2"/>
          <p:cNvSpPr>
            <a:spLocks noGrp="1"/>
          </p:cNvSpPr>
          <p:nvPr>
            <p:ph idx="1"/>
          </p:nvPr>
        </p:nvSpPr>
        <p:spPr>
          <a:xfrm>
            <a:off x="341313" y="1009650"/>
            <a:ext cx="7901734" cy="3552825"/>
          </a:xfrm>
        </p:spPr>
        <p:txBody>
          <a:bodyPr>
            <a:normAutofit/>
          </a:bodyPr>
          <a:lstStyle/>
          <a:p>
            <a:pPr marL="342900" indent="-342900">
              <a:buFont typeface="Arial" panose="020B0604020202020204" pitchFamily="34" charset="0"/>
              <a:buChar char="•"/>
            </a:pPr>
            <a:r>
              <a:rPr lang="en-US" dirty="0">
                <a:solidFill>
                  <a:schemeClr val="tx1">
                    <a:lumMod val="50000"/>
                  </a:schemeClr>
                </a:solidFill>
              </a:rPr>
              <a:t>S</a:t>
            </a:r>
            <a:r>
              <a:rPr lang="en-US" dirty="0" smtClean="0">
                <a:solidFill>
                  <a:schemeClr val="tx1">
                    <a:lumMod val="50000"/>
                  </a:schemeClr>
                </a:solidFill>
              </a:rPr>
              <a:t>lices </a:t>
            </a:r>
            <a:r>
              <a:rPr lang="en-US" dirty="0">
                <a:solidFill>
                  <a:schemeClr val="tx1">
                    <a:lumMod val="50000"/>
                  </a:schemeClr>
                </a:solidFill>
              </a:rPr>
              <a:t>execute </a:t>
            </a:r>
            <a:r>
              <a:rPr lang="en-US" dirty="0" smtClean="0">
                <a:solidFill>
                  <a:schemeClr val="tx1">
                    <a:lumMod val="50000"/>
                  </a:schemeClr>
                </a:solidFill>
              </a:rPr>
              <a:t>query </a:t>
            </a:r>
            <a:r>
              <a:rPr lang="en-US" dirty="0">
                <a:solidFill>
                  <a:schemeClr val="tx1">
                    <a:lumMod val="50000"/>
                  </a:schemeClr>
                </a:solidFill>
              </a:rPr>
              <a:t>segments in </a:t>
            </a:r>
            <a:r>
              <a:rPr lang="en-US" dirty="0" smtClean="0">
                <a:solidFill>
                  <a:schemeClr val="tx1">
                    <a:lumMod val="50000"/>
                  </a:schemeClr>
                </a:solidFill>
              </a:rPr>
              <a:t>parallel </a:t>
            </a:r>
            <a:endParaRPr lang="en-US" dirty="0">
              <a:solidFill>
                <a:schemeClr val="tx1">
                  <a:lumMod val="50000"/>
                </a:schemeClr>
              </a:solidFill>
            </a:endParaRPr>
          </a:p>
          <a:p>
            <a:pPr marL="342900" indent="-342900">
              <a:buFont typeface="Arial" panose="020B0604020202020204" pitchFamily="34" charset="0"/>
              <a:buChar char="•"/>
            </a:pPr>
            <a:r>
              <a:rPr lang="en-US" dirty="0" smtClean="0">
                <a:solidFill>
                  <a:schemeClr val="tx1">
                    <a:lumMod val="50000"/>
                  </a:schemeClr>
                </a:solidFill>
              </a:rPr>
              <a:t>Executable </a:t>
            </a:r>
            <a:r>
              <a:rPr lang="en-US" dirty="0">
                <a:solidFill>
                  <a:schemeClr val="tx1">
                    <a:lumMod val="50000"/>
                  </a:schemeClr>
                </a:solidFill>
              </a:rPr>
              <a:t>segments </a:t>
            </a:r>
            <a:r>
              <a:rPr lang="en-US" dirty="0" smtClean="0">
                <a:solidFill>
                  <a:schemeClr val="tx1">
                    <a:lumMod val="50000"/>
                  </a:schemeClr>
                </a:solidFill>
              </a:rPr>
              <a:t>are created for </a:t>
            </a:r>
            <a:r>
              <a:rPr lang="en-US" dirty="0">
                <a:solidFill>
                  <a:schemeClr val="tx1">
                    <a:lumMod val="50000"/>
                  </a:schemeClr>
                </a:solidFill>
              </a:rPr>
              <a:t>one </a:t>
            </a:r>
            <a:r>
              <a:rPr lang="en-US" dirty="0" smtClean="0">
                <a:solidFill>
                  <a:schemeClr val="tx1">
                    <a:lumMod val="50000"/>
                  </a:schemeClr>
                </a:solidFill>
              </a:rPr>
              <a:t>stream at a time in sequence</a:t>
            </a:r>
          </a:p>
          <a:p>
            <a:pPr marL="342900" indent="-342900">
              <a:buFont typeface="Arial" panose="020B0604020202020204" pitchFamily="34" charset="0"/>
              <a:buChar char="•"/>
            </a:pPr>
            <a:r>
              <a:rPr lang="en-US" dirty="0" smtClean="0">
                <a:solidFill>
                  <a:schemeClr val="tx1">
                    <a:lumMod val="50000"/>
                  </a:schemeClr>
                </a:solidFill>
              </a:rPr>
              <a:t>When </a:t>
            </a:r>
            <a:r>
              <a:rPr lang="en-US" dirty="0">
                <a:solidFill>
                  <a:schemeClr val="tx1">
                    <a:lumMod val="50000"/>
                  </a:schemeClr>
                </a:solidFill>
              </a:rPr>
              <a:t>the compute nodes are done, they return the query results </a:t>
            </a:r>
            <a:r>
              <a:rPr lang="en-US" dirty="0" smtClean="0">
                <a:solidFill>
                  <a:schemeClr val="tx1">
                    <a:lumMod val="50000"/>
                  </a:schemeClr>
                </a:solidFill>
              </a:rPr>
              <a:t>to </a:t>
            </a:r>
            <a:r>
              <a:rPr lang="en-US" dirty="0">
                <a:solidFill>
                  <a:schemeClr val="tx1">
                    <a:lumMod val="50000"/>
                  </a:schemeClr>
                </a:solidFill>
              </a:rPr>
              <a:t>leader node for final </a:t>
            </a:r>
            <a:r>
              <a:rPr lang="en-US" dirty="0" smtClean="0">
                <a:solidFill>
                  <a:schemeClr val="tx1">
                    <a:lumMod val="50000"/>
                  </a:schemeClr>
                </a:solidFill>
              </a:rPr>
              <a:t>processing </a:t>
            </a:r>
          </a:p>
          <a:p>
            <a:pPr marL="342900" indent="-342900">
              <a:buFont typeface="Arial" panose="020B0604020202020204" pitchFamily="34" charset="0"/>
              <a:buChar char="•"/>
            </a:pPr>
            <a:r>
              <a:rPr lang="en-US" dirty="0">
                <a:solidFill>
                  <a:schemeClr val="tx1">
                    <a:lumMod val="50000"/>
                  </a:schemeClr>
                </a:solidFill>
              </a:rPr>
              <a:t>L</a:t>
            </a:r>
            <a:r>
              <a:rPr lang="en-US" dirty="0" smtClean="0">
                <a:solidFill>
                  <a:schemeClr val="tx1">
                    <a:lumMod val="50000"/>
                  </a:schemeClr>
                </a:solidFill>
              </a:rPr>
              <a:t>eader </a:t>
            </a:r>
            <a:r>
              <a:rPr lang="en-US" dirty="0">
                <a:solidFill>
                  <a:schemeClr val="tx1">
                    <a:lumMod val="50000"/>
                  </a:schemeClr>
                </a:solidFill>
              </a:rPr>
              <a:t>node merges </a:t>
            </a:r>
            <a:r>
              <a:rPr lang="en-US" dirty="0" smtClean="0">
                <a:solidFill>
                  <a:schemeClr val="tx1">
                    <a:lumMod val="50000"/>
                  </a:schemeClr>
                </a:solidFill>
              </a:rPr>
              <a:t>data </a:t>
            </a:r>
            <a:r>
              <a:rPr lang="en-US" dirty="0">
                <a:solidFill>
                  <a:schemeClr val="tx1">
                    <a:lumMod val="50000"/>
                  </a:schemeClr>
                </a:solidFill>
              </a:rPr>
              <a:t>into a single result set and addresses any needed sorting or </a:t>
            </a:r>
            <a:r>
              <a:rPr lang="en-US" dirty="0" smtClean="0">
                <a:solidFill>
                  <a:schemeClr val="tx1">
                    <a:lumMod val="50000"/>
                  </a:schemeClr>
                </a:solidFill>
              </a:rPr>
              <a:t>aggregation </a:t>
            </a:r>
          </a:p>
          <a:p>
            <a:pPr marL="342900" indent="-342900">
              <a:buFont typeface="Arial" panose="020B0604020202020204" pitchFamily="34" charset="0"/>
              <a:buChar char="•"/>
            </a:pPr>
            <a:r>
              <a:rPr lang="en-US" dirty="0" smtClean="0">
                <a:solidFill>
                  <a:schemeClr val="tx1">
                    <a:lumMod val="50000"/>
                  </a:schemeClr>
                </a:solidFill>
              </a:rPr>
              <a:t>Leader </a:t>
            </a:r>
            <a:r>
              <a:rPr lang="en-US" dirty="0">
                <a:solidFill>
                  <a:schemeClr val="tx1">
                    <a:lumMod val="50000"/>
                  </a:schemeClr>
                </a:solidFill>
              </a:rPr>
              <a:t>node then </a:t>
            </a:r>
            <a:r>
              <a:rPr lang="en-US" dirty="0" smtClean="0">
                <a:solidFill>
                  <a:schemeClr val="tx1">
                    <a:lumMod val="50000"/>
                  </a:schemeClr>
                </a:solidFill>
              </a:rPr>
              <a:t>returns </a:t>
            </a:r>
            <a:r>
              <a:rPr lang="en-US" dirty="0">
                <a:solidFill>
                  <a:schemeClr val="tx1">
                    <a:lumMod val="50000"/>
                  </a:schemeClr>
                </a:solidFill>
              </a:rPr>
              <a:t>results to the </a:t>
            </a:r>
            <a:r>
              <a:rPr lang="en-US" dirty="0" smtClean="0">
                <a:solidFill>
                  <a:schemeClr val="tx1">
                    <a:lumMod val="50000"/>
                  </a:schemeClr>
                </a:solidFill>
              </a:rPr>
              <a:t>client</a:t>
            </a:r>
            <a:endParaRPr lang="en-US" dirty="0">
              <a:solidFill>
                <a:schemeClr val="tx1">
                  <a:lumMod val="50000"/>
                </a:schemeClr>
              </a:solidFill>
            </a:endParaRPr>
          </a:p>
          <a:p>
            <a:pPr marL="342900" indent="-342900">
              <a:buFont typeface="Arial" panose="020B0604020202020204" pitchFamily="34" charset="0"/>
              <a:buChar char="•"/>
            </a:pPr>
            <a:endParaRPr lang="en-US" dirty="0">
              <a:solidFill>
                <a:schemeClr val="tx1">
                  <a:lumMod val="50000"/>
                </a:schemeClr>
              </a:solidFill>
            </a:endParaRPr>
          </a:p>
        </p:txBody>
      </p:sp>
    </p:spTree>
    <p:extLst>
      <p:ext uri="{BB962C8B-B14F-4D97-AF65-F5344CB8AC3E}">
        <p14:creationId xmlns:p14="http://schemas.microsoft.com/office/powerpoint/2010/main" val="697384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Visualizing Streams, Segments, and Steps</a:t>
            </a:r>
            <a:endParaRPr lang="en-US" dirty="0">
              <a:solidFill>
                <a:schemeClr val="tx1">
                  <a:lumMod val="50000"/>
                </a:schemeClr>
              </a:solidFill>
            </a:endParaRPr>
          </a:p>
        </p:txBody>
      </p:sp>
      <p:graphicFrame>
        <p:nvGraphicFramePr>
          <p:cNvPr id="7" name="Content Placeholder 6"/>
          <p:cNvGraphicFramePr>
            <a:graphicFrameLocks noGrp="1"/>
          </p:cNvGraphicFramePr>
          <p:nvPr>
            <p:ph idx="1"/>
            <p:extLst/>
          </p:nvPr>
        </p:nvGraphicFramePr>
        <p:xfrm>
          <a:off x="1474400" y="801683"/>
          <a:ext cx="6196788" cy="3559185"/>
        </p:xfrm>
        <a:graphic>
          <a:graphicData uri="http://schemas.openxmlformats.org/drawingml/2006/table">
            <a:tbl>
              <a:tblPr/>
              <a:tblGrid>
                <a:gridCol w="371018"/>
                <a:gridCol w="371018"/>
                <a:gridCol w="371018"/>
                <a:gridCol w="371018"/>
                <a:gridCol w="371018"/>
                <a:gridCol w="371018"/>
                <a:gridCol w="371018"/>
                <a:gridCol w="371018"/>
                <a:gridCol w="371018"/>
                <a:gridCol w="371018"/>
                <a:gridCol w="371018"/>
                <a:gridCol w="371018"/>
                <a:gridCol w="371018"/>
                <a:gridCol w="686777"/>
                <a:gridCol w="686777"/>
              </a:tblGrid>
              <a:tr h="169485">
                <a:tc gridSpan="6">
                  <a:txBody>
                    <a:bodyPr/>
                    <a:lstStyle/>
                    <a:p>
                      <a:pPr algn="ctr" fontAlgn="b"/>
                      <a:r>
                        <a:rPr lang="en-US" sz="900" b="0" i="0" u="none" strike="noStrike" dirty="0">
                          <a:solidFill>
                            <a:srgbClr val="000000"/>
                          </a:solidFill>
                          <a:effectLst/>
                          <a:latin typeface="Calibri" charset="0"/>
                        </a:rPr>
                        <a:t>Stream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gridSpan="3">
                  <a:txBody>
                    <a:bodyPr/>
                    <a:lstStyle/>
                    <a:p>
                      <a:pPr algn="ctr" fontAlgn="b"/>
                      <a:r>
                        <a:rPr lang="en-US" sz="900" b="0" i="0" u="none" strike="noStrike" dirty="0">
                          <a:solidFill>
                            <a:srgbClr val="000000"/>
                          </a:solidFill>
                          <a:effectLst/>
                          <a:latin typeface="Calibri" charset="0"/>
                        </a:rPr>
                        <a:t>Segment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a:txBody>
                    <a:bodyPr/>
                    <a:lstStyle/>
                    <a:p>
                      <a:pPr algn="l" fontAlgn="b"/>
                      <a:r>
                        <a:rPr lang="sk-SK" sz="900" b="0" i="0" u="none" strike="noStrike">
                          <a:solidFill>
                            <a:srgbClr val="000000"/>
                          </a:solidFill>
                          <a:effectLst/>
                          <a:latin typeface="Calibri" charset="0"/>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sk-SK" sz="900" b="0" i="0" u="none" strike="noStrike">
                          <a:solidFill>
                            <a:srgbClr val="000000"/>
                          </a:solidFill>
                          <a:effectLst/>
                          <a:latin typeface="Calibri"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sk-SK" sz="900" b="0" i="0" u="none" strike="noStrike">
                          <a:solidFill>
                            <a:srgbClr val="000000"/>
                          </a:solidFill>
                          <a:effectLst/>
                          <a:latin typeface="Calibri"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gridSpan="5">
                  <a:txBody>
                    <a:bodyPr/>
                    <a:lstStyle/>
                    <a:p>
                      <a:pPr algn="ctr" fontAlgn="b"/>
                      <a:r>
                        <a:rPr lang="en-US" sz="900" b="0" i="0" u="none" strike="noStrike" dirty="0">
                          <a:solidFill>
                            <a:srgbClr val="000000"/>
                          </a:solidFill>
                          <a:effectLst/>
                          <a:latin typeface="Calibri" charset="0"/>
                        </a:rPr>
                        <a:t>Segment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gridSpan="4">
                  <a:txBody>
                    <a:bodyPr/>
                    <a:lstStyle/>
                    <a:p>
                      <a:pPr algn="ctr" fontAlgn="b"/>
                      <a:r>
                        <a:rPr lang="en-US" sz="900" b="0" i="0" u="none" strike="noStrike" dirty="0">
                          <a:solidFill>
                            <a:srgbClr val="000000"/>
                          </a:solidFill>
                          <a:effectLst/>
                          <a:latin typeface="Calibri" charset="0"/>
                        </a:rPr>
                        <a:t>Segment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gridSpan="6">
                  <a:txBody>
                    <a:bodyPr/>
                    <a:lstStyle/>
                    <a:p>
                      <a:pPr algn="ctr" fontAlgn="b"/>
                      <a:r>
                        <a:rPr lang="en-US" sz="900" b="0" i="0" u="none" strike="noStrike" dirty="0">
                          <a:solidFill>
                            <a:srgbClr val="000000"/>
                          </a:solidFill>
                          <a:effectLst/>
                          <a:latin typeface="Calibri" charset="0"/>
                        </a:rPr>
                        <a:t>Segment 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5</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5">
                  <a:txBody>
                    <a:bodyPr/>
                    <a:lstStyle/>
                    <a:p>
                      <a:pPr algn="ctr" fontAlgn="b"/>
                      <a:r>
                        <a:rPr lang="en-US" sz="900" b="0" i="0" u="none" strike="noStrike" dirty="0">
                          <a:solidFill>
                            <a:srgbClr val="000000"/>
                          </a:solidFill>
                          <a:effectLst/>
                          <a:latin typeface="Calibri" charset="0"/>
                        </a:rPr>
                        <a:t>Stream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900" b="0" i="0" u="none" strike="noStrike" dirty="0">
                          <a:solidFill>
                            <a:srgbClr val="000000"/>
                          </a:solidFill>
                          <a:effectLst/>
                          <a:latin typeface="Calibri" charset="0"/>
                        </a:rPr>
                        <a:t>Segment 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900" b="0" i="0" u="none" strike="noStrike" dirty="0">
                          <a:solidFill>
                            <a:srgbClr val="000000"/>
                          </a:solidFill>
                          <a:effectLst/>
                          <a:latin typeface="Calibri" charset="0"/>
                        </a:rPr>
                        <a:t>Segment 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5">
                  <a:txBody>
                    <a:bodyPr/>
                    <a:lstStyle/>
                    <a:p>
                      <a:pPr algn="ctr" fontAlgn="b"/>
                      <a:r>
                        <a:rPr lang="en-US" sz="900" b="0" i="0" u="none" strike="noStrike" dirty="0">
                          <a:solidFill>
                            <a:srgbClr val="000000"/>
                          </a:solidFill>
                          <a:effectLst/>
                          <a:latin typeface="Calibri" charset="0"/>
                        </a:rPr>
                        <a:t>Segment 6</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4">
                  <a:txBody>
                    <a:bodyPr/>
                    <a:lstStyle/>
                    <a:p>
                      <a:pPr algn="ctr" fontAlgn="b"/>
                      <a:r>
                        <a:rPr lang="en-US" sz="900" b="0" i="0" u="none" strike="noStrike" dirty="0">
                          <a:solidFill>
                            <a:srgbClr val="000000"/>
                          </a:solidFill>
                          <a:effectLst/>
                          <a:latin typeface="Calibri" charset="0"/>
                        </a:rPr>
                        <a:t>Stream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900" b="0" i="0" u="none" strike="noStrike" dirty="0">
                          <a:solidFill>
                            <a:srgbClr val="000000"/>
                          </a:solidFill>
                          <a:effectLst/>
                          <a:latin typeface="Calibri" charset="0"/>
                        </a:rPr>
                        <a:t>Segment 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9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900" b="0" i="0" u="none" strike="noStrike" dirty="0">
                          <a:solidFill>
                            <a:srgbClr val="000000"/>
                          </a:solidFill>
                          <a:effectLst/>
                          <a:latin typeface="Calibri" charset="0"/>
                        </a:rPr>
                        <a:t>Segment 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69485">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gridSpan="3">
                  <a:txBody>
                    <a:bodyPr/>
                    <a:lstStyle/>
                    <a:p>
                      <a:pPr algn="ctr" fontAlgn="b"/>
                      <a:r>
                        <a:rPr lang="en-US" sz="900" b="0" i="0" u="none" strike="noStrike" dirty="0">
                          <a:solidFill>
                            <a:srgbClr val="000000"/>
                          </a:solidFill>
                          <a:effectLst/>
                          <a:latin typeface="Calibri" charset="0"/>
                        </a:rPr>
                        <a:t>Step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tc hMerge="1">
                  <a:txBody>
                    <a:bodyPr/>
                    <a:lstStyle/>
                    <a:p>
                      <a:endParaRPr lang="en-US"/>
                    </a:p>
                  </a:txBody>
                  <a:tcPr/>
                </a:tc>
              </a:tr>
            </a:tbl>
          </a:graphicData>
        </a:graphic>
      </p:graphicFrame>
      <p:cxnSp>
        <p:nvCxnSpPr>
          <p:cNvPr id="11" name="Straight Connector 10"/>
          <p:cNvCxnSpPr/>
          <p:nvPr/>
        </p:nvCxnSpPr>
        <p:spPr>
          <a:xfrm>
            <a:off x="1462042" y="689960"/>
            <a:ext cx="0" cy="3894397"/>
          </a:xfrm>
          <a:prstGeom prst="line">
            <a:avLst/>
          </a:prstGeom>
          <a:ln w="3810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462042" y="4584357"/>
            <a:ext cx="6221504" cy="0"/>
          </a:xfrm>
          <a:prstGeom prst="line">
            <a:avLst/>
          </a:prstGeom>
          <a:ln w="3810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793524" y="4678351"/>
            <a:ext cx="719108" cy="369332"/>
          </a:xfrm>
          <a:prstGeom prst="rect">
            <a:avLst/>
          </a:prstGeom>
          <a:noFill/>
        </p:spPr>
        <p:txBody>
          <a:bodyPr wrap="none" rtlCol="0">
            <a:spAutoFit/>
          </a:bodyPr>
          <a:lstStyle/>
          <a:p>
            <a:r>
              <a:rPr lang="en-US" b="1" dirty="0" smtClean="0">
                <a:solidFill>
                  <a:schemeClr val="tx1">
                    <a:lumMod val="50000"/>
                  </a:schemeClr>
                </a:solidFill>
              </a:rPr>
              <a:t>Time</a:t>
            </a:r>
            <a:endParaRPr lang="en-US" b="1" dirty="0">
              <a:solidFill>
                <a:schemeClr val="tx1">
                  <a:lumMod val="50000"/>
                </a:schemeClr>
              </a:solidFill>
            </a:endParaRPr>
          </a:p>
        </p:txBody>
      </p:sp>
    </p:spTree>
    <p:extLst>
      <p:ext uri="{BB962C8B-B14F-4D97-AF65-F5344CB8AC3E}">
        <p14:creationId xmlns:p14="http://schemas.microsoft.com/office/powerpoint/2010/main" val="2116071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Query Execution</a:t>
            </a:r>
            <a:endParaRPr lang="en-US" dirty="0">
              <a:solidFill>
                <a:schemeClr val="tx1">
                  <a:lumMod val="50000"/>
                </a:schemeClr>
              </a:solidFill>
            </a:endParaRPr>
          </a:p>
        </p:txBody>
      </p:sp>
      <p:graphicFrame>
        <p:nvGraphicFramePr>
          <p:cNvPr id="7" name="Content Placeholder 6"/>
          <p:cNvGraphicFramePr>
            <a:graphicFrameLocks noGrp="1"/>
          </p:cNvGraphicFramePr>
          <p:nvPr>
            <p:ph idx="1"/>
            <p:extLst/>
          </p:nvPr>
        </p:nvGraphicFramePr>
        <p:xfrm>
          <a:off x="1474400" y="801683"/>
          <a:ext cx="6075581" cy="960120"/>
        </p:xfrm>
        <a:graphic>
          <a:graphicData uri="http://schemas.openxmlformats.org/drawingml/2006/table">
            <a:tbl>
              <a:tblPr/>
              <a:tblGrid>
                <a:gridCol w="363761"/>
                <a:gridCol w="363761"/>
                <a:gridCol w="363761"/>
                <a:gridCol w="363761"/>
                <a:gridCol w="363761"/>
                <a:gridCol w="363761"/>
                <a:gridCol w="363761"/>
                <a:gridCol w="363761"/>
                <a:gridCol w="363761"/>
                <a:gridCol w="363761"/>
                <a:gridCol w="363761"/>
                <a:gridCol w="363761"/>
                <a:gridCol w="363761"/>
                <a:gridCol w="673344"/>
                <a:gridCol w="673344"/>
              </a:tblGrid>
              <a:tr h="0">
                <a:tc gridSpan="6">
                  <a:txBody>
                    <a:bodyPr/>
                    <a:lstStyle/>
                    <a:p>
                      <a:pPr algn="ctr" fontAlgn="b"/>
                      <a:r>
                        <a:rPr lang="en-US" sz="300" b="0" i="0" u="none" strike="noStrike" dirty="0">
                          <a:solidFill>
                            <a:srgbClr val="000000"/>
                          </a:solidFill>
                          <a:effectLst/>
                          <a:latin typeface="Calibri" charset="0"/>
                        </a:rPr>
                        <a:t>Stream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gridSpan="3">
                  <a:txBody>
                    <a:bodyPr/>
                    <a:lstStyle/>
                    <a:p>
                      <a:pPr algn="ctr" fontAlgn="b"/>
                      <a:r>
                        <a:rPr lang="en-US" sz="300" b="0" i="0" u="none" strike="noStrike" dirty="0">
                          <a:solidFill>
                            <a:srgbClr val="000000"/>
                          </a:solidFill>
                          <a:effectLst/>
                          <a:latin typeface="Calibri" charset="0"/>
                        </a:rPr>
                        <a:t>Segment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a:txBody>
                    <a:bodyPr/>
                    <a:lstStyle/>
                    <a:p>
                      <a:pPr algn="l" fontAlgn="b"/>
                      <a:r>
                        <a:rPr lang="sk-SK" sz="300" b="0" i="0" u="none" strike="noStrike">
                          <a:solidFill>
                            <a:srgbClr val="000000"/>
                          </a:solidFill>
                          <a:effectLst/>
                          <a:latin typeface="Calibri" charset="0"/>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sk-SK" sz="300" b="0" i="0" u="none" strike="noStrike">
                          <a:solidFill>
                            <a:srgbClr val="000000"/>
                          </a:solidFill>
                          <a:effectLst/>
                          <a:latin typeface="Calibri"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sk-SK" sz="300" b="0" i="0" u="none" strike="noStrike">
                          <a:solidFill>
                            <a:srgbClr val="000000"/>
                          </a:solidFill>
                          <a:effectLst/>
                          <a:latin typeface="Calibri"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gridSpan="5">
                  <a:txBody>
                    <a:bodyPr/>
                    <a:lstStyle/>
                    <a:p>
                      <a:pPr algn="ctr" fontAlgn="b"/>
                      <a:r>
                        <a:rPr lang="en-US" sz="300" b="0" i="0" u="none" strike="noStrike" dirty="0">
                          <a:solidFill>
                            <a:srgbClr val="000000"/>
                          </a:solidFill>
                          <a:effectLst/>
                          <a:latin typeface="Calibri" charset="0"/>
                        </a:rPr>
                        <a:t>Segment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gridSpan="4">
                  <a:txBody>
                    <a:bodyPr/>
                    <a:lstStyle/>
                    <a:p>
                      <a:pPr algn="ctr" fontAlgn="b"/>
                      <a:r>
                        <a:rPr lang="en-US" sz="300" b="0" i="0" u="none" strike="noStrike" dirty="0">
                          <a:solidFill>
                            <a:srgbClr val="000000"/>
                          </a:solidFill>
                          <a:effectLst/>
                          <a:latin typeface="Calibri" charset="0"/>
                        </a:rPr>
                        <a:t>Segment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gridSpan="6">
                  <a:txBody>
                    <a:bodyPr/>
                    <a:lstStyle/>
                    <a:p>
                      <a:pPr algn="ctr" fontAlgn="b"/>
                      <a:r>
                        <a:rPr lang="en-US" sz="300" b="0" i="0" u="none" strike="noStrike" dirty="0">
                          <a:solidFill>
                            <a:srgbClr val="000000"/>
                          </a:solidFill>
                          <a:effectLst/>
                          <a:latin typeface="Calibri" charset="0"/>
                        </a:rPr>
                        <a:t>Segment 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5</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5">
                  <a:txBody>
                    <a:bodyPr/>
                    <a:lstStyle/>
                    <a:p>
                      <a:pPr algn="ctr" fontAlgn="b"/>
                      <a:r>
                        <a:rPr lang="en-US" sz="300" b="0" i="0" u="none" strike="noStrike" dirty="0">
                          <a:solidFill>
                            <a:srgbClr val="000000"/>
                          </a:solidFill>
                          <a:effectLst/>
                          <a:latin typeface="Calibri" charset="0"/>
                        </a:rPr>
                        <a:t>Stream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300" b="0" i="0" u="none" strike="noStrike" dirty="0">
                          <a:solidFill>
                            <a:srgbClr val="000000"/>
                          </a:solidFill>
                          <a:effectLst/>
                          <a:latin typeface="Calibri" charset="0"/>
                        </a:rPr>
                        <a:t>Segment 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300" b="0" i="0" u="none" strike="noStrike" dirty="0">
                          <a:solidFill>
                            <a:srgbClr val="000000"/>
                          </a:solidFill>
                          <a:effectLst/>
                          <a:latin typeface="Calibri" charset="0"/>
                        </a:rPr>
                        <a:t>Segment 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5">
                  <a:txBody>
                    <a:bodyPr/>
                    <a:lstStyle/>
                    <a:p>
                      <a:pPr algn="ctr" fontAlgn="b"/>
                      <a:r>
                        <a:rPr lang="en-US" sz="300" b="0" i="0" u="none" strike="noStrike" dirty="0">
                          <a:solidFill>
                            <a:srgbClr val="000000"/>
                          </a:solidFill>
                          <a:effectLst/>
                          <a:latin typeface="Calibri" charset="0"/>
                        </a:rPr>
                        <a:t>Segment 6</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4">
                  <a:txBody>
                    <a:bodyPr/>
                    <a:lstStyle/>
                    <a:p>
                      <a:pPr algn="ctr" fontAlgn="b"/>
                      <a:r>
                        <a:rPr lang="en-US" sz="300" b="0" i="0" u="none" strike="noStrike" dirty="0">
                          <a:solidFill>
                            <a:srgbClr val="000000"/>
                          </a:solidFill>
                          <a:effectLst/>
                          <a:latin typeface="Calibri" charset="0"/>
                        </a:rPr>
                        <a:t>Stream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300" b="0" i="0" u="none" strike="noStrike" dirty="0">
                          <a:solidFill>
                            <a:srgbClr val="000000"/>
                          </a:solidFill>
                          <a:effectLst/>
                          <a:latin typeface="Calibri" charset="0"/>
                        </a:rPr>
                        <a:t>Segment 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300" b="0" i="0" u="none" strike="noStrike" dirty="0">
                          <a:solidFill>
                            <a:srgbClr val="000000"/>
                          </a:solidFill>
                          <a:effectLst/>
                          <a:latin typeface="Calibri" charset="0"/>
                        </a:rPr>
                        <a:t>Segment 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gridSpan="3">
                  <a:txBody>
                    <a:bodyPr/>
                    <a:lstStyle/>
                    <a:p>
                      <a:pPr algn="ctr" fontAlgn="b"/>
                      <a:r>
                        <a:rPr lang="en-US" sz="300" b="0" i="0" u="none" strike="noStrike" dirty="0">
                          <a:solidFill>
                            <a:srgbClr val="000000"/>
                          </a:solidFill>
                          <a:effectLst/>
                          <a:latin typeface="Calibri" charset="0"/>
                        </a:rPr>
                        <a:t>Step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tc hMerge="1">
                  <a:txBody>
                    <a:bodyPr/>
                    <a:lstStyle/>
                    <a:p>
                      <a:endParaRPr lang="en-US"/>
                    </a:p>
                  </a:txBody>
                  <a:tcPr/>
                </a:tc>
              </a:tr>
            </a:tbl>
          </a:graphicData>
        </a:graphic>
      </p:graphicFrame>
      <p:cxnSp>
        <p:nvCxnSpPr>
          <p:cNvPr id="11" name="Straight Connector 10"/>
          <p:cNvCxnSpPr/>
          <p:nvPr/>
        </p:nvCxnSpPr>
        <p:spPr>
          <a:xfrm>
            <a:off x="1462042" y="689960"/>
            <a:ext cx="0" cy="3894397"/>
          </a:xfrm>
          <a:prstGeom prst="line">
            <a:avLst/>
          </a:prstGeom>
          <a:ln w="3810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462042" y="4584357"/>
            <a:ext cx="6221504" cy="0"/>
          </a:xfrm>
          <a:prstGeom prst="line">
            <a:avLst/>
          </a:prstGeom>
          <a:ln w="3810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793524" y="4678351"/>
            <a:ext cx="719108" cy="369332"/>
          </a:xfrm>
          <a:prstGeom prst="rect">
            <a:avLst/>
          </a:prstGeom>
          <a:noFill/>
        </p:spPr>
        <p:txBody>
          <a:bodyPr wrap="none" rtlCol="0">
            <a:spAutoFit/>
          </a:bodyPr>
          <a:lstStyle/>
          <a:p>
            <a:r>
              <a:rPr lang="en-US" b="1" dirty="0" smtClean="0">
                <a:solidFill>
                  <a:schemeClr val="tx1">
                    <a:lumMod val="50000"/>
                  </a:schemeClr>
                </a:solidFill>
              </a:rPr>
              <a:t>Time</a:t>
            </a:r>
            <a:endParaRPr lang="en-US" b="1" dirty="0">
              <a:solidFill>
                <a:schemeClr val="tx1">
                  <a:lumMod val="50000"/>
                </a:schemeClr>
              </a:solidFill>
            </a:endParaRPr>
          </a:p>
        </p:txBody>
      </p:sp>
      <p:graphicFrame>
        <p:nvGraphicFramePr>
          <p:cNvPr id="8" name="Content Placeholder 6"/>
          <p:cNvGraphicFramePr>
            <a:graphicFrameLocks/>
          </p:cNvGraphicFramePr>
          <p:nvPr>
            <p:extLst/>
          </p:nvPr>
        </p:nvGraphicFramePr>
        <p:xfrm>
          <a:off x="1474400" y="1812401"/>
          <a:ext cx="6075581" cy="960120"/>
        </p:xfrm>
        <a:graphic>
          <a:graphicData uri="http://schemas.openxmlformats.org/drawingml/2006/table">
            <a:tbl>
              <a:tblPr/>
              <a:tblGrid>
                <a:gridCol w="363761"/>
                <a:gridCol w="363761"/>
                <a:gridCol w="363761"/>
                <a:gridCol w="363761"/>
                <a:gridCol w="363761"/>
                <a:gridCol w="363761"/>
                <a:gridCol w="363761"/>
                <a:gridCol w="363761"/>
                <a:gridCol w="363761"/>
                <a:gridCol w="363761"/>
                <a:gridCol w="363761"/>
                <a:gridCol w="363761"/>
                <a:gridCol w="363761"/>
                <a:gridCol w="673344"/>
                <a:gridCol w="673344"/>
              </a:tblGrid>
              <a:tr h="0">
                <a:tc gridSpan="6">
                  <a:txBody>
                    <a:bodyPr/>
                    <a:lstStyle/>
                    <a:p>
                      <a:pPr algn="ctr" fontAlgn="b"/>
                      <a:r>
                        <a:rPr lang="en-US" sz="300" b="0" i="0" u="none" strike="noStrike" dirty="0">
                          <a:solidFill>
                            <a:srgbClr val="000000"/>
                          </a:solidFill>
                          <a:effectLst/>
                          <a:latin typeface="Calibri" charset="0"/>
                        </a:rPr>
                        <a:t>Stream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gridSpan="3">
                  <a:txBody>
                    <a:bodyPr/>
                    <a:lstStyle/>
                    <a:p>
                      <a:pPr algn="ctr" fontAlgn="b"/>
                      <a:r>
                        <a:rPr lang="en-US" sz="300" b="0" i="0" u="none" strike="noStrike" dirty="0">
                          <a:solidFill>
                            <a:srgbClr val="000000"/>
                          </a:solidFill>
                          <a:effectLst/>
                          <a:latin typeface="Calibri" charset="0"/>
                        </a:rPr>
                        <a:t>Segment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a:txBody>
                    <a:bodyPr/>
                    <a:lstStyle/>
                    <a:p>
                      <a:pPr algn="l" fontAlgn="b"/>
                      <a:r>
                        <a:rPr lang="sk-SK" sz="300" b="0" i="0" u="none" strike="noStrike">
                          <a:solidFill>
                            <a:srgbClr val="000000"/>
                          </a:solidFill>
                          <a:effectLst/>
                          <a:latin typeface="Calibri" charset="0"/>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sk-SK" sz="300" b="0" i="0" u="none" strike="noStrike">
                          <a:solidFill>
                            <a:srgbClr val="000000"/>
                          </a:solidFill>
                          <a:effectLst/>
                          <a:latin typeface="Calibri"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sk-SK" sz="300" b="0" i="0" u="none" strike="noStrike">
                          <a:solidFill>
                            <a:srgbClr val="000000"/>
                          </a:solidFill>
                          <a:effectLst/>
                          <a:latin typeface="Calibri"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gridSpan="5">
                  <a:txBody>
                    <a:bodyPr/>
                    <a:lstStyle/>
                    <a:p>
                      <a:pPr algn="ctr" fontAlgn="b"/>
                      <a:r>
                        <a:rPr lang="en-US" sz="300" b="0" i="0" u="none" strike="noStrike" dirty="0">
                          <a:solidFill>
                            <a:srgbClr val="000000"/>
                          </a:solidFill>
                          <a:effectLst/>
                          <a:latin typeface="Calibri" charset="0"/>
                        </a:rPr>
                        <a:t>Segment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gridSpan="4">
                  <a:txBody>
                    <a:bodyPr/>
                    <a:lstStyle/>
                    <a:p>
                      <a:pPr algn="ctr" fontAlgn="b"/>
                      <a:r>
                        <a:rPr lang="en-US" sz="300" b="0" i="0" u="none" strike="noStrike" dirty="0">
                          <a:solidFill>
                            <a:srgbClr val="000000"/>
                          </a:solidFill>
                          <a:effectLst/>
                          <a:latin typeface="Calibri" charset="0"/>
                        </a:rPr>
                        <a:t>Segment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gridSpan="6">
                  <a:txBody>
                    <a:bodyPr/>
                    <a:lstStyle/>
                    <a:p>
                      <a:pPr algn="ctr" fontAlgn="b"/>
                      <a:r>
                        <a:rPr lang="en-US" sz="300" b="0" i="0" u="none" strike="noStrike" dirty="0">
                          <a:solidFill>
                            <a:srgbClr val="000000"/>
                          </a:solidFill>
                          <a:effectLst/>
                          <a:latin typeface="Calibri" charset="0"/>
                        </a:rPr>
                        <a:t>Segment 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5</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5">
                  <a:txBody>
                    <a:bodyPr/>
                    <a:lstStyle/>
                    <a:p>
                      <a:pPr algn="ctr" fontAlgn="b"/>
                      <a:r>
                        <a:rPr lang="en-US" sz="300" b="0" i="0" u="none" strike="noStrike" dirty="0">
                          <a:solidFill>
                            <a:srgbClr val="000000"/>
                          </a:solidFill>
                          <a:effectLst/>
                          <a:latin typeface="Calibri" charset="0"/>
                        </a:rPr>
                        <a:t>Stream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300" b="0" i="0" u="none" strike="noStrike" dirty="0">
                          <a:solidFill>
                            <a:srgbClr val="000000"/>
                          </a:solidFill>
                          <a:effectLst/>
                          <a:latin typeface="Calibri" charset="0"/>
                        </a:rPr>
                        <a:t>Segment 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300" b="0" i="0" u="none" strike="noStrike" dirty="0">
                          <a:solidFill>
                            <a:srgbClr val="000000"/>
                          </a:solidFill>
                          <a:effectLst/>
                          <a:latin typeface="Calibri" charset="0"/>
                        </a:rPr>
                        <a:t>Segment 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5">
                  <a:txBody>
                    <a:bodyPr/>
                    <a:lstStyle/>
                    <a:p>
                      <a:pPr algn="ctr" fontAlgn="b"/>
                      <a:r>
                        <a:rPr lang="en-US" sz="300" b="0" i="0" u="none" strike="noStrike" dirty="0">
                          <a:solidFill>
                            <a:srgbClr val="000000"/>
                          </a:solidFill>
                          <a:effectLst/>
                          <a:latin typeface="Calibri" charset="0"/>
                        </a:rPr>
                        <a:t>Segment 6</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4">
                  <a:txBody>
                    <a:bodyPr/>
                    <a:lstStyle/>
                    <a:p>
                      <a:pPr algn="ctr" fontAlgn="b"/>
                      <a:r>
                        <a:rPr lang="en-US" sz="300" b="0" i="0" u="none" strike="noStrike" dirty="0">
                          <a:solidFill>
                            <a:srgbClr val="000000"/>
                          </a:solidFill>
                          <a:effectLst/>
                          <a:latin typeface="Calibri" charset="0"/>
                        </a:rPr>
                        <a:t>Stream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300" b="0" i="0" u="none" strike="noStrike" dirty="0">
                          <a:solidFill>
                            <a:srgbClr val="000000"/>
                          </a:solidFill>
                          <a:effectLst/>
                          <a:latin typeface="Calibri" charset="0"/>
                        </a:rPr>
                        <a:t>Segment 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300" b="0" i="0" u="none" strike="noStrike" dirty="0">
                          <a:solidFill>
                            <a:srgbClr val="000000"/>
                          </a:solidFill>
                          <a:effectLst/>
                          <a:latin typeface="Calibri" charset="0"/>
                        </a:rPr>
                        <a:t>Segment 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gridSpan="3">
                  <a:txBody>
                    <a:bodyPr/>
                    <a:lstStyle/>
                    <a:p>
                      <a:pPr algn="ctr" fontAlgn="b"/>
                      <a:r>
                        <a:rPr lang="en-US" sz="300" b="0" i="0" u="none" strike="noStrike" dirty="0">
                          <a:solidFill>
                            <a:srgbClr val="000000"/>
                          </a:solidFill>
                          <a:effectLst/>
                          <a:latin typeface="Calibri" charset="0"/>
                        </a:rPr>
                        <a:t>Step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tc hMerge="1">
                  <a:txBody>
                    <a:bodyPr/>
                    <a:lstStyle/>
                    <a:p>
                      <a:endParaRPr lang="en-US"/>
                    </a:p>
                  </a:txBody>
                  <a:tcPr/>
                </a:tc>
              </a:tr>
            </a:tbl>
          </a:graphicData>
        </a:graphic>
      </p:graphicFrame>
      <p:graphicFrame>
        <p:nvGraphicFramePr>
          <p:cNvPr id="9" name="Content Placeholder 6"/>
          <p:cNvGraphicFramePr>
            <a:graphicFrameLocks/>
          </p:cNvGraphicFramePr>
          <p:nvPr>
            <p:extLst/>
          </p:nvPr>
        </p:nvGraphicFramePr>
        <p:xfrm>
          <a:off x="1486756" y="2823119"/>
          <a:ext cx="6075581" cy="960120"/>
        </p:xfrm>
        <a:graphic>
          <a:graphicData uri="http://schemas.openxmlformats.org/drawingml/2006/table">
            <a:tbl>
              <a:tblPr/>
              <a:tblGrid>
                <a:gridCol w="363761"/>
                <a:gridCol w="363761"/>
                <a:gridCol w="363761"/>
                <a:gridCol w="363761"/>
                <a:gridCol w="363761"/>
                <a:gridCol w="363761"/>
                <a:gridCol w="363761"/>
                <a:gridCol w="363761"/>
                <a:gridCol w="363761"/>
                <a:gridCol w="363761"/>
                <a:gridCol w="363761"/>
                <a:gridCol w="363761"/>
                <a:gridCol w="363761"/>
                <a:gridCol w="673344"/>
                <a:gridCol w="673344"/>
              </a:tblGrid>
              <a:tr h="0">
                <a:tc gridSpan="6">
                  <a:txBody>
                    <a:bodyPr/>
                    <a:lstStyle/>
                    <a:p>
                      <a:pPr algn="ctr" fontAlgn="b"/>
                      <a:r>
                        <a:rPr lang="en-US" sz="300" b="0" i="0" u="none" strike="noStrike" dirty="0">
                          <a:solidFill>
                            <a:srgbClr val="000000"/>
                          </a:solidFill>
                          <a:effectLst/>
                          <a:latin typeface="Calibri" charset="0"/>
                        </a:rPr>
                        <a:t>Stream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gridSpan="3">
                  <a:txBody>
                    <a:bodyPr/>
                    <a:lstStyle/>
                    <a:p>
                      <a:pPr algn="ctr" fontAlgn="b"/>
                      <a:r>
                        <a:rPr lang="en-US" sz="300" b="0" i="0" u="none" strike="noStrike" dirty="0">
                          <a:solidFill>
                            <a:srgbClr val="000000"/>
                          </a:solidFill>
                          <a:effectLst/>
                          <a:latin typeface="Calibri" charset="0"/>
                        </a:rPr>
                        <a:t>Segment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a:txBody>
                    <a:bodyPr/>
                    <a:lstStyle/>
                    <a:p>
                      <a:pPr algn="l" fontAlgn="b"/>
                      <a:r>
                        <a:rPr lang="sk-SK" sz="300" b="0" i="0" u="none" strike="noStrike">
                          <a:solidFill>
                            <a:srgbClr val="000000"/>
                          </a:solidFill>
                          <a:effectLst/>
                          <a:latin typeface="Calibri" charset="0"/>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sk-SK" sz="300" b="0" i="0" u="none" strike="noStrike">
                          <a:solidFill>
                            <a:srgbClr val="000000"/>
                          </a:solidFill>
                          <a:effectLst/>
                          <a:latin typeface="Calibri"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sk-SK" sz="300" b="0" i="0" u="none" strike="noStrike">
                          <a:solidFill>
                            <a:srgbClr val="000000"/>
                          </a:solidFill>
                          <a:effectLst/>
                          <a:latin typeface="Calibri"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gridSpan="5">
                  <a:txBody>
                    <a:bodyPr/>
                    <a:lstStyle/>
                    <a:p>
                      <a:pPr algn="ctr" fontAlgn="b"/>
                      <a:r>
                        <a:rPr lang="en-US" sz="300" b="0" i="0" u="none" strike="noStrike" dirty="0">
                          <a:solidFill>
                            <a:srgbClr val="000000"/>
                          </a:solidFill>
                          <a:effectLst/>
                          <a:latin typeface="Calibri" charset="0"/>
                        </a:rPr>
                        <a:t>Segment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gridSpan="4">
                  <a:txBody>
                    <a:bodyPr/>
                    <a:lstStyle/>
                    <a:p>
                      <a:pPr algn="ctr" fontAlgn="b"/>
                      <a:r>
                        <a:rPr lang="en-US" sz="300" b="0" i="0" u="none" strike="noStrike" dirty="0">
                          <a:solidFill>
                            <a:srgbClr val="000000"/>
                          </a:solidFill>
                          <a:effectLst/>
                          <a:latin typeface="Calibri" charset="0"/>
                        </a:rPr>
                        <a:t>Segment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gridSpan="6">
                  <a:txBody>
                    <a:bodyPr/>
                    <a:lstStyle/>
                    <a:p>
                      <a:pPr algn="ctr" fontAlgn="b"/>
                      <a:r>
                        <a:rPr lang="en-US" sz="300" b="0" i="0" u="none" strike="noStrike" dirty="0">
                          <a:solidFill>
                            <a:srgbClr val="000000"/>
                          </a:solidFill>
                          <a:effectLst/>
                          <a:latin typeface="Calibri" charset="0"/>
                        </a:rPr>
                        <a:t>Segment 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5</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5">
                  <a:txBody>
                    <a:bodyPr/>
                    <a:lstStyle/>
                    <a:p>
                      <a:pPr algn="ctr" fontAlgn="b"/>
                      <a:r>
                        <a:rPr lang="en-US" sz="300" b="0" i="0" u="none" strike="noStrike" dirty="0">
                          <a:solidFill>
                            <a:srgbClr val="000000"/>
                          </a:solidFill>
                          <a:effectLst/>
                          <a:latin typeface="Calibri" charset="0"/>
                        </a:rPr>
                        <a:t>Stream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300" b="0" i="0" u="none" strike="noStrike" dirty="0">
                          <a:solidFill>
                            <a:srgbClr val="000000"/>
                          </a:solidFill>
                          <a:effectLst/>
                          <a:latin typeface="Calibri" charset="0"/>
                        </a:rPr>
                        <a:t>Segment 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300" b="0" i="0" u="none" strike="noStrike" dirty="0">
                          <a:solidFill>
                            <a:srgbClr val="000000"/>
                          </a:solidFill>
                          <a:effectLst/>
                          <a:latin typeface="Calibri" charset="0"/>
                        </a:rPr>
                        <a:t>Segment 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5">
                  <a:txBody>
                    <a:bodyPr/>
                    <a:lstStyle/>
                    <a:p>
                      <a:pPr algn="ctr" fontAlgn="b"/>
                      <a:r>
                        <a:rPr lang="en-US" sz="300" b="0" i="0" u="none" strike="noStrike" dirty="0">
                          <a:solidFill>
                            <a:srgbClr val="000000"/>
                          </a:solidFill>
                          <a:effectLst/>
                          <a:latin typeface="Calibri" charset="0"/>
                        </a:rPr>
                        <a:t>Segment 6</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4">
                  <a:txBody>
                    <a:bodyPr/>
                    <a:lstStyle/>
                    <a:p>
                      <a:pPr algn="ctr" fontAlgn="b"/>
                      <a:r>
                        <a:rPr lang="en-US" sz="300" b="0" i="0" u="none" strike="noStrike" dirty="0">
                          <a:solidFill>
                            <a:srgbClr val="000000"/>
                          </a:solidFill>
                          <a:effectLst/>
                          <a:latin typeface="Calibri" charset="0"/>
                        </a:rPr>
                        <a:t>Stream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300" b="0" i="0" u="none" strike="noStrike" dirty="0">
                          <a:solidFill>
                            <a:srgbClr val="000000"/>
                          </a:solidFill>
                          <a:effectLst/>
                          <a:latin typeface="Calibri" charset="0"/>
                        </a:rPr>
                        <a:t>Segment 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300" b="0" i="0" u="none" strike="noStrike" dirty="0">
                          <a:solidFill>
                            <a:srgbClr val="000000"/>
                          </a:solidFill>
                          <a:effectLst/>
                          <a:latin typeface="Calibri" charset="0"/>
                        </a:rPr>
                        <a:t>Segment 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gridSpan="3">
                  <a:txBody>
                    <a:bodyPr/>
                    <a:lstStyle/>
                    <a:p>
                      <a:pPr algn="ctr" fontAlgn="b"/>
                      <a:r>
                        <a:rPr lang="en-US" sz="300" b="0" i="0" u="none" strike="noStrike" dirty="0">
                          <a:solidFill>
                            <a:srgbClr val="000000"/>
                          </a:solidFill>
                          <a:effectLst/>
                          <a:latin typeface="Calibri" charset="0"/>
                        </a:rPr>
                        <a:t>Step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tc hMerge="1">
                  <a:txBody>
                    <a:bodyPr/>
                    <a:lstStyle/>
                    <a:p>
                      <a:endParaRPr lang="en-US"/>
                    </a:p>
                  </a:txBody>
                  <a:tcPr/>
                </a:tc>
              </a:tr>
            </a:tbl>
          </a:graphicData>
        </a:graphic>
      </p:graphicFrame>
      <p:graphicFrame>
        <p:nvGraphicFramePr>
          <p:cNvPr id="10" name="Content Placeholder 6"/>
          <p:cNvGraphicFramePr>
            <a:graphicFrameLocks/>
          </p:cNvGraphicFramePr>
          <p:nvPr>
            <p:extLst/>
          </p:nvPr>
        </p:nvGraphicFramePr>
        <p:xfrm>
          <a:off x="1474400" y="3578664"/>
          <a:ext cx="6075581" cy="960120"/>
        </p:xfrm>
        <a:graphic>
          <a:graphicData uri="http://schemas.openxmlformats.org/drawingml/2006/table">
            <a:tbl>
              <a:tblPr/>
              <a:tblGrid>
                <a:gridCol w="363761"/>
                <a:gridCol w="363761"/>
                <a:gridCol w="363761"/>
                <a:gridCol w="363761"/>
                <a:gridCol w="363761"/>
                <a:gridCol w="363761"/>
                <a:gridCol w="363761"/>
                <a:gridCol w="363761"/>
                <a:gridCol w="363761"/>
                <a:gridCol w="363761"/>
                <a:gridCol w="363761"/>
                <a:gridCol w="363761"/>
                <a:gridCol w="363761"/>
                <a:gridCol w="673344"/>
                <a:gridCol w="673344"/>
              </a:tblGrid>
              <a:tr h="0">
                <a:tc gridSpan="6">
                  <a:txBody>
                    <a:bodyPr/>
                    <a:lstStyle/>
                    <a:p>
                      <a:pPr algn="ctr" fontAlgn="b"/>
                      <a:r>
                        <a:rPr lang="en-US" sz="300" b="0" i="0" u="none" strike="noStrike" dirty="0">
                          <a:solidFill>
                            <a:srgbClr val="000000"/>
                          </a:solidFill>
                          <a:effectLst/>
                          <a:latin typeface="Calibri" charset="0"/>
                        </a:rPr>
                        <a:t>Stream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gridSpan="3">
                  <a:txBody>
                    <a:bodyPr/>
                    <a:lstStyle/>
                    <a:p>
                      <a:pPr algn="ctr" fontAlgn="b"/>
                      <a:r>
                        <a:rPr lang="en-US" sz="300" b="0" i="0" u="none" strike="noStrike" dirty="0">
                          <a:solidFill>
                            <a:srgbClr val="000000"/>
                          </a:solidFill>
                          <a:effectLst/>
                          <a:latin typeface="Calibri" charset="0"/>
                        </a:rPr>
                        <a:t>Segment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a:txBody>
                    <a:bodyPr/>
                    <a:lstStyle/>
                    <a:p>
                      <a:pPr algn="l" fontAlgn="b"/>
                      <a:r>
                        <a:rPr lang="sk-SK" sz="300" b="0" i="0" u="none" strike="noStrike">
                          <a:solidFill>
                            <a:srgbClr val="000000"/>
                          </a:solidFill>
                          <a:effectLst/>
                          <a:latin typeface="Calibri" charset="0"/>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sk-SK" sz="300" b="0" i="0" u="none" strike="noStrike">
                          <a:solidFill>
                            <a:srgbClr val="000000"/>
                          </a:solidFill>
                          <a:effectLst/>
                          <a:latin typeface="Calibri"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sk-SK" sz="300" b="0" i="0" u="none" strike="noStrike">
                          <a:solidFill>
                            <a:srgbClr val="000000"/>
                          </a:solidFill>
                          <a:effectLst/>
                          <a:latin typeface="Calibri"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gridSpan="5">
                  <a:txBody>
                    <a:bodyPr/>
                    <a:lstStyle/>
                    <a:p>
                      <a:pPr algn="ctr" fontAlgn="b"/>
                      <a:r>
                        <a:rPr lang="en-US" sz="300" b="0" i="0" u="none" strike="noStrike" dirty="0">
                          <a:solidFill>
                            <a:srgbClr val="000000"/>
                          </a:solidFill>
                          <a:effectLst/>
                          <a:latin typeface="Calibri" charset="0"/>
                        </a:rPr>
                        <a:t>Segment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gridSpan="4">
                  <a:txBody>
                    <a:bodyPr/>
                    <a:lstStyle/>
                    <a:p>
                      <a:pPr algn="ctr" fontAlgn="b"/>
                      <a:r>
                        <a:rPr lang="en-US" sz="300" b="0" i="0" u="none" strike="noStrike" dirty="0">
                          <a:solidFill>
                            <a:srgbClr val="000000"/>
                          </a:solidFill>
                          <a:effectLst/>
                          <a:latin typeface="Calibri" charset="0"/>
                        </a:rPr>
                        <a:t>Segment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gridSpan="6">
                  <a:txBody>
                    <a:bodyPr/>
                    <a:lstStyle/>
                    <a:p>
                      <a:pPr algn="ctr" fontAlgn="b"/>
                      <a:r>
                        <a:rPr lang="en-US" sz="300" b="0" i="0" u="none" strike="noStrike" dirty="0">
                          <a:solidFill>
                            <a:srgbClr val="000000"/>
                          </a:solidFill>
                          <a:effectLst/>
                          <a:latin typeface="Calibri" charset="0"/>
                        </a:rPr>
                        <a:t>Segment 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5</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5">
                  <a:txBody>
                    <a:bodyPr/>
                    <a:lstStyle/>
                    <a:p>
                      <a:pPr algn="ctr" fontAlgn="b"/>
                      <a:r>
                        <a:rPr lang="en-US" sz="300" b="0" i="0" u="none" strike="noStrike" dirty="0">
                          <a:solidFill>
                            <a:srgbClr val="000000"/>
                          </a:solidFill>
                          <a:effectLst/>
                          <a:latin typeface="Calibri" charset="0"/>
                        </a:rPr>
                        <a:t>Stream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300" b="0" i="0" u="none" strike="noStrike" dirty="0">
                          <a:solidFill>
                            <a:srgbClr val="000000"/>
                          </a:solidFill>
                          <a:effectLst/>
                          <a:latin typeface="Calibri" charset="0"/>
                        </a:rPr>
                        <a:t>Segment 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300" b="0" i="0" u="none" strike="noStrike" dirty="0">
                          <a:solidFill>
                            <a:srgbClr val="000000"/>
                          </a:solidFill>
                          <a:effectLst/>
                          <a:latin typeface="Calibri" charset="0"/>
                        </a:rPr>
                        <a:t>Segment 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5">
                  <a:txBody>
                    <a:bodyPr/>
                    <a:lstStyle/>
                    <a:p>
                      <a:pPr algn="ctr" fontAlgn="b"/>
                      <a:r>
                        <a:rPr lang="en-US" sz="300" b="0" i="0" u="none" strike="noStrike" dirty="0">
                          <a:solidFill>
                            <a:srgbClr val="000000"/>
                          </a:solidFill>
                          <a:effectLst/>
                          <a:latin typeface="Calibri" charset="0"/>
                        </a:rPr>
                        <a:t>Segment 6</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4">
                  <a:txBody>
                    <a:bodyPr/>
                    <a:lstStyle/>
                    <a:p>
                      <a:pPr algn="ctr" fontAlgn="b"/>
                      <a:r>
                        <a:rPr lang="en-US" sz="300" b="0" i="0" u="none" strike="noStrike" dirty="0">
                          <a:solidFill>
                            <a:srgbClr val="000000"/>
                          </a:solidFill>
                          <a:effectLst/>
                          <a:latin typeface="Calibri" charset="0"/>
                        </a:rPr>
                        <a:t>Stream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300" b="0" i="0" u="none" strike="noStrike" dirty="0">
                          <a:solidFill>
                            <a:srgbClr val="000000"/>
                          </a:solidFill>
                          <a:effectLst/>
                          <a:latin typeface="Calibri" charset="0"/>
                        </a:rPr>
                        <a:t>Segment 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300" b="0" i="0" u="none" strike="noStrike" dirty="0">
                          <a:solidFill>
                            <a:srgbClr val="000000"/>
                          </a:solidFill>
                          <a:effectLst/>
                          <a:latin typeface="Calibri" charset="0"/>
                        </a:rPr>
                        <a:t>Step 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300" b="0" i="0" u="none" strike="noStrike" dirty="0">
                        <a:solidFill>
                          <a:srgbClr val="000000"/>
                        </a:solidFill>
                        <a:effectLst/>
                        <a:latin typeface="Calibri"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300" b="0" i="0" u="none" strike="noStrike" dirty="0">
                          <a:solidFill>
                            <a:srgbClr val="000000"/>
                          </a:solidFill>
                          <a:effectLst/>
                          <a:latin typeface="Calibri" charset="0"/>
                        </a:rPr>
                        <a:t>Segment 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300" b="0" i="0" u="none" strike="noStrike" dirty="0">
                        <a:solidFill>
                          <a:srgbClr val="000000"/>
                        </a:solidFill>
                        <a:effectLst/>
                        <a:latin typeface="Calibri"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300" b="0" i="0" u="none" strike="noStrike" dirty="0">
                          <a:solidFill>
                            <a:srgbClr val="000000"/>
                          </a:solidFill>
                          <a:effectLst/>
                          <a:latin typeface="Calibri" charset="0"/>
                        </a:rPr>
                        <a:t>Step 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gridSpan="3">
                  <a:txBody>
                    <a:bodyPr/>
                    <a:lstStyle/>
                    <a:p>
                      <a:pPr algn="ctr" fontAlgn="b"/>
                      <a:r>
                        <a:rPr lang="en-US" sz="300" b="0" i="0" u="none" strike="noStrike" dirty="0">
                          <a:solidFill>
                            <a:srgbClr val="000000"/>
                          </a:solidFill>
                          <a:effectLst/>
                          <a:latin typeface="Calibri" charset="0"/>
                        </a:rPr>
                        <a:t>Step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tc hMerge="1">
                  <a:txBody>
                    <a:bodyPr/>
                    <a:lstStyle/>
                    <a:p>
                      <a:endParaRPr lang="en-US"/>
                    </a:p>
                  </a:txBody>
                  <a:tcPr/>
                </a:tc>
              </a:tr>
            </a:tbl>
          </a:graphicData>
        </a:graphic>
      </p:graphicFrame>
      <p:sp>
        <p:nvSpPr>
          <p:cNvPr id="3" name="TextBox 2"/>
          <p:cNvSpPr txBox="1"/>
          <p:nvPr/>
        </p:nvSpPr>
        <p:spPr>
          <a:xfrm>
            <a:off x="469557" y="2219295"/>
            <a:ext cx="461665" cy="707886"/>
          </a:xfrm>
          <a:prstGeom prst="rect">
            <a:avLst/>
          </a:prstGeom>
          <a:noFill/>
        </p:spPr>
        <p:txBody>
          <a:bodyPr vert="vert270" wrap="none" rtlCol="0">
            <a:spAutoFit/>
          </a:bodyPr>
          <a:lstStyle/>
          <a:p>
            <a:r>
              <a:rPr lang="en-US" dirty="0" smtClean="0">
                <a:solidFill>
                  <a:schemeClr val="tx1">
                    <a:lumMod val="50000"/>
                  </a:schemeClr>
                </a:solidFill>
              </a:rPr>
              <a:t>Slices</a:t>
            </a:r>
            <a:endParaRPr lang="en-US" dirty="0">
              <a:solidFill>
                <a:schemeClr val="tx1">
                  <a:lumMod val="50000"/>
                </a:schemeClr>
              </a:solidFill>
            </a:endParaRPr>
          </a:p>
        </p:txBody>
      </p:sp>
      <p:sp>
        <p:nvSpPr>
          <p:cNvPr id="4" name="TextBox 3"/>
          <p:cNvSpPr txBox="1"/>
          <p:nvPr/>
        </p:nvSpPr>
        <p:spPr>
          <a:xfrm>
            <a:off x="1112108" y="3783239"/>
            <a:ext cx="312906" cy="369332"/>
          </a:xfrm>
          <a:prstGeom prst="rect">
            <a:avLst/>
          </a:prstGeom>
          <a:noFill/>
        </p:spPr>
        <p:txBody>
          <a:bodyPr wrap="none" rtlCol="0">
            <a:spAutoFit/>
          </a:bodyPr>
          <a:lstStyle/>
          <a:p>
            <a:r>
              <a:rPr lang="en-US" b="1" dirty="0">
                <a:solidFill>
                  <a:schemeClr val="tx1">
                    <a:lumMod val="50000"/>
                  </a:schemeClr>
                </a:solidFill>
              </a:rPr>
              <a:t>0</a:t>
            </a:r>
          </a:p>
        </p:txBody>
      </p:sp>
      <p:sp>
        <p:nvSpPr>
          <p:cNvPr id="5" name="TextBox 4"/>
          <p:cNvSpPr txBox="1"/>
          <p:nvPr/>
        </p:nvSpPr>
        <p:spPr>
          <a:xfrm>
            <a:off x="1112108" y="3076832"/>
            <a:ext cx="312906" cy="369332"/>
          </a:xfrm>
          <a:prstGeom prst="rect">
            <a:avLst/>
          </a:prstGeom>
          <a:noFill/>
        </p:spPr>
        <p:txBody>
          <a:bodyPr wrap="none" rtlCol="0">
            <a:spAutoFit/>
          </a:bodyPr>
          <a:lstStyle/>
          <a:p>
            <a:r>
              <a:rPr lang="en-US" b="1" dirty="0">
                <a:solidFill>
                  <a:schemeClr val="tx1">
                    <a:lumMod val="50000"/>
                  </a:schemeClr>
                </a:solidFill>
              </a:rPr>
              <a:t>1</a:t>
            </a:r>
          </a:p>
        </p:txBody>
      </p:sp>
      <p:sp>
        <p:nvSpPr>
          <p:cNvPr id="6" name="TextBox 5"/>
          <p:cNvSpPr txBox="1"/>
          <p:nvPr/>
        </p:nvSpPr>
        <p:spPr>
          <a:xfrm>
            <a:off x="1112108" y="2063578"/>
            <a:ext cx="312906" cy="369332"/>
          </a:xfrm>
          <a:prstGeom prst="rect">
            <a:avLst/>
          </a:prstGeom>
          <a:noFill/>
        </p:spPr>
        <p:txBody>
          <a:bodyPr wrap="none" rtlCol="0">
            <a:spAutoFit/>
          </a:bodyPr>
          <a:lstStyle/>
          <a:p>
            <a:r>
              <a:rPr lang="en-US" b="1" dirty="0">
                <a:solidFill>
                  <a:schemeClr val="tx1">
                    <a:lumMod val="50000"/>
                  </a:schemeClr>
                </a:solidFill>
              </a:rPr>
              <a:t>2</a:t>
            </a:r>
          </a:p>
        </p:txBody>
      </p:sp>
      <p:sp>
        <p:nvSpPr>
          <p:cNvPr id="13" name="TextBox 12"/>
          <p:cNvSpPr txBox="1"/>
          <p:nvPr/>
        </p:nvSpPr>
        <p:spPr>
          <a:xfrm>
            <a:off x="1075038" y="1037968"/>
            <a:ext cx="312906" cy="369332"/>
          </a:xfrm>
          <a:prstGeom prst="rect">
            <a:avLst/>
          </a:prstGeom>
          <a:noFill/>
        </p:spPr>
        <p:txBody>
          <a:bodyPr wrap="none" rtlCol="0">
            <a:spAutoFit/>
          </a:bodyPr>
          <a:lstStyle/>
          <a:p>
            <a:r>
              <a:rPr lang="en-US" b="1" dirty="0">
                <a:solidFill>
                  <a:schemeClr val="tx1">
                    <a:lumMod val="50000"/>
                  </a:schemeClr>
                </a:solidFill>
              </a:rPr>
              <a:t>3</a:t>
            </a:r>
          </a:p>
        </p:txBody>
      </p:sp>
    </p:spTree>
    <p:extLst>
      <p:ext uri="{BB962C8B-B14F-4D97-AF65-F5344CB8AC3E}">
        <p14:creationId xmlns:p14="http://schemas.microsoft.com/office/powerpoint/2010/main" val="340770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lumMod val="50000"/>
                  </a:schemeClr>
                </a:solidFill>
              </a:rPr>
              <a:t>Design considerations for Redshift </a:t>
            </a:r>
            <a:r>
              <a:rPr lang="en-US" dirty="0" smtClean="0">
                <a:solidFill>
                  <a:schemeClr val="tx1">
                    <a:lumMod val="50000"/>
                  </a:schemeClr>
                </a:solidFill>
              </a:rPr>
              <a:t>slices</a:t>
            </a:r>
            <a:endParaRPr lang="en-US" dirty="0">
              <a:solidFill>
                <a:schemeClr val="tx1">
                  <a:lumMod val="50000"/>
                </a:schemeClr>
              </a:solidFill>
            </a:endParaRPr>
          </a:p>
        </p:txBody>
      </p:sp>
      <p:sp>
        <p:nvSpPr>
          <p:cNvPr id="12" name="TextBox 11"/>
          <p:cNvSpPr txBox="1"/>
          <p:nvPr/>
        </p:nvSpPr>
        <p:spPr>
          <a:xfrm>
            <a:off x="6662104" y="1693188"/>
            <a:ext cx="1737976" cy="261610"/>
          </a:xfrm>
          <a:prstGeom prst="rect">
            <a:avLst/>
          </a:prstGeom>
          <a:noFill/>
        </p:spPr>
        <p:txBody>
          <a:bodyPr wrap="none" rtlCol="0">
            <a:spAutoFit/>
          </a:bodyPr>
          <a:lstStyle/>
          <a:p>
            <a:pPr defTabSz="457189"/>
            <a:r>
              <a:rPr lang="en-US" sz="1100" dirty="0">
                <a:solidFill>
                  <a:schemeClr val="tx1">
                    <a:lumMod val="50000"/>
                  </a:schemeClr>
                </a:solidFill>
              </a:rPr>
              <a:t>DS2.8XL Compute Node</a:t>
            </a:r>
          </a:p>
        </p:txBody>
      </p:sp>
      <p:sp>
        <p:nvSpPr>
          <p:cNvPr id="34" name="Content Placeholder 2"/>
          <p:cNvSpPr>
            <a:spLocks noGrp="1"/>
          </p:cNvSpPr>
          <p:nvPr>
            <p:ph idx="1"/>
          </p:nvPr>
        </p:nvSpPr>
        <p:spPr>
          <a:xfrm>
            <a:off x="213192" y="801777"/>
            <a:ext cx="7886700" cy="3263504"/>
          </a:xfrm>
        </p:spPr>
        <p:txBody>
          <a:bodyPr>
            <a:normAutofit/>
          </a:bodyPr>
          <a:lstStyle/>
          <a:p>
            <a:r>
              <a:rPr lang="en-US" sz="2000" dirty="0" smtClean="0">
                <a:solidFill>
                  <a:schemeClr val="tx1">
                    <a:lumMod val="50000"/>
                  </a:schemeClr>
                </a:solidFill>
              </a:rPr>
              <a:t>Ingestion Throughput:</a:t>
            </a:r>
          </a:p>
          <a:p>
            <a:pPr lvl="1"/>
            <a:r>
              <a:rPr lang="en-US" dirty="0" smtClean="0">
                <a:solidFill>
                  <a:schemeClr val="tx1">
                    <a:lumMod val="50000"/>
                  </a:schemeClr>
                </a:solidFill>
              </a:rPr>
              <a:t>Each </a:t>
            </a:r>
            <a:r>
              <a:rPr lang="en-US" dirty="0">
                <a:solidFill>
                  <a:schemeClr val="tx1">
                    <a:lumMod val="50000"/>
                  </a:schemeClr>
                </a:solidFill>
              </a:rPr>
              <a:t>slice’s query processors </a:t>
            </a:r>
            <a:r>
              <a:rPr lang="en-US" dirty="0" smtClean="0">
                <a:solidFill>
                  <a:schemeClr val="tx1">
                    <a:lumMod val="50000"/>
                  </a:schemeClr>
                </a:solidFill>
              </a:rPr>
              <a:t>can load </a:t>
            </a:r>
            <a:r>
              <a:rPr lang="en-US" dirty="0">
                <a:solidFill>
                  <a:schemeClr val="tx1">
                    <a:lumMod val="50000"/>
                  </a:schemeClr>
                </a:solidFill>
              </a:rPr>
              <a:t>one file at a </a:t>
            </a:r>
            <a:r>
              <a:rPr lang="en-US" dirty="0" smtClean="0">
                <a:solidFill>
                  <a:schemeClr val="tx1">
                    <a:lumMod val="50000"/>
                  </a:schemeClr>
                </a:solidFill>
              </a:rPr>
              <a:t>time:</a:t>
            </a:r>
            <a:endParaRPr lang="en-US" dirty="0">
              <a:solidFill>
                <a:schemeClr val="tx1">
                  <a:lumMod val="50000"/>
                </a:schemeClr>
              </a:solidFill>
            </a:endParaRPr>
          </a:p>
          <a:p>
            <a:pPr lvl="2"/>
            <a:r>
              <a:rPr lang="en-US" sz="1500" dirty="0">
                <a:solidFill>
                  <a:schemeClr val="tx1">
                    <a:lumMod val="50000"/>
                  </a:schemeClr>
                </a:solidFill>
              </a:rPr>
              <a:t>Streaming d</a:t>
            </a:r>
            <a:r>
              <a:rPr lang="en-US" sz="1500" dirty="0" smtClean="0">
                <a:solidFill>
                  <a:schemeClr val="tx1">
                    <a:lumMod val="50000"/>
                  </a:schemeClr>
                </a:solidFill>
              </a:rPr>
              <a:t>ecompression</a:t>
            </a:r>
            <a:endParaRPr lang="en-US" sz="1500" dirty="0">
              <a:solidFill>
                <a:schemeClr val="tx1">
                  <a:lumMod val="50000"/>
                </a:schemeClr>
              </a:solidFill>
            </a:endParaRPr>
          </a:p>
          <a:p>
            <a:pPr lvl="2"/>
            <a:r>
              <a:rPr lang="en-US" sz="1500" dirty="0">
                <a:solidFill>
                  <a:schemeClr val="tx1">
                    <a:lumMod val="50000"/>
                  </a:schemeClr>
                </a:solidFill>
              </a:rPr>
              <a:t>Parse</a:t>
            </a:r>
          </a:p>
          <a:p>
            <a:pPr lvl="2"/>
            <a:r>
              <a:rPr lang="en-US" sz="1500" dirty="0">
                <a:solidFill>
                  <a:schemeClr val="tx1">
                    <a:lumMod val="50000"/>
                  </a:schemeClr>
                </a:solidFill>
              </a:rPr>
              <a:t>Distribute</a:t>
            </a:r>
          </a:p>
          <a:p>
            <a:pPr lvl="2"/>
            <a:r>
              <a:rPr lang="en-US" sz="1500" dirty="0">
                <a:solidFill>
                  <a:schemeClr val="tx1">
                    <a:lumMod val="50000"/>
                  </a:schemeClr>
                </a:solidFill>
              </a:rPr>
              <a:t>Write</a:t>
            </a:r>
          </a:p>
          <a:p>
            <a:endParaRPr lang="en-US" sz="2000" dirty="0" smtClean="0">
              <a:solidFill>
                <a:schemeClr val="tx1">
                  <a:lumMod val="50000"/>
                </a:schemeClr>
              </a:solidFill>
            </a:endParaRPr>
          </a:p>
          <a:p>
            <a:endParaRPr lang="en-US" sz="2000" dirty="0">
              <a:solidFill>
                <a:schemeClr val="tx1">
                  <a:lumMod val="50000"/>
                </a:schemeClr>
              </a:solidFill>
            </a:endParaRPr>
          </a:p>
          <a:p>
            <a:r>
              <a:rPr lang="en-US" sz="2000" dirty="0">
                <a:solidFill>
                  <a:schemeClr val="tx1">
                    <a:lumMod val="50000"/>
                  </a:schemeClr>
                </a:solidFill>
              </a:rPr>
              <a:t>Realizing only partial </a:t>
            </a:r>
            <a:r>
              <a:rPr lang="en-US" sz="2000" dirty="0" smtClean="0">
                <a:solidFill>
                  <a:schemeClr val="tx1">
                    <a:lumMod val="50000"/>
                  </a:schemeClr>
                </a:solidFill>
              </a:rPr>
              <a:t>node usage </a:t>
            </a:r>
            <a:r>
              <a:rPr lang="en-US" sz="2000" dirty="0">
                <a:solidFill>
                  <a:schemeClr val="tx1">
                    <a:lumMod val="50000"/>
                  </a:schemeClr>
                </a:solidFill>
              </a:rPr>
              <a:t>as 6.25% of slices are active </a:t>
            </a:r>
          </a:p>
          <a:p>
            <a:endParaRPr lang="en-US" sz="2000" dirty="0">
              <a:solidFill>
                <a:schemeClr val="tx1">
                  <a:lumMod val="50000"/>
                </a:schemeClr>
              </a:solidFill>
            </a:endParaRPr>
          </a:p>
          <a:p>
            <a:endParaRPr lang="en-US" sz="2000" dirty="0">
              <a:solidFill>
                <a:schemeClr val="tx1">
                  <a:lumMod val="50000"/>
                </a:schemeClr>
              </a:solidFill>
            </a:endParaRPr>
          </a:p>
        </p:txBody>
      </p:sp>
      <p:sp>
        <p:nvSpPr>
          <p:cNvPr id="4" name="Rounded Rectangle 3"/>
          <p:cNvSpPr/>
          <p:nvPr/>
        </p:nvSpPr>
        <p:spPr>
          <a:xfrm>
            <a:off x="3966408" y="1984375"/>
            <a:ext cx="4975225" cy="414480"/>
          </a:xfrm>
          <a:prstGeom prst="roundRect">
            <a:avLst>
              <a:gd name="adj" fmla="val 9240"/>
            </a:avLst>
          </a:prstGeom>
          <a:noFill/>
          <a:ln>
            <a:solidFill>
              <a:srgbClr val="007CBC"/>
            </a:solidFill>
            <a:prstDash val="dot"/>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dirty="0">
              <a:solidFill>
                <a:schemeClr val="tx1">
                  <a:lumMod val="50000"/>
                </a:schemeClr>
              </a:solidFill>
            </a:endParaRPr>
          </a:p>
        </p:txBody>
      </p:sp>
      <p:grpSp>
        <p:nvGrpSpPr>
          <p:cNvPr id="33" name="Group 32"/>
          <p:cNvGrpSpPr/>
          <p:nvPr/>
        </p:nvGrpSpPr>
        <p:grpSpPr>
          <a:xfrm>
            <a:off x="4025119" y="2051073"/>
            <a:ext cx="4864049" cy="275038"/>
            <a:chOff x="5165701" y="2582217"/>
            <a:chExt cx="3409725" cy="275038"/>
          </a:xfrm>
        </p:grpSpPr>
        <p:sp>
          <p:nvSpPr>
            <p:cNvPr id="5" name="Rectangle 4"/>
            <p:cNvSpPr/>
            <p:nvPr/>
          </p:nvSpPr>
          <p:spPr>
            <a:xfrm flipH="1">
              <a:off x="5165701"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0</a:t>
              </a:r>
            </a:p>
          </p:txBody>
        </p:sp>
        <p:sp>
          <p:nvSpPr>
            <p:cNvPr id="6" name="Rectangle 5"/>
            <p:cNvSpPr/>
            <p:nvPr/>
          </p:nvSpPr>
          <p:spPr>
            <a:xfrm flipH="1">
              <a:off x="5592981" y="2582217"/>
              <a:ext cx="202482" cy="275038"/>
            </a:xfrm>
            <a:prstGeom prst="rect">
              <a:avLst/>
            </a:prstGeom>
            <a:no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ln w="0"/>
                  <a:solidFill>
                    <a:schemeClr val="tx1">
                      <a:lumMod val="50000"/>
                    </a:schemeClr>
                  </a:solidFill>
                  <a:effectLst>
                    <a:outerShdw blurRad="38100" dist="19050" dir="2700000" algn="tl" rotWithShape="0">
                      <a:srgbClr val="474746">
                        <a:alpha val="40000"/>
                      </a:srgbClr>
                    </a:outerShdw>
                  </a:effectLst>
                  <a:cs typeface="Century Gothic"/>
                </a:rPr>
                <a:t>2</a:t>
              </a:r>
            </a:p>
          </p:txBody>
        </p:sp>
        <p:sp>
          <p:nvSpPr>
            <p:cNvPr id="7" name="Rectangle 6"/>
            <p:cNvSpPr/>
            <p:nvPr/>
          </p:nvSpPr>
          <p:spPr>
            <a:xfrm flipH="1">
              <a:off x="6020258" y="2582217"/>
              <a:ext cx="202482" cy="275038"/>
            </a:xfrm>
            <a:prstGeom prst="rect">
              <a:avLst/>
            </a:prstGeom>
            <a:no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ln w="0"/>
                  <a:solidFill>
                    <a:schemeClr val="tx1">
                      <a:lumMod val="50000"/>
                    </a:schemeClr>
                  </a:solidFill>
                  <a:effectLst>
                    <a:outerShdw blurRad="38100" dist="19050" dir="2700000" algn="tl" rotWithShape="0">
                      <a:srgbClr val="474746">
                        <a:alpha val="40000"/>
                      </a:srgbClr>
                    </a:outerShdw>
                  </a:effectLst>
                  <a:cs typeface="Century Gothic"/>
                </a:rPr>
                <a:t>4</a:t>
              </a:r>
            </a:p>
          </p:txBody>
        </p:sp>
        <p:sp>
          <p:nvSpPr>
            <p:cNvPr id="8" name="Rectangle 7"/>
            <p:cNvSpPr/>
            <p:nvPr/>
          </p:nvSpPr>
          <p:spPr>
            <a:xfrm flipH="1">
              <a:off x="6447541" y="2582217"/>
              <a:ext cx="202482" cy="275038"/>
            </a:xfrm>
            <a:prstGeom prst="rect">
              <a:avLst/>
            </a:prstGeom>
            <a:no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ln w="0"/>
                  <a:solidFill>
                    <a:schemeClr val="tx1">
                      <a:lumMod val="50000"/>
                    </a:schemeClr>
                  </a:solidFill>
                  <a:effectLst>
                    <a:outerShdw blurRad="38100" dist="19050" dir="2700000" algn="tl" rotWithShape="0">
                      <a:srgbClr val="474746">
                        <a:alpha val="40000"/>
                      </a:srgbClr>
                    </a:outerShdw>
                  </a:effectLst>
                  <a:cs typeface="Century Gothic"/>
                </a:rPr>
                <a:t>6</a:t>
              </a:r>
            </a:p>
          </p:txBody>
        </p:sp>
        <p:sp>
          <p:nvSpPr>
            <p:cNvPr id="13" name="Rectangle 12"/>
            <p:cNvSpPr/>
            <p:nvPr/>
          </p:nvSpPr>
          <p:spPr>
            <a:xfrm flipH="1">
              <a:off x="6874824" y="2582217"/>
              <a:ext cx="202482" cy="275038"/>
            </a:xfrm>
            <a:prstGeom prst="rect">
              <a:avLst/>
            </a:prstGeom>
            <a:no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ln w="0"/>
                  <a:solidFill>
                    <a:schemeClr val="tx1">
                      <a:lumMod val="50000"/>
                    </a:schemeClr>
                  </a:solidFill>
                  <a:effectLst>
                    <a:outerShdw blurRad="38100" dist="19050" dir="2700000" algn="tl" rotWithShape="0">
                      <a:srgbClr val="474746">
                        <a:alpha val="40000"/>
                      </a:srgbClr>
                    </a:outerShdw>
                  </a:effectLst>
                  <a:cs typeface="Century Gothic"/>
                </a:rPr>
                <a:t>8</a:t>
              </a:r>
            </a:p>
          </p:txBody>
        </p:sp>
        <p:sp>
          <p:nvSpPr>
            <p:cNvPr id="14" name="Rectangle 13"/>
            <p:cNvSpPr/>
            <p:nvPr/>
          </p:nvSpPr>
          <p:spPr>
            <a:xfrm flipH="1">
              <a:off x="7302107" y="2582217"/>
              <a:ext cx="202482" cy="275038"/>
            </a:xfrm>
            <a:prstGeom prst="rect">
              <a:avLst/>
            </a:prstGeom>
            <a:no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ln w="0"/>
                  <a:solidFill>
                    <a:schemeClr val="tx1">
                      <a:lumMod val="50000"/>
                    </a:schemeClr>
                  </a:solidFill>
                  <a:effectLst>
                    <a:outerShdw blurRad="38100" dist="19050" dir="2700000" algn="tl" rotWithShape="0">
                      <a:srgbClr val="474746">
                        <a:alpha val="40000"/>
                      </a:srgbClr>
                    </a:outerShdw>
                  </a:effectLst>
                  <a:cs typeface="Century Gothic"/>
                </a:rPr>
                <a:t>10</a:t>
              </a:r>
            </a:p>
          </p:txBody>
        </p:sp>
        <p:sp>
          <p:nvSpPr>
            <p:cNvPr id="15" name="Rectangle 14"/>
            <p:cNvSpPr/>
            <p:nvPr/>
          </p:nvSpPr>
          <p:spPr>
            <a:xfrm flipH="1">
              <a:off x="7729390" y="2582217"/>
              <a:ext cx="202482" cy="275038"/>
            </a:xfrm>
            <a:prstGeom prst="rect">
              <a:avLst/>
            </a:prstGeom>
            <a:no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ln w="0"/>
                  <a:solidFill>
                    <a:schemeClr val="tx1">
                      <a:lumMod val="50000"/>
                    </a:schemeClr>
                  </a:solidFill>
                  <a:effectLst>
                    <a:outerShdw blurRad="38100" dist="19050" dir="2700000" algn="tl" rotWithShape="0">
                      <a:srgbClr val="474746">
                        <a:alpha val="40000"/>
                      </a:srgbClr>
                    </a:outerShdw>
                  </a:effectLst>
                  <a:cs typeface="Century Gothic"/>
                </a:rPr>
                <a:t>12</a:t>
              </a:r>
            </a:p>
          </p:txBody>
        </p:sp>
        <p:sp>
          <p:nvSpPr>
            <p:cNvPr id="16" name="Rectangle 15"/>
            <p:cNvSpPr/>
            <p:nvPr/>
          </p:nvSpPr>
          <p:spPr>
            <a:xfrm flipH="1">
              <a:off x="8156673" y="2582217"/>
              <a:ext cx="202482" cy="275038"/>
            </a:xfrm>
            <a:prstGeom prst="rect">
              <a:avLst/>
            </a:prstGeom>
            <a:no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ln w="0"/>
                  <a:solidFill>
                    <a:schemeClr val="tx1">
                      <a:lumMod val="50000"/>
                    </a:schemeClr>
                  </a:solidFill>
                  <a:effectLst>
                    <a:outerShdw blurRad="38100" dist="19050" dir="2700000" algn="tl" rotWithShape="0">
                      <a:srgbClr val="474746">
                        <a:alpha val="40000"/>
                      </a:srgbClr>
                    </a:outerShdw>
                  </a:effectLst>
                  <a:cs typeface="Century Gothic"/>
                </a:rPr>
                <a:t>14</a:t>
              </a:r>
            </a:p>
          </p:txBody>
        </p:sp>
        <p:sp>
          <p:nvSpPr>
            <p:cNvPr id="25" name="Rectangle 24"/>
            <p:cNvSpPr/>
            <p:nvPr/>
          </p:nvSpPr>
          <p:spPr>
            <a:xfrm flipH="1">
              <a:off x="5376530" y="2582217"/>
              <a:ext cx="202482" cy="275038"/>
            </a:xfrm>
            <a:prstGeom prst="rect">
              <a:avLst/>
            </a:prstGeom>
            <a:no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ln w="0"/>
                  <a:solidFill>
                    <a:schemeClr val="tx1">
                      <a:lumMod val="50000"/>
                    </a:schemeClr>
                  </a:solidFill>
                  <a:effectLst>
                    <a:outerShdw blurRad="38100" dist="19050" dir="2700000" algn="tl" rotWithShape="0">
                      <a:srgbClr val="474746">
                        <a:alpha val="40000"/>
                      </a:srgbClr>
                    </a:outerShdw>
                  </a:effectLst>
                  <a:cs typeface="Century Gothic"/>
                </a:rPr>
                <a:t>1</a:t>
              </a:r>
            </a:p>
          </p:txBody>
        </p:sp>
        <p:sp>
          <p:nvSpPr>
            <p:cNvPr id="26" name="Rectangle 25"/>
            <p:cNvSpPr/>
            <p:nvPr/>
          </p:nvSpPr>
          <p:spPr>
            <a:xfrm flipH="1">
              <a:off x="5803807" y="2582217"/>
              <a:ext cx="202482" cy="275038"/>
            </a:xfrm>
            <a:prstGeom prst="rect">
              <a:avLst/>
            </a:prstGeom>
            <a:no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ln w="0"/>
                  <a:solidFill>
                    <a:schemeClr val="tx1">
                      <a:lumMod val="50000"/>
                    </a:schemeClr>
                  </a:solidFill>
                  <a:effectLst>
                    <a:outerShdw blurRad="38100" dist="19050" dir="2700000" algn="tl" rotWithShape="0">
                      <a:srgbClr val="474746">
                        <a:alpha val="40000"/>
                      </a:srgbClr>
                    </a:outerShdw>
                  </a:effectLst>
                  <a:cs typeface="Century Gothic"/>
                </a:rPr>
                <a:t>3</a:t>
              </a:r>
            </a:p>
          </p:txBody>
        </p:sp>
        <p:sp>
          <p:nvSpPr>
            <p:cNvPr id="27" name="Rectangle 26"/>
            <p:cNvSpPr/>
            <p:nvPr/>
          </p:nvSpPr>
          <p:spPr>
            <a:xfrm flipH="1">
              <a:off x="6231090" y="2582217"/>
              <a:ext cx="202482" cy="275038"/>
            </a:xfrm>
            <a:prstGeom prst="rect">
              <a:avLst/>
            </a:prstGeom>
            <a:no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ln w="0"/>
                  <a:solidFill>
                    <a:schemeClr val="tx1">
                      <a:lumMod val="50000"/>
                    </a:schemeClr>
                  </a:solidFill>
                  <a:effectLst>
                    <a:outerShdw blurRad="38100" dist="19050" dir="2700000" algn="tl" rotWithShape="0">
                      <a:srgbClr val="474746">
                        <a:alpha val="40000"/>
                      </a:srgbClr>
                    </a:outerShdw>
                  </a:effectLst>
                  <a:cs typeface="Century Gothic"/>
                </a:rPr>
                <a:t>5</a:t>
              </a:r>
            </a:p>
          </p:txBody>
        </p:sp>
        <p:sp>
          <p:nvSpPr>
            <p:cNvPr id="28" name="Rectangle 27"/>
            <p:cNvSpPr/>
            <p:nvPr/>
          </p:nvSpPr>
          <p:spPr>
            <a:xfrm flipH="1">
              <a:off x="6658373" y="2582217"/>
              <a:ext cx="202482" cy="275038"/>
            </a:xfrm>
            <a:prstGeom prst="rect">
              <a:avLst/>
            </a:prstGeom>
            <a:no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ln w="0"/>
                  <a:solidFill>
                    <a:schemeClr val="tx1">
                      <a:lumMod val="50000"/>
                    </a:schemeClr>
                  </a:solidFill>
                  <a:effectLst>
                    <a:outerShdw blurRad="38100" dist="19050" dir="2700000" algn="tl" rotWithShape="0">
                      <a:srgbClr val="474746">
                        <a:alpha val="40000"/>
                      </a:srgbClr>
                    </a:outerShdw>
                  </a:effectLst>
                  <a:cs typeface="Century Gothic"/>
                </a:rPr>
                <a:t>7</a:t>
              </a:r>
            </a:p>
          </p:txBody>
        </p:sp>
        <p:sp>
          <p:nvSpPr>
            <p:cNvPr id="29" name="Rectangle 28"/>
            <p:cNvSpPr/>
            <p:nvPr/>
          </p:nvSpPr>
          <p:spPr>
            <a:xfrm flipH="1">
              <a:off x="7085656" y="2582217"/>
              <a:ext cx="202482" cy="275038"/>
            </a:xfrm>
            <a:prstGeom prst="rect">
              <a:avLst/>
            </a:prstGeom>
            <a:no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ln w="0"/>
                  <a:solidFill>
                    <a:schemeClr val="tx1">
                      <a:lumMod val="50000"/>
                    </a:schemeClr>
                  </a:solidFill>
                  <a:effectLst>
                    <a:outerShdw blurRad="38100" dist="19050" dir="2700000" algn="tl" rotWithShape="0">
                      <a:srgbClr val="474746">
                        <a:alpha val="40000"/>
                      </a:srgbClr>
                    </a:outerShdw>
                  </a:effectLst>
                  <a:cs typeface="Century Gothic"/>
                </a:rPr>
                <a:t>9</a:t>
              </a:r>
            </a:p>
          </p:txBody>
        </p:sp>
        <p:sp>
          <p:nvSpPr>
            <p:cNvPr id="30" name="Rectangle 29"/>
            <p:cNvSpPr/>
            <p:nvPr/>
          </p:nvSpPr>
          <p:spPr>
            <a:xfrm flipH="1">
              <a:off x="7512939" y="2582217"/>
              <a:ext cx="202482" cy="275038"/>
            </a:xfrm>
            <a:prstGeom prst="rect">
              <a:avLst/>
            </a:prstGeom>
            <a:no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ln w="0"/>
                  <a:solidFill>
                    <a:schemeClr val="tx1">
                      <a:lumMod val="50000"/>
                    </a:schemeClr>
                  </a:solidFill>
                  <a:effectLst>
                    <a:outerShdw blurRad="38100" dist="19050" dir="2700000" algn="tl" rotWithShape="0">
                      <a:srgbClr val="474746">
                        <a:alpha val="40000"/>
                      </a:srgbClr>
                    </a:outerShdw>
                  </a:effectLst>
                  <a:cs typeface="Century Gothic"/>
                </a:rPr>
                <a:t>11</a:t>
              </a:r>
            </a:p>
          </p:txBody>
        </p:sp>
        <p:sp>
          <p:nvSpPr>
            <p:cNvPr id="31" name="Rectangle 30"/>
            <p:cNvSpPr/>
            <p:nvPr/>
          </p:nvSpPr>
          <p:spPr>
            <a:xfrm flipH="1">
              <a:off x="7940222" y="2582217"/>
              <a:ext cx="202482" cy="275038"/>
            </a:xfrm>
            <a:prstGeom prst="rect">
              <a:avLst/>
            </a:prstGeom>
            <a:no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ln w="0"/>
                  <a:solidFill>
                    <a:schemeClr val="tx1">
                      <a:lumMod val="50000"/>
                    </a:schemeClr>
                  </a:solidFill>
                  <a:effectLst>
                    <a:outerShdw blurRad="38100" dist="19050" dir="2700000" algn="tl" rotWithShape="0">
                      <a:srgbClr val="474746">
                        <a:alpha val="40000"/>
                      </a:srgbClr>
                    </a:outerShdw>
                  </a:effectLst>
                  <a:cs typeface="Century Gothic"/>
                </a:rPr>
                <a:t>13</a:t>
              </a:r>
            </a:p>
          </p:txBody>
        </p:sp>
        <p:sp>
          <p:nvSpPr>
            <p:cNvPr id="32" name="Rectangle 31"/>
            <p:cNvSpPr/>
            <p:nvPr/>
          </p:nvSpPr>
          <p:spPr>
            <a:xfrm flipH="1">
              <a:off x="8372944" y="2582217"/>
              <a:ext cx="202482" cy="275038"/>
            </a:xfrm>
            <a:prstGeom prst="rect">
              <a:avLst/>
            </a:prstGeom>
            <a:no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ln w="0"/>
                  <a:solidFill>
                    <a:schemeClr val="tx1">
                      <a:lumMod val="50000"/>
                    </a:schemeClr>
                  </a:solidFill>
                  <a:effectLst>
                    <a:outerShdw blurRad="38100" dist="19050" dir="2700000" algn="tl" rotWithShape="0">
                      <a:srgbClr val="474746">
                        <a:alpha val="40000"/>
                      </a:srgbClr>
                    </a:outerShdw>
                  </a:effectLst>
                  <a:cs typeface="Century Gothic"/>
                </a:rPr>
                <a:t>15</a:t>
              </a:r>
            </a:p>
          </p:txBody>
        </p:sp>
      </p:grpSp>
      <p:cxnSp>
        <p:nvCxnSpPr>
          <p:cNvPr id="37" name="Straight Arrow Connector 36"/>
          <p:cNvCxnSpPr/>
          <p:nvPr/>
        </p:nvCxnSpPr>
        <p:spPr>
          <a:xfrm flipV="1">
            <a:off x="4156542" y="2433529"/>
            <a:ext cx="8820" cy="361566"/>
          </a:xfrm>
          <a:prstGeom prst="straightConnector1">
            <a:avLst/>
          </a:prstGeom>
          <a:ln w="12700" cmpd="sng">
            <a:solidFill>
              <a:srgbClr val="007CBC"/>
            </a:solidFill>
            <a:headEnd type="none"/>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41" name="Table 40"/>
          <p:cNvGraphicFramePr>
            <a:graphicFrameLocks noGrp="1"/>
          </p:cNvGraphicFramePr>
          <p:nvPr>
            <p:extLst/>
          </p:nvPr>
        </p:nvGraphicFramePr>
        <p:xfrm>
          <a:off x="3983890" y="2796867"/>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ln>
                          <a:solidFill>
                            <a:sysClr val="windowText" lastClr="000000"/>
                          </a:solidFill>
                        </a:ln>
                        <a:solidFill>
                          <a:srgbClr val="FF0000"/>
                        </a:solidFill>
                      </a:endParaRPr>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2138289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8" y="114936"/>
            <a:ext cx="8807211" cy="580581"/>
          </a:xfrm>
        </p:spPr>
        <p:txBody>
          <a:bodyPr>
            <a:normAutofit/>
          </a:bodyPr>
          <a:lstStyle/>
          <a:p>
            <a:r>
              <a:rPr lang="en-US" dirty="0">
                <a:solidFill>
                  <a:schemeClr val="tx1">
                    <a:lumMod val="50000"/>
                  </a:schemeClr>
                </a:solidFill>
              </a:rPr>
              <a:t>Design considerations for </a:t>
            </a:r>
            <a:r>
              <a:rPr lang="en-US" dirty="0" smtClean="0">
                <a:solidFill>
                  <a:schemeClr val="tx1">
                    <a:lumMod val="50000"/>
                  </a:schemeClr>
                </a:solidFill>
              </a:rPr>
              <a:t>Amazon Redshift </a:t>
            </a:r>
            <a:r>
              <a:rPr lang="en-US" dirty="0">
                <a:solidFill>
                  <a:schemeClr val="tx1">
                    <a:lumMod val="50000"/>
                  </a:schemeClr>
                </a:solidFill>
              </a:rPr>
              <a:t>slices</a:t>
            </a:r>
          </a:p>
        </p:txBody>
      </p:sp>
      <p:sp>
        <p:nvSpPr>
          <p:cNvPr id="3" name="Content Placeholder 2"/>
          <p:cNvSpPr>
            <a:spLocks noGrp="1"/>
          </p:cNvSpPr>
          <p:nvPr>
            <p:ph idx="1"/>
          </p:nvPr>
        </p:nvSpPr>
        <p:spPr>
          <a:xfrm>
            <a:off x="342901" y="1085851"/>
            <a:ext cx="3996476" cy="3771901"/>
          </a:xfrm>
        </p:spPr>
        <p:txBody>
          <a:bodyPr>
            <a:normAutofit/>
          </a:bodyPr>
          <a:lstStyle/>
          <a:p>
            <a:r>
              <a:rPr lang="en-US" sz="2000" dirty="0">
                <a:solidFill>
                  <a:schemeClr val="tx1">
                    <a:lumMod val="50000"/>
                  </a:schemeClr>
                </a:solidFill>
              </a:rPr>
              <a:t>Use at least as many input files as there are slices in </a:t>
            </a:r>
            <a:r>
              <a:rPr lang="en-US" sz="2000" dirty="0" smtClean="0">
                <a:solidFill>
                  <a:schemeClr val="tx1">
                    <a:lumMod val="50000"/>
                  </a:schemeClr>
                </a:solidFill>
              </a:rPr>
              <a:t>the cluster</a:t>
            </a:r>
            <a:endParaRPr lang="en-US" sz="2000" dirty="0">
              <a:solidFill>
                <a:schemeClr val="tx1">
                  <a:lumMod val="50000"/>
                </a:schemeClr>
              </a:solidFill>
            </a:endParaRPr>
          </a:p>
          <a:p>
            <a:endParaRPr lang="en-US" sz="2000" dirty="0">
              <a:solidFill>
                <a:schemeClr val="tx1">
                  <a:lumMod val="50000"/>
                </a:schemeClr>
              </a:solidFill>
            </a:endParaRPr>
          </a:p>
          <a:p>
            <a:r>
              <a:rPr lang="en-US" sz="2000" dirty="0">
                <a:solidFill>
                  <a:schemeClr val="tx1">
                    <a:lumMod val="50000"/>
                  </a:schemeClr>
                </a:solidFill>
              </a:rPr>
              <a:t>With 16 input files, all slices are working so you maximize throughput</a:t>
            </a:r>
          </a:p>
          <a:p>
            <a:endParaRPr lang="en-US" sz="2000" dirty="0">
              <a:solidFill>
                <a:schemeClr val="tx1">
                  <a:lumMod val="50000"/>
                </a:schemeClr>
              </a:solidFill>
            </a:endParaRPr>
          </a:p>
          <a:p>
            <a:r>
              <a:rPr lang="en-US" sz="2000" dirty="0">
                <a:solidFill>
                  <a:schemeClr val="tx1">
                    <a:lumMod val="50000"/>
                  </a:schemeClr>
                </a:solidFill>
              </a:rPr>
              <a:t>COPY continues to scale linearly as you add </a:t>
            </a:r>
            <a:r>
              <a:rPr lang="en-US" sz="2000" dirty="0" smtClean="0">
                <a:solidFill>
                  <a:schemeClr val="tx1">
                    <a:lumMod val="50000"/>
                  </a:schemeClr>
                </a:solidFill>
              </a:rPr>
              <a:t>nodes</a:t>
            </a:r>
            <a:endParaRPr lang="en-US" sz="2000" dirty="0">
              <a:solidFill>
                <a:schemeClr val="tx1">
                  <a:lumMod val="50000"/>
                </a:schemeClr>
              </a:solidFill>
            </a:endParaRPr>
          </a:p>
          <a:p>
            <a:endParaRPr lang="en-US" sz="2000" dirty="0">
              <a:solidFill>
                <a:schemeClr val="tx1">
                  <a:lumMod val="50000"/>
                </a:schemeClr>
              </a:solidFill>
            </a:endParaRPr>
          </a:p>
          <a:p>
            <a:endParaRPr lang="en-US" sz="2000" dirty="0">
              <a:solidFill>
                <a:schemeClr val="tx1">
                  <a:lumMod val="50000"/>
                </a:schemeClr>
              </a:solidFill>
            </a:endParaRPr>
          </a:p>
          <a:p>
            <a:endParaRPr lang="en-US" sz="2000" dirty="0">
              <a:solidFill>
                <a:schemeClr val="tx1">
                  <a:lumMod val="50000"/>
                </a:schemeClr>
              </a:solidFill>
            </a:endParaRPr>
          </a:p>
        </p:txBody>
      </p:sp>
      <p:graphicFrame>
        <p:nvGraphicFramePr>
          <p:cNvPr id="11" name="Table 10"/>
          <p:cNvGraphicFramePr>
            <a:graphicFrameLocks noGrp="1"/>
          </p:cNvGraphicFramePr>
          <p:nvPr>
            <p:extLst/>
          </p:nvPr>
        </p:nvGraphicFramePr>
        <p:xfrm>
          <a:off x="4814470" y="2837022"/>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sp>
        <p:nvSpPr>
          <p:cNvPr id="39" name="TextBox 38"/>
          <p:cNvSpPr txBox="1"/>
          <p:nvPr/>
        </p:nvSpPr>
        <p:spPr>
          <a:xfrm>
            <a:off x="6042346" y="3756763"/>
            <a:ext cx="1031051" cy="261610"/>
          </a:xfrm>
          <a:prstGeom prst="rect">
            <a:avLst/>
          </a:prstGeom>
          <a:noFill/>
        </p:spPr>
        <p:txBody>
          <a:bodyPr wrap="none" rtlCol="0">
            <a:spAutoFit/>
          </a:bodyPr>
          <a:lstStyle/>
          <a:p>
            <a:pPr defTabSz="457189"/>
            <a:r>
              <a:rPr lang="en-US" sz="1100" dirty="0">
                <a:solidFill>
                  <a:schemeClr val="tx1">
                    <a:lumMod val="50000"/>
                  </a:schemeClr>
                </a:solidFill>
              </a:rPr>
              <a:t>16 Input Files</a:t>
            </a:r>
          </a:p>
        </p:txBody>
      </p:sp>
      <p:graphicFrame>
        <p:nvGraphicFramePr>
          <p:cNvPr id="36" name="Table 35"/>
          <p:cNvGraphicFramePr>
            <a:graphicFrameLocks noGrp="1"/>
          </p:cNvGraphicFramePr>
          <p:nvPr>
            <p:extLst/>
          </p:nvPr>
        </p:nvGraphicFramePr>
        <p:xfrm>
          <a:off x="5244067" y="2837022"/>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graphicFrame>
        <p:nvGraphicFramePr>
          <p:cNvPr id="38" name="Table 37"/>
          <p:cNvGraphicFramePr>
            <a:graphicFrameLocks noGrp="1"/>
          </p:cNvGraphicFramePr>
          <p:nvPr>
            <p:extLst/>
          </p:nvPr>
        </p:nvGraphicFramePr>
        <p:xfrm>
          <a:off x="5673664" y="2837022"/>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graphicFrame>
        <p:nvGraphicFramePr>
          <p:cNvPr id="41" name="Table 40"/>
          <p:cNvGraphicFramePr>
            <a:graphicFrameLocks noGrp="1"/>
          </p:cNvGraphicFramePr>
          <p:nvPr>
            <p:extLst/>
          </p:nvPr>
        </p:nvGraphicFramePr>
        <p:xfrm>
          <a:off x="6103261" y="2837022"/>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graphicFrame>
        <p:nvGraphicFramePr>
          <p:cNvPr id="42" name="Table 41"/>
          <p:cNvGraphicFramePr>
            <a:graphicFrameLocks noGrp="1"/>
          </p:cNvGraphicFramePr>
          <p:nvPr>
            <p:extLst/>
          </p:nvPr>
        </p:nvGraphicFramePr>
        <p:xfrm>
          <a:off x="6532858" y="2837022"/>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graphicFrame>
        <p:nvGraphicFramePr>
          <p:cNvPr id="43" name="Table 42"/>
          <p:cNvGraphicFramePr>
            <a:graphicFrameLocks noGrp="1"/>
          </p:cNvGraphicFramePr>
          <p:nvPr>
            <p:extLst/>
          </p:nvPr>
        </p:nvGraphicFramePr>
        <p:xfrm>
          <a:off x="6962455" y="2837022"/>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graphicFrame>
        <p:nvGraphicFramePr>
          <p:cNvPr id="44" name="Table 43"/>
          <p:cNvGraphicFramePr>
            <a:graphicFrameLocks noGrp="1"/>
          </p:cNvGraphicFramePr>
          <p:nvPr>
            <p:extLst/>
          </p:nvPr>
        </p:nvGraphicFramePr>
        <p:xfrm>
          <a:off x="7392052" y="2837022"/>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graphicFrame>
        <p:nvGraphicFramePr>
          <p:cNvPr id="45" name="Table 44"/>
          <p:cNvGraphicFramePr>
            <a:graphicFrameLocks noGrp="1"/>
          </p:cNvGraphicFramePr>
          <p:nvPr>
            <p:extLst/>
          </p:nvPr>
        </p:nvGraphicFramePr>
        <p:xfrm>
          <a:off x="7821646" y="2837022"/>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graphicFrame>
        <p:nvGraphicFramePr>
          <p:cNvPr id="62" name="Table 61"/>
          <p:cNvGraphicFramePr>
            <a:graphicFrameLocks noGrp="1"/>
          </p:cNvGraphicFramePr>
          <p:nvPr>
            <p:extLst/>
          </p:nvPr>
        </p:nvGraphicFramePr>
        <p:xfrm>
          <a:off x="4814470" y="3277958"/>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graphicFrame>
        <p:nvGraphicFramePr>
          <p:cNvPr id="63" name="Table 62"/>
          <p:cNvGraphicFramePr>
            <a:graphicFrameLocks noGrp="1"/>
          </p:cNvGraphicFramePr>
          <p:nvPr>
            <p:extLst/>
          </p:nvPr>
        </p:nvGraphicFramePr>
        <p:xfrm>
          <a:off x="5244067" y="3277958"/>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graphicFrame>
        <p:nvGraphicFramePr>
          <p:cNvPr id="64" name="Table 63"/>
          <p:cNvGraphicFramePr>
            <a:graphicFrameLocks noGrp="1"/>
          </p:cNvGraphicFramePr>
          <p:nvPr>
            <p:extLst/>
          </p:nvPr>
        </p:nvGraphicFramePr>
        <p:xfrm>
          <a:off x="5673664" y="3277958"/>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graphicFrame>
        <p:nvGraphicFramePr>
          <p:cNvPr id="65" name="Table 64"/>
          <p:cNvGraphicFramePr>
            <a:graphicFrameLocks noGrp="1"/>
          </p:cNvGraphicFramePr>
          <p:nvPr>
            <p:extLst/>
          </p:nvPr>
        </p:nvGraphicFramePr>
        <p:xfrm>
          <a:off x="6103261" y="3277958"/>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graphicFrame>
        <p:nvGraphicFramePr>
          <p:cNvPr id="66" name="Table 65"/>
          <p:cNvGraphicFramePr>
            <a:graphicFrameLocks noGrp="1"/>
          </p:cNvGraphicFramePr>
          <p:nvPr>
            <p:extLst/>
          </p:nvPr>
        </p:nvGraphicFramePr>
        <p:xfrm>
          <a:off x="6532858" y="3277958"/>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graphicFrame>
        <p:nvGraphicFramePr>
          <p:cNvPr id="67" name="Table 66"/>
          <p:cNvGraphicFramePr>
            <a:graphicFrameLocks noGrp="1"/>
          </p:cNvGraphicFramePr>
          <p:nvPr>
            <p:extLst/>
          </p:nvPr>
        </p:nvGraphicFramePr>
        <p:xfrm>
          <a:off x="6962455" y="3277958"/>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graphicFrame>
        <p:nvGraphicFramePr>
          <p:cNvPr id="68" name="Table 67"/>
          <p:cNvGraphicFramePr>
            <a:graphicFrameLocks noGrp="1"/>
          </p:cNvGraphicFramePr>
          <p:nvPr>
            <p:extLst/>
          </p:nvPr>
        </p:nvGraphicFramePr>
        <p:xfrm>
          <a:off x="7392052" y="3277958"/>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graphicFrame>
        <p:nvGraphicFramePr>
          <p:cNvPr id="69" name="Table 68"/>
          <p:cNvGraphicFramePr>
            <a:graphicFrameLocks noGrp="1"/>
          </p:cNvGraphicFramePr>
          <p:nvPr>
            <p:extLst/>
          </p:nvPr>
        </p:nvGraphicFramePr>
        <p:xfrm>
          <a:off x="7821646" y="3277958"/>
          <a:ext cx="343743" cy="359760"/>
        </p:xfrm>
        <a:graphic>
          <a:graphicData uri="http://schemas.openxmlformats.org/drawingml/2006/table">
            <a:tbl>
              <a:tblPr firstRow="1" bandRow="1">
                <a:tableStyleId>{5940675A-B579-460E-94D1-54222C63F5DA}</a:tableStyleId>
              </a:tblPr>
              <a:tblGrid>
                <a:gridCol w="114581"/>
                <a:gridCol w="114581"/>
                <a:gridCol w="114581"/>
              </a:tblGrid>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r h="44970">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c>
                  <a:txBody>
                    <a:bodyPr/>
                    <a:lstStyle/>
                    <a:p>
                      <a:endParaRPr lang="en-US" sz="200" dirty="0"/>
                    </a:p>
                  </a:txBody>
                  <a:tcPr marL="10681" marR="10681" marT="5340" marB="5340">
                    <a:lnL w="6350" cap="flat" cmpd="sng" algn="ctr">
                      <a:solidFill>
                        <a:srgbClr val="000000">
                          <a:lumMod val="75000"/>
                          <a:lumOff val="25000"/>
                        </a:srgbClr>
                      </a:solidFill>
                      <a:prstDash val="solid"/>
                      <a:round/>
                      <a:headEnd type="none" w="med" len="med"/>
                      <a:tailEnd type="none" w="med" len="med"/>
                    </a:lnL>
                    <a:lnR w="6350" cap="flat" cmpd="sng" algn="ctr">
                      <a:solidFill>
                        <a:srgbClr val="000000">
                          <a:lumMod val="75000"/>
                          <a:lumOff val="25000"/>
                        </a:srgbClr>
                      </a:solidFill>
                      <a:prstDash val="solid"/>
                      <a:round/>
                      <a:headEnd type="none" w="med" len="med"/>
                      <a:tailEnd type="none" w="med" len="med"/>
                    </a:lnR>
                    <a:lnT w="6350" cap="flat" cmpd="sng" algn="ctr">
                      <a:solidFill>
                        <a:srgbClr val="000000">
                          <a:lumMod val="75000"/>
                          <a:lumOff val="25000"/>
                        </a:srgbClr>
                      </a:solidFill>
                      <a:prstDash val="solid"/>
                      <a:round/>
                      <a:headEnd type="none" w="med" len="med"/>
                      <a:tailEnd type="none" w="med" len="med"/>
                    </a:lnT>
                    <a:lnB w="6350" cap="flat" cmpd="sng" algn="ctr">
                      <a:solidFill>
                        <a:srgbClr val="000000">
                          <a:lumMod val="75000"/>
                          <a:lumOff val="25000"/>
                        </a:srgbClr>
                      </a:solidFill>
                      <a:prstDash val="solid"/>
                      <a:round/>
                      <a:headEnd type="none" w="med" len="med"/>
                      <a:tailEnd type="none" w="med" len="med"/>
                    </a:lnB>
                    <a:solidFill>
                      <a:schemeClr val="bg1">
                        <a:lumMod val="85000"/>
                      </a:schemeClr>
                    </a:solidFill>
                  </a:tcPr>
                </a:tc>
              </a:tr>
            </a:tbl>
          </a:graphicData>
        </a:graphic>
      </p:graphicFrame>
      <p:sp>
        <p:nvSpPr>
          <p:cNvPr id="70" name="Rounded Rectangle 69"/>
          <p:cNvSpPr/>
          <p:nvPr/>
        </p:nvSpPr>
        <p:spPr>
          <a:xfrm>
            <a:off x="4758224" y="2789189"/>
            <a:ext cx="3463749" cy="905845"/>
          </a:xfrm>
          <a:prstGeom prst="roundRect">
            <a:avLst>
              <a:gd name="adj" fmla="val 9240"/>
            </a:avLst>
          </a:prstGeom>
          <a:noFill/>
          <a:ln>
            <a:solidFill>
              <a:srgbClr val="7F7F7F"/>
            </a:solidFill>
            <a:prstDash val="dot"/>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dirty="0">
              <a:solidFill>
                <a:schemeClr val="tx1">
                  <a:lumMod val="50000"/>
                </a:schemeClr>
              </a:solidFill>
            </a:endParaRPr>
          </a:p>
        </p:txBody>
      </p:sp>
      <p:cxnSp>
        <p:nvCxnSpPr>
          <p:cNvPr id="18" name="Straight Arrow Connector 17"/>
          <p:cNvCxnSpPr/>
          <p:nvPr/>
        </p:nvCxnSpPr>
        <p:spPr>
          <a:xfrm flipH="1" flipV="1">
            <a:off x="6481250" y="2442779"/>
            <a:ext cx="1231" cy="319953"/>
          </a:xfrm>
          <a:prstGeom prst="straightConnector1">
            <a:avLst/>
          </a:prstGeom>
          <a:ln>
            <a:solidFill>
              <a:srgbClr val="007CBC"/>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5722304" y="1693188"/>
            <a:ext cx="1737976" cy="261610"/>
          </a:xfrm>
          <a:prstGeom prst="rect">
            <a:avLst/>
          </a:prstGeom>
          <a:noFill/>
        </p:spPr>
        <p:txBody>
          <a:bodyPr wrap="none" rtlCol="0">
            <a:spAutoFit/>
          </a:bodyPr>
          <a:lstStyle/>
          <a:p>
            <a:pPr defTabSz="457189"/>
            <a:r>
              <a:rPr lang="en-US" sz="1100" dirty="0">
                <a:solidFill>
                  <a:schemeClr val="tx1">
                    <a:lumMod val="50000"/>
                  </a:schemeClr>
                </a:solidFill>
              </a:rPr>
              <a:t>DS2.8XL Compute Node</a:t>
            </a:r>
          </a:p>
        </p:txBody>
      </p:sp>
      <p:sp>
        <p:nvSpPr>
          <p:cNvPr id="46" name="Rounded Rectangle 45"/>
          <p:cNvSpPr/>
          <p:nvPr/>
        </p:nvSpPr>
        <p:spPr>
          <a:xfrm>
            <a:off x="4118807" y="1984375"/>
            <a:ext cx="4875291" cy="414480"/>
          </a:xfrm>
          <a:prstGeom prst="roundRect">
            <a:avLst>
              <a:gd name="adj" fmla="val 9240"/>
            </a:avLst>
          </a:prstGeom>
          <a:noFill/>
          <a:ln>
            <a:solidFill>
              <a:srgbClr val="007CBC"/>
            </a:solidFill>
            <a:prstDash val="dot"/>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dirty="0">
              <a:solidFill>
                <a:schemeClr val="tx1">
                  <a:lumMod val="50000"/>
                </a:schemeClr>
              </a:solidFill>
            </a:endParaRPr>
          </a:p>
        </p:txBody>
      </p:sp>
      <p:grpSp>
        <p:nvGrpSpPr>
          <p:cNvPr id="47" name="Group 46"/>
          <p:cNvGrpSpPr/>
          <p:nvPr/>
        </p:nvGrpSpPr>
        <p:grpSpPr>
          <a:xfrm>
            <a:off x="4177519" y="2051073"/>
            <a:ext cx="4749125" cy="275038"/>
            <a:chOff x="5165701" y="2582217"/>
            <a:chExt cx="3409725" cy="275038"/>
          </a:xfrm>
        </p:grpSpPr>
        <p:sp>
          <p:nvSpPr>
            <p:cNvPr id="48" name="Rectangle 47"/>
            <p:cNvSpPr/>
            <p:nvPr/>
          </p:nvSpPr>
          <p:spPr>
            <a:xfrm flipH="1">
              <a:off x="5165701"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0</a:t>
              </a:r>
            </a:p>
          </p:txBody>
        </p:sp>
        <p:sp>
          <p:nvSpPr>
            <p:cNvPr id="49" name="Rectangle 48"/>
            <p:cNvSpPr/>
            <p:nvPr/>
          </p:nvSpPr>
          <p:spPr>
            <a:xfrm flipH="1">
              <a:off x="5592981"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2</a:t>
              </a:r>
            </a:p>
          </p:txBody>
        </p:sp>
        <p:sp>
          <p:nvSpPr>
            <p:cNvPr id="50" name="Rectangle 49"/>
            <p:cNvSpPr/>
            <p:nvPr/>
          </p:nvSpPr>
          <p:spPr>
            <a:xfrm flipH="1">
              <a:off x="6020258"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4</a:t>
              </a:r>
            </a:p>
          </p:txBody>
        </p:sp>
        <p:sp>
          <p:nvSpPr>
            <p:cNvPr id="51" name="Rectangle 50"/>
            <p:cNvSpPr/>
            <p:nvPr/>
          </p:nvSpPr>
          <p:spPr>
            <a:xfrm flipH="1">
              <a:off x="6447541"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6</a:t>
              </a:r>
            </a:p>
          </p:txBody>
        </p:sp>
        <p:sp>
          <p:nvSpPr>
            <p:cNvPr id="52" name="Rectangle 51"/>
            <p:cNvSpPr/>
            <p:nvPr/>
          </p:nvSpPr>
          <p:spPr>
            <a:xfrm flipH="1">
              <a:off x="6874824"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8</a:t>
              </a:r>
            </a:p>
          </p:txBody>
        </p:sp>
        <p:sp>
          <p:nvSpPr>
            <p:cNvPr id="53" name="Rectangle 52"/>
            <p:cNvSpPr/>
            <p:nvPr/>
          </p:nvSpPr>
          <p:spPr>
            <a:xfrm flipH="1">
              <a:off x="7302107"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10</a:t>
              </a:r>
            </a:p>
          </p:txBody>
        </p:sp>
        <p:sp>
          <p:nvSpPr>
            <p:cNvPr id="54" name="Rectangle 53"/>
            <p:cNvSpPr/>
            <p:nvPr/>
          </p:nvSpPr>
          <p:spPr>
            <a:xfrm flipH="1">
              <a:off x="7729390"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12</a:t>
              </a:r>
            </a:p>
          </p:txBody>
        </p:sp>
        <p:sp>
          <p:nvSpPr>
            <p:cNvPr id="55" name="Rectangle 54"/>
            <p:cNvSpPr/>
            <p:nvPr/>
          </p:nvSpPr>
          <p:spPr>
            <a:xfrm flipH="1">
              <a:off x="8156673"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14</a:t>
              </a:r>
            </a:p>
          </p:txBody>
        </p:sp>
        <p:sp>
          <p:nvSpPr>
            <p:cNvPr id="56" name="Rectangle 55"/>
            <p:cNvSpPr/>
            <p:nvPr/>
          </p:nvSpPr>
          <p:spPr>
            <a:xfrm flipH="1">
              <a:off x="5376530"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1</a:t>
              </a:r>
            </a:p>
          </p:txBody>
        </p:sp>
        <p:sp>
          <p:nvSpPr>
            <p:cNvPr id="57" name="Rectangle 56"/>
            <p:cNvSpPr/>
            <p:nvPr/>
          </p:nvSpPr>
          <p:spPr>
            <a:xfrm flipH="1">
              <a:off x="5803807"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3</a:t>
              </a:r>
            </a:p>
          </p:txBody>
        </p:sp>
        <p:sp>
          <p:nvSpPr>
            <p:cNvPr id="58" name="Rectangle 57"/>
            <p:cNvSpPr/>
            <p:nvPr/>
          </p:nvSpPr>
          <p:spPr>
            <a:xfrm flipH="1">
              <a:off x="6231090"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5</a:t>
              </a:r>
            </a:p>
          </p:txBody>
        </p:sp>
        <p:sp>
          <p:nvSpPr>
            <p:cNvPr id="59" name="Rectangle 58"/>
            <p:cNvSpPr/>
            <p:nvPr/>
          </p:nvSpPr>
          <p:spPr>
            <a:xfrm flipH="1">
              <a:off x="6658373"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7</a:t>
              </a:r>
            </a:p>
          </p:txBody>
        </p:sp>
        <p:sp>
          <p:nvSpPr>
            <p:cNvPr id="60" name="Rectangle 59"/>
            <p:cNvSpPr/>
            <p:nvPr/>
          </p:nvSpPr>
          <p:spPr>
            <a:xfrm flipH="1">
              <a:off x="7085656"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9</a:t>
              </a:r>
            </a:p>
          </p:txBody>
        </p:sp>
        <p:sp>
          <p:nvSpPr>
            <p:cNvPr id="61" name="Rectangle 60"/>
            <p:cNvSpPr/>
            <p:nvPr/>
          </p:nvSpPr>
          <p:spPr>
            <a:xfrm flipH="1">
              <a:off x="7512939"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11</a:t>
              </a:r>
            </a:p>
          </p:txBody>
        </p:sp>
        <p:sp>
          <p:nvSpPr>
            <p:cNvPr id="90" name="Rectangle 89"/>
            <p:cNvSpPr/>
            <p:nvPr/>
          </p:nvSpPr>
          <p:spPr>
            <a:xfrm flipH="1">
              <a:off x="7940222"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13</a:t>
              </a:r>
            </a:p>
          </p:txBody>
        </p:sp>
        <p:sp>
          <p:nvSpPr>
            <p:cNvPr id="91" name="Rectangle 90"/>
            <p:cNvSpPr/>
            <p:nvPr/>
          </p:nvSpPr>
          <p:spPr>
            <a:xfrm flipH="1">
              <a:off x="8372944" y="2582217"/>
              <a:ext cx="202482" cy="275038"/>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54"/>
              <a:r>
                <a:rPr lang="en-US" sz="675" kern="0" dirty="0">
                  <a:solidFill>
                    <a:schemeClr val="tx1">
                      <a:lumMod val="50000"/>
                    </a:schemeClr>
                  </a:solidFill>
                  <a:cs typeface="Century Gothic"/>
                </a:rPr>
                <a:t>15</a:t>
              </a:r>
            </a:p>
          </p:txBody>
        </p:sp>
      </p:grpSp>
    </p:spTree>
    <p:extLst>
      <p:ext uri="{BB962C8B-B14F-4D97-AF65-F5344CB8AC3E}">
        <p14:creationId xmlns:p14="http://schemas.microsoft.com/office/powerpoint/2010/main" val="1961577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lumMod val="50000"/>
                  </a:schemeClr>
                </a:solidFill>
              </a:rPr>
              <a:t>Data </a:t>
            </a:r>
            <a:r>
              <a:rPr lang="en-US" dirty="0" smtClean="0">
                <a:solidFill>
                  <a:schemeClr val="tx1">
                    <a:lumMod val="50000"/>
                  </a:schemeClr>
                </a:solidFill>
              </a:rPr>
              <a:t>Preparation for Redshift COPY</a:t>
            </a:r>
            <a:endParaRPr lang="en-US" dirty="0">
              <a:solidFill>
                <a:schemeClr val="tx1">
                  <a:lumMod val="50000"/>
                </a:schemeClr>
              </a:solidFill>
            </a:endParaRPr>
          </a:p>
        </p:txBody>
      </p:sp>
      <p:sp>
        <p:nvSpPr>
          <p:cNvPr id="3" name="Content Placeholder 2"/>
          <p:cNvSpPr>
            <a:spLocks noGrp="1"/>
          </p:cNvSpPr>
          <p:nvPr>
            <p:ph idx="1"/>
          </p:nvPr>
        </p:nvSpPr>
        <p:spPr>
          <a:xfrm>
            <a:off x="336789" y="1010547"/>
            <a:ext cx="8458201" cy="3690545"/>
          </a:xfrm>
        </p:spPr>
        <p:txBody>
          <a:bodyPr/>
          <a:lstStyle/>
          <a:p>
            <a:r>
              <a:rPr lang="en-US" sz="1800" dirty="0">
                <a:solidFill>
                  <a:schemeClr val="tx1">
                    <a:lumMod val="50000"/>
                  </a:schemeClr>
                </a:solidFill>
              </a:rPr>
              <a:t>Export Data from Source System</a:t>
            </a:r>
          </a:p>
          <a:p>
            <a:pPr lvl="1"/>
            <a:r>
              <a:rPr lang="en-US" sz="1800" dirty="0">
                <a:solidFill>
                  <a:schemeClr val="tx1">
                    <a:lumMod val="50000"/>
                  </a:schemeClr>
                </a:solidFill>
              </a:rPr>
              <a:t>CSV Recommend (Simple Delimiter </a:t>
            </a:r>
            <a:r>
              <a:rPr lang="uk-UA" sz="1800" dirty="0">
                <a:solidFill>
                  <a:schemeClr val="tx1">
                    <a:lumMod val="50000"/>
                  </a:schemeClr>
                </a:solidFill>
              </a:rPr>
              <a:t>'</a:t>
            </a:r>
            <a:r>
              <a:rPr lang="en-US" sz="1800" dirty="0">
                <a:solidFill>
                  <a:schemeClr val="tx1">
                    <a:lumMod val="50000"/>
                  </a:schemeClr>
                </a:solidFill>
              </a:rPr>
              <a:t>,</a:t>
            </a:r>
            <a:r>
              <a:rPr lang="uk-UA" sz="1800" dirty="0">
                <a:solidFill>
                  <a:schemeClr val="tx1">
                    <a:lumMod val="50000"/>
                  </a:schemeClr>
                </a:solidFill>
              </a:rPr>
              <a:t>'</a:t>
            </a:r>
            <a:r>
              <a:rPr lang="en-US" sz="1800" dirty="0">
                <a:solidFill>
                  <a:schemeClr val="tx1">
                    <a:lumMod val="50000"/>
                  </a:schemeClr>
                </a:solidFill>
              </a:rPr>
              <a:t> or </a:t>
            </a:r>
            <a:r>
              <a:rPr lang="uk-UA" sz="1800" dirty="0">
                <a:solidFill>
                  <a:schemeClr val="tx1">
                    <a:lumMod val="50000"/>
                  </a:schemeClr>
                </a:solidFill>
              </a:rPr>
              <a:t>'</a:t>
            </a:r>
            <a:r>
              <a:rPr lang="en-US" sz="1800" dirty="0">
                <a:solidFill>
                  <a:schemeClr val="tx1">
                    <a:lumMod val="50000"/>
                  </a:schemeClr>
                </a:solidFill>
              </a:rPr>
              <a:t>|</a:t>
            </a:r>
            <a:r>
              <a:rPr lang="uk-UA" sz="1800" dirty="0">
                <a:solidFill>
                  <a:schemeClr val="tx1">
                    <a:lumMod val="50000"/>
                  </a:schemeClr>
                </a:solidFill>
              </a:rPr>
              <a:t>'</a:t>
            </a:r>
            <a:r>
              <a:rPr lang="en-US" sz="1800" dirty="0">
                <a:solidFill>
                  <a:schemeClr val="tx1">
                    <a:lumMod val="50000"/>
                  </a:schemeClr>
                </a:solidFill>
              </a:rPr>
              <a:t>)</a:t>
            </a:r>
          </a:p>
          <a:p>
            <a:pPr lvl="2"/>
            <a:r>
              <a:rPr lang="en-US" dirty="0">
                <a:solidFill>
                  <a:schemeClr val="tx1">
                    <a:lumMod val="50000"/>
                  </a:schemeClr>
                </a:solidFill>
              </a:rPr>
              <a:t>Be aware of UTF-8 varchar columns (UTF-8 take 4 bytes per char)</a:t>
            </a:r>
          </a:p>
          <a:p>
            <a:pPr lvl="2"/>
            <a:r>
              <a:rPr lang="en-US" dirty="0">
                <a:solidFill>
                  <a:schemeClr val="tx1">
                    <a:lumMod val="50000"/>
                  </a:schemeClr>
                </a:solidFill>
              </a:rPr>
              <a:t>Be aware of your NULL character (\N)</a:t>
            </a:r>
          </a:p>
          <a:p>
            <a:pPr lvl="1"/>
            <a:r>
              <a:rPr lang="en-US" sz="1800" dirty="0">
                <a:solidFill>
                  <a:schemeClr val="tx1">
                    <a:lumMod val="50000"/>
                  </a:schemeClr>
                </a:solidFill>
              </a:rPr>
              <a:t>GZIP Compress Files</a:t>
            </a:r>
          </a:p>
          <a:p>
            <a:pPr lvl="1"/>
            <a:r>
              <a:rPr lang="en-US" sz="1800" dirty="0">
                <a:solidFill>
                  <a:schemeClr val="tx1">
                    <a:lumMod val="50000"/>
                  </a:schemeClr>
                </a:solidFill>
              </a:rPr>
              <a:t>Split Files (1MB – 1GB after </a:t>
            </a:r>
            <a:r>
              <a:rPr lang="en-US" sz="1800" dirty="0" err="1">
                <a:solidFill>
                  <a:schemeClr val="tx1">
                    <a:lumMod val="50000"/>
                  </a:schemeClr>
                </a:solidFill>
              </a:rPr>
              <a:t>gzip</a:t>
            </a:r>
            <a:r>
              <a:rPr lang="en-US" sz="1800" dirty="0">
                <a:solidFill>
                  <a:schemeClr val="tx1">
                    <a:lumMod val="50000"/>
                  </a:schemeClr>
                </a:solidFill>
              </a:rPr>
              <a:t> compression)</a:t>
            </a:r>
          </a:p>
          <a:p>
            <a:r>
              <a:rPr lang="en-US" sz="1800" dirty="0">
                <a:solidFill>
                  <a:schemeClr val="tx1">
                    <a:lumMod val="50000"/>
                  </a:schemeClr>
                </a:solidFill>
              </a:rPr>
              <a:t>Useful COPY Options for </a:t>
            </a:r>
            <a:r>
              <a:rPr lang="en-US" sz="1800" dirty="0" err="1">
                <a:solidFill>
                  <a:schemeClr val="tx1">
                    <a:lumMod val="50000"/>
                  </a:schemeClr>
                </a:solidFill>
              </a:rPr>
              <a:t>PoC</a:t>
            </a:r>
            <a:r>
              <a:rPr lang="en-US" sz="1800" dirty="0">
                <a:solidFill>
                  <a:schemeClr val="tx1">
                    <a:lumMod val="50000"/>
                  </a:schemeClr>
                </a:solidFill>
              </a:rPr>
              <a:t> Data</a:t>
            </a:r>
          </a:p>
          <a:p>
            <a:pPr lvl="1"/>
            <a:r>
              <a:rPr lang="en-US" sz="1800" dirty="0">
                <a:solidFill>
                  <a:schemeClr val="tx1">
                    <a:lumMod val="50000"/>
                  </a:schemeClr>
                </a:solidFill>
              </a:rPr>
              <a:t>MAXERRORS</a:t>
            </a:r>
          </a:p>
          <a:p>
            <a:pPr lvl="1"/>
            <a:r>
              <a:rPr lang="en-US" sz="1800" dirty="0">
                <a:solidFill>
                  <a:schemeClr val="tx1">
                    <a:lumMod val="50000"/>
                  </a:schemeClr>
                </a:solidFill>
              </a:rPr>
              <a:t>ACCEPTINVCHARS</a:t>
            </a:r>
          </a:p>
          <a:p>
            <a:pPr lvl="1"/>
            <a:r>
              <a:rPr lang="en-US" sz="1800" dirty="0">
                <a:solidFill>
                  <a:schemeClr val="tx1">
                    <a:lumMod val="50000"/>
                  </a:schemeClr>
                </a:solidFill>
              </a:rPr>
              <a:t>NULL AS</a:t>
            </a:r>
          </a:p>
        </p:txBody>
      </p:sp>
    </p:spTree>
    <p:extLst>
      <p:ext uri="{BB962C8B-B14F-4D97-AF65-F5344CB8AC3E}">
        <p14:creationId xmlns:p14="http://schemas.microsoft.com/office/powerpoint/2010/main" val="1500897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Open source tools</a:t>
            </a:r>
            <a:endParaRPr lang="en-US" dirty="0">
              <a:solidFill>
                <a:schemeClr val="tx1">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a:solidFill>
                  <a:schemeClr val="tx1">
                    <a:lumMod val="50000"/>
                  </a:schemeClr>
                </a:solidFill>
                <a:hlinkClick r:id="rId3"/>
              </a:rPr>
              <a:t>https://</a:t>
            </a:r>
            <a:r>
              <a:rPr lang="en-US" dirty="0" smtClean="0">
                <a:solidFill>
                  <a:schemeClr val="tx1">
                    <a:lumMod val="50000"/>
                  </a:schemeClr>
                </a:solidFill>
                <a:hlinkClick r:id="rId3"/>
              </a:rPr>
              <a:t>github.com/awslabs/amazon-redshift-utils</a:t>
            </a:r>
            <a:endParaRPr lang="en-US" dirty="0" smtClean="0">
              <a:solidFill>
                <a:schemeClr val="tx1">
                  <a:lumMod val="50000"/>
                </a:schemeClr>
              </a:solidFill>
            </a:endParaRPr>
          </a:p>
          <a:p>
            <a:r>
              <a:rPr lang="en-US" dirty="0">
                <a:solidFill>
                  <a:schemeClr val="tx1">
                    <a:lumMod val="50000"/>
                  </a:schemeClr>
                </a:solidFill>
                <a:hlinkClick r:id="rId4"/>
              </a:rPr>
              <a:t>https://</a:t>
            </a:r>
            <a:r>
              <a:rPr lang="en-US" dirty="0" smtClean="0">
                <a:solidFill>
                  <a:schemeClr val="tx1">
                    <a:lumMod val="50000"/>
                  </a:schemeClr>
                </a:solidFill>
                <a:hlinkClick r:id="rId4"/>
              </a:rPr>
              <a:t>github.com/awslabs/amazon-redshift-monitoring</a:t>
            </a:r>
            <a:endParaRPr lang="en-US" dirty="0" smtClean="0">
              <a:solidFill>
                <a:schemeClr val="tx1">
                  <a:lumMod val="50000"/>
                </a:schemeClr>
              </a:solidFill>
            </a:endParaRPr>
          </a:p>
          <a:p>
            <a:r>
              <a:rPr lang="en-US" dirty="0">
                <a:solidFill>
                  <a:schemeClr val="tx1">
                    <a:lumMod val="50000"/>
                  </a:schemeClr>
                </a:solidFill>
                <a:hlinkClick r:id="rId5"/>
              </a:rPr>
              <a:t>https://</a:t>
            </a:r>
            <a:r>
              <a:rPr lang="en-US" dirty="0" smtClean="0">
                <a:solidFill>
                  <a:schemeClr val="tx1">
                    <a:lumMod val="50000"/>
                  </a:schemeClr>
                </a:solidFill>
                <a:hlinkClick r:id="rId5"/>
              </a:rPr>
              <a:t>github.com/awslabs/amazon-redshift-udfs</a:t>
            </a:r>
            <a:endParaRPr lang="en-US" dirty="0" smtClean="0">
              <a:solidFill>
                <a:schemeClr val="tx1">
                  <a:lumMod val="50000"/>
                </a:schemeClr>
              </a:solidFill>
            </a:endParaRPr>
          </a:p>
          <a:p>
            <a:endParaRPr lang="en-US" dirty="0">
              <a:solidFill>
                <a:schemeClr val="tx1">
                  <a:lumMod val="50000"/>
                </a:schemeClr>
              </a:solidFill>
            </a:endParaRPr>
          </a:p>
          <a:p>
            <a:r>
              <a:rPr lang="en-US" b="1" dirty="0">
                <a:solidFill>
                  <a:schemeClr val="tx1">
                    <a:lumMod val="50000"/>
                  </a:schemeClr>
                </a:solidFill>
              </a:rPr>
              <a:t>Admin </a:t>
            </a:r>
            <a:r>
              <a:rPr lang="en-US" b="1" dirty="0" smtClean="0">
                <a:solidFill>
                  <a:schemeClr val="tx1">
                    <a:lumMod val="50000"/>
                  </a:schemeClr>
                </a:solidFill>
              </a:rPr>
              <a:t>scripts</a:t>
            </a:r>
          </a:p>
          <a:p>
            <a:pPr marL="457200" lvl="1" indent="0">
              <a:buNone/>
            </a:pPr>
            <a:r>
              <a:rPr lang="en-US" dirty="0">
                <a:solidFill>
                  <a:schemeClr val="tx1">
                    <a:lumMod val="50000"/>
                  </a:schemeClr>
                </a:solidFill>
              </a:rPr>
              <a:t>C</a:t>
            </a:r>
            <a:r>
              <a:rPr lang="en-US" dirty="0" smtClean="0">
                <a:solidFill>
                  <a:schemeClr val="tx1">
                    <a:lumMod val="50000"/>
                  </a:schemeClr>
                </a:solidFill>
              </a:rPr>
              <a:t>ollection </a:t>
            </a:r>
            <a:r>
              <a:rPr lang="en-US" dirty="0">
                <a:solidFill>
                  <a:schemeClr val="tx1">
                    <a:lumMod val="50000"/>
                  </a:schemeClr>
                </a:solidFill>
              </a:rPr>
              <a:t>of utilities for running diagnostics on your </a:t>
            </a:r>
            <a:r>
              <a:rPr lang="en-US" dirty="0" smtClean="0">
                <a:solidFill>
                  <a:schemeClr val="tx1">
                    <a:lumMod val="50000"/>
                  </a:schemeClr>
                </a:solidFill>
              </a:rPr>
              <a:t>cluster</a:t>
            </a:r>
            <a:endParaRPr lang="en-US" b="1" dirty="0">
              <a:solidFill>
                <a:schemeClr val="tx1">
                  <a:lumMod val="50000"/>
                </a:schemeClr>
              </a:solidFill>
            </a:endParaRPr>
          </a:p>
          <a:p>
            <a:r>
              <a:rPr lang="en-US" b="1" dirty="0">
                <a:solidFill>
                  <a:schemeClr val="tx1">
                    <a:lumMod val="50000"/>
                  </a:schemeClr>
                </a:solidFill>
              </a:rPr>
              <a:t>Admin </a:t>
            </a:r>
            <a:r>
              <a:rPr lang="en-US" b="1" dirty="0" smtClean="0">
                <a:solidFill>
                  <a:schemeClr val="tx1">
                    <a:lumMod val="50000"/>
                  </a:schemeClr>
                </a:solidFill>
              </a:rPr>
              <a:t>views</a:t>
            </a:r>
          </a:p>
          <a:p>
            <a:pPr marL="457200" lvl="1" indent="0">
              <a:buNone/>
            </a:pPr>
            <a:r>
              <a:rPr lang="en-US" dirty="0">
                <a:solidFill>
                  <a:schemeClr val="tx1">
                    <a:lumMod val="50000"/>
                  </a:schemeClr>
                </a:solidFill>
              </a:rPr>
              <a:t>C</a:t>
            </a:r>
            <a:r>
              <a:rPr lang="en-US" dirty="0" smtClean="0">
                <a:solidFill>
                  <a:schemeClr val="tx1">
                    <a:lumMod val="50000"/>
                  </a:schemeClr>
                </a:solidFill>
              </a:rPr>
              <a:t>ollection </a:t>
            </a:r>
            <a:r>
              <a:rPr lang="en-US" dirty="0">
                <a:solidFill>
                  <a:schemeClr val="tx1">
                    <a:lumMod val="50000"/>
                  </a:schemeClr>
                </a:solidFill>
              </a:rPr>
              <a:t>of utilities for managing your </a:t>
            </a:r>
            <a:r>
              <a:rPr lang="en-US" dirty="0" smtClean="0">
                <a:solidFill>
                  <a:schemeClr val="tx1">
                    <a:lumMod val="50000"/>
                  </a:schemeClr>
                </a:solidFill>
              </a:rPr>
              <a:t>cluster</a:t>
            </a:r>
            <a:r>
              <a:rPr lang="en-US" dirty="0">
                <a:solidFill>
                  <a:schemeClr val="tx1">
                    <a:lumMod val="50000"/>
                  </a:schemeClr>
                </a:solidFill>
              </a:rPr>
              <a:t>, generating </a:t>
            </a:r>
            <a:r>
              <a:rPr lang="en-US" dirty="0" smtClean="0">
                <a:solidFill>
                  <a:schemeClr val="tx1">
                    <a:lumMod val="50000"/>
                  </a:schemeClr>
                </a:solidFill>
              </a:rPr>
              <a:t>schema </a:t>
            </a:r>
            <a:r>
              <a:rPr lang="en-US" dirty="0">
                <a:solidFill>
                  <a:schemeClr val="tx1">
                    <a:lumMod val="50000"/>
                  </a:schemeClr>
                </a:solidFill>
              </a:rPr>
              <a:t>DDL, </a:t>
            </a:r>
            <a:r>
              <a:rPr lang="en-US" dirty="0" smtClean="0">
                <a:solidFill>
                  <a:schemeClr val="tx1">
                    <a:lumMod val="50000"/>
                  </a:schemeClr>
                </a:solidFill>
              </a:rPr>
              <a:t>etc.</a:t>
            </a:r>
          </a:p>
          <a:p>
            <a:r>
              <a:rPr lang="en-US" b="1" dirty="0" smtClean="0">
                <a:solidFill>
                  <a:schemeClr val="tx1">
                    <a:lumMod val="50000"/>
                  </a:schemeClr>
                </a:solidFill>
              </a:rPr>
              <a:t>ColumnEncodingUtility</a:t>
            </a:r>
            <a:endParaRPr lang="en-US" b="1" dirty="0">
              <a:solidFill>
                <a:schemeClr val="tx1">
                  <a:lumMod val="50000"/>
                </a:schemeClr>
              </a:solidFill>
            </a:endParaRPr>
          </a:p>
          <a:p>
            <a:pPr marL="457200" lvl="1" indent="0">
              <a:buNone/>
            </a:pPr>
            <a:r>
              <a:rPr lang="en-US" dirty="0" smtClean="0">
                <a:solidFill>
                  <a:schemeClr val="tx1">
                    <a:lumMod val="50000"/>
                  </a:schemeClr>
                </a:solidFill>
              </a:rPr>
              <a:t>Gives you </a:t>
            </a:r>
            <a:r>
              <a:rPr lang="en-US" dirty="0">
                <a:solidFill>
                  <a:schemeClr val="tx1">
                    <a:lumMod val="50000"/>
                  </a:schemeClr>
                </a:solidFill>
              </a:rPr>
              <a:t>the ability to apply optimal </a:t>
            </a:r>
            <a:r>
              <a:rPr lang="en-US" dirty="0" smtClean="0">
                <a:solidFill>
                  <a:schemeClr val="tx1">
                    <a:lumMod val="50000"/>
                  </a:schemeClr>
                </a:solidFill>
              </a:rPr>
              <a:t>column encoding </a:t>
            </a:r>
            <a:r>
              <a:rPr lang="en-US" dirty="0">
                <a:solidFill>
                  <a:schemeClr val="tx1">
                    <a:lumMod val="50000"/>
                  </a:schemeClr>
                </a:solidFill>
              </a:rPr>
              <a:t>to an established </a:t>
            </a:r>
            <a:r>
              <a:rPr lang="en-US" dirty="0" smtClean="0">
                <a:solidFill>
                  <a:schemeClr val="tx1">
                    <a:lumMod val="50000"/>
                  </a:schemeClr>
                </a:solidFill>
              </a:rPr>
              <a:t>schema </a:t>
            </a:r>
            <a:r>
              <a:rPr lang="en-US" dirty="0">
                <a:solidFill>
                  <a:schemeClr val="tx1">
                    <a:lumMod val="50000"/>
                  </a:schemeClr>
                </a:solidFill>
              </a:rPr>
              <a:t>with data already </a:t>
            </a:r>
            <a:r>
              <a:rPr lang="en-US" dirty="0" smtClean="0">
                <a:solidFill>
                  <a:schemeClr val="tx1">
                    <a:lumMod val="50000"/>
                  </a:schemeClr>
                </a:solidFill>
              </a:rPr>
              <a:t>loaded</a:t>
            </a:r>
          </a:p>
          <a:p>
            <a:pPr indent="-285750"/>
            <a:r>
              <a:rPr lang="en-US" b="1" dirty="0">
                <a:solidFill>
                  <a:schemeClr val="tx1">
                    <a:lumMod val="50000"/>
                  </a:schemeClr>
                </a:solidFill>
              </a:rPr>
              <a:t>Amazon Redshift Engineering’s Advanced Table Design Playbook </a:t>
            </a:r>
            <a:endParaRPr lang="en-US" b="1" dirty="0" smtClean="0">
              <a:solidFill>
                <a:schemeClr val="tx1">
                  <a:lumMod val="50000"/>
                </a:schemeClr>
              </a:solidFill>
            </a:endParaRPr>
          </a:p>
          <a:p>
            <a:pPr marL="457200" lvl="1" indent="0">
              <a:buNone/>
            </a:pPr>
            <a:r>
              <a:rPr lang="en-US" dirty="0" smtClean="0">
                <a:solidFill>
                  <a:schemeClr val="tx1">
                    <a:lumMod val="50000"/>
                  </a:schemeClr>
                </a:solidFill>
                <a:hlinkClick r:id="rId6"/>
              </a:rPr>
              <a:t>https</a:t>
            </a:r>
            <a:r>
              <a:rPr lang="en-US" dirty="0">
                <a:solidFill>
                  <a:schemeClr val="tx1">
                    <a:lumMod val="50000"/>
                  </a:schemeClr>
                </a:solidFill>
                <a:hlinkClick r:id="rId6"/>
              </a:rPr>
              <a:t>://</a:t>
            </a:r>
            <a:r>
              <a:rPr lang="en-US" dirty="0" smtClean="0">
                <a:solidFill>
                  <a:schemeClr val="tx1">
                    <a:lumMod val="50000"/>
                  </a:schemeClr>
                </a:solidFill>
                <a:hlinkClick r:id="rId6"/>
              </a:rPr>
              <a:t>aws.amazon.com/blogs/big-data/amazon-redshift-engineerings-advanced-table-design-playbook-preamble-prerequisites-and-prioritization</a:t>
            </a:r>
            <a:r>
              <a:rPr lang="en-US" dirty="0">
                <a:solidFill>
                  <a:schemeClr val="tx1">
                    <a:lumMod val="50000"/>
                  </a:schemeClr>
                </a:solidFill>
                <a:hlinkClick r:id="rId6"/>
              </a:rPr>
              <a:t>/</a:t>
            </a:r>
            <a:endParaRPr lang="en-US" dirty="0">
              <a:solidFill>
                <a:schemeClr val="tx1">
                  <a:lumMod val="50000"/>
                </a:schemeClr>
              </a:solidFill>
            </a:endParaRPr>
          </a:p>
          <a:p>
            <a:pPr marL="457200" lvl="1" indent="0">
              <a:buNone/>
            </a:pPr>
            <a:endParaRPr lang="en-US" b="1" dirty="0">
              <a:solidFill>
                <a:schemeClr val="tx1">
                  <a:lumMod val="50000"/>
                </a:schemeClr>
              </a:solidFill>
            </a:endParaRPr>
          </a:p>
          <a:p>
            <a:endParaRPr lang="en-US" dirty="0">
              <a:solidFill>
                <a:schemeClr val="tx1">
                  <a:lumMod val="50000"/>
                </a:schemeClr>
              </a:solidFill>
            </a:endParaRPr>
          </a:p>
        </p:txBody>
      </p:sp>
    </p:spTree>
    <p:extLst>
      <p:ext uri="{BB962C8B-B14F-4D97-AF65-F5344CB8AC3E}">
        <p14:creationId xmlns:p14="http://schemas.microsoft.com/office/powerpoint/2010/main" val="19894013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96875" y="1968500"/>
            <a:ext cx="7772400" cy="930275"/>
          </a:xfrm>
        </p:spPr>
        <p:txBody>
          <a:bodyPr/>
          <a:lstStyle/>
          <a:p>
            <a:r>
              <a:rPr lang="en-US" dirty="0" smtClean="0">
                <a:solidFill>
                  <a:schemeClr val="tx1">
                    <a:lumMod val="50000"/>
                  </a:schemeClr>
                </a:solidFill>
              </a:rPr>
              <a:t>New &amp; Upcoming Features</a:t>
            </a:r>
            <a:endParaRPr lang="en-US" dirty="0" smtClean="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0203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lumMod val="50000"/>
                  </a:schemeClr>
                </a:solidFill>
              </a:rPr>
              <a:t>Recently Released Features</a:t>
            </a:r>
          </a:p>
        </p:txBody>
      </p:sp>
      <p:sp>
        <p:nvSpPr>
          <p:cNvPr id="3" name="Content Placeholder 2"/>
          <p:cNvSpPr>
            <a:spLocks noGrp="1"/>
          </p:cNvSpPr>
          <p:nvPr>
            <p:ph idx="1"/>
          </p:nvPr>
        </p:nvSpPr>
        <p:spPr>
          <a:xfrm>
            <a:off x="340592" y="1009332"/>
            <a:ext cx="8205304" cy="3917670"/>
          </a:xfrm>
        </p:spPr>
        <p:txBody>
          <a:bodyPr>
            <a:normAutofit fontScale="47500" lnSpcReduction="20000"/>
          </a:bodyPr>
          <a:lstStyle/>
          <a:p>
            <a:pPr marL="0" lvl="0" indent="0">
              <a:buNone/>
            </a:pPr>
            <a:r>
              <a:rPr lang="en-US" sz="3100" b="1" dirty="0">
                <a:solidFill>
                  <a:schemeClr val="tx1">
                    <a:lumMod val="50000"/>
                  </a:schemeClr>
                </a:solidFill>
              </a:rPr>
              <a:t>New Data Type </a:t>
            </a:r>
            <a:r>
              <a:rPr lang="mr-IN" sz="3100" b="1" dirty="0" smtClean="0">
                <a:solidFill>
                  <a:schemeClr val="tx1">
                    <a:lumMod val="50000"/>
                  </a:schemeClr>
                </a:solidFill>
              </a:rPr>
              <a:t>–</a:t>
            </a:r>
            <a:r>
              <a:rPr lang="en-US" sz="3100" b="1" dirty="0" smtClean="0">
                <a:solidFill>
                  <a:schemeClr val="tx1">
                    <a:lumMod val="50000"/>
                  </a:schemeClr>
                </a:solidFill>
              </a:rPr>
              <a:t> TIMESTAMPTZ</a:t>
            </a:r>
          </a:p>
          <a:p>
            <a:pPr marL="0" lvl="0" indent="0">
              <a:buNone/>
            </a:pPr>
            <a:r>
              <a:rPr lang="en-US" sz="2900" dirty="0" smtClean="0">
                <a:solidFill>
                  <a:schemeClr val="tx1">
                    <a:lumMod val="50000"/>
                  </a:schemeClr>
                </a:solidFill>
              </a:rPr>
              <a:t>Support </a:t>
            </a:r>
            <a:r>
              <a:rPr lang="en-US" sz="2900" dirty="0">
                <a:solidFill>
                  <a:schemeClr val="tx1">
                    <a:lumMod val="50000"/>
                  </a:schemeClr>
                </a:solidFill>
              </a:rPr>
              <a:t>for Timestamp with Time </a:t>
            </a:r>
            <a:r>
              <a:rPr lang="en-US" sz="2900" dirty="0" smtClean="0">
                <a:solidFill>
                  <a:schemeClr val="tx1">
                    <a:lumMod val="50000"/>
                  </a:schemeClr>
                </a:solidFill>
              </a:rPr>
              <a:t>zone</a:t>
            </a:r>
          </a:p>
          <a:p>
            <a:pPr marL="0" lvl="0" indent="0">
              <a:buNone/>
            </a:pPr>
            <a:endParaRPr lang="fr-FR" b="1" dirty="0" smtClean="0">
              <a:solidFill>
                <a:schemeClr val="bg1">
                  <a:lumMod val="85000"/>
                </a:schemeClr>
              </a:solidFill>
            </a:endParaRPr>
          </a:p>
          <a:p>
            <a:r>
              <a:rPr lang="fr-FR" sz="3100" b="1" dirty="0">
                <a:solidFill>
                  <a:schemeClr val="tx1">
                    <a:lumMod val="50000"/>
                  </a:schemeClr>
                </a:solidFill>
              </a:rPr>
              <a:t>Multi-byte Object </a:t>
            </a:r>
            <a:r>
              <a:rPr lang="fr-FR" sz="3100" b="1" dirty="0" err="1" smtClean="0">
                <a:solidFill>
                  <a:schemeClr val="tx1">
                    <a:lumMod val="50000"/>
                  </a:schemeClr>
                </a:solidFill>
              </a:rPr>
              <a:t>Names</a:t>
            </a:r>
            <a:endParaRPr lang="fr-FR" sz="3100" b="1" dirty="0">
              <a:solidFill>
                <a:schemeClr val="tx1">
                  <a:lumMod val="50000"/>
                </a:schemeClr>
              </a:solidFill>
            </a:endParaRPr>
          </a:p>
          <a:p>
            <a:r>
              <a:rPr lang="en-US" sz="2900" dirty="0" smtClean="0">
                <a:solidFill>
                  <a:schemeClr val="tx1">
                    <a:lumMod val="50000"/>
                  </a:schemeClr>
                </a:solidFill>
              </a:rPr>
              <a:t>Support </a:t>
            </a:r>
            <a:r>
              <a:rPr lang="en-US" sz="2900" dirty="0">
                <a:solidFill>
                  <a:schemeClr val="tx1">
                    <a:lumMod val="50000"/>
                  </a:schemeClr>
                </a:solidFill>
              </a:rPr>
              <a:t>for Multi-byte (UTF-8) characters for tables, columns, and other database object names</a:t>
            </a:r>
          </a:p>
          <a:p>
            <a:pPr marL="57150" indent="0">
              <a:buNone/>
            </a:pPr>
            <a:endParaRPr lang="en-US" b="1" dirty="0">
              <a:solidFill>
                <a:schemeClr val="bg1">
                  <a:lumMod val="85000"/>
                </a:schemeClr>
              </a:solidFill>
            </a:endParaRPr>
          </a:p>
          <a:p>
            <a:r>
              <a:rPr lang="en-US" sz="3100" b="1" dirty="0">
                <a:solidFill>
                  <a:schemeClr val="tx1">
                    <a:lumMod val="50000"/>
                  </a:schemeClr>
                </a:solidFill>
              </a:rPr>
              <a:t>User Connection </a:t>
            </a:r>
            <a:r>
              <a:rPr lang="en-US" sz="3100" b="1" dirty="0" smtClean="0">
                <a:solidFill>
                  <a:schemeClr val="tx1">
                    <a:lumMod val="50000"/>
                  </a:schemeClr>
                </a:solidFill>
              </a:rPr>
              <a:t>Limits</a:t>
            </a:r>
          </a:p>
          <a:p>
            <a:r>
              <a:rPr lang="en-US" sz="2900" dirty="0" smtClean="0">
                <a:solidFill>
                  <a:schemeClr val="tx1">
                    <a:lumMod val="50000"/>
                  </a:schemeClr>
                </a:solidFill>
              </a:rPr>
              <a:t>You </a:t>
            </a:r>
            <a:r>
              <a:rPr lang="en-US" sz="2900" dirty="0">
                <a:solidFill>
                  <a:schemeClr val="tx1">
                    <a:lumMod val="50000"/>
                  </a:schemeClr>
                </a:solidFill>
              </a:rPr>
              <a:t>can now set a limit on the number of database connections a user is permitted to have open concurrently</a:t>
            </a:r>
          </a:p>
          <a:p>
            <a:pPr marL="57150" lvl="0" indent="0">
              <a:buNone/>
            </a:pPr>
            <a:endParaRPr lang="en-US" b="1" dirty="0" smtClean="0">
              <a:solidFill>
                <a:schemeClr val="bg1">
                  <a:lumMod val="85000"/>
                </a:schemeClr>
              </a:solidFill>
            </a:endParaRPr>
          </a:p>
          <a:p>
            <a:pPr lvl="0"/>
            <a:r>
              <a:rPr lang="en-US" sz="3100" b="1" dirty="0">
                <a:solidFill>
                  <a:schemeClr val="tx1">
                    <a:lumMod val="50000"/>
                  </a:schemeClr>
                </a:solidFill>
              </a:rPr>
              <a:t>Automatic Data Compression for </a:t>
            </a:r>
            <a:r>
              <a:rPr lang="en-US" sz="3100" b="1" dirty="0" smtClean="0">
                <a:solidFill>
                  <a:schemeClr val="tx1">
                    <a:lumMod val="50000"/>
                  </a:schemeClr>
                </a:solidFill>
              </a:rPr>
              <a:t>CTAS</a:t>
            </a:r>
          </a:p>
          <a:p>
            <a:pPr lvl="0"/>
            <a:r>
              <a:rPr lang="en-US" sz="2900" dirty="0" smtClean="0">
                <a:solidFill>
                  <a:schemeClr val="tx1">
                    <a:lumMod val="50000"/>
                  </a:schemeClr>
                </a:solidFill>
              </a:rPr>
              <a:t>All </a:t>
            </a:r>
            <a:r>
              <a:rPr lang="en-US" sz="2900" dirty="0">
                <a:solidFill>
                  <a:schemeClr val="tx1">
                    <a:lumMod val="50000"/>
                  </a:schemeClr>
                </a:solidFill>
              </a:rPr>
              <a:t>newly created tables will leverage default encoding</a:t>
            </a:r>
          </a:p>
          <a:p>
            <a:pPr lvl="1">
              <a:buFont typeface="Arial" charset="0"/>
              <a:buChar char="•"/>
            </a:pPr>
            <a:endParaRPr lang="en-US" dirty="0">
              <a:solidFill>
                <a:schemeClr val="bg1">
                  <a:lumMod val="85000"/>
                </a:schemeClr>
              </a:solidFill>
            </a:endParaRPr>
          </a:p>
          <a:p>
            <a:r>
              <a:rPr lang="en-US" sz="3100" b="1" dirty="0">
                <a:solidFill>
                  <a:schemeClr val="tx1">
                    <a:lumMod val="50000"/>
                  </a:schemeClr>
                </a:solidFill>
              </a:rPr>
              <a:t>New Column Encoding </a:t>
            </a:r>
            <a:r>
              <a:rPr lang="en-US" sz="3100" b="1" dirty="0" smtClean="0">
                <a:solidFill>
                  <a:schemeClr val="tx1">
                    <a:lumMod val="50000"/>
                  </a:schemeClr>
                </a:solidFill>
              </a:rPr>
              <a:t>- ZSTD</a:t>
            </a:r>
          </a:p>
          <a:p>
            <a:endParaRPr lang="en-US" sz="3200" b="1" dirty="0" smtClean="0">
              <a:solidFill>
                <a:schemeClr val="tx1">
                  <a:lumMod val="50000"/>
                </a:schemeClr>
              </a:solidFill>
            </a:endParaRPr>
          </a:p>
          <a:p>
            <a:r>
              <a:rPr lang="en-US" sz="3200" b="1" dirty="0" smtClean="0">
                <a:solidFill>
                  <a:schemeClr val="tx1">
                    <a:lumMod val="50000"/>
                  </a:schemeClr>
                </a:solidFill>
              </a:rPr>
              <a:t>Approximate </a:t>
            </a:r>
            <a:r>
              <a:rPr lang="en-US" sz="3200" b="1" dirty="0">
                <a:solidFill>
                  <a:schemeClr val="tx1">
                    <a:lumMod val="50000"/>
                  </a:schemeClr>
                </a:solidFill>
              </a:rPr>
              <a:t>Percentile Functions</a:t>
            </a:r>
          </a:p>
          <a:p>
            <a:endParaRPr lang="en-US" sz="3100" b="1" dirty="0" smtClean="0">
              <a:solidFill>
                <a:schemeClr val="tx1">
                  <a:lumMod val="50000"/>
                </a:schemeClr>
              </a:solidFill>
            </a:endParaRPr>
          </a:p>
          <a:p>
            <a:endParaRPr lang="en-US" sz="3100" b="1" dirty="0" smtClean="0">
              <a:solidFill>
                <a:schemeClr val="tx1">
                  <a:lumMod val="50000"/>
                </a:schemeClr>
              </a:solidFill>
            </a:endParaRPr>
          </a:p>
          <a:p>
            <a:pPr lvl="1">
              <a:buFont typeface="Arial" charset="0"/>
              <a:buChar char="•"/>
            </a:pPr>
            <a:endParaRPr lang="en-US" b="1" dirty="0">
              <a:solidFill>
                <a:schemeClr val="bg1">
                  <a:lumMod val="85000"/>
                </a:schemeClr>
              </a:solidFill>
            </a:endParaRPr>
          </a:p>
          <a:p>
            <a:pPr marL="57150" indent="0">
              <a:buNone/>
            </a:pPr>
            <a:endParaRPr lang="en-US" dirty="0">
              <a:solidFill>
                <a:schemeClr val="bg1">
                  <a:lumMod val="85000"/>
                </a:schemeClr>
              </a:solidFill>
            </a:endParaRPr>
          </a:p>
          <a:p>
            <a:pPr lvl="1"/>
            <a:endParaRPr lang="en-US" i="1" dirty="0">
              <a:solidFill>
                <a:srgbClr val="FCB64C"/>
              </a:solidFill>
              <a:latin typeface="Arial" pitchFamily="34" charset="0"/>
              <a:cs typeface="Arial" pitchFamily="34" charset="0"/>
            </a:endParaRPr>
          </a:p>
          <a:p>
            <a:endParaRPr lang="en-US" dirty="0"/>
          </a:p>
        </p:txBody>
      </p:sp>
    </p:spTree>
    <p:extLst>
      <p:ext uri="{BB962C8B-B14F-4D97-AF65-F5344CB8AC3E}">
        <p14:creationId xmlns:p14="http://schemas.microsoft.com/office/powerpoint/2010/main" val="17859577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schemeClr>
                </a:solidFill>
              </a:rPr>
              <a:t>Recently Released Features</a:t>
            </a:r>
          </a:p>
        </p:txBody>
      </p:sp>
      <p:sp>
        <p:nvSpPr>
          <p:cNvPr id="3" name="Content Placeholder 2"/>
          <p:cNvSpPr>
            <a:spLocks noGrp="1"/>
          </p:cNvSpPr>
          <p:nvPr>
            <p:ph idx="1"/>
          </p:nvPr>
        </p:nvSpPr>
        <p:spPr>
          <a:xfrm>
            <a:off x="341313" y="1009650"/>
            <a:ext cx="8204200" cy="3940037"/>
          </a:xfrm>
        </p:spPr>
        <p:txBody>
          <a:bodyPr/>
          <a:lstStyle/>
          <a:p>
            <a:r>
              <a:rPr lang="en-US" sz="1700" b="1" dirty="0">
                <a:solidFill>
                  <a:schemeClr val="tx1">
                    <a:lumMod val="50000"/>
                  </a:schemeClr>
                </a:solidFill>
              </a:rPr>
              <a:t>Performance Enhancements </a:t>
            </a:r>
          </a:p>
          <a:p>
            <a:pPr marL="1085850" lvl="1" indent="-342900">
              <a:buFont typeface="Arial" charset="0"/>
              <a:buChar char="•"/>
            </a:pPr>
            <a:r>
              <a:rPr lang="en-US" sz="1400" dirty="0" smtClean="0">
                <a:solidFill>
                  <a:schemeClr val="tx1">
                    <a:lumMod val="50000"/>
                  </a:schemeClr>
                </a:solidFill>
              </a:rPr>
              <a:t>Vacuum (10x faster for deletes)</a:t>
            </a:r>
            <a:endParaRPr lang="en-US" sz="1400" dirty="0">
              <a:solidFill>
                <a:schemeClr val="tx1">
                  <a:lumMod val="50000"/>
                </a:schemeClr>
              </a:solidFill>
            </a:endParaRPr>
          </a:p>
          <a:p>
            <a:pPr marL="1085850" lvl="1" indent="-342900">
              <a:buFont typeface="Arial" charset="0"/>
              <a:buChar char="•"/>
            </a:pPr>
            <a:r>
              <a:rPr lang="en-US" sz="1400" dirty="0">
                <a:solidFill>
                  <a:schemeClr val="tx1">
                    <a:lumMod val="50000"/>
                  </a:schemeClr>
                </a:solidFill>
              </a:rPr>
              <a:t>Snapshot </a:t>
            </a:r>
            <a:r>
              <a:rPr lang="en-US" sz="1400" dirty="0" smtClean="0">
                <a:solidFill>
                  <a:schemeClr val="tx1">
                    <a:lumMod val="50000"/>
                  </a:schemeClr>
                </a:solidFill>
              </a:rPr>
              <a:t>Restore (2x faster)</a:t>
            </a:r>
            <a:endParaRPr lang="en-US" sz="1400" dirty="0">
              <a:solidFill>
                <a:schemeClr val="tx1">
                  <a:lumMod val="50000"/>
                </a:schemeClr>
              </a:solidFill>
            </a:endParaRPr>
          </a:p>
          <a:p>
            <a:pPr marL="1085850" lvl="1" indent="-342900">
              <a:buFont typeface="Arial" charset="0"/>
              <a:buChar char="•"/>
            </a:pPr>
            <a:r>
              <a:rPr lang="en-US" sz="1400" dirty="0">
                <a:solidFill>
                  <a:schemeClr val="tx1">
                    <a:lumMod val="50000"/>
                  </a:schemeClr>
                </a:solidFill>
              </a:rPr>
              <a:t>Queries (Up to 5x </a:t>
            </a:r>
            <a:r>
              <a:rPr lang="en-US" sz="1400" dirty="0" smtClean="0">
                <a:solidFill>
                  <a:schemeClr val="tx1">
                    <a:lumMod val="50000"/>
                  </a:schemeClr>
                </a:solidFill>
              </a:rPr>
              <a:t>faster)</a:t>
            </a:r>
            <a:endParaRPr lang="en-US" sz="1700" b="1" dirty="0" smtClean="0">
              <a:solidFill>
                <a:schemeClr val="tx1">
                  <a:lumMod val="50000"/>
                </a:schemeClr>
              </a:solidFill>
            </a:endParaRPr>
          </a:p>
          <a:p>
            <a:r>
              <a:rPr lang="en-US" sz="1700" b="1" dirty="0" smtClean="0">
                <a:solidFill>
                  <a:schemeClr val="tx1">
                    <a:lumMod val="50000"/>
                  </a:schemeClr>
                </a:solidFill>
              </a:rPr>
              <a:t>Copy </a:t>
            </a:r>
            <a:r>
              <a:rPr lang="en-US" sz="1700" b="1" dirty="0">
                <a:solidFill>
                  <a:schemeClr val="tx1">
                    <a:lumMod val="50000"/>
                  </a:schemeClr>
                </a:solidFill>
              </a:rPr>
              <a:t>Can Extend Sorted Region on Single Sort Key </a:t>
            </a:r>
          </a:p>
          <a:p>
            <a:pPr marL="1085850" lvl="1" indent="-342900">
              <a:buFont typeface="Arial" charset="0"/>
              <a:buChar char="•"/>
            </a:pPr>
            <a:r>
              <a:rPr lang="en-US" sz="1400" dirty="0" smtClean="0">
                <a:solidFill>
                  <a:schemeClr val="tx1">
                    <a:lumMod val="50000"/>
                  </a:schemeClr>
                </a:solidFill>
              </a:rPr>
              <a:t>No need to vacuum when loading in sorted order</a:t>
            </a:r>
            <a:endParaRPr lang="en-US" sz="1400" dirty="0">
              <a:solidFill>
                <a:schemeClr val="tx1">
                  <a:lumMod val="50000"/>
                </a:schemeClr>
              </a:solidFill>
            </a:endParaRPr>
          </a:p>
          <a:p>
            <a:r>
              <a:rPr lang="en-US" sz="1700" b="1" dirty="0">
                <a:solidFill>
                  <a:schemeClr val="tx1">
                    <a:lumMod val="50000"/>
                  </a:schemeClr>
                </a:solidFill>
              </a:rPr>
              <a:t>Enhanced VPC Routing</a:t>
            </a:r>
          </a:p>
          <a:p>
            <a:pPr marL="1085850" lvl="1" indent="-342900">
              <a:buFont typeface="Arial" charset="0"/>
              <a:buChar char="•"/>
            </a:pPr>
            <a:r>
              <a:rPr lang="en-US" sz="1400" dirty="0" smtClean="0">
                <a:solidFill>
                  <a:schemeClr val="tx1">
                    <a:lumMod val="50000"/>
                  </a:schemeClr>
                </a:solidFill>
              </a:rPr>
              <a:t>Restrict S3 Bucket Access</a:t>
            </a:r>
            <a:endParaRPr lang="en-US" sz="1400" dirty="0">
              <a:solidFill>
                <a:schemeClr val="tx1">
                  <a:lumMod val="50000"/>
                </a:schemeClr>
              </a:solidFill>
            </a:endParaRPr>
          </a:p>
          <a:p>
            <a:r>
              <a:rPr lang="en-US" sz="1700" b="1" dirty="0" smtClean="0">
                <a:solidFill>
                  <a:schemeClr val="tx1">
                    <a:lumMod val="50000"/>
                  </a:schemeClr>
                </a:solidFill>
              </a:rPr>
              <a:t>Schema Conversion Tool - One-Time </a:t>
            </a:r>
            <a:r>
              <a:rPr lang="en-US" sz="1700" b="1" dirty="0">
                <a:solidFill>
                  <a:schemeClr val="tx1">
                    <a:lumMod val="50000"/>
                  </a:schemeClr>
                </a:solidFill>
              </a:rPr>
              <a:t>Data </a:t>
            </a:r>
            <a:r>
              <a:rPr lang="en-US" sz="1700" b="1" dirty="0" smtClean="0">
                <a:solidFill>
                  <a:schemeClr val="tx1">
                    <a:lumMod val="50000"/>
                  </a:schemeClr>
                </a:solidFill>
              </a:rPr>
              <a:t>Exports </a:t>
            </a:r>
            <a:endParaRPr lang="en-US" sz="1700" b="1" dirty="0">
              <a:solidFill>
                <a:schemeClr val="tx1">
                  <a:lumMod val="50000"/>
                </a:schemeClr>
              </a:solidFill>
            </a:endParaRPr>
          </a:p>
          <a:p>
            <a:pPr marL="1085850" lvl="1" indent="-342900">
              <a:buFont typeface="Arial" charset="0"/>
              <a:buChar char="•"/>
            </a:pPr>
            <a:r>
              <a:rPr lang="en-US" sz="1400" dirty="0" smtClean="0">
                <a:solidFill>
                  <a:schemeClr val="tx1">
                    <a:lumMod val="50000"/>
                  </a:schemeClr>
                </a:solidFill>
              </a:rPr>
              <a:t>Oracle</a:t>
            </a:r>
          </a:p>
          <a:p>
            <a:pPr marL="1085850" lvl="1" indent="-342900">
              <a:buFont typeface="Arial" charset="0"/>
              <a:buChar char="•"/>
            </a:pPr>
            <a:r>
              <a:rPr lang="en-US" sz="1400" dirty="0" smtClean="0">
                <a:solidFill>
                  <a:schemeClr val="tx1">
                    <a:lumMod val="50000"/>
                  </a:schemeClr>
                </a:solidFill>
              </a:rPr>
              <a:t>Teradata</a:t>
            </a:r>
          </a:p>
          <a:p>
            <a:r>
              <a:rPr lang="en-US" sz="1700" b="1" dirty="0">
                <a:solidFill>
                  <a:schemeClr val="tx1">
                    <a:lumMod val="50000"/>
                  </a:schemeClr>
                </a:solidFill>
              </a:rPr>
              <a:t>Schema Conversion Tool</a:t>
            </a:r>
          </a:p>
          <a:p>
            <a:pPr marL="1085850" lvl="1" indent="-342900">
              <a:buFont typeface="Arial" charset="0"/>
              <a:buChar char="•"/>
            </a:pPr>
            <a:r>
              <a:rPr lang="en-US" sz="1400" dirty="0" smtClean="0">
                <a:solidFill>
                  <a:schemeClr val="tx1">
                    <a:lumMod val="50000"/>
                  </a:schemeClr>
                </a:solidFill>
              </a:rPr>
              <a:t>Vertica </a:t>
            </a:r>
          </a:p>
          <a:p>
            <a:pPr marL="1085850" lvl="1" indent="-342900">
              <a:buFont typeface="Arial" charset="0"/>
              <a:buChar char="•"/>
            </a:pPr>
            <a:r>
              <a:rPr lang="en-US" sz="1400" dirty="0" smtClean="0">
                <a:solidFill>
                  <a:schemeClr val="tx1">
                    <a:lumMod val="50000"/>
                  </a:schemeClr>
                </a:solidFill>
              </a:rPr>
              <a:t>SQL Server</a:t>
            </a:r>
          </a:p>
          <a:p>
            <a:pPr marL="342900" indent="-342900">
              <a:buFont typeface="Arial" charset="0"/>
              <a:buChar char="•"/>
            </a:pPr>
            <a:endParaRPr lang="en-US" sz="1800" dirty="0">
              <a:solidFill>
                <a:schemeClr val="tx1">
                  <a:lumMod val="50000"/>
                </a:schemeClr>
              </a:solidFill>
            </a:endParaRPr>
          </a:p>
        </p:txBody>
      </p:sp>
    </p:spTree>
    <p:extLst>
      <p:ext uri="{BB962C8B-B14F-4D97-AF65-F5344CB8AC3E}">
        <p14:creationId xmlns:p14="http://schemas.microsoft.com/office/powerpoint/2010/main" val="195123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ttps://upload.wikimedia.org/wikipedia/commons/thumb/0/0c/AWS_Simple_Icons_Database_AmazonRedshift.svg/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91" y="1369220"/>
            <a:ext cx="2713892" cy="27138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116" y="1398319"/>
            <a:ext cx="1685077" cy="369332"/>
          </a:xfrm>
          <a:prstGeom prst="rect">
            <a:avLst/>
          </a:prstGeom>
          <a:noFill/>
        </p:spPr>
        <p:txBody>
          <a:bodyPr wrap="none" rtlCol="0">
            <a:spAutoFit/>
          </a:bodyPr>
          <a:lstStyle/>
          <a:p>
            <a:pPr algn="ctr"/>
            <a:r>
              <a:rPr lang="en-US" dirty="0" smtClean="0">
                <a:solidFill>
                  <a:schemeClr val="tx1">
                    <a:lumMod val="50000"/>
                  </a:schemeClr>
                </a:solidFill>
              </a:rPr>
              <a:t>February 2013</a:t>
            </a:r>
          </a:p>
        </p:txBody>
      </p:sp>
      <p:grpSp>
        <p:nvGrpSpPr>
          <p:cNvPr id="14" name="Group 13"/>
          <p:cNvGrpSpPr/>
          <p:nvPr/>
        </p:nvGrpSpPr>
        <p:grpSpPr>
          <a:xfrm>
            <a:off x="4566612" y="39017"/>
            <a:ext cx="5331157" cy="5331157"/>
            <a:chOff x="4566612" y="-84553"/>
            <a:chExt cx="5331157" cy="5331157"/>
          </a:xfrm>
        </p:grpSpPr>
        <p:pic>
          <p:nvPicPr>
            <p:cNvPr id="5" name="Picture 10" descr="ttps://upload.wikimedia.org/wikipedia/commons/thumb/0/0c/AWS_Simple_Icons_Database_AmazonRedshift.svg/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612" y="-84553"/>
              <a:ext cx="5331157" cy="5331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620488" y="408334"/>
              <a:ext cx="1223412" cy="369332"/>
            </a:xfrm>
            <a:prstGeom prst="rect">
              <a:avLst/>
            </a:prstGeom>
            <a:noFill/>
          </p:spPr>
          <p:txBody>
            <a:bodyPr wrap="none" rtlCol="0">
              <a:spAutoFit/>
            </a:bodyPr>
            <a:lstStyle/>
            <a:p>
              <a:pPr algn="ctr"/>
              <a:r>
                <a:rPr lang="en-US" dirty="0" smtClean="0">
                  <a:solidFill>
                    <a:schemeClr val="tx1">
                      <a:lumMod val="50000"/>
                    </a:schemeClr>
                  </a:solidFill>
                </a:rPr>
                <a:t>April 2017</a:t>
              </a:r>
            </a:p>
          </p:txBody>
        </p:sp>
      </p:grpSp>
      <p:grpSp>
        <p:nvGrpSpPr>
          <p:cNvPr id="22" name="Group 21"/>
          <p:cNvGrpSpPr/>
          <p:nvPr/>
        </p:nvGrpSpPr>
        <p:grpSpPr>
          <a:xfrm>
            <a:off x="2450601" y="2483850"/>
            <a:ext cx="2729262" cy="484632"/>
            <a:chOff x="2459760" y="3274541"/>
            <a:chExt cx="2729262" cy="484632"/>
          </a:xfrm>
        </p:grpSpPr>
        <p:sp>
          <p:nvSpPr>
            <p:cNvPr id="15" name="Chevron 14"/>
            <p:cNvSpPr/>
            <p:nvPr/>
          </p:nvSpPr>
          <p:spPr>
            <a:xfrm>
              <a:off x="2903838" y="3274541"/>
              <a:ext cx="484632" cy="484632"/>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50000"/>
                  </a:schemeClr>
                </a:solidFill>
              </a:endParaRPr>
            </a:p>
          </p:txBody>
        </p:sp>
        <p:sp>
          <p:nvSpPr>
            <p:cNvPr id="16" name="Chevron 15"/>
            <p:cNvSpPr/>
            <p:nvPr/>
          </p:nvSpPr>
          <p:spPr>
            <a:xfrm>
              <a:off x="3357075" y="3274541"/>
              <a:ext cx="484632" cy="484632"/>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50000"/>
                  </a:schemeClr>
                </a:solidFill>
              </a:endParaRPr>
            </a:p>
          </p:txBody>
        </p:sp>
        <p:sp>
          <p:nvSpPr>
            <p:cNvPr id="17" name="Chevron 16"/>
            <p:cNvSpPr/>
            <p:nvPr/>
          </p:nvSpPr>
          <p:spPr>
            <a:xfrm>
              <a:off x="3802061" y="3274541"/>
              <a:ext cx="484632" cy="484632"/>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50000"/>
                  </a:schemeClr>
                </a:solidFill>
              </a:endParaRPr>
            </a:p>
          </p:txBody>
        </p:sp>
        <p:sp>
          <p:nvSpPr>
            <p:cNvPr id="18" name="Chevron 17"/>
            <p:cNvSpPr/>
            <p:nvPr/>
          </p:nvSpPr>
          <p:spPr>
            <a:xfrm>
              <a:off x="4255298" y="3274541"/>
              <a:ext cx="484632" cy="484632"/>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50000"/>
                  </a:schemeClr>
                </a:solidFill>
              </a:endParaRPr>
            </a:p>
          </p:txBody>
        </p:sp>
        <p:sp>
          <p:nvSpPr>
            <p:cNvPr id="19" name="Chevron 18"/>
            <p:cNvSpPr/>
            <p:nvPr/>
          </p:nvSpPr>
          <p:spPr>
            <a:xfrm>
              <a:off x="2459760" y="3274541"/>
              <a:ext cx="484632" cy="484632"/>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50000"/>
                  </a:schemeClr>
                </a:solidFill>
              </a:endParaRPr>
            </a:p>
          </p:txBody>
        </p:sp>
        <p:sp>
          <p:nvSpPr>
            <p:cNvPr id="20" name="Chevron 19"/>
            <p:cNvSpPr/>
            <p:nvPr/>
          </p:nvSpPr>
          <p:spPr>
            <a:xfrm>
              <a:off x="4704390" y="3274541"/>
              <a:ext cx="484632" cy="484632"/>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50000"/>
                  </a:schemeClr>
                </a:solidFill>
              </a:endParaRPr>
            </a:p>
          </p:txBody>
        </p:sp>
      </p:grpSp>
      <p:sp>
        <p:nvSpPr>
          <p:cNvPr id="23" name="TextBox 22"/>
          <p:cNvSpPr txBox="1"/>
          <p:nvPr/>
        </p:nvSpPr>
        <p:spPr>
          <a:xfrm>
            <a:off x="2579220" y="2114518"/>
            <a:ext cx="2961067" cy="369332"/>
          </a:xfrm>
          <a:prstGeom prst="rect">
            <a:avLst/>
          </a:prstGeom>
          <a:noFill/>
        </p:spPr>
        <p:txBody>
          <a:bodyPr wrap="none" rtlCol="0">
            <a:spAutoFit/>
          </a:bodyPr>
          <a:lstStyle/>
          <a:p>
            <a:r>
              <a:rPr lang="en-US" b="1" dirty="0" smtClean="0">
                <a:solidFill>
                  <a:schemeClr val="tx1">
                    <a:lumMod val="50000"/>
                  </a:schemeClr>
                </a:solidFill>
              </a:rPr>
              <a:t>&gt; 100 Significant Patches</a:t>
            </a:r>
            <a:endParaRPr lang="en-US" b="1" dirty="0">
              <a:solidFill>
                <a:schemeClr val="tx1">
                  <a:lumMod val="50000"/>
                </a:schemeClr>
              </a:solidFill>
            </a:endParaRPr>
          </a:p>
        </p:txBody>
      </p:sp>
      <p:sp>
        <p:nvSpPr>
          <p:cNvPr id="24" name="TextBox 23"/>
          <p:cNvSpPr txBox="1"/>
          <p:nvPr/>
        </p:nvSpPr>
        <p:spPr>
          <a:xfrm>
            <a:off x="2534219" y="3007065"/>
            <a:ext cx="3038011" cy="369332"/>
          </a:xfrm>
          <a:prstGeom prst="rect">
            <a:avLst/>
          </a:prstGeom>
          <a:noFill/>
        </p:spPr>
        <p:txBody>
          <a:bodyPr wrap="none" rtlCol="0">
            <a:spAutoFit/>
          </a:bodyPr>
          <a:lstStyle/>
          <a:p>
            <a:r>
              <a:rPr lang="en-US" b="1" dirty="0" smtClean="0">
                <a:solidFill>
                  <a:schemeClr val="tx1">
                    <a:lumMod val="50000"/>
                  </a:schemeClr>
                </a:solidFill>
              </a:rPr>
              <a:t>&gt; 150 Significant </a:t>
            </a:r>
            <a:r>
              <a:rPr lang="en-US" b="1" dirty="0">
                <a:solidFill>
                  <a:schemeClr val="tx1">
                    <a:lumMod val="50000"/>
                  </a:schemeClr>
                </a:solidFill>
              </a:rPr>
              <a:t>F</a:t>
            </a:r>
            <a:r>
              <a:rPr lang="en-US" b="1" dirty="0" smtClean="0">
                <a:solidFill>
                  <a:schemeClr val="tx1">
                    <a:lumMod val="50000"/>
                  </a:schemeClr>
                </a:solidFill>
              </a:rPr>
              <a:t>eatures</a:t>
            </a:r>
            <a:endParaRPr lang="en-US" b="1" dirty="0">
              <a:solidFill>
                <a:schemeClr val="tx1">
                  <a:lumMod val="50000"/>
                </a:schemeClr>
              </a:solidFill>
            </a:endParaRPr>
          </a:p>
        </p:txBody>
      </p:sp>
    </p:spTree>
    <p:extLst>
      <p:ext uri="{BB962C8B-B14F-4D97-AF65-F5344CB8AC3E}">
        <p14:creationId xmlns:p14="http://schemas.microsoft.com/office/powerpoint/2010/main" val="10213790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348" y="750528"/>
            <a:ext cx="6487478" cy="4208240"/>
          </a:xfrm>
          <a:prstGeom prst="rect">
            <a:avLst/>
          </a:prstGeom>
          <a:ln>
            <a:solidFill>
              <a:schemeClr val="tx1">
                <a:lumMod val="20000"/>
                <a:lumOff val="80000"/>
              </a:schemeClr>
            </a:solidFill>
          </a:ln>
        </p:spPr>
      </p:pic>
      <p:sp>
        <p:nvSpPr>
          <p:cNvPr id="4" name="Rectangle 3"/>
          <p:cNvSpPr/>
          <p:nvPr/>
        </p:nvSpPr>
        <p:spPr>
          <a:xfrm>
            <a:off x="7101068" y="763865"/>
            <a:ext cx="1915610" cy="1323439"/>
          </a:xfrm>
          <a:prstGeom prst="rect">
            <a:avLst/>
          </a:prstGeom>
        </p:spPr>
        <p:txBody>
          <a:bodyPr wrap="square">
            <a:spAutoFit/>
          </a:bodyPr>
          <a:lstStyle/>
          <a:p>
            <a:pPr lvl="0" indent="-342900" defTabSz="914400">
              <a:spcBef>
                <a:spcPts val="600"/>
              </a:spcBef>
              <a:buClr>
                <a:srgbClr val="F59300"/>
              </a:buClr>
              <a:buSzPct val="80000"/>
              <a:defRPr/>
            </a:pPr>
            <a:r>
              <a:rPr lang="en-US" sz="1600" dirty="0">
                <a:solidFill>
                  <a:schemeClr val="tx1">
                    <a:lumMod val="50000"/>
                  </a:schemeClr>
                </a:solidFill>
                <a:latin typeface="Arial"/>
                <a:cs typeface="Arial"/>
              </a:rPr>
              <a:t>Monitor and control cluster resources consumed by a query</a:t>
            </a:r>
          </a:p>
        </p:txBody>
      </p:sp>
      <p:sp>
        <p:nvSpPr>
          <p:cNvPr id="5" name="Rectangle 4"/>
          <p:cNvSpPr/>
          <p:nvPr/>
        </p:nvSpPr>
        <p:spPr>
          <a:xfrm>
            <a:off x="7101068" y="2192112"/>
            <a:ext cx="2025570" cy="1077218"/>
          </a:xfrm>
          <a:prstGeom prst="rect">
            <a:avLst/>
          </a:prstGeom>
        </p:spPr>
        <p:txBody>
          <a:bodyPr wrap="square">
            <a:spAutoFit/>
          </a:bodyPr>
          <a:lstStyle/>
          <a:p>
            <a:pPr indent="-342900" defTabSz="914400">
              <a:spcBef>
                <a:spcPts val="600"/>
              </a:spcBef>
              <a:buClr>
                <a:srgbClr val="F59300"/>
              </a:buClr>
              <a:buSzPct val="80000"/>
              <a:defRPr/>
            </a:pPr>
            <a:r>
              <a:rPr lang="en-US" sz="1600" dirty="0">
                <a:solidFill>
                  <a:schemeClr val="tx1">
                    <a:lumMod val="50000"/>
                  </a:schemeClr>
                </a:solidFill>
                <a:latin typeface="Arial"/>
                <a:cs typeface="Arial"/>
              </a:rPr>
              <a:t>Get notified, abort and reprioritize long-running / bad queries</a:t>
            </a:r>
          </a:p>
        </p:txBody>
      </p:sp>
      <p:sp>
        <p:nvSpPr>
          <p:cNvPr id="6" name="Rectangle 5"/>
          <p:cNvSpPr/>
          <p:nvPr/>
        </p:nvSpPr>
        <p:spPr>
          <a:xfrm>
            <a:off x="7101068" y="3388358"/>
            <a:ext cx="1935125" cy="830997"/>
          </a:xfrm>
          <a:prstGeom prst="rect">
            <a:avLst/>
          </a:prstGeom>
        </p:spPr>
        <p:txBody>
          <a:bodyPr wrap="square">
            <a:spAutoFit/>
          </a:bodyPr>
          <a:lstStyle/>
          <a:p>
            <a:pPr indent="-342900" defTabSz="914400">
              <a:spcBef>
                <a:spcPts val="600"/>
              </a:spcBef>
              <a:buClr>
                <a:srgbClr val="F59300"/>
              </a:buClr>
              <a:buSzPct val="80000"/>
              <a:defRPr/>
            </a:pPr>
            <a:r>
              <a:rPr lang="en-US" sz="1600" dirty="0">
                <a:solidFill>
                  <a:schemeClr val="tx1">
                    <a:lumMod val="50000"/>
                  </a:schemeClr>
                </a:solidFill>
                <a:latin typeface="Arial"/>
                <a:cs typeface="Arial"/>
              </a:rPr>
              <a:t>Pre-defined templates for common use cases </a:t>
            </a:r>
          </a:p>
        </p:txBody>
      </p:sp>
      <p:sp>
        <p:nvSpPr>
          <p:cNvPr id="7" name="Title 1"/>
          <p:cNvSpPr>
            <a:spLocks noGrp="1"/>
          </p:cNvSpPr>
          <p:nvPr>
            <p:ph type="title"/>
          </p:nvPr>
        </p:nvSpPr>
        <p:spPr>
          <a:xfrm>
            <a:off x="336788" y="114936"/>
            <a:ext cx="8807211" cy="580581"/>
          </a:xfrm>
        </p:spPr>
        <p:txBody>
          <a:bodyPr>
            <a:normAutofit/>
          </a:bodyPr>
          <a:lstStyle/>
          <a:p>
            <a:r>
              <a:rPr lang="en-US" dirty="0" smtClean="0">
                <a:solidFill>
                  <a:schemeClr val="tx1">
                    <a:lumMod val="50000"/>
                  </a:schemeClr>
                </a:solidFill>
              </a:rPr>
              <a:t>Query </a:t>
            </a:r>
            <a:r>
              <a:rPr lang="en-US" dirty="0">
                <a:solidFill>
                  <a:schemeClr val="tx1">
                    <a:lumMod val="50000"/>
                  </a:schemeClr>
                </a:solidFill>
              </a:rPr>
              <a:t>Monitoring Rules</a:t>
            </a:r>
          </a:p>
        </p:txBody>
      </p:sp>
    </p:spTree>
    <p:extLst>
      <p:ext uri="{BB962C8B-B14F-4D97-AF65-F5344CB8AC3E}">
        <p14:creationId xmlns:p14="http://schemas.microsoft.com/office/powerpoint/2010/main" val="1370535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p:cNvSpPr/>
          <p:nvPr/>
        </p:nvSpPr>
        <p:spPr>
          <a:xfrm>
            <a:off x="306373" y="1156159"/>
            <a:ext cx="3328001" cy="1089835"/>
          </a:xfrm>
          <a:prstGeom prst="rect">
            <a:avLst/>
          </a:prstGeom>
          <a:ln w="3175" cmpd="dbl">
            <a:solidFill>
              <a:schemeClr val="bg1">
                <a:lumMod val="75000"/>
              </a:schemeClr>
            </a:soli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latin typeface="Arial" charset="0"/>
              <a:ea typeface="Arial" charset="0"/>
              <a:cs typeface="Arial" charset="0"/>
            </a:endParaRPr>
          </a:p>
        </p:txBody>
      </p:sp>
      <p:sp>
        <p:nvSpPr>
          <p:cNvPr id="69" name="Rectangle 68"/>
          <p:cNvSpPr/>
          <p:nvPr/>
        </p:nvSpPr>
        <p:spPr>
          <a:xfrm>
            <a:off x="2913264" y="3680916"/>
            <a:ext cx="1310393" cy="864607"/>
          </a:xfrm>
          <a:prstGeom prst="rect">
            <a:avLst/>
          </a:prstGeom>
          <a:ln w="3175" cmpd="dbl">
            <a:solidFill>
              <a:schemeClr val="bg1">
                <a:lumMod val="75000"/>
              </a:schemeClr>
            </a:soli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latin typeface="Arial" charset="0"/>
              <a:ea typeface="Arial" charset="0"/>
              <a:cs typeface="Arial" charset="0"/>
            </a:endParaRPr>
          </a:p>
        </p:txBody>
      </p:sp>
      <p:sp>
        <p:nvSpPr>
          <p:cNvPr id="39" name="Rectangle 38"/>
          <p:cNvSpPr/>
          <p:nvPr/>
        </p:nvSpPr>
        <p:spPr>
          <a:xfrm>
            <a:off x="5110071" y="793273"/>
            <a:ext cx="1940530" cy="4027386"/>
          </a:xfrm>
          <a:prstGeom prst="rect">
            <a:avLst/>
          </a:prstGeom>
          <a:ln w="3175" cmpd="dbl">
            <a:solidFill>
              <a:schemeClr val="bg1">
                <a:lumMod val="75000"/>
              </a:schemeClr>
            </a:soli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latin typeface="Arial" charset="0"/>
              <a:ea typeface="Arial" charset="0"/>
              <a:cs typeface="Arial" charset="0"/>
            </a:endParaRPr>
          </a:p>
        </p:txBody>
      </p:sp>
      <p:sp>
        <p:nvSpPr>
          <p:cNvPr id="4" name="Rectangle 3"/>
          <p:cNvSpPr/>
          <p:nvPr/>
        </p:nvSpPr>
        <p:spPr>
          <a:xfrm>
            <a:off x="169973" y="793273"/>
            <a:ext cx="4210321" cy="4027386"/>
          </a:xfrm>
          <a:prstGeom prst="rect">
            <a:avLst/>
          </a:prstGeom>
          <a:ln w="3175" cmpd="dbl">
            <a:solidFill>
              <a:schemeClr val="bg1">
                <a:lumMod val="75000"/>
              </a:schemeClr>
            </a:soli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latin typeface="Arial" charset="0"/>
              <a:ea typeface="Arial" charset="0"/>
              <a:cs typeface="Arial" charset="0"/>
            </a:endParaRPr>
          </a:p>
        </p:txBody>
      </p:sp>
      <p:pic>
        <p:nvPicPr>
          <p:cNvPr id="9" name="Picture 8"/>
          <p:cNvPicPr>
            <a:picLocks noChangeAspect="1"/>
          </p:cNvPicPr>
          <p:nvPr/>
        </p:nvPicPr>
        <p:blipFill>
          <a:blip r:embed="rId3"/>
          <a:stretch>
            <a:fillRect/>
          </a:stretch>
        </p:blipFill>
        <p:spPr>
          <a:xfrm>
            <a:off x="382241" y="1202565"/>
            <a:ext cx="771788" cy="848966"/>
          </a:xfrm>
          <a:prstGeom prst="rect">
            <a:avLst/>
          </a:prstGeom>
        </p:spPr>
      </p:pic>
      <p:sp>
        <p:nvSpPr>
          <p:cNvPr id="10" name="TextBox 9"/>
          <p:cNvSpPr txBox="1"/>
          <p:nvPr/>
        </p:nvSpPr>
        <p:spPr>
          <a:xfrm>
            <a:off x="452669" y="2020563"/>
            <a:ext cx="676788" cy="253916"/>
          </a:xfrm>
          <a:prstGeom prst="rect">
            <a:avLst/>
          </a:prstGeom>
          <a:noFill/>
        </p:spPr>
        <p:txBody>
          <a:bodyPr wrap="none" rtlCol="0">
            <a:spAutoFit/>
          </a:bodyPr>
          <a:lstStyle/>
          <a:p>
            <a:r>
              <a:rPr lang="en-US" sz="1050" b="1" dirty="0">
                <a:latin typeface="Arial" charset="0"/>
                <a:ea typeface="Arial" charset="0"/>
                <a:cs typeface="Arial" charset="0"/>
              </a:rPr>
              <a:t>BI tools</a:t>
            </a:r>
          </a:p>
        </p:txBody>
      </p:sp>
      <p:sp>
        <p:nvSpPr>
          <p:cNvPr id="12" name="TextBox 11"/>
          <p:cNvSpPr txBox="1"/>
          <p:nvPr/>
        </p:nvSpPr>
        <p:spPr>
          <a:xfrm>
            <a:off x="2563609" y="2020563"/>
            <a:ext cx="923651" cy="253916"/>
          </a:xfrm>
          <a:prstGeom prst="rect">
            <a:avLst/>
          </a:prstGeom>
          <a:noFill/>
        </p:spPr>
        <p:txBody>
          <a:bodyPr wrap="none" rtlCol="0">
            <a:spAutoFit/>
          </a:bodyPr>
          <a:lstStyle/>
          <a:p>
            <a:r>
              <a:rPr lang="en-US" sz="1050" b="1" dirty="0">
                <a:latin typeface="Arial" charset="0"/>
                <a:ea typeface="Arial" charset="0"/>
                <a:cs typeface="Arial" charset="0"/>
              </a:rPr>
              <a:t>SQL clients</a:t>
            </a:r>
          </a:p>
        </p:txBody>
      </p:sp>
      <p:pic>
        <p:nvPicPr>
          <p:cNvPr id="13" name="Picture 12"/>
          <p:cNvPicPr>
            <a:picLocks noChangeAspect="1"/>
          </p:cNvPicPr>
          <p:nvPr/>
        </p:nvPicPr>
        <p:blipFill>
          <a:blip r:embed="rId4"/>
          <a:stretch>
            <a:fillRect/>
          </a:stretch>
        </p:blipFill>
        <p:spPr>
          <a:xfrm>
            <a:off x="2646295" y="1202236"/>
            <a:ext cx="771524" cy="848679"/>
          </a:xfrm>
          <a:prstGeom prst="rect">
            <a:avLst/>
          </a:prstGeom>
        </p:spPr>
      </p:pic>
      <p:sp>
        <p:nvSpPr>
          <p:cNvPr id="15" name="TextBox 14"/>
          <p:cNvSpPr txBox="1"/>
          <p:nvPr/>
        </p:nvSpPr>
        <p:spPr>
          <a:xfrm>
            <a:off x="1298024" y="2020563"/>
            <a:ext cx="1141659" cy="253916"/>
          </a:xfrm>
          <a:prstGeom prst="rect">
            <a:avLst/>
          </a:prstGeom>
          <a:noFill/>
        </p:spPr>
        <p:txBody>
          <a:bodyPr wrap="none" rtlCol="0">
            <a:spAutoFit/>
          </a:bodyPr>
          <a:lstStyle/>
          <a:p>
            <a:r>
              <a:rPr lang="en-US" sz="1050" b="1" dirty="0">
                <a:latin typeface="Arial" charset="0"/>
                <a:ea typeface="Arial" charset="0"/>
                <a:cs typeface="Arial" charset="0"/>
              </a:rPr>
              <a:t>Analytics tools</a:t>
            </a:r>
          </a:p>
        </p:txBody>
      </p:sp>
      <p:pic>
        <p:nvPicPr>
          <p:cNvPr id="16" name="Picture 15"/>
          <p:cNvPicPr>
            <a:picLocks noChangeAspect="1"/>
          </p:cNvPicPr>
          <p:nvPr/>
        </p:nvPicPr>
        <p:blipFill>
          <a:blip r:embed="rId5"/>
          <a:stretch>
            <a:fillRect/>
          </a:stretch>
        </p:blipFill>
        <p:spPr>
          <a:xfrm>
            <a:off x="1481463" y="1203156"/>
            <a:ext cx="771525" cy="848678"/>
          </a:xfrm>
          <a:prstGeom prst="rect">
            <a:avLst/>
          </a:prstGeom>
        </p:spPr>
      </p:pic>
      <p:sp>
        <p:nvSpPr>
          <p:cNvPr id="17" name="TextBox 16"/>
          <p:cNvSpPr txBox="1"/>
          <p:nvPr/>
        </p:nvSpPr>
        <p:spPr>
          <a:xfrm>
            <a:off x="169973" y="784437"/>
            <a:ext cx="775084" cy="300082"/>
          </a:xfrm>
          <a:prstGeom prst="rect">
            <a:avLst/>
          </a:prstGeom>
          <a:solidFill>
            <a:schemeClr val="tx1">
              <a:lumMod val="65000"/>
              <a:lumOff val="35000"/>
            </a:schemeClr>
          </a:solidFill>
        </p:spPr>
        <p:txBody>
          <a:bodyPr wrap="square" rtlCol="0">
            <a:spAutoFit/>
          </a:bodyPr>
          <a:lstStyle/>
          <a:p>
            <a:pPr algn="ctr"/>
            <a:r>
              <a:rPr lang="en-US" sz="1350" dirty="0">
                <a:solidFill>
                  <a:schemeClr val="bg1"/>
                </a:solidFill>
                <a:latin typeface="Arial" charset="0"/>
                <a:ea typeface="Arial" charset="0"/>
                <a:cs typeface="Arial" charset="0"/>
              </a:rPr>
              <a:t>Client</a:t>
            </a:r>
          </a:p>
        </p:txBody>
      </p:sp>
      <p:sp>
        <p:nvSpPr>
          <p:cNvPr id="41" name="TextBox 40"/>
          <p:cNvSpPr txBox="1"/>
          <p:nvPr/>
        </p:nvSpPr>
        <p:spPr>
          <a:xfrm>
            <a:off x="5110070" y="793273"/>
            <a:ext cx="775084" cy="300082"/>
          </a:xfrm>
          <a:prstGeom prst="rect">
            <a:avLst/>
          </a:prstGeom>
          <a:solidFill>
            <a:srgbClr val="F8991C"/>
          </a:solidFill>
        </p:spPr>
        <p:txBody>
          <a:bodyPr wrap="square" rtlCol="0">
            <a:spAutoFit/>
          </a:bodyPr>
          <a:lstStyle/>
          <a:p>
            <a:pPr algn="ctr"/>
            <a:r>
              <a:rPr lang="en-US" sz="1350" dirty="0">
                <a:solidFill>
                  <a:schemeClr val="bg1"/>
                </a:solidFill>
                <a:latin typeface="Arial" charset="0"/>
                <a:ea typeface="Arial" charset="0"/>
                <a:cs typeface="Arial" charset="0"/>
              </a:rPr>
              <a:t>AWS</a:t>
            </a:r>
          </a:p>
        </p:txBody>
      </p:sp>
      <p:sp>
        <p:nvSpPr>
          <p:cNvPr id="77" name="TextBox 76"/>
          <p:cNvSpPr txBox="1"/>
          <p:nvPr/>
        </p:nvSpPr>
        <p:spPr>
          <a:xfrm>
            <a:off x="5417918" y="3043801"/>
            <a:ext cx="1106046" cy="276999"/>
          </a:xfrm>
          <a:prstGeom prst="rect">
            <a:avLst/>
          </a:prstGeom>
          <a:solidFill>
            <a:schemeClr val="bg1"/>
          </a:solidFill>
        </p:spPr>
        <p:txBody>
          <a:bodyPr wrap="square" rtlCol="0">
            <a:spAutoFit/>
          </a:bodyPr>
          <a:lstStyle/>
          <a:p>
            <a:pPr algn="ctr"/>
            <a:r>
              <a:rPr lang="en-US" sz="1200" dirty="0">
                <a:latin typeface="Arial" charset="0"/>
                <a:ea typeface="Arial" charset="0"/>
                <a:cs typeface="Arial" charset="0"/>
              </a:rPr>
              <a:t>Redshift</a:t>
            </a:r>
          </a:p>
        </p:txBody>
      </p:sp>
      <p:pic>
        <p:nvPicPr>
          <p:cNvPr id="78" name="Picture 7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9428" y="2032787"/>
            <a:ext cx="1277490" cy="1277490"/>
          </a:xfrm>
          <a:prstGeom prst="rect">
            <a:avLst/>
          </a:prstGeom>
        </p:spPr>
      </p:pic>
      <p:pic>
        <p:nvPicPr>
          <p:cNvPr id="44" name="Picture 4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1156" y="3652815"/>
            <a:ext cx="429786" cy="820500"/>
          </a:xfrm>
          <a:prstGeom prst="rect">
            <a:avLst/>
          </a:prstGeom>
        </p:spPr>
      </p:pic>
      <p:pic>
        <p:nvPicPr>
          <p:cNvPr id="96" name="Picture 9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74887" y="3919648"/>
            <a:ext cx="475668" cy="159786"/>
          </a:xfrm>
          <a:prstGeom prst="rect">
            <a:avLst/>
          </a:prstGeom>
        </p:spPr>
      </p:pic>
      <p:pic>
        <p:nvPicPr>
          <p:cNvPr id="97" name="Picture 9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14668" y="4117057"/>
            <a:ext cx="1132633" cy="220085"/>
          </a:xfrm>
          <a:prstGeom prst="rect">
            <a:avLst/>
          </a:prstGeom>
        </p:spPr>
      </p:pic>
      <p:sp>
        <p:nvSpPr>
          <p:cNvPr id="98" name="TextBox 97"/>
          <p:cNvSpPr txBox="1"/>
          <p:nvPr/>
        </p:nvSpPr>
        <p:spPr>
          <a:xfrm>
            <a:off x="2514668" y="3875110"/>
            <a:ext cx="603050" cy="276999"/>
          </a:xfrm>
          <a:prstGeom prst="rect">
            <a:avLst/>
          </a:prstGeom>
          <a:noFill/>
        </p:spPr>
        <p:txBody>
          <a:bodyPr wrap="none" rtlCol="0">
            <a:spAutoFit/>
          </a:bodyPr>
          <a:lstStyle/>
          <a:p>
            <a:r>
              <a:rPr lang="en-US" sz="1200" b="1" dirty="0">
                <a:latin typeface="Arial" charset="0"/>
                <a:ea typeface="Arial" charset="0"/>
                <a:cs typeface="Arial" charset="0"/>
              </a:rPr>
              <a:t>ADFS</a:t>
            </a:r>
          </a:p>
        </p:txBody>
      </p:sp>
      <p:pic>
        <p:nvPicPr>
          <p:cNvPr id="100" name="Picture 99"/>
          <p:cNvPicPr>
            <a:picLocks noChangeAspect="1"/>
          </p:cNvPicPr>
          <p:nvPr/>
        </p:nvPicPr>
        <p:blipFill>
          <a:blip r:embed="rId10"/>
          <a:stretch>
            <a:fillRect/>
          </a:stretch>
        </p:blipFill>
        <p:spPr>
          <a:xfrm>
            <a:off x="624453" y="3562058"/>
            <a:ext cx="887252" cy="876298"/>
          </a:xfrm>
          <a:prstGeom prst="rect">
            <a:avLst/>
          </a:prstGeom>
        </p:spPr>
      </p:pic>
      <p:sp>
        <p:nvSpPr>
          <p:cNvPr id="62" name="TextBox 61"/>
          <p:cNvSpPr txBox="1"/>
          <p:nvPr/>
        </p:nvSpPr>
        <p:spPr>
          <a:xfrm>
            <a:off x="429266" y="4388564"/>
            <a:ext cx="1220206" cy="415498"/>
          </a:xfrm>
          <a:prstGeom prst="rect">
            <a:avLst/>
          </a:prstGeom>
          <a:noFill/>
        </p:spPr>
        <p:txBody>
          <a:bodyPr wrap="none" rtlCol="0">
            <a:spAutoFit/>
          </a:bodyPr>
          <a:lstStyle/>
          <a:p>
            <a:pPr algn="ctr"/>
            <a:r>
              <a:rPr lang="en-US" sz="1050" b="1" dirty="0" smtClean="0">
                <a:latin typeface="Arial" charset="0"/>
                <a:ea typeface="Arial" charset="0"/>
                <a:cs typeface="Arial" charset="0"/>
              </a:rPr>
              <a:t>Corporate </a:t>
            </a:r>
          </a:p>
          <a:p>
            <a:pPr algn="ctr"/>
            <a:r>
              <a:rPr lang="en-US" sz="1050" b="1" dirty="0" smtClean="0">
                <a:latin typeface="Arial" charset="0"/>
                <a:ea typeface="Arial" charset="0"/>
                <a:cs typeface="Arial" charset="0"/>
              </a:rPr>
              <a:t>Active Directory</a:t>
            </a:r>
            <a:endParaRPr lang="en-US" sz="1050" b="1" dirty="0">
              <a:latin typeface="Arial" charset="0"/>
              <a:ea typeface="Arial" charset="0"/>
              <a:cs typeface="Arial" charset="0"/>
            </a:endParaRPr>
          </a:p>
        </p:txBody>
      </p:sp>
      <p:cxnSp>
        <p:nvCxnSpPr>
          <p:cNvPr id="82" name="Straight Arrow Connector 81"/>
          <p:cNvCxnSpPr/>
          <p:nvPr/>
        </p:nvCxnSpPr>
        <p:spPr>
          <a:xfrm flipV="1">
            <a:off x="1490441" y="4049761"/>
            <a:ext cx="984011" cy="2078"/>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3648550" y="4063065"/>
            <a:ext cx="2050465"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732762" y="4491578"/>
            <a:ext cx="431528" cy="253916"/>
          </a:xfrm>
          <a:prstGeom prst="rect">
            <a:avLst/>
          </a:prstGeom>
          <a:noFill/>
        </p:spPr>
        <p:txBody>
          <a:bodyPr wrap="none" rtlCol="0">
            <a:spAutoFit/>
          </a:bodyPr>
          <a:lstStyle/>
          <a:p>
            <a:r>
              <a:rPr lang="en-US" sz="1050" dirty="0" smtClean="0">
                <a:latin typeface="Arial" charset="0"/>
                <a:ea typeface="Arial" charset="0"/>
                <a:cs typeface="Arial" charset="0"/>
              </a:rPr>
              <a:t>IAM</a:t>
            </a:r>
            <a:endParaRPr lang="en-US" sz="1050" dirty="0">
              <a:latin typeface="Arial" charset="0"/>
              <a:ea typeface="Arial" charset="0"/>
              <a:cs typeface="Arial" charset="0"/>
            </a:endParaRPr>
          </a:p>
        </p:txBody>
      </p:sp>
      <p:cxnSp>
        <p:nvCxnSpPr>
          <p:cNvPr id="30" name="Elbow Connector 29"/>
          <p:cNvCxnSpPr>
            <a:endCxn id="63" idx="0"/>
          </p:cNvCxnSpPr>
          <p:nvPr/>
        </p:nvCxnSpPr>
        <p:spPr>
          <a:xfrm rot="16200000" flipH="1">
            <a:off x="1638909" y="2372999"/>
            <a:ext cx="1577125" cy="1296217"/>
          </a:xfrm>
          <a:prstGeom prst="bentConnector3">
            <a:avLst>
              <a:gd name="adj1" fmla="val 50000"/>
            </a:avLst>
          </a:prstGeom>
          <a:ln>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109" name="TextBox 108"/>
          <p:cNvSpPr txBox="1"/>
          <p:nvPr/>
        </p:nvSpPr>
        <p:spPr>
          <a:xfrm>
            <a:off x="1096140" y="2232126"/>
            <a:ext cx="1558248" cy="400110"/>
          </a:xfrm>
          <a:prstGeom prst="rect">
            <a:avLst/>
          </a:prstGeom>
          <a:solidFill>
            <a:srgbClr val="F8991C"/>
          </a:solidFill>
        </p:spPr>
        <p:txBody>
          <a:bodyPr wrap="square" rtlCol="0">
            <a:spAutoFit/>
          </a:bodyPr>
          <a:lstStyle/>
          <a:p>
            <a:pPr algn="ctr"/>
            <a:r>
              <a:rPr lang="en-US" sz="1000" dirty="0" smtClean="0">
                <a:solidFill>
                  <a:schemeClr val="bg1"/>
                </a:solidFill>
                <a:latin typeface="Arial" charset="0"/>
                <a:ea typeface="Arial" charset="0"/>
                <a:cs typeface="Arial" charset="0"/>
              </a:rPr>
              <a:t>Amazon Redshift ODBC/JDBC</a:t>
            </a:r>
            <a:endParaRPr lang="en-US" sz="1000" dirty="0">
              <a:solidFill>
                <a:schemeClr val="bg1"/>
              </a:solidFill>
              <a:latin typeface="Arial" charset="0"/>
              <a:ea typeface="Arial" charset="0"/>
              <a:cs typeface="Arial" charset="0"/>
            </a:endParaRPr>
          </a:p>
        </p:txBody>
      </p:sp>
      <p:grpSp>
        <p:nvGrpSpPr>
          <p:cNvPr id="135" name="Group 134"/>
          <p:cNvGrpSpPr/>
          <p:nvPr/>
        </p:nvGrpSpPr>
        <p:grpSpPr>
          <a:xfrm>
            <a:off x="5225281" y="1276425"/>
            <a:ext cx="825971" cy="642370"/>
            <a:chOff x="4445124" y="785574"/>
            <a:chExt cx="825971" cy="642370"/>
          </a:xfrm>
        </p:grpSpPr>
        <p:grpSp>
          <p:nvGrpSpPr>
            <p:cNvPr id="136" name="Group 135"/>
            <p:cNvGrpSpPr/>
            <p:nvPr/>
          </p:nvGrpSpPr>
          <p:grpSpPr>
            <a:xfrm>
              <a:off x="4445124" y="785574"/>
              <a:ext cx="825971" cy="642370"/>
              <a:chOff x="5757618" y="698553"/>
              <a:chExt cx="825971" cy="642370"/>
            </a:xfrm>
          </p:grpSpPr>
          <p:grpSp>
            <p:nvGrpSpPr>
              <p:cNvPr id="138" name="Group 137"/>
              <p:cNvGrpSpPr/>
              <p:nvPr/>
            </p:nvGrpSpPr>
            <p:grpSpPr>
              <a:xfrm>
                <a:off x="5757618" y="762256"/>
                <a:ext cx="426409" cy="433697"/>
                <a:chOff x="5638459" y="642624"/>
                <a:chExt cx="878562" cy="893579"/>
              </a:xfrm>
            </p:grpSpPr>
            <p:sp>
              <p:nvSpPr>
                <p:cNvPr id="147" name="Oval 146"/>
                <p:cNvSpPr/>
                <p:nvPr/>
              </p:nvSpPr>
              <p:spPr>
                <a:xfrm>
                  <a:off x="5940580" y="642624"/>
                  <a:ext cx="274320" cy="274320"/>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8" name="Oval 147"/>
                <p:cNvSpPr/>
                <p:nvPr/>
              </p:nvSpPr>
              <p:spPr>
                <a:xfrm>
                  <a:off x="5804274" y="933177"/>
                  <a:ext cx="546932" cy="551264"/>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9" name="Rectangle 148"/>
                <p:cNvSpPr/>
                <p:nvPr/>
              </p:nvSpPr>
              <p:spPr>
                <a:xfrm>
                  <a:off x="5638459" y="1173133"/>
                  <a:ext cx="878562" cy="3630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39" name="Group 138"/>
              <p:cNvGrpSpPr/>
              <p:nvPr/>
            </p:nvGrpSpPr>
            <p:grpSpPr>
              <a:xfrm>
                <a:off x="6157180" y="762256"/>
                <a:ext cx="426409" cy="433697"/>
                <a:chOff x="5638459" y="642624"/>
                <a:chExt cx="878562" cy="893579"/>
              </a:xfrm>
            </p:grpSpPr>
            <p:sp>
              <p:nvSpPr>
                <p:cNvPr id="144" name="Oval 143"/>
                <p:cNvSpPr/>
                <p:nvPr/>
              </p:nvSpPr>
              <p:spPr>
                <a:xfrm>
                  <a:off x="5940580" y="642624"/>
                  <a:ext cx="274320" cy="274320"/>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5" name="Oval 144"/>
                <p:cNvSpPr/>
                <p:nvPr/>
              </p:nvSpPr>
              <p:spPr>
                <a:xfrm>
                  <a:off x="5804274" y="933177"/>
                  <a:ext cx="546932" cy="551264"/>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6" name="Rectangle 145"/>
                <p:cNvSpPr/>
                <p:nvPr/>
              </p:nvSpPr>
              <p:spPr>
                <a:xfrm>
                  <a:off x="5638459" y="1173133"/>
                  <a:ext cx="878562" cy="3630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40" name="Group 139"/>
              <p:cNvGrpSpPr/>
              <p:nvPr/>
            </p:nvGrpSpPr>
            <p:grpSpPr>
              <a:xfrm>
                <a:off x="5858010" y="698553"/>
                <a:ext cx="631575" cy="642370"/>
                <a:chOff x="5638459" y="642624"/>
                <a:chExt cx="878562" cy="893579"/>
              </a:xfrm>
            </p:grpSpPr>
            <p:sp>
              <p:nvSpPr>
                <p:cNvPr id="141" name="Oval 140"/>
                <p:cNvSpPr/>
                <p:nvPr/>
              </p:nvSpPr>
              <p:spPr>
                <a:xfrm>
                  <a:off x="5940580" y="642624"/>
                  <a:ext cx="274320" cy="274320"/>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2" name="Oval 141"/>
                <p:cNvSpPr/>
                <p:nvPr/>
              </p:nvSpPr>
              <p:spPr>
                <a:xfrm>
                  <a:off x="5804274" y="933177"/>
                  <a:ext cx="546932" cy="551264"/>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3" name="Rectangle 142"/>
                <p:cNvSpPr/>
                <p:nvPr/>
              </p:nvSpPr>
              <p:spPr>
                <a:xfrm>
                  <a:off x="5638459" y="1173133"/>
                  <a:ext cx="878562" cy="3630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37" name="TextBox 136"/>
            <p:cNvSpPr txBox="1"/>
            <p:nvPr/>
          </p:nvSpPr>
          <p:spPr>
            <a:xfrm>
              <a:off x="4480015" y="1195953"/>
              <a:ext cx="756188" cy="153888"/>
            </a:xfrm>
            <a:prstGeom prst="rect">
              <a:avLst/>
            </a:prstGeom>
            <a:solidFill>
              <a:schemeClr val="bg1"/>
            </a:solidFill>
          </p:spPr>
          <p:txBody>
            <a:bodyPr wrap="square" lIns="0" tIns="0" rIns="0" bIns="0" rtlCol="0">
              <a:spAutoFit/>
            </a:bodyPr>
            <a:lstStyle/>
            <a:p>
              <a:pPr algn="ctr"/>
              <a:r>
                <a:rPr lang="en-US" sz="1000" dirty="0" smtClean="0">
                  <a:latin typeface="Arial" charset="0"/>
                  <a:ea typeface="Arial" charset="0"/>
                  <a:cs typeface="Arial" charset="0"/>
                </a:rPr>
                <a:t>User groups</a:t>
              </a:r>
              <a:endParaRPr lang="en-US" sz="1000" dirty="0">
                <a:latin typeface="Arial" charset="0"/>
                <a:ea typeface="Arial" charset="0"/>
                <a:cs typeface="Arial" charset="0"/>
              </a:endParaRPr>
            </a:p>
          </p:txBody>
        </p:sp>
      </p:grpSp>
      <p:grpSp>
        <p:nvGrpSpPr>
          <p:cNvPr id="150" name="Group 149"/>
          <p:cNvGrpSpPr/>
          <p:nvPr/>
        </p:nvGrpSpPr>
        <p:grpSpPr>
          <a:xfrm>
            <a:off x="6108820" y="1276425"/>
            <a:ext cx="830287" cy="642370"/>
            <a:chOff x="4440435" y="785574"/>
            <a:chExt cx="830287" cy="642370"/>
          </a:xfrm>
        </p:grpSpPr>
        <p:grpSp>
          <p:nvGrpSpPr>
            <p:cNvPr id="151" name="Group 150"/>
            <p:cNvGrpSpPr/>
            <p:nvPr/>
          </p:nvGrpSpPr>
          <p:grpSpPr>
            <a:xfrm>
              <a:off x="4545516" y="785574"/>
              <a:ext cx="631575" cy="642370"/>
              <a:chOff x="5638459" y="642624"/>
              <a:chExt cx="878562" cy="893579"/>
            </a:xfrm>
          </p:grpSpPr>
          <p:sp>
            <p:nvSpPr>
              <p:cNvPr id="153" name="Oval 152"/>
              <p:cNvSpPr/>
              <p:nvPr/>
            </p:nvSpPr>
            <p:spPr>
              <a:xfrm>
                <a:off x="5940580" y="642624"/>
                <a:ext cx="274320" cy="274320"/>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5804274" y="933177"/>
                <a:ext cx="546932" cy="551264"/>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Rectangle 154"/>
              <p:cNvSpPr/>
              <p:nvPr/>
            </p:nvSpPr>
            <p:spPr>
              <a:xfrm>
                <a:off x="5638459" y="1173133"/>
                <a:ext cx="878562" cy="3630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52" name="TextBox 151"/>
            <p:cNvSpPr txBox="1"/>
            <p:nvPr/>
          </p:nvSpPr>
          <p:spPr>
            <a:xfrm>
              <a:off x="4440435" y="1206030"/>
              <a:ext cx="830287" cy="153888"/>
            </a:xfrm>
            <a:prstGeom prst="rect">
              <a:avLst/>
            </a:prstGeom>
            <a:solidFill>
              <a:schemeClr val="bg1"/>
            </a:solidFill>
          </p:spPr>
          <p:txBody>
            <a:bodyPr wrap="square" lIns="0" tIns="0" rIns="0" bIns="0" rtlCol="0">
              <a:spAutoFit/>
            </a:bodyPr>
            <a:lstStyle/>
            <a:p>
              <a:pPr algn="ctr"/>
              <a:r>
                <a:rPr lang="en-US" sz="1000" dirty="0" smtClean="0">
                  <a:latin typeface="Arial" charset="0"/>
                  <a:ea typeface="Arial" charset="0"/>
                  <a:cs typeface="Arial" charset="0"/>
                </a:rPr>
                <a:t>Individual user</a:t>
              </a:r>
              <a:endParaRPr lang="en-US" sz="1000" dirty="0">
                <a:latin typeface="Arial" charset="0"/>
                <a:ea typeface="Arial" charset="0"/>
                <a:cs typeface="Arial" charset="0"/>
              </a:endParaRPr>
            </a:p>
          </p:txBody>
        </p:sp>
      </p:grpSp>
      <p:sp>
        <p:nvSpPr>
          <p:cNvPr id="156" name="Oval 155"/>
          <p:cNvSpPr/>
          <p:nvPr/>
        </p:nvSpPr>
        <p:spPr>
          <a:xfrm>
            <a:off x="6605700" y="1545587"/>
            <a:ext cx="133141" cy="133141"/>
          </a:xfrm>
          <a:prstGeom prst="ellipse">
            <a:avLst/>
          </a:prstGeom>
          <a:solidFill>
            <a:schemeClr val="bg1"/>
          </a:solid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7" name="Cross 156"/>
          <p:cNvSpPr/>
          <p:nvPr/>
        </p:nvSpPr>
        <p:spPr>
          <a:xfrm>
            <a:off x="6636112" y="1575225"/>
            <a:ext cx="74515" cy="75809"/>
          </a:xfrm>
          <a:prstGeom prst="plus">
            <a:avLst>
              <a:gd name="adj" fmla="val 43743"/>
            </a:avLst>
          </a:prstGeom>
          <a:solidFill>
            <a:schemeClr val="accent6">
              <a:lumMod val="50000"/>
            </a:schemeClr>
          </a:solidFill>
          <a:ln>
            <a:solidFill>
              <a:srgbClr val="4747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9" name="Rectangle 158"/>
          <p:cNvSpPr/>
          <p:nvPr/>
        </p:nvSpPr>
        <p:spPr>
          <a:xfrm>
            <a:off x="363957" y="1191579"/>
            <a:ext cx="3053862" cy="1054415"/>
          </a:xfrm>
          <a:prstGeom prst="rect">
            <a:avLst/>
          </a:prstGeom>
          <a:noFill/>
          <a:ln w="3175" cmpd="dbl">
            <a:solidFill>
              <a:schemeClr val="bg1">
                <a:lumMod val="75000"/>
              </a:schemeClr>
            </a:soli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latin typeface="Arial" charset="0"/>
              <a:ea typeface="Arial" charset="0"/>
              <a:cs typeface="Arial" charset="0"/>
            </a:endParaRPr>
          </a:p>
        </p:txBody>
      </p:sp>
      <p:cxnSp>
        <p:nvCxnSpPr>
          <p:cNvPr id="64" name="Straight Arrow Connector 63"/>
          <p:cNvCxnSpPr/>
          <p:nvPr/>
        </p:nvCxnSpPr>
        <p:spPr>
          <a:xfrm flipH="1">
            <a:off x="743036" y="2228844"/>
            <a:ext cx="8462" cy="129934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11677" y="2808488"/>
            <a:ext cx="1193798" cy="300082"/>
          </a:xfrm>
          <a:prstGeom prst="rect">
            <a:avLst/>
          </a:prstGeom>
          <a:solidFill>
            <a:schemeClr val="bg1"/>
          </a:solidFill>
        </p:spPr>
        <p:txBody>
          <a:bodyPr wrap="square" rtlCol="0">
            <a:spAutoFit/>
          </a:bodyPr>
          <a:lstStyle/>
          <a:p>
            <a:pPr algn="ctr"/>
            <a:r>
              <a:rPr lang="en-US" sz="1000" b="1" dirty="0">
                <a:latin typeface="Arial" charset="0"/>
                <a:ea typeface="Arial" charset="0"/>
                <a:cs typeface="Arial" charset="0"/>
              </a:rPr>
              <a:t>Single</a:t>
            </a:r>
            <a:r>
              <a:rPr lang="en-US" sz="1350" b="1" dirty="0">
                <a:latin typeface="Arial" charset="0"/>
                <a:ea typeface="Arial" charset="0"/>
                <a:cs typeface="Arial" charset="0"/>
              </a:rPr>
              <a:t> </a:t>
            </a:r>
            <a:r>
              <a:rPr lang="en-US" sz="1000" b="1" dirty="0" smtClean="0">
                <a:latin typeface="Arial" charset="0"/>
                <a:ea typeface="Arial" charset="0"/>
                <a:cs typeface="Arial" charset="0"/>
              </a:rPr>
              <a:t>Sign-On</a:t>
            </a:r>
            <a:endParaRPr lang="en-US" sz="1000" b="1" dirty="0">
              <a:latin typeface="Arial" charset="0"/>
              <a:ea typeface="Arial" charset="0"/>
              <a:cs typeface="Arial" charset="0"/>
            </a:endParaRPr>
          </a:p>
        </p:txBody>
      </p:sp>
      <p:grpSp>
        <p:nvGrpSpPr>
          <p:cNvPr id="66" name="Group 65"/>
          <p:cNvGrpSpPr/>
          <p:nvPr/>
        </p:nvGrpSpPr>
        <p:grpSpPr>
          <a:xfrm>
            <a:off x="546115" y="2563649"/>
            <a:ext cx="305880" cy="305880"/>
            <a:chOff x="2518913" y="2479767"/>
            <a:chExt cx="548640" cy="548640"/>
          </a:xfrm>
        </p:grpSpPr>
        <p:sp>
          <p:nvSpPr>
            <p:cNvPr id="67" name="Oval 66"/>
            <p:cNvSpPr/>
            <p:nvPr/>
          </p:nvSpPr>
          <p:spPr>
            <a:xfrm>
              <a:off x="2518913" y="2479767"/>
              <a:ext cx="548640" cy="5486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charset="0"/>
                <a:ea typeface="Arial" charset="0"/>
                <a:cs typeface="Arial" charset="0"/>
              </a:endParaRPr>
            </a:p>
          </p:txBody>
        </p:sp>
        <p:pic>
          <p:nvPicPr>
            <p:cNvPr id="68" name="Picture 67"/>
            <p:cNvPicPr>
              <a:picLocks noChangeAspect="1"/>
            </p:cNvPicPr>
            <p:nvPr/>
          </p:nvPicPr>
          <p:blipFill>
            <a:blip r:embed="rId11"/>
            <a:stretch>
              <a:fillRect/>
            </a:stretch>
          </p:blipFill>
          <p:spPr>
            <a:xfrm rot="10800000" flipH="1" flipV="1">
              <a:off x="2694526" y="2547990"/>
              <a:ext cx="197673" cy="424997"/>
            </a:xfrm>
            <a:prstGeom prst="rect">
              <a:avLst/>
            </a:prstGeom>
          </p:spPr>
        </p:pic>
      </p:grpSp>
      <p:sp>
        <p:nvSpPr>
          <p:cNvPr id="60" name="TextBox 59"/>
          <p:cNvSpPr txBox="1"/>
          <p:nvPr/>
        </p:nvSpPr>
        <p:spPr>
          <a:xfrm>
            <a:off x="2461128" y="4425857"/>
            <a:ext cx="1313180" cy="253916"/>
          </a:xfrm>
          <a:prstGeom prst="rect">
            <a:avLst/>
          </a:prstGeom>
          <a:noFill/>
        </p:spPr>
        <p:txBody>
          <a:bodyPr wrap="none" rtlCol="0">
            <a:spAutoFit/>
          </a:bodyPr>
          <a:lstStyle/>
          <a:p>
            <a:pPr algn="ctr"/>
            <a:r>
              <a:rPr lang="en-US" sz="1050" b="1" dirty="0" smtClean="0">
                <a:latin typeface="Arial" charset="0"/>
                <a:ea typeface="Arial" charset="0"/>
                <a:cs typeface="Arial" charset="0"/>
              </a:rPr>
              <a:t>Identity providers</a:t>
            </a:r>
            <a:endParaRPr lang="en-US" sz="1050" b="1" dirty="0">
              <a:latin typeface="Arial" charset="0"/>
              <a:ea typeface="Arial" charset="0"/>
              <a:cs typeface="Arial" charset="0"/>
            </a:endParaRPr>
          </a:p>
        </p:txBody>
      </p:sp>
      <p:sp>
        <p:nvSpPr>
          <p:cNvPr id="63" name="Rectangle 62"/>
          <p:cNvSpPr/>
          <p:nvPr/>
        </p:nvSpPr>
        <p:spPr>
          <a:xfrm>
            <a:off x="2523409" y="3809671"/>
            <a:ext cx="1104341" cy="569265"/>
          </a:xfrm>
          <a:prstGeom prst="rect">
            <a:avLst/>
          </a:prstGeom>
          <a:noFill/>
          <a:ln w="1905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latin typeface="Arial" charset="0"/>
              <a:ea typeface="Arial" charset="0"/>
              <a:cs typeface="Arial" charset="0"/>
            </a:endParaRPr>
          </a:p>
        </p:txBody>
      </p:sp>
      <p:sp>
        <p:nvSpPr>
          <p:cNvPr id="71" name="Rectangle 70"/>
          <p:cNvSpPr/>
          <p:nvPr/>
        </p:nvSpPr>
        <p:spPr>
          <a:xfrm>
            <a:off x="7279349" y="2119345"/>
            <a:ext cx="1864651" cy="1569660"/>
          </a:xfrm>
          <a:prstGeom prst="rect">
            <a:avLst/>
          </a:prstGeom>
        </p:spPr>
        <p:txBody>
          <a:bodyPr wrap="square">
            <a:spAutoFit/>
          </a:bodyPr>
          <a:lstStyle/>
          <a:p>
            <a:r>
              <a:rPr lang="en-US" sz="1600" dirty="0">
                <a:solidFill>
                  <a:schemeClr val="tx1">
                    <a:lumMod val="50000"/>
                  </a:schemeClr>
                </a:solidFill>
                <a:latin typeface="Arial"/>
                <a:cs typeface="Arial"/>
              </a:rPr>
              <a:t>New Redshift ODBC/JDBC drivers. Grab the ticket (</a:t>
            </a:r>
            <a:r>
              <a:rPr lang="en-US" sz="1600" dirty="0" err="1">
                <a:solidFill>
                  <a:schemeClr val="tx1">
                    <a:lumMod val="50000"/>
                  </a:schemeClr>
                </a:solidFill>
                <a:latin typeface="Arial"/>
                <a:cs typeface="Arial"/>
              </a:rPr>
              <a:t>userid</a:t>
            </a:r>
            <a:r>
              <a:rPr lang="en-US" sz="1600" dirty="0">
                <a:solidFill>
                  <a:schemeClr val="tx1">
                    <a:lumMod val="50000"/>
                  </a:schemeClr>
                </a:solidFill>
                <a:latin typeface="Arial"/>
                <a:cs typeface="Arial"/>
              </a:rPr>
              <a:t>) and get a SAML assertion.</a:t>
            </a:r>
          </a:p>
        </p:txBody>
      </p:sp>
      <p:cxnSp>
        <p:nvCxnSpPr>
          <p:cNvPr id="18" name="Elbow Connector 17"/>
          <p:cNvCxnSpPr/>
          <p:nvPr/>
        </p:nvCxnSpPr>
        <p:spPr>
          <a:xfrm flipV="1">
            <a:off x="3074887" y="2682135"/>
            <a:ext cx="2274541" cy="351058"/>
          </a:xfrm>
          <a:prstGeom prst="bentConnector3">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1" name="Title 1"/>
          <p:cNvSpPr>
            <a:spLocks noGrp="1"/>
          </p:cNvSpPr>
          <p:nvPr>
            <p:ph type="title"/>
          </p:nvPr>
        </p:nvSpPr>
        <p:spPr>
          <a:xfrm>
            <a:off x="336788" y="114936"/>
            <a:ext cx="8807211" cy="580581"/>
          </a:xfrm>
        </p:spPr>
        <p:txBody>
          <a:bodyPr>
            <a:normAutofit/>
          </a:bodyPr>
          <a:lstStyle/>
          <a:p>
            <a:r>
              <a:rPr lang="en-US" dirty="0" smtClean="0">
                <a:solidFill>
                  <a:schemeClr val="tx1">
                    <a:lumMod val="50000"/>
                  </a:schemeClr>
                </a:solidFill>
              </a:rPr>
              <a:t>IAM </a:t>
            </a:r>
            <a:r>
              <a:rPr lang="en-US" dirty="0">
                <a:solidFill>
                  <a:schemeClr val="tx1">
                    <a:lumMod val="50000"/>
                  </a:schemeClr>
                </a:solidFill>
              </a:rPr>
              <a:t>Authentication</a:t>
            </a:r>
          </a:p>
        </p:txBody>
      </p:sp>
    </p:spTree>
    <p:extLst>
      <p:ext uri="{BB962C8B-B14F-4D97-AF65-F5344CB8AC3E}">
        <p14:creationId xmlns:p14="http://schemas.microsoft.com/office/powerpoint/2010/main" val="1166061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000" b="1" dirty="0">
                <a:solidFill>
                  <a:schemeClr val="tx1">
                    <a:lumMod val="50000"/>
                  </a:schemeClr>
                </a:solidFill>
              </a:rPr>
              <a:t>Automatic and Incremental Background VACUUM </a:t>
            </a:r>
            <a:endParaRPr lang="en-US" sz="2000" b="1" dirty="0" smtClean="0">
              <a:solidFill>
                <a:schemeClr val="tx1">
                  <a:lumMod val="50000"/>
                </a:schemeClr>
              </a:solidFill>
            </a:endParaRPr>
          </a:p>
          <a:p>
            <a:pPr marL="0" indent="0">
              <a:buNone/>
            </a:pPr>
            <a:endParaRPr lang="en-US" sz="2000" b="1" dirty="0" smtClean="0">
              <a:solidFill>
                <a:schemeClr val="tx1">
                  <a:lumMod val="50000"/>
                </a:schemeClr>
              </a:solidFill>
            </a:endParaRPr>
          </a:p>
          <a:p>
            <a:pPr marL="685800" lvl="2"/>
            <a:r>
              <a:rPr lang="en-US" dirty="0" smtClean="0">
                <a:solidFill>
                  <a:schemeClr val="tx1">
                    <a:lumMod val="50000"/>
                  </a:schemeClr>
                </a:solidFill>
              </a:rPr>
              <a:t>Reclaims </a:t>
            </a:r>
            <a:r>
              <a:rPr lang="en-US" dirty="0">
                <a:solidFill>
                  <a:schemeClr val="tx1">
                    <a:lumMod val="50000"/>
                  </a:schemeClr>
                </a:solidFill>
              </a:rPr>
              <a:t>space and sorts when Redshift clusters are idle</a:t>
            </a:r>
          </a:p>
          <a:p>
            <a:pPr marL="685800" lvl="2"/>
            <a:r>
              <a:rPr lang="en-US" dirty="0">
                <a:solidFill>
                  <a:schemeClr val="tx1">
                    <a:lumMod val="50000"/>
                  </a:schemeClr>
                </a:solidFill>
              </a:rPr>
              <a:t>Vacuum is initiated when performance can be enhanced</a:t>
            </a:r>
          </a:p>
          <a:p>
            <a:pPr marL="685800" lvl="2"/>
            <a:r>
              <a:rPr lang="en-US" dirty="0">
                <a:solidFill>
                  <a:schemeClr val="tx1">
                    <a:lumMod val="50000"/>
                  </a:schemeClr>
                </a:solidFill>
              </a:rPr>
              <a:t>Improves ETL and query </a:t>
            </a:r>
            <a:r>
              <a:rPr lang="en-US" dirty="0" smtClean="0">
                <a:solidFill>
                  <a:schemeClr val="tx1">
                    <a:lumMod val="50000"/>
                  </a:schemeClr>
                </a:solidFill>
              </a:rPr>
              <a:t>performance</a:t>
            </a:r>
            <a:endParaRPr lang="en-US" dirty="0">
              <a:solidFill>
                <a:schemeClr val="tx1">
                  <a:lumMod val="50000"/>
                </a:schemeClr>
              </a:solidFill>
            </a:endParaRPr>
          </a:p>
        </p:txBody>
      </p:sp>
      <p:pic>
        <p:nvPicPr>
          <p:cNvPr id="4" name="pasted-image.pdf"/>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7928605" y="1343016"/>
            <a:ext cx="646612" cy="822960"/>
          </a:xfrm>
          <a:prstGeom prst="rect">
            <a:avLst/>
          </a:prstGeom>
          <a:ln w="3175">
            <a:miter lim="400000"/>
          </a:ln>
        </p:spPr>
      </p:pic>
      <p:sp>
        <p:nvSpPr>
          <p:cNvPr id="7" name="Title 1"/>
          <p:cNvSpPr txBox="1">
            <a:spLocks/>
          </p:cNvSpPr>
          <p:nvPr/>
        </p:nvSpPr>
        <p:spPr>
          <a:xfrm>
            <a:off x="336788" y="114936"/>
            <a:ext cx="8807211" cy="580581"/>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1" i="0" kern="1200">
                <a:solidFill>
                  <a:srgbClr val="4D4D4C"/>
                </a:solidFill>
                <a:latin typeface="Arial"/>
                <a:ea typeface="+mj-ea"/>
                <a:cs typeface="Arial"/>
              </a:defRPr>
            </a:lvl1pPr>
          </a:lstStyle>
          <a:p>
            <a:r>
              <a:rPr lang="en-US" dirty="0">
                <a:solidFill>
                  <a:schemeClr val="tx1">
                    <a:lumMod val="50000"/>
                  </a:schemeClr>
                </a:solidFill>
              </a:rPr>
              <a:t>Coming Soon: Lots More </a:t>
            </a:r>
            <a:r>
              <a:rPr lang="mr-IN" dirty="0">
                <a:solidFill>
                  <a:schemeClr val="tx1">
                    <a:lumMod val="50000"/>
                  </a:schemeClr>
                </a:solidFill>
              </a:rPr>
              <a:t>…</a:t>
            </a:r>
            <a:endParaRPr lang="en-US" dirty="0">
              <a:solidFill>
                <a:schemeClr val="tx1">
                  <a:lumMod val="50000"/>
                </a:schemeClr>
              </a:solidFill>
            </a:endParaRPr>
          </a:p>
        </p:txBody>
      </p:sp>
    </p:spTree>
    <p:extLst>
      <p:ext uri="{BB962C8B-B14F-4D97-AF65-F5344CB8AC3E}">
        <p14:creationId xmlns:p14="http://schemas.microsoft.com/office/powerpoint/2010/main" val="6992571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Amazon </a:t>
            </a:r>
            <a:r>
              <a:rPr lang="en-US" dirty="0">
                <a:solidFill>
                  <a:schemeClr val="tx1">
                    <a:lumMod val="50000"/>
                  </a:schemeClr>
                </a:solidFill>
              </a:rPr>
              <a:t>Redshift </a:t>
            </a:r>
            <a:r>
              <a:rPr lang="en-US" dirty="0" smtClean="0">
                <a:solidFill>
                  <a:schemeClr val="tx1">
                    <a:lumMod val="50000"/>
                  </a:schemeClr>
                </a:solidFill>
              </a:rPr>
              <a:t>Spectrum</a:t>
            </a:r>
            <a:r>
              <a:rPr lang="en-US" sz="2000" dirty="0" smtClean="0"/>
              <a:t/>
            </a:r>
            <a:br>
              <a:rPr lang="en-US" sz="2000" dirty="0" smtClean="0"/>
            </a:br>
            <a:r>
              <a:rPr lang="en-US" sz="2000" dirty="0" smtClean="0"/>
              <a:t/>
            </a:r>
            <a:br>
              <a:rPr lang="en-US" sz="2000" dirty="0" smtClean="0"/>
            </a:br>
            <a:r>
              <a:rPr lang="en-US" sz="2000" dirty="0">
                <a:solidFill>
                  <a:schemeClr val="tx1">
                    <a:lumMod val="50000"/>
                  </a:schemeClr>
                </a:solidFill>
                <a:ea typeface="+mn-ea"/>
              </a:rPr>
              <a:t>Run SQL queries directly against data in S3</a:t>
            </a:r>
            <a:br>
              <a:rPr lang="en-US" sz="2000" dirty="0">
                <a:solidFill>
                  <a:schemeClr val="tx1">
                    <a:lumMod val="50000"/>
                  </a:schemeClr>
                </a:solidFill>
                <a:ea typeface="+mn-ea"/>
              </a:rPr>
            </a:br>
            <a:endParaRPr lang="en-US" sz="2000" dirty="0">
              <a:solidFill>
                <a:schemeClr val="tx1">
                  <a:lumMod val="50000"/>
                </a:schemeClr>
              </a:solidFill>
              <a:ea typeface="+mn-ea"/>
            </a:endParaRPr>
          </a:p>
        </p:txBody>
      </p:sp>
      <p:sp>
        <p:nvSpPr>
          <p:cNvPr id="6" name="Text Placeholder 5"/>
          <p:cNvSpPr>
            <a:spLocks noGrp="1"/>
          </p:cNvSpPr>
          <p:nvPr>
            <p:ph type="body" sz="half" idx="15"/>
          </p:nvPr>
        </p:nvSpPr>
        <p:spPr>
          <a:xfrm>
            <a:off x="3182599" y="2520043"/>
            <a:ext cx="2403267" cy="340940"/>
          </a:xfrm>
        </p:spPr>
        <p:txBody>
          <a:bodyPr/>
          <a:lstStyle/>
          <a:p>
            <a:r>
              <a:rPr lang="en-US" dirty="0" smtClean="0">
                <a:solidFill>
                  <a:schemeClr val="tx1"/>
                </a:solidFill>
              </a:rPr>
              <a:t>High Concurrency: Multiple clusters access same data</a:t>
            </a:r>
            <a:endParaRPr lang="en-US" dirty="0">
              <a:solidFill>
                <a:schemeClr val="tx1"/>
              </a:solidFill>
            </a:endParaRPr>
          </a:p>
        </p:txBody>
      </p:sp>
      <p:sp>
        <p:nvSpPr>
          <p:cNvPr id="7" name="Text Placeholder 6"/>
          <p:cNvSpPr>
            <a:spLocks noGrp="1"/>
          </p:cNvSpPr>
          <p:nvPr>
            <p:ph type="body" sz="half" idx="17"/>
          </p:nvPr>
        </p:nvSpPr>
        <p:spPr>
          <a:xfrm>
            <a:off x="5802598" y="2520043"/>
            <a:ext cx="3052609" cy="340940"/>
          </a:xfrm>
        </p:spPr>
        <p:txBody>
          <a:bodyPr/>
          <a:lstStyle/>
          <a:p>
            <a:r>
              <a:rPr lang="en-US" dirty="0" smtClean="0">
                <a:solidFill>
                  <a:schemeClr val="tx1"/>
                </a:solidFill>
              </a:rPr>
              <a:t>No ETL: Query data in-place </a:t>
            </a:r>
            <a:r>
              <a:rPr lang="en-US" dirty="0">
                <a:solidFill>
                  <a:schemeClr val="tx1"/>
                </a:solidFill>
              </a:rPr>
              <a:t> </a:t>
            </a:r>
            <a:r>
              <a:rPr lang="en-US" dirty="0" smtClean="0">
                <a:solidFill>
                  <a:schemeClr val="tx1"/>
                </a:solidFill>
              </a:rPr>
              <a:t>   using open file formats</a:t>
            </a:r>
            <a:endParaRPr lang="en-US" dirty="0">
              <a:solidFill>
                <a:schemeClr val="tx1"/>
              </a:solidFill>
            </a:endParaRPr>
          </a:p>
        </p:txBody>
      </p:sp>
      <p:sp>
        <p:nvSpPr>
          <p:cNvPr id="8" name="Text Placeholder 7"/>
          <p:cNvSpPr>
            <a:spLocks noGrp="1"/>
          </p:cNvSpPr>
          <p:nvPr>
            <p:ph type="body" sz="half" idx="19"/>
          </p:nvPr>
        </p:nvSpPr>
        <p:spPr>
          <a:xfrm>
            <a:off x="336416" y="2520043"/>
            <a:ext cx="2525957" cy="340940"/>
          </a:xfrm>
        </p:spPr>
        <p:txBody>
          <a:bodyPr/>
          <a:lstStyle/>
          <a:p>
            <a:r>
              <a:rPr lang="en-US" dirty="0" smtClean="0">
                <a:solidFill>
                  <a:schemeClr val="tx1"/>
                </a:solidFill>
              </a:rPr>
              <a:t>Full Redshift </a:t>
            </a:r>
            <a:r>
              <a:rPr lang="en-US" dirty="0">
                <a:solidFill>
                  <a:schemeClr val="tx1"/>
                </a:solidFill>
              </a:rPr>
              <a:t>SQL Support </a:t>
            </a:r>
          </a:p>
          <a:p>
            <a:endParaRPr lang="en-US" dirty="0">
              <a:solidFill>
                <a:schemeClr val="tx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8395" y="1639952"/>
            <a:ext cx="861015" cy="861015"/>
          </a:xfrm>
          <a:prstGeom prst="rect">
            <a:avLst/>
          </a:prstGeom>
        </p:spPr>
      </p:pic>
      <p:sp>
        <p:nvSpPr>
          <p:cNvPr id="10" name="TextBox 9"/>
          <p:cNvSpPr txBox="1"/>
          <p:nvPr/>
        </p:nvSpPr>
        <p:spPr>
          <a:xfrm>
            <a:off x="7119453" y="1762683"/>
            <a:ext cx="417608" cy="307777"/>
          </a:xfrm>
          <a:prstGeom prst="rect">
            <a:avLst/>
          </a:prstGeom>
          <a:noFill/>
        </p:spPr>
        <p:txBody>
          <a:bodyPr wrap="square" rtlCol="0">
            <a:spAutoFit/>
          </a:bodyPr>
          <a:lstStyle/>
          <a:p>
            <a:r>
              <a:rPr lang="en-US" sz="1400" b="1" smtClean="0">
                <a:solidFill>
                  <a:schemeClr val="bg1"/>
                </a:solidFill>
              </a:rPr>
              <a:t>S3</a:t>
            </a:r>
            <a:endParaRPr lang="en-US" sz="1400" b="1">
              <a:solidFill>
                <a:schemeClr val="bg1"/>
              </a:solidFill>
            </a:endParaRPr>
          </a:p>
        </p:txBody>
      </p:sp>
      <p:grpSp>
        <p:nvGrpSpPr>
          <p:cNvPr id="18" name="Group 17"/>
          <p:cNvGrpSpPr/>
          <p:nvPr/>
        </p:nvGrpSpPr>
        <p:grpSpPr>
          <a:xfrm>
            <a:off x="3963059" y="1650924"/>
            <a:ext cx="842347" cy="905965"/>
            <a:chOff x="5862517" y="2061288"/>
            <a:chExt cx="1513571" cy="1627881"/>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769" y="2226038"/>
              <a:ext cx="1231067" cy="1231067"/>
            </a:xfrm>
            <a:prstGeom prst="rect">
              <a:avLst/>
            </a:prstGeom>
          </p:spPr>
        </p:pic>
        <p:pic>
          <p:nvPicPr>
            <p:cNvPr id="20" name="Picture 1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13238" y="2061288"/>
              <a:ext cx="544842" cy="599325"/>
            </a:xfrm>
            <a:prstGeom prst="rect">
              <a:avLst/>
            </a:prstGeom>
          </p:spPr>
        </p:pic>
        <p:pic>
          <p:nvPicPr>
            <p:cNvPr id="21" name="Picture 2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69794" y="2061288"/>
              <a:ext cx="544842" cy="599325"/>
            </a:xfrm>
            <a:prstGeom prst="rect">
              <a:avLst/>
            </a:prstGeom>
          </p:spPr>
        </p:pic>
        <p:pic>
          <p:nvPicPr>
            <p:cNvPr id="22" name="Picture 2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62517" y="3089843"/>
              <a:ext cx="544842" cy="599325"/>
            </a:xfrm>
            <a:prstGeom prst="rect">
              <a:avLst/>
            </a:prstGeom>
          </p:spPr>
        </p:pic>
        <p:pic>
          <p:nvPicPr>
            <p:cNvPr id="23" name="Picture 2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31246" y="3089844"/>
              <a:ext cx="544842" cy="599325"/>
            </a:xfrm>
            <a:prstGeom prst="rect">
              <a:avLst/>
            </a:prstGeom>
          </p:spPr>
        </p:pic>
      </p:grpSp>
      <p:grpSp>
        <p:nvGrpSpPr>
          <p:cNvPr id="11" name="Group 10"/>
          <p:cNvGrpSpPr/>
          <p:nvPr/>
        </p:nvGrpSpPr>
        <p:grpSpPr>
          <a:xfrm>
            <a:off x="635466" y="1639952"/>
            <a:ext cx="1666687" cy="1076245"/>
            <a:chOff x="7081549" y="3689149"/>
            <a:chExt cx="1666687" cy="1076245"/>
          </a:xfrm>
        </p:grpSpPr>
        <p:pic>
          <p:nvPicPr>
            <p:cNvPr id="28" name="Picture 27"/>
            <p:cNvPicPr>
              <a:picLocks noChangeAspect="1"/>
            </p:cNvPicPr>
            <p:nvPr/>
          </p:nvPicPr>
          <p:blipFill rotWithShape="1">
            <a:blip r:embed="rId6">
              <a:extLst>
                <a:ext uri="{28A0092B-C50C-407E-A947-70E740481C1C}">
                  <a14:useLocalDpi xmlns:a14="http://schemas.microsoft.com/office/drawing/2010/main" val="0"/>
                </a:ext>
              </a:extLst>
            </a:blip>
            <a:srcRect l="53449" t="33878" b="32296"/>
            <a:stretch/>
          </p:blipFill>
          <p:spPr>
            <a:xfrm>
              <a:off x="7534575" y="3689149"/>
              <a:ext cx="1213661" cy="881870"/>
            </a:xfrm>
            <a:prstGeom prst="rect">
              <a:avLst/>
            </a:prstGeom>
          </p:spPr>
        </p:pic>
        <p:grpSp>
          <p:nvGrpSpPr>
            <p:cNvPr id="25" name="Group 24"/>
            <p:cNvGrpSpPr/>
            <p:nvPr/>
          </p:nvGrpSpPr>
          <p:grpSpPr>
            <a:xfrm>
              <a:off x="7081549" y="3700121"/>
              <a:ext cx="1631144" cy="1065273"/>
              <a:chOff x="322497" y="133975"/>
              <a:chExt cx="7875709" cy="5143500"/>
            </a:xfrm>
          </p:grpSpPr>
          <p:pic>
            <p:nvPicPr>
              <p:cNvPr id="30" name="Picture 29"/>
              <p:cNvPicPr>
                <a:picLocks noChangeAspect="1"/>
              </p:cNvPicPr>
              <p:nvPr/>
            </p:nvPicPr>
            <p:blipFill rotWithShape="1">
              <a:blip r:embed="rId6">
                <a:extLst>
                  <a:ext uri="{28A0092B-C50C-407E-A947-70E740481C1C}">
                    <a14:useLocalDpi xmlns:a14="http://schemas.microsoft.com/office/drawing/2010/main" val="0"/>
                  </a:ext>
                </a:extLst>
              </a:blip>
              <a:srcRect r="42301"/>
              <a:stretch/>
            </p:blipFill>
            <p:spPr>
              <a:xfrm>
                <a:off x="322497" y="133975"/>
                <a:ext cx="2967741" cy="5143500"/>
              </a:xfrm>
              <a:prstGeom prst="rect">
                <a:avLst/>
              </a:prstGeom>
            </p:spPr>
          </p:pic>
          <p:sp>
            <p:nvSpPr>
              <p:cNvPr id="31" name="TextBox 30"/>
              <p:cNvSpPr txBox="1"/>
              <p:nvPr/>
            </p:nvSpPr>
            <p:spPr>
              <a:xfrm>
                <a:off x="3027388" y="1275269"/>
                <a:ext cx="5170818" cy="2823492"/>
              </a:xfrm>
              <a:prstGeom prst="rect">
                <a:avLst/>
              </a:prstGeom>
              <a:noFill/>
            </p:spPr>
            <p:txBody>
              <a:bodyPr wrap="square" rtlCol="0">
                <a:spAutoFit/>
              </a:bodyPr>
              <a:lstStyle/>
              <a:p>
                <a:r>
                  <a:rPr lang="en-US" sz="3200" dirty="0" smtClean="0">
                    <a:solidFill>
                      <a:schemeClr val="accent1">
                        <a:lumMod val="75000"/>
                      </a:schemeClr>
                    </a:solidFill>
                  </a:rPr>
                  <a:t>SQL</a:t>
                </a:r>
                <a:endParaRPr lang="en-US" dirty="0">
                  <a:solidFill>
                    <a:schemeClr val="accent1">
                      <a:lumMod val="75000"/>
                    </a:schemeClr>
                  </a:solidFill>
                </a:endParaRPr>
              </a:p>
            </p:txBody>
          </p:sp>
        </p:grpSp>
      </p:grpSp>
      <p:sp>
        <p:nvSpPr>
          <p:cNvPr id="15" name="TextBox 14"/>
          <p:cNvSpPr txBox="1"/>
          <p:nvPr/>
        </p:nvSpPr>
        <p:spPr>
          <a:xfrm>
            <a:off x="754993" y="3838564"/>
            <a:ext cx="7754174" cy="400110"/>
          </a:xfrm>
          <a:prstGeom prst="rect">
            <a:avLst/>
          </a:prstGeom>
          <a:noFill/>
        </p:spPr>
        <p:txBody>
          <a:bodyPr wrap="none" rtlCol="0">
            <a:spAutoFit/>
          </a:bodyPr>
          <a:lstStyle/>
          <a:p>
            <a:r>
              <a:rPr lang="en-US" sz="2000" b="1" dirty="0">
                <a:solidFill>
                  <a:schemeClr val="tx1">
                    <a:lumMod val="50000"/>
                  </a:schemeClr>
                </a:solidFill>
                <a:latin typeface="Arial"/>
                <a:cs typeface="Arial"/>
              </a:rPr>
              <a:t>Check out the coming session on Amazon Redshift Spectrum </a:t>
            </a:r>
          </a:p>
        </p:txBody>
      </p:sp>
    </p:spTree>
    <p:extLst>
      <p:ext uri="{BB962C8B-B14F-4D97-AF65-F5344CB8AC3E}">
        <p14:creationId xmlns:p14="http://schemas.microsoft.com/office/powerpoint/2010/main" val="8899788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a:xfrm>
            <a:off x="2772076" y="3708992"/>
            <a:ext cx="3662062" cy="433387"/>
          </a:xfrm>
        </p:spPr>
        <p:txBody>
          <a:bodyPr/>
          <a:lstStyle/>
          <a:p>
            <a:r>
              <a:rPr lang="en-US" dirty="0" smtClean="0"/>
              <a:t>Tony Gibbs</a:t>
            </a:r>
            <a:endParaRPr lang="en-US" dirty="0"/>
          </a:p>
        </p:txBody>
      </p:sp>
    </p:spTree>
    <p:extLst>
      <p:ext uri="{BB962C8B-B14F-4D97-AF65-F5344CB8AC3E}">
        <p14:creationId xmlns:p14="http://schemas.microsoft.com/office/powerpoint/2010/main" val="2682770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96875" y="1968500"/>
            <a:ext cx="7772400" cy="930275"/>
          </a:xfrm>
        </p:spPr>
        <p:txBody>
          <a:bodyPr/>
          <a:lstStyle/>
          <a:p>
            <a:r>
              <a:rPr lang="en-US" sz="3200" dirty="0">
                <a:solidFill>
                  <a:schemeClr val="tx1">
                    <a:lumMod val="50000"/>
                  </a:schemeClr>
                </a:solidFill>
              </a:rPr>
              <a:t>Amazon Redshift Cluster Architecture</a:t>
            </a:r>
            <a:endParaRPr lang="en-US" sz="3200" dirty="0" smtClean="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1908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solidFill>
                  <a:schemeClr val="tx1">
                    <a:lumMod val="50000"/>
                  </a:schemeClr>
                </a:solidFill>
                <a:cs typeface="Century Gothic"/>
              </a:rPr>
              <a:t>Amazon Redshift Cluster Architecture</a:t>
            </a:r>
            <a:endParaRPr lang="en-US" sz="3200" dirty="0">
              <a:solidFill>
                <a:schemeClr val="tx1">
                  <a:lumMod val="50000"/>
                </a:schemeClr>
              </a:solidFill>
              <a:cs typeface="Century Gothic"/>
            </a:endParaRPr>
          </a:p>
        </p:txBody>
      </p:sp>
      <p:sp>
        <p:nvSpPr>
          <p:cNvPr id="3" name="Content Placeholder 2"/>
          <p:cNvSpPr>
            <a:spLocks noGrp="1"/>
          </p:cNvSpPr>
          <p:nvPr>
            <p:ph idx="1"/>
          </p:nvPr>
        </p:nvSpPr>
        <p:spPr>
          <a:xfrm>
            <a:off x="268064" y="984256"/>
            <a:ext cx="4280859" cy="3697119"/>
          </a:xfrm>
        </p:spPr>
        <p:txBody>
          <a:bodyPr>
            <a:normAutofit/>
          </a:bodyPr>
          <a:lstStyle/>
          <a:p>
            <a:pPr>
              <a:lnSpc>
                <a:spcPct val="110000"/>
              </a:lnSpc>
            </a:pPr>
            <a:r>
              <a:rPr lang="en-US" sz="1600" b="1" dirty="0" smtClean="0">
                <a:solidFill>
                  <a:schemeClr val="tx1">
                    <a:lumMod val="50000"/>
                  </a:schemeClr>
                </a:solidFill>
                <a:latin typeface="+mj-lt"/>
                <a:cs typeface="Century Gothic"/>
              </a:rPr>
              <a:t>Massively parallel, </a:t>
            </a:r>
            <a:r>
              <a:rPr lang="en-US" sz="1600" b="1" dirty="0">
                <a:solidFill>
                  <a:schemeClr val="tx1">
                    <a:lumMod val="50000"/>
                  </a:schemeClr>
                </a:solidFill>
                <a:latin typeface="+mj-lt"/>
                <a:cs typeface="Century Gothic"/>
              </a:rPr>
              <a:t>s</a:t>
            </a:r>
            <a:r>
              <a:rPr lang="en-US" sz="1600" b="1" dirty="0" smtClean="0">
                <a:solidFill>
                  <a:schemeClr val="tx1">
                    <a:lumMod val="50000"/>
                  </a:schemeClr>
                </a:solidFill>
                <a:latin typeface="+mj-lt"/>
                <a:cs typeface="Century Gothic"/>
              </a:rPr>
              <a:t>hared nothing</a:t>
            </a:r>
            <a:endParaRPr lang="en-US" sz="1600" b="1" dirty="0">
              <a:solidFill>
                <a:schemeClr val="tx1">
                  <a:lumMod val="50000"/>
                </a:schemeClr>
              </a:solidFill>
              <a:latin typeface="+mj-lt"/>
              <a:cs typeface="Century Gothic"/>
            </a:endParaRPr>
          </a:p>
          <a:p>
            <a:pPr>
              <a:lnSpc>
                <a:spcPct val="110000"/>
              </a:lnSpc>
            </a:pPr>
            <a:r>
              <a:rPr lang="en-US" sz="1600" b="1" dirty="0" smtClean="0">
                <a:solidFill>
                  <a:schemeClr val="tx1">
                    <a:lumMod val="50000"/>
                  </a:schemeClr>
                </a:solidFill>
                <a:latin typeface="+mj-lt"/>
                <a:cs typeface="Century Gothic"/>
              </a:rPr>
              <a:t>Leader </a:t>
            </a:r>
            <a:r>
              <a:rPr lang="en-US" sz="1600" b="1" dirty="0">
                <a:solidFill>
                  <a:schemeClr val="tx1">
                    <a:lumMod val="50000"/>
                  </a:schemeClr>
                </a:solidFill>
                <a:latin typeface="+mj-lt"/>
                <a:cs typeface="Century Gothic"/>
              </a:rPr>
              <a:t>node</a:t>
            </a:r>
          </a:p>
          <a:p>
            <a:pPr lvl="1">
              <a:lnSpc>
                <a:spcPct val="110000"/>
              </a:lnSpc>
            </a:pPr>
            <a:r>
              <a:rPr lang="en-US" sz="1400" dirty="0">
                <a:solidFill>
                  <a:schemeClr val="tx1">
                    <a:lumMod val="50000"/>
                  </a:schemeClr>
                </a:solidFill>
                <a:latin typeface="+mj-lt"/>
                <a:cs typeface="Century Gothic"/>
              </a:rPr>
              <a:t>SQL endpoint</a:t>
            </a:r>
          </a:p>
          <a:p>
            <a:pPr lvl="1">
              <a:lnSpc>
                <a:spcPct val="110000"/>
              </a:lnSpc>
            </a:pPr>
            <a:r>
              <a:rPr lang="en-US" sz="1400" dirty="0">
                <a:solidFill>
                  <a:schemeClr val="tx1">
                    <a:lumMod val="50000"/>
                  </a:schemeClr>
                </a:solidFill>
                <a:latin typeface="+mj-lt"/>
                <a:cs typeface="Century Gothic"/>
              </a:rPr>
              <a:t>Stores metadata</a:t>
            </a:r>
          </a:p>
          <a:p>
            <a:pPr lvl="1">
              <a:lnSpc>
                <a:spcPct val="110000"/>
              </a:lnSpc>
            </a:pPr>
            <a:r>
              <a:rPr lang="en-US" sz="1400" dirty="0" smtClean="0">
                <a:solidFill>
                  <a:schemeClr val="tx1">
                    <a:lumMod val="50000"/>
                  </a:schemeClr>
                </a:solidFill>
                <a:latin typeface="+mj-lt"/>
                <a:cs typeface="Century Gothic"/>
              </a:rPr>
              <a:t>Coordinates parallel SQL processing</a:t>
            </a:r>
            <a:endParaRPr lang="en-US" sz="1400" dirty="0">
              <a:solidFill>
                <a:schemeClr val="tx1">
                  <a:lumMod val="50000"/>
                </a:schemeClr>
              </a:solidFill>
              <a:latin typeface="+mj-lt"/>
              <a:cs typeface="Century Gothic"/>
            </a:endParaRPr>
          </a:p>
          <a:p>
            <a:pPr>
              <a:lnSpc>
                <a:spcPct val="110000"/>
              </a:lnSpc>
            </a:pPr>
            <a:r>
              <a:rPr lang="en-US" sz="1600" b="1" dirty="0">
                <a:solidFill>
                  <a:schemeClr val="tx1">
                    <a:lumMod val="50000"/>
                  </a:schemeClr>
                </a:solidFill>
                <a:latin typeface="+mj-lt"/>
                <a:cs typeface="Century Gothic"/>
              </a:rPr>
              <a:t>Compute nodes</a:t>
            </a:r>
          </a:p>
          <a:p>
            <a:pPr lvl="1">
              <a:lnSpc>
                <a:spcPct val="110000"/>
              </a:lnSpc>
            </a:pPr>
            <a:r>
              <a:rPr lang="en-US" sz="1400" dirty="0">
                <a:solidFill>
                  <a:schemeClr val="tx1">
                    <a:lumMod val="50000"/>
                  </a:schemeClr>
                </a:solidFill>
                <a:latin typeface="+mj-lt"/>
                <a:cs typeface="Century Gothic"/>
              </a:rPr>
              <a:t>Local, columnar storage</a:t>
            </a:r>
          </a:p>
          <a:p>
            <a:pPr lvl="1">
              <a:lnSpc>
                <a:spcPct val="110000"/>
              </a:lnSpc>
            </a:pPr>
            <a:r>
              <a:rPr lang="en-US" sz="1400" dirty="0" smtClean="0">
                <a:solidFill>
                  <a:schemeClr val="tx1">
                    <a:lumMod val="50000"/>
                  </a:schemeClr>
                </a:solidFill>
                <a:latin typeface="+mj-lt"/>
                <a:cs typeface="Century Gothic"/>
              </a:rPr>
              <a:t>Executes </a:t>
            </a:r>
            <a:r>
              <a:rPr lang="en-US" sz="1400" dirty="0">
                <a:solidFill>
                  <a:schemeClr val="tx1">
                    <a:lumMod val="50000"/>
                  </a:schemeClr>
                </a:solidFill>
                <a:latin typeface="+mj-lt"/>
                <a:cs typeface="Century Gothic"/>
              </a:rPr>
              <a:t>queries in parallel</a:t>
            </a:r>
          </a:p>
          <a:p>
            <a:pPr lvl="1">
              <a:lnSpc>
                <a:spcPct val="110000"/>
              </a:lnSpc>
            </a:pPr>
            <a:r>
              <a:rPr lang="en-US" sz="1400" dirty="0" smtClean="0">
                <a:solidFill>
                  <a:schemeClr val="tx1">
                    <a:lumMod val="50000"/>
                  </a:schemeClr>
                </a:solidFill>
                <a:latin typeface="+mj-lt"/>
                <a:cs typeface="Century Gothic"/>
              </a:rPr>
              <a:t>Load, </a:t>
            </a:r>
            <a:r>
              <a:rPr lang="en-US" sz="1400" dirty="0">
                <a:solidFill>
                  <a:schemeClr val="tx1">
                    <a:lumMod val="50000"/>
                  </a:schemeClr>
                </a:solidFill>
                <a:latin typeface="+mj-lt"/>
                <a:cs typeface="Century Gothic"/>
              </a:rPr>
              <a:t>backup</a:t>
            </a:r>
            <a:r>
              <a:rPr lang="en-US" sz="1400" dirty="0" smtClean="0">
                <a:solidFill>
                  <a:schemeClr val="tx1">
                    <a:lumMod val="50000"/>
                  </a:schemeClr>
                </a:solidFill>
                <a:latin typeface="+mj-lt"/>
                <a:cs typeface="Century Gothic"/>
              </a:rPr>
              <a:t>, restore</a:t>
            </a:r>
            <a:endParaRPr lang="en-US" sz="1400" dirty="0">
              <a:solidFill>
                <a:schemeClr val="tx1">
                  <a:lumMod val="50000"/>
                </a:schemeClr>
              </a:solidFill>
              <a:latin typeface="+mj-lt"/>
            </a:endParaRPr>
          </a:p>
          <a:p>
            <a:pPr lvl="1">
              <a:lnSpc>
                <a:spcPct val="110000"/>
              </a:lnSpc>
            </a:pPr>
            <a:endParaRPr lang="en-US" sz="1400" dirty="0">
              <a:solidFill>
                <a:schemeClr val="tx1">
                  <a:lumMod val="50000"/>
                </a:schemeClr>
              </a:solidFill>
              <a:latin typeface="+mj-lt"/>
              <a:cs typeface="Century Gothic"/>
            </a:endParaRPr>
          </a:p>
        </p:txBody>
      </p:sp>
      <p:cxnSp>
        <p:nvCxnSpPr>
          <p:cNvPr id="76" name="Straight Arrow Connector 75"/>
          <p:cNvCxnSpPr/>
          <p:nvPr/>
        </p:nvCxnSpPr>
        <p:spPr>
          <a:xfrm flipV="1">
            <a:off x="6000072" y="3409839"/>
            <a:ext cx="418036" cy="2983"/>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77" name="Straight Arrow Connector 76"/>
          <p:cNvCxnSpPr>
            <a:endCxn id="120" idx="0"/>
          </p:cNvCxnSpPr>
          <p:nvPr/>
        </p:nvCxnSpPr>
        <p:spPr>
          <a:xfrm flipH="1">
            <a:off x="6848602" y="2478268"/>
            <a:ext cx="2143" cy="592796"/>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79" name="Straight Arrow Connector 78"/>
          <p:cNvCxnSpPr/>
          <p:nvPr/>
        </p:nvCxnSpPr>
        <p:spPr>
          <a:xfrm flipV="1">
            <a:off x="5999068" y="2547436"/>
            <a:ext cx="413670" cy="473660"/>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80" name="Straight Arrow Connector 79"/>
          <p:cNvCxnSpPr/>
          <p:nvPr/>
        </p:nvCxnSpPr>
        <p:spPr>
          <a:xfrm flipH="1" flipV="1">
            <a:off x="7276045" y="2522592"/>
            <a:ext cx="429146" cy="489250"/>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81" name="Straight Arrow Connector 80"/>
          <p:cNvCxnSpPr>
            <a:stCxn id="84" idx="2"/>
          </p:cNvCxnSpPr>
          <p:nvPr/>
        </p:nvCxnSpPr>
        <p:spPr>
          <a:xfrm>
            <a:off x="6850429" y="1393428"/>
            <a:ext cx="315" cy="417557"/>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sp>
        <p:nvSpPr>
          <p:cNvPr id="82" name="TextBox 81"/>
          <p:cNvSpPr txBox="1"/>
          <p:nvPr/>
        </p:nvSpPr>
        <p:spPr>
          <a:xfrm>
            <a:off x="5874250" y="2447641"/>
            <a:ext cx="336516" cy="219002"/>
          </a:xfrm>
          <a:prstGeom prst="rect">
            <a:avLst/>
          </a:prstGeom>
        </p:spPr>
        <p:txBody>
          <a:bodyPr vert="horz" wrap="none" lIns="0" tIns="0" rIns="0" bIns="0" rtlCol="0">
            <a:noAutofit/>
          </a:bodyPr>
          <a:lstStyle/>
          <a:p>
            <a:pPr>
              <a:defRPr/>
            </a:pPr>
            <a:r>
              <a:rPr lang="en-US" sz="1000" kern="0" dirty="0">
                <a:solidFill>
                  <a:schemeClr val="tx1">
                    <a:lumMod val="50000"/>
                  </a:schemeClr>
                </a:solidFill>
                <a:cs typeface="Century Gothic"/>
              </a:rPr>
              <a:t>10 GigE</a:t>
            </a:r>
          </a:p>
          <a:p>
            <a:pPr>
              <a:defRPr/>
            </a:pPr>
            <a:r>
              <a:rPr lang="en-US" sz="1000" kern="0" dirty="0">
                <a:solidFill>
                  <a:schemeClr val="tx1">
                    <a:lumMod val="50000"/>
                  </a:schemeClr>
                </a:solidFill>
                <a:cs typeface="Century Gothic"/>
              </a:rPr>
              <a:t>(HPC)</a:t>
            </a:r>
          </a:p>
        </p:txBody>
      </p:sp>
      <p:sp>
        <p:nvSpPr>
          <p:cNvPr id="83" name="TextBox 82"/>
          <p:cNvSpPr txBox="1"/>
          <p:nvPr/>
        </p:nvSpPr>
        <p:spPr>
          <a:xfrm>
            <a:off x="4480649" y="3887566"/>
            <a:ext cx="565407" cy="219002"/>
          </a:xfrm>
          <a:prstGeom prst="rect">
            <a:avLst/>
          </a:prstGeom>
        </p:spPr>
        <p:txBody>
          <a:bodyPr vert="horz" wrap="none" lIns="0" tIns="0" rIns="0" bIns="0" rtlCol="0">
            <a:noAutofit/>
          </a:bodyPr>
          <a:lstStyle/>
          <a:p>
            <a:pPr>
              <a:defRPr/>
            </a:pPr>
            <a:r>
              <a:rPr lang="en-US" sz="1050" kern="0" dirty="0">
                <a:solidFill>
                  <a:schemeClr val="tx1">
                    <a:lumMod val="50000"/>
                  </a:schemeClr>
                </a:solidFill>
                <a:cs typeface="Century Gothic"/>
              </a:rPr>
              <a:t>Ingestion</a:t>
            </a:r>
          </a:p>
          <a:p>
            <a:pPr>
              <a:defRPr/>
            </a:pPr>
            <a:r>
              <a:rPr lang="en-US" sz="1050" kern="0" dirty="0">
                <a:solidFill>
                  <a:schemeClr val="tx1">
                    <a:lumMod val="50000"/>
                  </a:schemeClr>
                </a:solidFill>
                <a:cs typeface="Century Gothic"/>
              </a:rPr>
              <a:t>Backup</a:t>
            </a:r>
          </a:p>
          <a:p>
            <a:pPr>
              <a:defRPr/>
            </a:pPr>
            <a:r>
              <a:rPr lang="en-US" sz="1050" kern="0" dirty="0">
                <a:solidFill>
                  <a:schemeClr val="tx1">
                    <a:lumMod val="50000"/>
                  </a:schemeClr>
                </a:solidFill>
                <a:cs typeface="Century Gothic"/>
              </a:rPr>
              <a:t>Restore</a:t>
            </a:r>
          </a:p>
        </p:txBody>
      </p:sp>
      <p:sp>
        <p:nvSpPr>
          <p:cNvPr id="84" name="Rectangle 83"/>
          <p:cNvSpPr/>
          <p:nvPr/>
        </p:nvSpPr>
        <p:spPr bwMode="auto">
          <a:xfrm>
            <a:off x="5940896" y="1080950"/>
            <a:ext cx="1819065" cy="312478"/>
          </a:xfrm>
          <a:prstGeom prst="rect">
            <a:avLst/>
          </a:prstGeom>
          <a:gradFill rotWithShape="1">
            <a:gsLst>
              <a:gs pos="0">
                <a:srgbClr val="16CC9A">
                  <a:lumMod val="50000"/>
                </a:srgbClr>
              </a:gs>
              <a:gs pos="80000">
                <a:srgbClr val="16CC9A">
                  <a:lumMod val="75000"/>
                </a:srgbClr>
              </a:gs>
              <a:gs pos="100000">
                <a:srgbClr val="16CC9A">
                  <a:lumMod val="75000"/>
                </a:srgbClr>
              </a:gs>
            </a:gsLst>
            <a:lin ang="16200000" scaled="0"/>
          </a:gradFill>
          <a:ln w="9525" cap="flat" cmpd="sng" algn="ctr">
            <a:solidFill>
              <a:srgbClr val="16CC9A">
                <a:lumMod val="7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1200" kern="0" dirty="0">
                <a:solidFill>
                  <a:schemeClr val="bg1"/>
                </a:solidFill>
                <a:cs typeface="Century Gothic"/>
              </a:rPr>
              <a:t>SQL Clients/BI Tools</a:t>
            </a:r>
          </a:p>
        </p:txBody>
      </p:sp>
      <p:grpSp>
        <p:nvGrpSpPr>
          <p:cNvPr id="85" name="Group 84"/>
          <p:cNvGrpSpPr/>
          <p:nvPr/>
        </p:nvGrpSpPr>
        <p:grpSpPr>
          <a:xfrm>
            <a:off x="6421146" y="1803808"/>
            <a:ext cx="854908" cy="680533"/>
            <a:chOff x="787156" y="3824909"/>
            <a:chExt cx="1283034" cy="1021334"/>
          </a:xfrm>
        </p:grpSpPr>
        <p:sp>
          <p:nvSpPr>
            <p:cNvPr id="146" name="Rectangle 145"/>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1400" kern="0" dirty="0">
                <a:solidFill>
                  <a:schemeClr val="tx1">
                    <a:lumMod val="50000"/>
                  </a:schemeClr>
                </a:solidFill>
                <a:cs typeface="Century Gothic"/>
              </a:endParaRPr>
            </a:p>
          </p:txBody>
        </p:sp>
        <p:grpSp>
          <p:nvGrpSpPr>
            <p:cNvPr id="147" name="Group 146"/>
            <p:cNvGrpSpPr/>
            <p:nvPr/>
          </p:nvGrpSpPr>
          <p:grpSpPr>
            <a:xfrm>
              <a:off x="848783" y="3905250"/>
              <a:ext cx="1126067" cy="856750"/>
              <a:chOff x="753533" y="1447800"/>
              <a:chExt cx="1126067" cy="856750"/>
            </a:xfrm>
          </p:grpSpPr>
          <p:grpSp>
            <p:nvGrpSpPr>
              <p:cNvPr id="148" name="Group 147"/>
              <p:cNvGrpSpPr/>
              <p:nvPr/>
            </p:nvGrpSpPr>
            <p:grpSpPr>
              <a:xfrm>
                <a:off x="881802" y="1980837"/>
                <a:ext cx="907041" cy="323713"/>
                <a:chOff x="881802" y="1980837"/>
                <a:chExt cx="907041" cy="323713"/>
              </a:xfrm>
            </p:grpSpPr>
            <p:sp>
              <p:nvSpPr>
                <p:cNvPr id="211" name="Can 210"/>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1400" kern="0" dirty="0">
                    <a:solidFill>
                      <a:schemeClr val="tx1">
                        <a:lumMod val="50000"/>
                      </a:schemeClr>
                    </a:solidFill>
                    <a:cs typeface="Century Gothic"/>
                  </a:endParaRPr>
                </a:p>
              </p:txBody>
            </p:sp>
            <p:sp>
              <p:nvSpPr>
                <p:cNvPr id="212" name="Can 211"/>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1400" kern="0" dirty="0">
                    <a:solidFill>
                      <a:schemeClr val="tx1">
                        <a:lumMod val="50000"/>
                      </a:schemeClr>
                    </a:solidFill>
                    <a:cs typeface="Century Gothic"/>
                  </a:endParaRPr>
                </a:p>
              </p:txBody>
            </p:sp>
            <p:sp>
              <p:nvSpPr>
                <p:cNvPr id="213" name="Can 212"/>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1400" kern="0" dirty="0">
                    <a:solidFill>
                      <a:schemeClr val="tx1">
                        <a:lumMod val="50000"/>
                      </a:schemeClr>
                    </a:solidFill>
                    <a:cs typeface="Century Gothic"/>
                  </a:endParaRPr>
                </a:p>
              </p:txBody>
            </p:sp>
          </p:grpSp>
          <p:sp>
            <p:nvSpPr>
              <p:cNvPr id="149" name="Rectangle 148"/>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400" kern="0" dirty="0">
                    <a:solidFill>
                      <a:schemeClr val="tx1">
                        <a:lumMod val="50000"/>
                      </a:schemeClr>
                    </a:solidFill>
                    <a:cs typeface="Century Gothic"/>
                  </a:rPr>
                  <a:t>128GB RAM</a:t>
                </a:r>
              </a:p>
            </p:txBody>
          </p:sp>
          <p:sp>
            <p:nvSpPr>
              <p:cNvPr id="150" name="Rectangle 149"/>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400" kern="0" dirty="0">
                    <a:solidFill>
                      <a:schemeClr val="tx1">
                        <a:lumMod val="50000"/>
                      </a:schemeClr>
                    </a:solidFill>
                    <a:cs typeface="Century Gothic"/>
                  </a:rPr>
                  <a:t>16TB disk</a:t>
                </a:r>
              </a:p>
            </p:txBody>
          </p:sp>
          <p:sp>
            <p:nvSpPr>
              <p:cNvPr id="151" name="Rectangle 150"/>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400" kern="0" dirty="0">
                  <a:solidFill>
                    <a:schemeClr val="tx1">
                      <a:lumMod val="50000"/>
                    </a:schemeClr>
                  </a:solidFill>
                  <a:cs typeface="Century Gothic"/>
                </a:endParaRPr>
              </a:p>
            </p:txBody>
          </p:sp>
          <p:sp>
            <p:nvSpPr>
              <p:cNvPr id="155" name="Rectangle 154"/>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400" kern="0" dirty="0">
                  <a:solidFill>
                    <a:schemeClr val="tx1">
                      <a:lumMod val="50000"/>
                    </a:schemeClr>
                  </a:solidFill>
                  <a:cs typeface="Century Gothic"/>
                </a:endParaRPr>
              </a:p>
            </p:txBody>
          </p:sp>
          <p:sp>
            <p:nvSpPr>
              <p:cNvPr id="210" name="Rectangle 209"/>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400" kern="0" dirty="0">
                    <a:solidFill>
                      <a:schemeClr val="tx1">
                        <a:lumMod val="50000"/>
                      </a:schemeClr>
                    </a:solidFill>
                    <a:cs typeface="Century Gothic"/>
                  </a:rPr>
                  <a:t>16 cores</a:t>
                </a:r>
              </a:p>
            </p:txBody>
          </p:sp>
        </p:grpSp>
      </p:grpSp>
      <p:cxnSp>
        <p:nvCxnSpPr>
          <p:cNvPr id="86" name="Straight Arrow Connector 85"/>
          <p:cNvCxnSpPr/>
          <p:nvPr/>
        </p:nvCxnSpPr>
        <p:spPr>
          <a:xfrm>
            <a:off x="7273722" y="3411330"/>
            <a:ext cx="412062" cy="0"/>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sp>
        <p:nvSpPr>
          <p:cNvPr id="91" name="Rectangle 90"/>
          <p:cNvSpPr/>
          <p:nvPr/>
        </p:nvSpPr>
        <p:spPr bwMode="auto">
          <a:xfrm>
            <a:off x="5154423" y="3997066"/>
            <a:ext cx="3391117" cy="322964"/>
          </a:xfrm>
          <a:prstGeom prst="rect">
            <a:avLst/>
          </a:prstGeom>
          <a:gradFill rotWithShape="1">
            <a:gsLst>
              <a:gs pos="0">
                <a:srgbClr val="FF6528">
                  <a:lumMod val="50000"/>
                </a:srgbClr>
              </a:gs>
              <a:gs pos="80000">
                <a:srgbClr val="FF6528">
                  <a:lumMod val="75000"/>
                </a:srgbClr>
              </a:gs>
              <a:gs pos="100000">
                <a:srgbClr val="FF6528">
                  <a:lumMod val="75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1600" kern="0" dirty="0">
                <a:solidFill>
                  <a:schemeClr val="bg1"/>
                </a:solidFill>
                <a:cs typeface="Century Gothic"/>
              </a:rPr>
              <a:t>S3 / EMR / DynamoDB / SSH</a:t>
            </a:r>
          </a:p>
        </p:txBody>
      </p:sp>
      <p:cxnSp>
        <p:nvCxnSpPr>
          <p:cNvPr id="92" name="Straight Arrow Connector 91"/>
          <p:cNvCxnSpPr/>
          <p:nvPr/>
        </p:nvCxnSpPr>
        <p:spPr>
          <a:xfrm flipH="1" flipV="1">
            <a:off x="5574761" y="3745522"/>
            <a:ext cx="1" cy="251544"/>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93" name="Straight Arrow Connector 92"/>
          <p:cNvCxnSpPr>
            <a:stCxn id="91" idx="0"/>
          </p:cNvCxnSpPr>
          <p:nvPr/>
        </p:nvCxnSpPr>
        <p:spPr>
          <a:xfrm flipV="1">
            <a:off x="6849981" y="3745522"/>
            <a:ext cx="762" cy="251544"/>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94" name="Straight Arrow Connector 93"/>
          <p:cNvCxnSpPr/>
          <p:nvPr/>
        </p:nvCxnSpPr>
        <p:spPr>
          <a:xfrm flipH="1" flipV="1">
            <a:off x="8114752" y="3745522"/>
            <a:ext cx="1" cy="251544"/>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sp>
        <p:nvSpPr>
          <p:cNvPr id="95" name="TextBox 94"/>
          <p:cNvSpPr txBox="1"/>
          <p:nvPr/>
        </p:nvSpPr>
        <p:spPr>
          <a:xfrm>
            <a:off x="6901837" y="1442937"/>
            <a:ext cx="336515" cy="219002"/>
          </a:xfrm>
          <a:prstGeom prst="rect">
            <a:avLst/>
          </a:prstGeom>
        </p:spPr>
        <p:txBody>
          <a:bodyPr vert="horz" wrap="none" lIns="0" tIns="0" rIns="0" bIns="0" rtlCol="0">
            <a:noAutofit/>
          </a:bodyPr>
          <a:lstStyle/>
          <a:p>
            <a:pPr>
              <a:defRPr/>
            </a:pPr>
            <a:r>
              <a:rPr lang="en-US" sz="1000" kern="0" dirty="0">
                <a:solidFill>
                  <a:schemeClr val="tx1">
                    <a:lumMod val="50000"/>
                  </a:schemeClr>
                </a:solidFill>
                <a:cs typeface="Century Gothic"/>
              </a:rPr>
              <a:t>JDBC/ODBC</a:t>
            </a:r>
          </a:p>
        </p:txBody>
      </p:sp>
      <p:grpSp>
        <p:nvGrpSpPr>
          <p:cNvPr id="96" name="Group 95"/>
          <p:cNvGrpSpPr/>
          <p:nvPr/>
        </p:nvGrpSpPr>
        <p:grpSpPr>
          <a:xfrm>
            <a:off x="5145163" y="3071064"/>
            <a:ext cx="858564" cy="680533"/>
            <a:chOff x="5313757" y="3040096"/>
            <a:chExt cx="858564" cy="680533"/>
          </a:xfrm>
        </p:grpSpPr>
        <p:grpSp>
          <p:nvGrpSpPr>
            <p:cNvPr id="132" name="Group 131"/>
            <p:cNvGrpSpPr/>
            <p:nvPr/>
          </p:nvGrpSpPr>
          <p:grpSpPr>
            <a:xfrm>
              <a:off x="5313757" y="3040096"/>
              <a:ext cx="854908" cy="680533"/>
              <a:chOff x="787156" y="3824909"/>
              <a:chExt cx="1283034" cy="1021334"/>
            </a:xfrm>
          </p:grpSpPr>
          <p:sp>
            <p:nvSpPr>
              <p:cNvPr id="134" name="Rectangle 133"/>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1400" kern="0" dirty="0">
                  <a:solidFill>
                    <a:schemeClr val="tx1">
                      <a:lumMod val="50000"/>
                    </a:schemeClr>
                  </a:solidFill>
                  <a:cs typeface="Century Gothic"/>
                </a:endParaRPr>
              </a:p>
            </p:txBody>
          </p:sp>
          <p:grpSp>
            <p:nvGrpSpPr>
              <p:cNvPr id="135" name="Group 134"/>
              <p:cNvGrpSpPr/>
              <p:nvPr/>
            </p:nvGrpSpPr>
            <p:grpSpPr>
              <a:xfrm>
                <a:off x="848783" y="3905250"/>
                <a:ext cx="1126067" cy="856750"/>
                <a:chOff x="753533" y="1447800"/>
                <a:chExt cx="1126067" cy="856750"/>
              </a:xfrm>
            </p:grpSpPr>
            <p:grpSp>
              <p:nvGrpSpPr>
                <p:cNvPr id="136" name="Group 135"/>
                <p:cNvGrpSpPr/>
                <p:nvPr/>
              </p:nvGrpSpPr>
              <p:grpSpPr>
                <a:xfrm>
                  <a:off x="881802" y="1980837"/>
                  <a:ext cx="907041" cy="323713"/>
                  <a:chOff x="881802" y="1980837"/>
                  <a:chExt cx="907041" cy="323713"/>
                </a:xfrm>
              </p:grpSpPr>
              <p:sp>
                <p:nvSpPr>
                  <p:cNvPr id="143" name="Can 142"/>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1400" kern="0" dirty="0">
                      <a:solidFill>
                        <a:schemeClr val="tx1">
                          <a:lumMod val="50000"/>
                        </a:schemeClr>
                      </a:solidFill>
                      <a:cs typeface="Century Gothic"/>
                    </a:endParaRPr>
                  </a:p>
                </p:txBody>
              </p:sp>
              <p:sp>
                <p:nvSpPr>
                  <p:cNvPr id="144" name="Can 143"/>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1400" kern="0" dirty="0">
                      <a:solidFill>
                        <a:schemeClr val="tx1">
                          <a:lumMod val="50000"/>
                        </a:schemeClr>
                      </a:solidFill>
                      <a:cs typeface="Century Gothic"/>
                    </a:endParaRPr>
                  </a:p>
                </p:txBody>
              </p:sp>
              <p:sp>
                <p:nvSpPr>
                  <p:cNvPr id="145" name="Can 144"/>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1400" kern="0" dirty="0">
                      <a:solidFill>
                        <a:schemeClr val="tx1">
                          <a:lumMod val="50000"/>
                        </a:schemeClr>
                      </a:solidFill>
                      <a:cs typeface="Century Gothic"/>
                    </a:endParaRPr>
                  </a:p>
                </p:txBody>
              </p:sp>
            </p:grpSp>
            <p:sp>
              <p:nvSpPr>
                <p:cNvPr id="137" name="Rectangle 136"/>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400" kern="0" dirty="0">
                      <a:solidFill>
                        <a:schemeClr val="tx1">
                          <a:lumMod val="50000"/>
                        </a:schemeClr>
                      </a:solidFill>
                      <a:cs typeface="Century Gothic"/>
                    </a:rPr>
                    <a:t>128GB RAM</a:t>
                  </a:r>
                </a:p>
              </p:txBody>
            </p:sp>
            <p:sp>
              <p:nvSpPr>
                <p:cNvPr id="138" name="Rectangle 137"/>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400" kern="0" dirty="0">
                      <a:solidFill>
                        <a:schemeClr val="tx1">
                          <a:lumMod val="50000"/>
                        </a:schemeClr>
                      </a:solidFill>
                      <a:cs typeface="Century Gothic"/>
                    </a:rPr>
                    <a:t>16TB disk</a:t>
                  </a:r>
                </a:p>
              </p:txBody>
            </p:sp>
            <p:sp>
              <p:nvSpPr>
                <p:cNvPr id="139" name="Rectangle 138"/>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400" kern="0" dirty="0">
                    <a:solidFill>
                      <a:schemeClr val="tx1">
                        <a:lumMod val="50000"/>
                      </a:schemeClr>
                    </a:solidFill>
                    <a:cs typeface="Century Gothic"/>
                  </a:endParaRPr>
                </a:p>
              </p:txBody>
            </p:sp>
            <p:sp>
              <p:nvSpPr>
                <p:cNvPr id="141" name="Rectangle 140"/>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400" kern="0" dirty="0">
                    <a:solidFill>
                      <a:schemeClr val="tx1">
                        <a:lumMod val="50000"/>
                      </a:schemeClr>
                    </a:solidFill>
                    <a:cs typeface="Century Gothic"/>
                  </a:endParaRPr>
                </a:p>
              </p:txBody>
            </p:sp>
            <p:sp>
              <p:nvSpPr>
                <p:cNvPr id="142" name="Rectangle 141"/>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400" kern="0" dirty="0">
                      <a:solidFill>
                        <a:schemeClr val="tx1">
                          <a:lumMod val="50000"/>
                        </a:schemeClr>
                      </a:solidFill>
                      <a:cs typeface="Century Gothic"/>
                    </a:rPr>
                    <a:t>16 cores</a:t>
                  </a:r>
                </a:p>
              </p:txBody>
            </p:sp>
          </p:grpSp>
        </p:grpSp>
        <p:sp>
          <p:nvSpPr>
            <p:cNvPr id="133" name="Rectangle 132"/>
            <p:cNvSpPr/>
            <p:nvPr/>
          </p:nvSpPr>
          <p:spPr bwMode="auto">
            <a:xfrm>
              <a:off x="5314387" y="3047274"/>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1100" b="1" kern="0" dirty="0">
                  <a:solidFill>
                    <a:schemeClr val="bg1">
                      <a:lumMod val="85000"/>
                    </a:schemeClr>
                  </a:solidFill>
                  <a:cs typeface="Century Gothic"/>
                </a:rPr>
                <a:t>Compute Node</a:t>
              </a:r>
            </a:p>
          </p:txBody>
        </p:sp>
      </p:grpSp>
      <p:grpSp>
        <p:nvGrpSpPr>
          <p:cNvPr id="100" name="Group 99"/>
          <p:cNvGrpSpPr/>
          <p:nvPr/>
        </p:nvGrpSpPr>
        <p:grpSpPr>
          <a:xfrm>
            <a:off x="6421146" y="3071064"/>
            <a:ext cx="858564" cy="680533"/>
            <a:chOff x="6589740" y="3040096"/>
            <a:chExt cx="858564" cy="680533"/>
          </a:xfrm>
        </p:grpSpPr>
        <p:grpSp>
          <p:nvGrpSpPr>
            <p:cNvPr id="118" name="Group 117"/>
            <p:cNvGrpSpPr/>
            <p:nvPr/>
          </p:nvGrpSpPr>
          <p:grpSpPr>
            <a:xfrm>
              <a:off x="6589740" y="3040096"/>
              <a:ext cx="854908" cy="680533"/>
              <a:chOff x="787156" y="3824909"/>
              <a:chExt cx="1283034" cy="1021334"/>
            </a:xfrm>
          </p:grpSpPr>
          <p:sp>
            <p:nvSpPr>
              <p:cNvPr id="120" name="Rectangle 119"/>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1400" kern="0" dirty="0">
                  <a:solidFill>
                    <a:schemeClr val="tx1">
                      <a:lumMod val="50000"/>
                    </a:schemeClr>
                  </a:solidFill>
                  <a:cs typeface="Century Gothic"/>
                </a:endParaRPr>
              </a:p>
            </p:txBody>
          </p:sp>
          <p:grpSp>
            <p:nvGrpSpPr>
              <p:cNvPr id="121" name="Group 120"/>
              <p:cNvGrpSpPr/>
              <p:nvPr/>
            </p:nvGrpSpPr>
            <p:grpSpPr>
              <a:xfrm>
                <a:off x="848783" y="3905250"/>
                <a:ext cx="1126067" cy="856750"/>
                <a:chOff x="753533" y="1447800"/>
                <a:chExt cx="1126067" cy="856750"/>
              </a:xfrm>
            </p:grpSpPr>
            <p:grpSp>
              <p:nvGrpSpPr>
                <p:cNvPr id="122" name="Group 121"/>
                <p:cNvGrpSpPr/>
                <p:nvPr/>
              </p:nvGrpSpPr>
              <p:grpSpPr>
                <a:xfrm>
                  <a:off x="881802" y="1980837"/>
                  <a:ext cx="907041" cy="323713"/>
                  <a:chOff x="881802" y="1980837"/>
                  <a:chExt cx="907041" cy="323713"/>
                </a:xfrm>
              </p:grpSpPr>
              <p:sp>
                <p:nvSpPr>
                  <p:cNvPr id="129" name="Can 128"/>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1400" kern="0" dirty="0">
                      <a:solidFill>
                        <a:schemeClr val="tx1">
                          <a:lumMod val="50000"/>
                        </a:schemeClr>
                      </a:solidFill>
                      <a:cs typeface="Century Gothic"/>
                    </a:endParaRPr>
                  </a:p>
                </p:txBody>
              </p:sp>
              <p:sp>
                <p:nvSpPr>
                  <p:cNvPr id="130" name="Can 129"/>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1400" kern="0" dirty="0">
                      <a:solidFill>
                        <a:schemeClr val="tx1">
                          <a:lumMod val="50000"/>
                        </a:schemeClr>
                      </a:solidFill>
                      <a:cs typeface="Century Gothic"/>
                    </a:endParaRPr>
                  </a:p>
                </p:txBody>
              </p:sp>
              <p:sp>
                <p:nvSpPr>
                  <p:cNvPr id="131" name="Can 130"/>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1400" kern="0" dirty="0">
                      <a:solidFill>
                        <a:schemeClr val="tx1">
                          <a:lumMod val="50000"/>
                        </a:schemeClr>
                      </a:solidFill>
                      <a:cs typeface="Century Gothic"/>
                    </a:endParaRPr>
                  </a:p>
                </p:txBody>
              </p:sp>
            </p:grpSp>
            <p:sp>
              <p:nvSpPr>
                <p:cNvPr id="123" name="Rectangle 122"/>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400" kern="0" dirty="0">
                      <a:solidFill>
                        <a:schemeClr val="tx1">
                          <a:lumMod val="50000"/>
                        </a:schemeClr>
                      </a:solidFill>
                      <a:cs typeface="Century Gothic"/>
                    </a:rPr>
                    <a:t>128GB RAM</a:t>
                  </a:r>
                </a:p>
              </p:txBody>
            </p:sp>
            <p:sp>
              <p:nvSpPr>
                <p:cNvPr id="124" name="Rectangle 123"/>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400" kern="0" dirty="0">
                      <a:solidFill>
                        <a:schemeClr val="tx1">
                          <a:lumMod val="50000"/>
                        </a:schemeClr>
                      </a:solidFill>
                      <a:cs typeface="Century Gothic"/>
                    </a:rPr>
                    <a:t>16TB disk</a:t>
                  </a:r>
                </a:p>
              </p:txBody>
            </p:sp>
            <p:sp>
              <p:nvSpPr>
                <p:cNvPr id="125" name="Rectangle 124"/>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400" kern="0" dirty="0">
                    <a:solidFill>
                      <a:schemeClr val="tx1">
                        <a:lumMod val="50000"/>
                      </a:schemeClr>
                    </a:solidFill>
                    <a:cs typeface="Century Gothic"/>
                  </a:endParaRPr>
                </a:p>
              </p:txBody>
            </p:sp>
            <p:sp>
              <p:nvSpPr>
                <p:cNvPr id="126" name="Rectangle 125"/>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400" kern="0" dirty="0">
                    <a:solidFill>
                      <a:schemeClr val="tx1">
                        <a:lumMod val="50000"/>
                      </a:schemeClr>
                    </a:solidFill>
                    <a:cs typeface="Century Gothic"/>
                  </a:endParaRPr>
                </a:p>
              </p:txBody>
            </p:sp>
            <p:sp>
              <p:nvSpPr>
                <p:cNvPr id="128" name="Rectangle 127"/>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400" kern="0" dirty="0">
                      <a:solidFill>
                        <a:schemeClr val="tx1">
                          <a:lumMod val="50000"/>
                        </a:schemeClr>
                      </a:solidFill>
                      <a:cs typeface="Century Gothic"/>
                    </a:rPr>
                    <a:t>16 cores</a:t>
                  </a:r>
                </a:p>
              </p:txBody>
            </p:sp>
          </p:grpSp>
        </p:grpSp>
        <p:sp>
          <p:nvSpPr>
            <p:cNvPr id="119" name="Rectangle 118"/>
            <p:cNvSpPr/>
            <p:nvPr/>
          </p:nvSpPr>
          <p:spPr bwMode="auto">
            <a:xfrm>
              <a:off x="6590370" y="3047274"/>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1100" b="1" kern="0" dirty="0">
                  <a:solidFill>
                    <a:schemeClr val="bg1">
                      <a:lumMod val="85000"/>
                    </a:schemeClr>
                  </a:solidFill>
                  <a:cs typeface="Century Gothic"/>
                </a:rPr>
                <a:t>Compute Node</a:t>
              </a:r>
            </a:p>
          </p:txBody>
        </p:sp>
      </p:grpSp>
      <p:grpSp>
        <p:nvGrpSpPr>
          <p:cNvPr id="102" name="Group 101"/>
          <p:cNvGrpSpPr/>
          <p:nvPr/>
        </p:nvGrpSpPr>
        <p:grpSpPr>
          <a:xfrm>
            <a:off x="7685154" y="3071064"/>
            <a:ext cx="858564" cy="680533"/>
            <a:chOff x="7853748" y="3040096"/>
            <a:chExt cx="858564" cy="680533"/>
          </a:xfrm>
        </p:grpSpPr>
        <p:grpSp>
          <p:nvGrpSpPr>
            <p:cNvPr id="104" name="Group 103"/>
            <p:cNvGrpSpPr/>
            <p:nvPr/>
          </p:nvGrpSpPr>
          <p:grpSpPr>
            <a:xfrm>
              <a:off x="7853748" y="3040096"/>
              <a:ext cx="854908" cy="680533"/>
              <a:chOff x="787156" y="3824909"/>
              <a:chExt cx="1283034" cy="1021334"/>
            </a:xfrm>
          </p:grpSpPr>
          <p:sp>
            <p:nvSpPr>
              <p:cNvPr id="106" name="Rectangle 105"/>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1400" kern="0" dirty="0">
                  <a:solidFill>
                    <a:schemeClr val="tx1">
                      <a:lumMod val="50000"/>
                    </a:schemeClr>
                  </a:solidFill>
                  <a:cs typeface="Century Gothic"/>
                </a:endParaRPr>
              </a:p>
            </p:txBody>
          </p:sp>
          <p:grpSp>
            <p:nvGrpSpPr>
              <p:cNvPr id="107" name="Group 106"/>
              <p:cNvGrpSpPr/>
              <p:nvPr/>
            </p:nvGrpSpPr>
            <p:grpSpPr>
              <a:xfrm>
                <a:off x="848783" y="3905250"/>
                <a:ext cx="1126067" cy="856750"/>
                <a:chOff x="753533" y="1447800"/>
                <a:chExt cx="1126067" cy="856750"/>
              </a:xfrm>
            </p:grpSpPr>
            <p:grpSp>
              <p:nvGrpSpPr>
                <p:cNvPr id="108" name="Group 107"/>
                <p:cNvGrpSpPr/>
                <p:nvPr/>
              </p:nvGrpSpPr>
              <p:grpSpPr>
                <a:xfrm>
                  <a:off x="881802" y="1980837"/>
                  <a:ext cx="907041" cy="323713"/>
                  <a:chOff x="881802" y="1980837"/>
                  <a:chExt cx="907041" cy="323713"/>
                </a:xfrm>
              </p:grpSpPr>
              <p:sp>
                <p:nvSpPr>
                  <p:cNvPr id="115" name="Can 114"/>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1400" kern="0" dirty="0">
                      <a:solidFill>
                        <a:schemeClr val="tx1">
                          <a:lumMod val="50000"/>
                        </a:schemeClr>
                      </a:solidFill>
                      <a:cs typeface="Century Gothic"/>
                    </a:endParaRPr>
                  </a:p>
                </p:txBody>
              </p:sp>
              <p:sp>
                <p:nvSpPr>
                  <p:cNvPr id="116" name="Can 115"/>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1400" kern="0" dirty="0">
                      <a:solidFill>
                        <a:schemeClr val="tx1">
                          <a:lumMod val="50000"/>
                        </a:schemeClr>
                      </a:solidFill>
                      <a:cs typeface="Century Gothic"/>
                    </a:endParaRPr>
                  </a:p>
                </p:txBody>
              </p:sp>
              <p:sp>
                <p:nvSpPr>
                  <p:cNvPr id="117" name="Can 116"/>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1400" kern="0" dirty="0">
                      <a:solidFill>
                        <a:schemeClr val="tx1">
                          <a:lumMod val="50000"/>
                        </a:schemeClr>
                      </a:solidFill>
                      <a:cs typeface="Century Gothic"/>
                    </a:endParaRPr>
                  </a:p>
                </p:txBody>
              </p:sp>
            </p:grpSp>
            <p:sp>
              <p:nvSpPr>
                <p:cNvPr id="109" name="Rectangle 108"/>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400" kern="0" dirty="0">
                      <a:solidFill>
                        <a:schemeClr val="tx1">
                          <a:lumMod val="50000"/>
                        </a:schemeClr>
                      </a:solidFill>
                      <a:cs typeface="Century Gothic"/>
                    </a:rPr>
                    <a:t>128GB RAM</a:t>
                  </a:r>
                </a:p>
              </p:txBody>
            </p:sp>
            <p:sp>
              <p:nvSpPr>
                <p:cNvPr id="110" name="Rectangle 109"/>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400" kern="0" dirty="0">
                      <a:solidFill>
                        <a:schemeClr val="tx1">
                          <a:lumMod val="50000"/>
                        </a:schemeClr>
                      </a:solidFill>
                      <a:cs typeface="Century Gothic"/>
                    </a:rPr>
                    <a:t>16TB disk</a:t>
                  </a:r>
                </a:p>
              </p:txBody>
            </p:sp>
            <p:sp>
              <p:nvSpPr>
                <p:cNvPr id="111" name="Rectangle 110"/>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400" kern="0" dirty="0">
                    <a:solidFill>
                      <a:schemeClr val="tx1">
                        <a:lumMod val="50000"/>
                      </a:schemeClr>
                    </a:solidFill>
                    <a:cs typeface="Century Gothic"/>
                  </a:endParaRPr>
                </a:p>
              </p:txBody>
            </p:sp>
            <p:sp>
              <p:nvSpPr>
                <p:cNvPr id="112" name="Rectangle 111"/>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400" kern="0" dirty="0">
                    <a:solidFill>
                      <a:schemeClr val="tx1">
                        <a:lumMod val="50000"/>
                      </a:schemeClr>
                    </a:solidFill>
                    <a:cs typeface="Century Gothic"/>
                  </a:endParaRPr>
                </a:p>
              </p:txBody>
            </p:sp>
            <p:sp>
              <p:nvSpPr>
                <p:cNvPr id="113" name="Rectangle 112"/>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400" kern="0" dirty="0">
                      <a:solidFill>
                        <a:schemeClr val="tx1">
                          <a:lumMod val="50000"/>
                        </a:schemeClr>
                      </a:solidFill>
                      <a:cs typeface="Century Gothic"/>
                    </a:rPr>
                    <a:t>16 cores</a:t>
                  </a:r>
                </a:p>
              </p:txBody>
            </p:sp>
          </p:grpSp>
        </p:grpSp>
        <p:sp>
          <p:nvSpPr>
            <p:cNvPr id="105" name="Rectangle 104"/>
            <p:cNvSpPr/>
            <p:nvPr/>
          </p:nvSpPr>
          <p:spPr bwMode="auto">
            <a:xfrm>
              <a:off x="7854378" y="3047274"/>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1100" b="1" kern="0" dirty="0">
                  <a:solidFill>
                    <a:schemeClr val="bg1">
                      <a:lumMod val="85000"/>
                    </a:schemeClr>
                  </a:solidFill>
                  <a:cs typeface="Century Gothic"/>
                </a:rPr>
                <a:t>Compute Node</a:t>
              </a:r>
            </a:p>
          </p:txBody>
        </p:sp>
      </p:grpSp>
      <p:sp>
        <p:nvSpPr>
          <p:cNvPr id="103" name="Rectangle 102"/>
          <p:cNvSpPr/>
          <p:nvPr/>
        </p:nvSpPr>
        <p:spPr bwMode="auto">
          <a:xfrm>
            <a:off x="6421776" y="1810985"/>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1100" b="1" kern="0" dirty="0">
                <a:solidFill>
                  <a:schemeClr val="bg1">
                    <a:lumMod val="85000"/>
                  </a:schemeClr>
                </a:solidFill>
                <a:cs typeface="Century Gothic"/>
              </a:rPr>
              <a:t>Leader</a:t>
            </a:r>
            <a:r>
              <a:rPr lang="en-US" sz="2000" b="1" kern="0" dirty="0">
                <a:solidFill>
                  <a:schemeClr val="bg1">
                    <a:lumMod val="85000"/>
                  </a:schemeClr>
                </a:solidFill>
                <a:cs typeface="Century Gothic"/>
              </a:rPr>
              <a:t/>
            </a:r>
            <a:br>
              <a:rPr lang="en-US" sz="2000" b="1" kern="0" dirty="0">
                <a:solidFill>
                  <a:schemeClr val="bg1">
                    <a:lumMod val="85000"/>
                  </a:schemeClr>
                </a:solidFill>
                <a:cs typeface="Century Gothic"/>
              </a:rPr>
            </a:br>
            <a:r>
              <a:rPr lang="en-US" sz="1100" b="1" kern="0" dirty="0">
                <a:solidFill>
                  <a:schemeClr val="bg1">
                    <a:lumMod val="85000"/>
                  </a:schemeClr>
                </a:solidFill>
                <a:cs typeface="Century Gothic"/>
              </a:rPr>
              <a:t>Node</a:t>
            </a:r>
          </a:p>
        </p:txBody>
      </p:sp>
      <p:sp>
        <p:nvSpPr>
          <p:cNvPr id="73" name="Rounded Rectangle 72"/>
          <p:cNvSpPr/>
          <p:nvPr/>
        </p:nvSpPr>
        <p:spPr>
          <a:xfrm>
            <a:off x="4867756" y="1705906"/>
            <a:ext cx="3961688" cy="2133657"/>
          </a:xfrm>
          <a:prstGeom prst="roundRect">
            <a:avLst>
              <a:gd name="adj" fmla="val 9818"/>
            </a:avLst>
          </a:prstGeom>
          <a:noFill/>
          <a:ln w="19050">
            <a:solidFill>
              <a:schemeClr val="accent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lumMod val="50000"/>
                </a:schemeClr>
              </a:solidFill>
              <a:latin typeface="Helvetica Neue"/>
              <a:cs typeface="Helvetica Neue"/>
            </a:endParaRPr>
          </a:p>
        </p:txBody>
      </p:sp>
    </p:spTree>
    <p:extLst>
      <p:ext uri="{BB962C8B-B14F-4D97-AF65-F5344CB8AC3E}">
        <p14:creationId xmlns:p14="http://schemas.microsoft.com/office/powerpoint/2010/main" val="768925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96875" y="1968500"/>
            <a:ext cx="7772400" cy="930275"/>
          </a:xfrm>
        </p:spPr>
        <p:txBody>
          <a:bodyPr/>
          <a:lstStyle/>
          <a:p>
            <a:r>
              <a:rPr lang="en-US" sz="3200" dirty="0">
                <a:solidFill>
                  <a:schemeClr val="tx1">
                    <a:lumMod val="50000"/>
                  </a:schemeClr>
                </a:solidFill>
              </a:rPr>
              <a:t>Compute &amp; Leader Node Components</a:t>
            </a:r>
            <a:endParaRPr lang="en-US" sz="3200" dirty="0" smtClean="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099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551329" y="363072"/>
            <a:ext cx="8000999" cy="4316504"/>
            <a:chOff x="5145163" y="1803808"/>
            <a:chExt cx="3398555" cy="1947789"/>
          </a:xfrm>
        </p:grpSpPr>
        <p:cxnSp>
          <p:nvCxnSpPr>
            <p:cNvPr id="4" name="Straight Arrow Connector 3"/>
            <p:cNvCxnSpPr/>
            <p:nvPr/>
          </p:nvCxnSpPr>
          <p:spPr>
            <a:xfrm flipV="1">
              <a:off x="6000072" y="3409839"/>
              <a:ext cx="418036" cy="2983"/>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5" name="Straight Arrow Connector 4"/>
            <p:cNvCxnSpPr/>
            <p:nvPr/>
          </p:nvCxnSpPr>
          <p:spPr>
            <a:xfrm flipH="1">
              <a:off x="6848602" y="2478268"/>
              <a:ext cx="2143" cy="592796"/>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6" name="Straight Arrow Connector 5"/>
            <p:cNvCxnSpPr/>
            <p:nvPr/>
          </p:nvCxnSpPr>
          <p:spPr>
            <a:xfrm flipV="1">
              <a:off x="5999068" y="2547436"/>
              <a:ext cx="413670" cy="473660"/>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cxnSp>
          <p:nvCxnSpPr>
            <p:cNvPr id="7" name="Straight Arrow Connector 6"/>
            <p:cNvCxnSpPr/>
            <p:nvPr/>
          </p:nvCxnSpPr>
          <p:spPr>
            <a:xfrm flipH="1" flipV="1">
              <a:off x="7276045" y="2522592"/>
              <a:ext cx="429146" cy="489250"/>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grpSp>
          <p:nvGrpSpPr>
            <p:cNvPr id="9" name="Group 8"/>
            <p:cNvGrpSpPr/>
            <p:nvPr/>
          </p:nvGrpSpPr>
          <p:grpSpPr>
            <a:xfrm>
              <a:off x="6421146" y="1803808"/>
              <a:ext cx="854908" cy="680533"/>
              <a:chOff x="787156" y="3824909"/>
              <a:chExt cx="1283034" cy="1021334"/>
            </a:xfrm>
          </p:grpSpPr>
          <p:sp>
            <p:nvSpPr>
              <p:cNvPr id="10" name="Rectangle 9"/>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nvGrpSpPr>
              <p:cNvPr id="11" name="Group 10"/>
              <p:cNvGrpSpPr/>
              <p:nvPr/>
            </p:nvGrpSpPr>
            <p:grpSpPr>
              <a:xfrm>
                <a:off x="848783" y="3905250"/>
                <a:ext cx="1126067" cy="856750"/>
                <a:chOff x="753533" y="1447800"/>
                <a:chExt cx="1126067" cy="856750"/>
              </a:xfrm>
            </p:grpSpPr>
            <p:grpSp>
              <p:nvGrpSpPr>
                <p:cNvPr id="12" name="Group 11"/>
                <p:cNvGrpSpPr/>
                <p:nvPr/>
              </p:nvGrpSpPr>
              <p:grpSpPr>
                <a:xfrm>
                  <a:off x="881802" y="1980837"/>
                  <a:ext cx="907041" cy="323713"/>
                  <a:chOff x="881802" y="1980837"/>
                  <a:chExt cx="907041" cy="323713"/>
                </a:xfrm>
              </p:grpSpPr>
              <p:sp>
                <p:nvSpPr>
                  <p:cNvPr id="18" name="Can 17"/>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19" name="Can 18"/>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20" name="Can 19"/>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sp>
              <p:nvSpPr>
                <p:cNvPr id="13" name="Rectangle 12"/>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128GB RAM</a:t>
                  </a:r>
                </a:p>
              </p:txBody>
            </p:sp>
            <p:sp>
              <p:nvSpPr>
                <p:cNvPr id="14" name="Rectangle 13"/>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16TB disk</a:t>
                  </a:r>
                </a:p>
              </p:txBody>
            </p:sp>
            <p:sp>
              <p:nvSpPr>
                <p:cNvPr id="15" name="Rectangle 14"/>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16" name="Rectangle 15"/>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17" name="Rectangle 16"/>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 cores</a:t>
                  </a:r>
                </a:p>
              </p:txBody>
            </p:sp>
          </p:grpSp>
        </p:grpSp>
        <p:cxnSp>
          <p:nvCxnSpPr>
            <p:cNvPr id="21" name="Straight Arrow Connector 20"/>
            <p:cNvCxnSpPr/>
            <p:nvPr/>
          </p:nvCxnSpPr>
          <p:spPr>
            <a:xfrm>
              <a:off x="7273722" y="3411330"/>
              <a:ext cx="412062" cy="0"/>
            </a:xfrm>
            <a:prstGeom prst="straightConnector1">
              <a:avLst/>
            </a:prstGeom>
            <a:noFill/>
            <a:ln w="6350" cap="flat" cmpd="sng" algn="ctr">
              <a:solidFill>
                <a:srgbClr val="FF6528"/>
              </a:solidFill>
              <a:prstDash val="solid"/>
              <a:headEnd type="triangle" w="sm" len="sm"/>
              <a:tailEnd type="triangle" w="sm" len="sm"/>
            </a:ln>
            <a:effectLst>
              <a:outerShdw blurRad="40000" dist="20000" dir="5400000" rotWithShape="0">
                <a:srgbClr val="000000">
                  <a:alpha val="38000"/>
                </a:srgbClr>
              </a:outerShdw>
            </a:effectLst>
          </p:spPr>
        </p:cxnSp>
        <p:grpSp>
          <p:nvGrpSpPr>
            <p:cNvPr id="22" name="Group 21"/>
            <p:cNvGrpSpPr/>
            <p:nvPr/>
          </p:nvGrpSpPr>
          <p:grpSpPr>
            <a:xfrm>
              <a:off x="5145163" y="3071064"/>
              <a:ext cx="858564" cy="680533"/>
              <a:chOff x="5313757" y="3040096"/>
              <a:chExt cx="858564" cy="680533"/>
            </a:xfrm>
          </p:grpSpPr>
          <p:grpSp>
            <p:nvGrpSpPr>
              <p:cNvPr id="23" name="Group 22"/>
              <p:cNvGrpSpPr/>
              <p:nvPr/>
            </p:nvGrpSpPr>
            <p:grpSpPr>
              <a:xfrm>
                <a:off x="5313757" y="3040096"/>
                <a:ext cx="854908" cy="680533"/>
                <a:chOff x="787156" y="3824909"/>
                <a:chExt cx="1283034" cy="1021334"/>
              </a:xfrm>
            </p:grpSpPr>
            <p:sp>
              <p:nvSpPr>
                <p:cNvPr id="25" name="Rectangle 24"/>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nvGrpSpPr>
                <p:cNvPr id="26" name="Group 25"/>
                <p:cNvGrpSpPr/>
                <p:nvPr/>
              </p:nvGrpSpPr>
              <p:grpSpPr>
                <a:xfrm>
                  <a:off x="848783" y="3905250"/>
                  <a:ext cx="1126067" cy="856750"/>
                  <a:chOff x="753533" y="1447800"/>
                  <a:chExt cx="1126067" cy="856750"/>
                </a:xfrm>
              </p:grpSpPr>
              <p:grpSp>
                <p:nvGrpSpPr>
                  <p:cNvPr id="27" name="Group 26"/>
                  <p:cNvGrpSpPr/>
                  <p:nvPr/>
                </p:nvGrpSpPr>
                <p:grpSpPr>
                  <a:xfrm>
                    <a:off x="881802" y="1980837"/>
                    <a:ext cx="907041" cy="323713"/>
                    <a:chOff x="881802" y="1980837"/>
                    <a:chExt cx="907041" cy="323713"/>
                  </a:xfrm>
                </p:grpSpPr>
                <p:sp>
                  <p:nvSpPr>
                    <p:cNvPr id="33" name="Can 32"/>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34" name="Can 33"/>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35" name="Can 34"/>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sp>
                <p:nvSpPr>
                  <p:cNvPr id="28" name="Rectangle 27"/>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128GB RAM</a:t>
                    </a:r>
                  </a:p>
                </p:txBody>
              </p:sp>
              <p:sp>
                <p:nvSpPr>
                  <p:cNvPr id="29" name="Rectangle 28"/>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16TB disk</a:t>
                    </a:r>
                  </a:p>
                </p:txBody>
              </p:sp>
              <p:sp>
                <p:nvSpPr>
                  <p:cNvPr id="30" name="Rectangle 29"/>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31" name="Rectangle 30"/>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32" name="Rectangle 31"/>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 cores</a:t>
                    </a:r>
                  </a:p>
                </p:txBody>
              </p:sp>
            </p:grpSp>
          </p:grpSp>
          <p:sp>
            <p:nvSpPr>
              <p:cNvPr id="24" name="Rectangle 23"/>
              <p:cNvSpPr/>
              <p:nvPr/>
            </p:nvSpPr>
            <p:spPr bwMode="auto">
              <a:xfrm>
                <a:off x="5314387" y="3047274"/>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2000" b="1" kern="0" dirty="0">
                    <a:solidFill>
                      <a:schemeClr val="bg1">
                        <a:lumMod val="85000"/>
                      </a:schemeClr>
                    </a:solidFill>
                    <a:cs typeface="Century Gothic"/>
                  </a:rPr>
                  <a:t>Compute Node</a:t>
                </a:r>
              </a:p>
            </p:txBody>
          </p:sp>
        </p:grpSp>
        <p:grpSp>
          <p:nvGrpSpPr>
            <p:cNvPr id="36" name="Group 35"/>
            <p:cNvGrpSpPr/>
            <p:nvPr/>
          </p:nvGrpSpPr>
          <p:grpSpPr>
            <a:xfrm>
              <a:off x="6421146" y="3071064"/>
              <a:ext cx="858564" cy="680533"/>
              <a:chOff x="6589740" y="3040096"/>
              <a:chExt cx="858564" cy="680533"/>
            </a:xfrm>
          </p:grpSpPr>
          <p:grpSp>
            <p:nvGrpSpPr>
              <p:cNvPr id="37" name="Group 36"/>
              <p:cNvGrpSpPr/>
              <p:nvPr/>
            </p:nvGrpSpPr>
            <p:grpSpPr>
              <a:xfrm>
                <a:off x="6589740" y="3040096"/>
                <a:ext cx="854908" cy="680533"/>
                <a:chOff x="787156" y="3824909"/>
                <a:chExt cx="1283034" cy="1021334"/>
              </a:xfrm>
            </p:grpSpPr>
            <p:sp>
              <p:nvSpPr>
                <p:cNvPr id="39" name="Rectangle 38"/>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nvGrpSpPr>
                <p:cNvPr id="40" name="Group 39"/>
                <p:cNvGrpSpPr/>
                <p:nvPr/>
              </p:nvGrpSpPr>
              <p:grpSpPr>
                <a:xfrm>
                  <a:off x="848783" y="3905250"/>
                  <a:ext cx="1126067" cy="856750"/>
                  <a:chOff x="753533" y="1447800"/>
                  <a:chExt cx="1126067" cy="856750"/>
                </a:xfrm>
              </p:grpSpPr>
              <p:grpSp>
                <p:nvGrpSpPr>
                  <p:cNvPr id="41" name="Group 40"/>
                  <p:cNvGrpSpPr/>
                  <p:nvPr/>
                </p:nvGrpSpPr>
                <p:grpSpPr>
                  <a:xfrm>
                    <a:off x="881802" y="1980837"/>
                    <a:ext cx="907041" cy="323713"/>
                    <a:chOff x="881802" y="1980837"/>
                    <a:chExt cx="907041" cy="323713"/>
                  </a:xfrm>
                </p:grpSpPr>
                <p:sp>
                  <p:nvSpPr>
                    <p:cNvPr id="47" name="Can 46"/>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48" name="Can 47"/>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49" name="Can 48"/>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sp>
                <p:nvSpPr>
                  <p:cNvPr id="42" name="Rectangle 41"/>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128GB RAM</a:t>
                    </a:r>
                  </a:p>
                </p:txBody>
              </p:sp>
              <p:sp>
                <p:nvSpPr>
                  <p:cNvPr id="43" name="Rectangle 42"/>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16TB disk</a:t>
                    </a:r>
                  </a:p>
                </p:txBody>
              </p:sp>
              <p:sp>
                <p:nvSpPr>
                  <p:cNvPr id="44" name="Rectangle 43"/>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45" name="Rectangle 44"/>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46" name="Rectangle 45"/>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 cores</a:t>
                    </a:r>
                  </a:p>
                </p:txBody>
              </p:sp>
            </p:grpSp>
          </p:grpSp>
          <p:sp>
            <p:nvSpPr>
              <p:cNvPr id="38" name="Rectangle 37"/>
              <p:cNvSpPr/>
              <p:nvPr/>
            </p:nvSpPr>
            <p:spPr bwMode="auto">
              <a:xfrm>
                <a:off x="6590370" y="3047274"/>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2000" b="1" kern="0" dirty="0">
                    <a:solidFill>
                      <a:schemeClr val="bg1">
                        <a:lumMod val="85000"/>
                      </a:schemeClr>
                    </a:solidFill>
                    <a:cs typeface="Century Gothic"/>
                  </a:rPr>
                  <a:t>Compute Node</a:t>
                </a:r>
              </a:p>
            </p:txBody>
          </p:sp>
        </p:grpSp>
        <p:grpSp>
          <p:nvGrpSpPr>
            <p:cNvPr id="50" name="Group 49"/>
            <p:cNvGrpSpPr/>
            <p:nvPr/>
          </p:nvGrpSpPr>
          <p:grpSpPr>
            <a:xfrm>
              <a:off x="7685154" y="3071064"/>
              <a:ext cx="858564" cy="680533"/>
              <a:chOff x="7853748" y="3040096"/>
              <a:chExt cx="858564" cy="680533"/>
            </a:xfrm>
          </p:grpSpPr>
          <p:grpSp>
            <p:nvGrpSpPr>
              <p:cNvPr id="51" name="Group 50"/>
              <p:cNvGrpSpPr/>
              <p:nvPr/>
            </p:nvGrpSpPr>
            <p:grpSpPr>
              <a:xfrm>
                <a:off x="7853748" y="3040096"/>
                <a:ext cx="854908" cy="680533"/>
                <a:chOff x="787156" y="3824909"/>
                <a:chExt cx="1283034" cy="1021334"/>
              </a:xfrm>
            </p:grpSpPr>
            <p:sp>
              <p:nvSpPr>
                <p:cNvPr id="53" name="Rectangle 52"/>
                <p:cNvSpPr/>
                <p:nvPr/>
              </p:nvSpPr>
              <p:spPr bwMode="auto">
                <a:xfrm>
                  <a:off x="787156" y="3824909"/>
                  <a:ext cx="1283034" cy="1021334"/>
                </a:xfrm>
                <a:prstGeom prst="rect">
                  <a:avLst/>
                </a:prstGeom>
                <a:gradFill rotWithShape="1">
                  <a:gsLst>
                    <a:gs pos="0">
                      <a:srgbClr val="005A84">
                        <a:lumMod val="50000"/>
                        <a:alpha val="59000"/>
                      </a:srgbClr>
                    </a:gs>
                    <a:gs pos="80000">
                      <a:srgbClr val="005A84">
                        <a:alpha val="60000"/>
                      </a:srgbClr>
                    </a:gs>
                    <a:gs pos="100000">
                      <a:srgbClr val="005A84">
                        <a:alpha val="61000"/>
                      </a:srgbClr>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nvGrpSpPr>
                <p:cNvPr id="54" name="Group 53"/>
                <p:cNvGrpSpPr/>
                <p:nvPr/>
              </p:nvGrpSpPr>
              <p:grpSpPr>
                <a:xfrm>
                  <a:off x="848783" y="3905250"/>
                  <a:ext cx="1126067" cy="856750"/>
                  <a:chOff x="753533" y="1447800"/>
                  <a:chExt cx="1126067" cy="856750"/>
                </a:xfrm>
              </p:grpSpPr>
              <p:grpSp>
                <p:nvGrpSpPr>
                  <p:cNvPr id="55" name="Group 54"/>
                  <p:cNvGrpSpPr/>
                  <p:nvPr/>
                </p:nvGrpSpPr>
                <p:grpSpPr>
                  <a:xfrm>
                    <a:off x="881802" y="1980837"/>
                    <a:ext cx="907041" cy="323713"/>
                    <a:chOff x="881802" y="1980837"/>
                    <a:chExt cx="907041" cy="323713"/>
                  </a:xfrm>
                </p:grpSpPr>
                <p:sp>
                  <p:nvSpPr>
                    <p:cNvPr id="61" name="Can 60"/>
                    <p:cNvSpPr/>
                    <p:nvPr/>
                  </p:nvSpPr>
                  <p:spPr bwMode="auto">
                    <a:xfrm>
                      <a:off x="881802" y="1990293"/>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62" name="Can 61"/>
                    <p:cNvSpPr/>
                    <p:nvPr/>
                  </p:nvSpPr>
                  <p:spPr bwMode="auto">
                    <a:xfrm>
                      <a:off x="1230585" y="1985565"/>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sp>
                  <p:nvSpPr>
                    <p:cNvPr id="63" name="Can 62"/>
                    <p:cNvSpPr/>
                    <p:nvPr/>
                  </p:nvSpPr>
                  <p:spPr bwMode="auto">
                    <a:xfrm>
                      <a:off x="1579368" y="1980837"/>
                      <a:ext cx="209475" cy="314257"/>
                    </a:xfrm>
                    <a:prstGeom prst="can">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2800" b="1" kern="0" dirty="0">
                        <a:solidFill>
                          <a:schemeClr val="bg1">
                            <a:lumMod val="85000"/>
                          </a:schemeClr>
                        </a:solidFill>
                        <a:cs typeface="Century Gothic"/>
                      </a:endParaRPr>
                    </a:p>
                  </p:txBody>
                </p:sp>
              </p:grpSp>
              <p:sp>
                <p:nvSpPr>
                  <p:cNvPr id="56" name="Rectangle 55"/>
                  <p:cNvSpPr/>
                  <p:nvPr/>
                </p:nvSpPr>
                <p:spPr bwMode="auto">
                  <a:xfrm>
                    <a:off x="753533" y="1447800"/>
                    <a:ext cx="1126067" cy="1439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128GB RAM</a:t>
                    </a:r>
                  </a:p>
                </p:txBody>
              </p:sp>
              <p:sp>
                <p:nvSpPr>
                  <p:cNvPr id="57" name="Rectangle 56"/>
                  <p:cNvSpPr/>
                  <p:nvPr/>
                </p:nvSpPr>
                <p:spPr bwMode="auto">
                  <a:xfrm>
                    <a:off x="888999" y="2089150"/>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16TB disk</a:t>
                    </a:r>
                  </a:p>
                </p:txBody>
              </p:sp>
              <p:sp>
                <p:nvSpPr>
                  <p:cNvPr id="58" name="Rectangle 57"/>
                  <p:cNvSpPr/>
                  <p:nvPr/>
                </p:nvSpPr>
                <p:spPr bwMode="auto">
                  <a:xfrm>
                    <a:off x="772583" y="1718738"/>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59" name="Rectangle 58"/>
                  <p:cNvSpPr/>
                  <p:nvPr/>
                </p:nvSpPr>
                <p:spPr bwMode="auto">
                  <a:xfrm>
                    <a:off x="1536699" y="1710271"/>
                    <a:ext cx="338667" cy="118533"/>
                  </a:xfrm>
                  <a:prstGeom prst="rect">
                    <a:avLst/>
                  </a:prstGeom>
                  <a:gradFill rotWithShape="1">
                    <a:gsLst>
                      <a:gs pos="0">
                        <a:srgbClr val="005A84">
                          <a:lumMod val="50000"/>
                        </a:srgbClr>
                      </a:gs>
                      <a:gs pos="80000">
                        <a:srgbClr val="005A84"/>
                      </a:gs>
                      <a:gs pos="100000">
                        <a:srgbClr val="005A84"/>
                      </a:gs>
                    </a:gsLst>
                    <a:lin ang="16200000" scaled="0"/>
                  </a:gra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endParaRPr lang="en-US" sz="900" b="1" kern="0" dirty="0">
                      <a:solidFill>
                        <a:schemeClr val="bg1">
                          <a:lumMod val="85000"/>
                        </a:schemeClr>
                      </a:solidFill>
                      <a:cs typeface="Century Gothic"/>
                    </a:endParaRPr>
                  </a:p>
                </p:txBody>
              </p:sp>
              <p:sp>
                <p:nvSpPr>
                  <p:cNvPr id="60" name="Rectangle 59"/>
                  <p:cNvSpPr/>
                  <p:nvPr/>
                </p:nvSpPr>
                <p:spPr bwMode="auto">
                  <a:xfrm>
                    <a:off x="859365" y="1703917"/>
                    <a:ext cx="912285" cy="136040"/>
                  </a:xfrm>
                  <a:prstGeom prst="rect">
                    <a:avLst/>
                  </a:prstGeom>
                  <a:gradFill rotWithShape="1">
                    <a:gsLst>
                      <a:gs pos="0">
                        <a:srgbClr val="005A84">
                          <a:lumMod val="50000"/>
                          <a:alpha val="51000"/>
                        </a:srgbClr>
                      </a:gs>
                      <a:gs pos="80000">
                        <a:srgbClr val="005A84">
                          <a:alpha val="47000"/>
                        </a:srgbClr>
                      </a:gs>
                      <a:gs pos="100000">
                        <a:srgbClr val="005A84">
                          <a:alpha val="19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900" b="1" kern="0" dirty="0">
                        <a:solidFill>
                          <a:schemeClr val="bg1">
                            <a:lumMod val="85000"/>
                          </a:schemeClr>
                        </a:solidFill>
                        <a:cs typeface="Century Gothic"/>
                      </a:rPr>
                      <a:t>16 cores</a:t>
                    </a:r>
                  </a:p>
                </p:txBody>
              </p:sp>
            </p:grpSp>
          </p:grpSp>
          <p:sp>
            <p:nvSpPr>
              <p:cNvPr id="52" name="Rectangle 51"/>
              <p:cNvSpPr/>
              <p:nvPr/>
            </p:nvSpPr>
            <p:spPr bwMode="auto">
              <a:xfrm>
                <a:off x="7854378" y="3047274"/>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2000" b="1" kern="0" dirty="0">
                    <a:solidFill>
                      <a:schemeClr val="bg1">
                        <a:lumMod val="85000"/>
                      </a:schemeClr>
                    </a:solidFill>
                    <a:cs typeface="Century Gothic"/>
                  </a:rPr>
                  <a:t>Compute Node</a:t>
                </a:r>
              </a:p>
            </p:txBody>
          </p:sp>
        </p:grpSp>
        <p:sp>
          <p:nvSpPr>
            <p:cNvPr id="64" name="Rectangle 63"/>
            <p:cNvSpPr/>
            <p:nvPr/>
          </p:nvSpPr>
          <p:spPr bwMode="auto">
            <a:xfrm>
              <a:off x="6421776" y="1810985"/>
              <a:ext cx="857934" cy="667281"/>
            </a:xfrm>
            <a:prstGeom prst="rect">
              <a:avLst/>
            </a:prstGeom>
            <a:solidFill>
              <a:srgbClr val="005A84">
                <a:alpha val="52000"/>
              </a:srgbClr>
            </a:solidFill>
            <a:ln w="9525" cap="flat" cmpd="sng" algn="ctr">
              <a:solidFill>
                <a:srgbClr val="005A84"/>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76">
                <a:defRPr/>
              </a:pPr>
              <a:r>
                <a:rPr lang="en-US" sz="2000" b="1" kern="0" dirty="0" smtClean="0">
                  <a:solidFill>
                    <a:schemeClr val="bg1">
                      <a:lumMod val="85000"/>
                    </a:schemeClr>
                  </a:solidFill>
                  <a:cs typeface="Century Gothic"/>
                </a:rPr>
                <a:t>Leader Node</a:t>
              </a:r>
              <a:endParaRPr lang="en-US" sz="2000" b="1" kern="0" dirty="0">
                <a:solidFill>
                  <a:schemeClr val="bg1">
                    <a:lumMod val="85000"/>
                  </a:schemeClr>
                </a:solidFill>
                <a:cs typeface="Century Gothic"/>
              </a:endParaRPr>
            </a:p>
          </p:txBody>
        </p:sp>
      </p:grpSp>
    </p:spTree>
    <p:extLst>
      <p:ext uri="{BB962C8B-B14F-4D97-AF65-F5344CB8AC3E}">
        <p14:creationId xmlns:p14="http://schemas.microsoft.com/office/powerpoint/2010/main" val="1610452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xmlns="">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xmlns="">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xmlns="">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xmlns="">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54CDC363D4C7D4EBB3A69D569C8AB36" ma:contentTypeVersion="8658" ma:contentTypeDescription="Create a new document." ma:contentTypeScope="" ma:versionID="c75ccfbee020ac77090c4b796949577a">
  <xsd:schema xmlns:xsd="http://www.w3.org/2001/XMLSchema" xmlns:xs="http://www.w3.org/2001/XMLSchema" xmlns:p="http://schemas.microsoft.com/office/2006/metadata/properties" xmlns:ns1="http://schemas.microsoft.com/sharepoint/v3" xmlns:ns2="http://schemas.microsoft.com/sharepoint/v4" xmlns:ns3="f722fc96-632c-4129-89ec-659fe9b2d935" xmlns:ns5="0fa36ca0-d835-402f-b584-ba5264374bf4" targetNamespace="http://schemas.microsoft.com/office/2006/metadata/properties" ma:root="true" ma:fieldsID="a83b3e875b87051c1f5ddf8eca7904c6" ns1:_="" ns2:_="" ns3:_="" ns5:_="">
    <xsd:import namespace="http://schemas.microsoft.com/sharepoint/v3"/>
    <xsd:import namespace="http://schemas.microsoft.com/sharepoint/v4"/>
    <xsd:import namespace="f722fc96-632c-4129-89ec-659fe9b2d935"/>
    <xsd:import namespace="0fa36ca0-d835-402f-b584-ba5264374bf4"/>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EmailHeaders" minOccurs="0"/>
                <xsd:element ref="ns3:_dlc_DocId" minOccurs="0"/>
                <xsd:element ref="ns3:_dlc_DocIdUrl" minOccurs="0"/>
                <xsd:element ref="ns3:_dlc_DocIdPersistId" minOccurs="0"/>
                <xsd:element ref="ns5:Platform"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mailSender" ma:index="8" nillable="true" ma:displayName="E-Mail Sender" ma:hidden="true" ma:internalName="EmailSender">
      <xsd:simpleType>
        <xsd:restriction base="dms:Note">
          <xsd:maxLength value="255"/>
        </xsd:restriction>
      </xsd:simpleType>
    </xsd:element>
    <xsd:element name="EmailTo" ma:index="9" nillable="true" ma:displayName="E-Mail To" ma:hidden="true" ma:internalName="EmailTo">
      <xsd:simpleType>
        <xsd:restriction base="dms:Note">
          <xsd:maxLength value="255"/>
        </xsd:restriction>
      </xsd:simpleType>
    </xsd:element>
    <xsd:element name="EmailCc" ma:index="10" nillable="true" ma:displayName="E-Mail Cc" ma:hidden="true" ma:internalName="EmailCc">
      <xsd:simpleType>
        <xsd:restriction base="dms:Note">
          <xsd:maxLength value="255"/>
        </xsd:restriction>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EmailHeaders" ma:index="13" nillable="true" ma:displayName="" ma:description="" ma:hidden="true" ma:internalName="EmailHeaders">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722fc96-632c-4129-89ec-659fe9b2d935" elementFormDefault="qualified">
    <xsd:import namespace="http://schemas.microsoft.com/office/2006/documentManagement/types"/>
    <xsd:import namespace="http://schemas.microsoft.com/office/infopath/2007/PartnerControls"/>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a36ca0-d835-402f-b584-ba5264374bf4" elementFormDefault="qualified">
    <xsd:import namespace="http://schemas.microsoft.com/office/2006/documentManagement/types"/>
    <xsd:import namespace="http://schemas.microsoft.com/office/infopath/2007/PartnerControls"/>
    <xsd:element name="Platform" ma:index="18" nillable="true" ma:displayName="Platform" ma:default="MicroStrategy" ma:internalName="Platform">
      <xsd:complexType>
        <xsd:complexContent>
          <xsd:extension base="dms:MultiChoiceFillIn">
            <xsd:sequence>
              <xsd:element name="Value" maxOccurs="unbounded" minOccurs="0" nillable="true">
                <xsd:simpleType>
                  <xsd:union memberTypes="dms:Text">
                    <xsd:simpleType>
                      <xsd:restriction base="dms:Choice">
                        <xsd:enumeration value="MicroStrategy"/>
                        <xsd:enumeration value="Teradata"/>
                      </xsd:restriction>
                    </xsd:simpleType>
                  </xsd:un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17"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EmailTo xmlns="http://schemas.microsoft.com/sharepoint/v3" xsi:nil="true"/>
    <EmailHeaders xmlns="http://schemas.microsoft.com/sharepoint/v4" xsi:nil="true"/>
    <EmailSender xmlns="http://schemas.microsoft.com/sharepoint/v3" xsi:nil="true"/>
    <EmailFrom xmlns="http://schemas.microsoft.com/sharepoint/v3" xsi:nil="true"/>
    <EmailSubject xmlns="http://schemas.microsoft.com/sharepoint/v3" xsi:nil="true"/>
    <EmailCc xmlns="http://schemas.microsoft.com/sharepoint/v3" xsi:nil="true"/>
    <Platform xmlns="0fa36ca0-d835-402f-b584-ba5264374bf4">
      <Value>MicroStrategy</Value>
    </Platform>
    <_dlc_DocId xmlns="f722fc96-632c-4129-89ec-659fe9b2d935">ZJQE7NE326U3-15-8959</_dlc_DocId>
    <_dlc_DocIdUrl xmlns="f722fc96-632c-4129-89ec-659fe9b2d935">
      <Url>http://departments.rjr.com/sites/IM/SiteDirectory/busint/_layouts/DocIdRedir.aspx?ID=ZJQE7NE326U3-15-8959</Url>
      <Description>ZJQE7NE326U3-15-8959</Description>
    </_dlc_DocIdUrl>
  </documentManagement>
</p:properties>
</file>

<file path=customXml/itemProps1.xml><?xml version="1.0" encoding="utf-8"?>
<ds:datastoreItem xmlns:ds="http://schemas.openxmlformats.org/officeDocument/2006/customXml" ds:itemID="{92EA2EF4-3FD8-4D71-A7F2-0A26E330467C}"/>
</file>

<file path=customXml/itemProps2.xml><?xml version="1.0" encoding="utf-8"?>
<ds:datastoreItem xmlns:ds="http://schemas.openxmlformats.org/officeDocument/2006/customXml" ds:itemID="{705B35A6-8B52-46A5-AE45-B98C6459DC10}"/>
</file>

<file path=customXml/itemProps3.xml><?xml version="1.0" encoding="utf-8"?>
<ds:datastoreItem xmlns:ds="http://schemas.openxmlformats.org/officeDocument/2006/customXml" ds:itemID="{E8167805-3941-472B-AFC7-25D6133EECB1}"/>
</file>

<file path=customXml/itemProps4.xml><?xml version="1.0" encoding="utf-8"?>
<ds:datastoreItem xmlns:ds="http://schemas.openxmlformats.org/officeDocument/2006/customXml" ds:itemID="{C597C89A-FD0C-431E-81F6-90225B937683}"/>
</file>

<file path=docProps/app.xml><?xml version="1.0" encoding="utf-8"?>
<Properties xmlns="http://schemas.openxmlformats.org/officeDocument/2006/extended-properties" xmlns:vt="http://schemas.openxmlformats.org/officeDocument/2006/docPropsVTypes">
  <Template>Berlin</Template>
  <TotalTime>1591</TotalTime>
  <Words>3960</Words>
  <Application>Microsoft Office PowerPoint</Application>
  <PresentationFormat>On-screen Show (16:9)</PresentationFormat>
  <Paragraphs>1250</Paragraphs>
  <Slides>54</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Arial</vt:lpstr>
      <vt:lpstr>Calibri</vt:lpstr>
      <vt:lpstr>Century Gothic</vt:lpstr>
      <vt:lpstr>Consolas</vt:lpstr>
      <vt:lpstr>Courier New</vt:lpstr>
      <vt:lpstr>Helvetica Neue</vt:lpstr>
      <vt:lpstr>Lucida Console</vt:lpstr>
      <vt:lpstr>Open Sans</vt:lpstr>
      <vt:lpstr>黑体</vt:lpstr>
      <vt:lpstr>Times New Roman</vt:lpstr>
      <vt:lpstr>DeckTemplate-AWS</vt:lpstr>
      <vt:lpstr>PowerPoint Presentation</vt:lpstr>
      <vt:lpstr>Deep Dive Overview</vt:lpstr>
      <vt:lpstr>Amazon Redshift History &amp; Development</vt:lpstr>
      <vt:lpstr>PowerPoint Presentation</vt:lpstr>
      <vt:lpstr>PowerPoint Presentation</vt:lpstr>
      <vt:lpstr>Amazon Redshift Cluster Architecture</vt:lpstr>
      <vt:lpstr>Amazon Redshift Cluster Architecture</vt:lpstr>
      <vt:lpstr>Compute &amp; Leader Node Components</vt:lpstr>
      <vt:lpstr>PowerPoint Presentation</vt:lpstr>
      <vt:lpstr>PowerPoint Presentation</vt:lpstr>
      <vt:lpstr>PowerPoint Presentation</vt:lpstr>
      <vt:lpstr>Concepts &amp; Terminology</vt:lpstr>
      <vt:lpstr>Designed for I/O Reduction</vt:lpstr>
      <vt:lpstr>Designed for I/O Reduction</vt:lpstr>
      <vt:lpstr>Designed for I/O Reduction</vt:lpstr>
      <vt:lpstr>Designed for I/O Reduction</vt:lpstr>
      <vt:lpstr>Zone Maps</vt:lpstr>
      <vt:lpstr>Terminology and Concepts: Data Sorting</vt:lpstr>
      <vt:lpstr>Terminology and Concepts: Slices</vt:lpstr>
      <vt:lpstr>Data Distribution</vt:lpstr>
      <vt:lpstr>Data Distribution: Example</vt:lpstr>
      <vt:lpstr>Data Distribution: EVEN Example</vt:lpstr>
      <vt:lpstr>Data Distribution: KEY Example #1</vt:lpstr>
      <vt:lpstr>Data Distribution: KEY Example #2</vt:lpstr>
      <vt:lpstr>Data Distribution: ALL Example</vt:lpstr>
      <vt:lpstr>Terminology and Concepts: Data Distribution</vt:lpstr>
      <vt:lpstr>Storage Deep Dive</vt:lpstr>
      <vt:lpstr>Storage Deep Dive: Disks</vt:lpstr>
      <vt:lpstr>Storage Deep Dive: Blocks</vt:lpstr>
      <vt:lpstr>Storage Deep Dive: Columns</vt:lpstr>
      <vt:lpstr>Block Properties: Design Considerations</vt:lpstr>
      <vt:lpstr>Column Properties: Design Considerations</vt:lpstr>
      <vt:lpstr>Query Lifecycle</vt:lpstr>
      <vt:lpstr>Terminology and Concepts: Slices</vt:lpstr>
      <vt:lpstr>PowerPoint Presentation</vt:lpstr>
      <vt:lpstr>Query Execution Terminology</vt:lpstr>
      <vt:lpstr>Visualizing Streams, Segments, and Steps</vt:lpstr>
      <vt:lpstr>Query Lifecycle</vt:lpstr>
      <vt:lpstr>Query Execution Deep Dive: Leader Node</vt:lpstr>
      <vt:lpstr>Query Execution Deep Dive: Compute Nodes</vt:lpstr>
      <vt:lpstr>Visualizing Streams, Segments, and Steps</vt:lpstr>
      <vt:lpstr>Query Execution</vt:lpstr>
      <vt:lpstr>Design considerations for Redshift slices</vt:lpstr>
      <vt:lpstr>Design considerations for Amazon Redshift slices</vt:lpstr>
      <vt:lpstr>Data Preparation for Redshift COPY</vt:lpstr>
      <vt:lpstr>Open source tools</vt:lpstr>
      <vt:lpstr>New &amp; Upcoming Features</vt:lpstr>
      <vt:lpstr>Recently Released Features</vt:lpstr>
      <vt:lpstr>Recently Released Features</vt:lpstr>
      <vt:lpstr>Query Monitoring Rules</vt:lpstr>
      <vt:lpstr>IAM Authentication</vt:lpstr>
      <vt:lpstr>PowerPoint Presentation</vt:lpstr>
      <vt:lpstr>Amazon Redshift Spectrum  Run SQL queries directly against data in S3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Dalton, Peter</cp:lastModifiedBy>
  <cp:revision>72</cp:revision>
  <dcterms:created xsi:type="dcterms:W3CDTF">2015-11-23T23:45:57Z</dcterms:created>
  <dcterms:modified xsi:type="dcterms:W3CDTF">2017-09-26T13:10:15Z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0x010100654CDC363D4C7D4EBB3A69D569C8AB36</vt:lpwstr>
  </property>
  <property fmtid="{D5CDD505-2E9C-101B-9397-08002B2CF9AE}" pid="3" name="_dlc_DocIdItemGuid">
    <vt:lpwstr>8c037282-b39a-43f6-bab8-e490557121e0</vt:lpwstr>
  </property>
</Properties>
</file>