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67" r:id="rId5"/>
    <p:sldId id="268" r:id="rId6"/>
    <p:sldId id="269" r:id="rId7"/>
    <p:sldId id="270" r:id="rId8"/>
    <p:sldId id="271" r:id="rId9"/>
    <p:sldId id="272" r:id="rId10"/>
    <p:sldId id="273" r:id="rId11"/>
    <p:sldId id="274" r:id="rId12"/>
    <p:sldId id="259" r:id="rId13"/>
    <p:sldId id="260" r:id="rId14"/>
    <p:sldId id="261" r:id="rId15"/>
    <p:sldId id="262" r:id="rId16"/>
    <p:sldId id="263" r:id="rId17"/>
    <p:sldId id="264" r:id="rId18"/>
    <p:sldId id="265" r:id="rId19"/>
    <p:sldId id="266"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05E5F6-922F-4F95-A786-A4CCDF92DFB1}" v="14" dt="2019-10-20T01:29:03.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79"/>
  </p:normalViewPr>
  <p:slideViewPr>
    <p:cSldViewPr snapToGrid="0" snapToObjects="1">
      <p:cViewPr varScale="1">
        <p:scale>
          <a:sx n="118" d="100"/>
          <a:sy n="118" d="100"/>
        </p:scale>
        <p:origin x="173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oom, Brandon" userId="61c071b3-5620-40e0-b15a-e0617963535f" providerId="ADAL" clId="{0C05E5F6-922F-4F95-A786-A4CCDF92DFB1}"/>
    <pc:docChg chg="undo custSel modSld">
      <pc:chgData name="Croom, Brandon" userId="61c071b3-5620-40e0-b15a-e0617963535f" providerId="ADAL" clId="{0C05E5F6-922F-4F95-A786-A4CCDF92DFB1}" dt="2019-10-20T01:29:03.566" v="1613" actId="207"/>
      <pc:docMkLst>
        <pc:docMk/>
      </pc:docMkLst>
      <pc:sldChg chg="modSp">
        <pc:chgData name="Croom, Brandon" userId="61c071b3-5620-40e0-b15a-e0617963535f" providerId="ADAL" clId="{0C05E5F6-922F-4F95-A786-A4CCDF92DFB1}" dt="2019-10-19T20:06:05.928" v="484" actId="20577"/>
        <pc:sldMkLst>
          <pc:docMk/>
          <pc:sldMk cId="1677321490" sldId="256"/>
        </pc:sldMkLst>
        <pc:spChg chg="mod">
          <ac:chgData name="Croom, Brandon" userId="61c071b3-5620-40e0-b15a-e0617963535f" providerId="ADAL" clId="{0C05E5F6-922F-4F95-A786-A4CCDF92DFB1}" dt="2019-10-19T20:06:05.928" v="484" actId="20577"/>
          <ac:spMkLst>
            <pc:docMk/>
            <pc:sldMk cId="1677321490" sldId="256"/>
            <ac:spMk id="2" creationId="{00000000-0000-0000-0000-000000000000}"/>
          </ac:spMkLst>
        </pc:spChg>
        <pc:spChg chg="mod">
          <ac:chgData name="Croom, Brandon" userId="61c071b3-5620-40e0-b15a-e0617963535f" providerId="ADAL" clId="{0C05E5F6-922F-4F95-A786-A4CCDF92DFB1}" dt="2019-10-19T20:02:11.288" v="156" actId="20577"/>
          <ac:spMkLst>
            <pc:docMk/>
            <pc:sldMk cId="1677321490" sldId="256"/>
            <ac:spMk id="3" creationId="{00000000-0000-0000-0000-000000000000}"/>
          </ac:spMkLst>
        </pc:spChg>
      </pc:sldChg>
      <pc:sldChg chg="modSp">
        <pc:chgData name="Croom, Brandon" userId="61c071b3-5620-40e0-b15a-e0617963535f" providerId="ADAL" clId="{0C05E5F6-922F-4F95-A786-A4CCDF92DFB1}" dt="2019-10-20T01:15:17.675" v="1597" actId="20577"/>
        <pc:sldMkLst>
          <pc:docMk/>
          <pc:sldMk cId="724448261" sldId="257"/>
        </pc:sldMkLst>
        <pc:spChg chg="mod">
          <ac:chgData name="Croom, Brandon" userId="61c071b3-5620-40e0-b15a-e0617963535f" providerId="ADAL" clId="{0C05E5F6-922F-4F95-A786-A4CCDF92DFB1}" dt="2019-10-20T01:14:34.717" v="1564" actId="20577"/>
          <ac:spMkLst>
            <pc:docMk/>
            <pc:sldMk cId="724448261" sldId="257"/>
            <ac:spMk id="2" creationId="{00000000-0000-0000-0000-000000000000}"/>
          </ac:spMkLst>
        </pc:spChg>
        <pc:spChg chg="mod">
          <ac:chgData name="Croom, Brandon" userId="61c071b3-5620-40e0-b15a-e0617963535f" providerId="ADAL" clId="{0C05E5F6-922F-4F95-A786-A4CCDF92DFB1}" dt="2019-10-20T01:15:17.675" v="1597" actId="20577"/>
          <ac:spMkLst>
            <pc:docMk/>
            <pc:sldMk cId="724448261" sldId="257"/>
            <ac:spMk id="3" creationId="{00000000-0000-0000-0000-000000000000}"/>
          </ac:spMkLst>
        </pc:spChg>
      </pc:sldChg>
      <pc:sldChg chg="modSp">
        <pc:chgData name="Croom, Brandon" userId="61c071b3-5620-40e0-b15a-e0617963535f" providerId="ADAL" clId="{0C05E5F6-922F-4F95-A786-A4CCDF92DFB1}" dt="2019-10-19T20:17:06.384" v="1266" actId="20577"/>
        <pc:sldMkLst>
          <pc:docMk/>
          <pc:sldMk cId="1881417302" sldId="258"/>
        </pc:sldMkLst>
        <pc:spChg chg="mod">
          <ac:chgData name="Croom, Brandon" userId="61c071b3-5620-40e0-b15a-e0617963535f" providerId="ADAL" clId="{0C05E5F6-922F-4F95-A786-A4CCDF92DFB1}" dt="2019-10-19T20:08:24.380" v="794" actId="20577"/>
          <ac:spMkLst>
            <pc:docMk/>
            <pc:sldMk cId="1881417302" sldId="258"/>
            <ac:spMk id="2" creationId="{00000000-0000-0000-0000-000000000000}"/>
          </ac:spMkLst>
        </pc:spChg>
        <pc:spChg chg="mod">
          <ac:chgData name="Croom, Brandon" userId="61c071b3-5620-40e0-b15a-e0617963535f" providerId="ADAL" clId="{0C05E5F6-922F-4F95-A786-A4CCDF92DFB1}" dt="2019-10-19T20:17:06.384" v="1266" actId="20577"/>
          <ac:spMkLst>
            <pc:docMk/>
            <pc:sldMk cId="1881417302" sldId="258"/>
            <ac:spMk id="3" creationId="{00000000-0000-0000-0000-000000000000}"/>
          </ac:spMkLst>
        </pc:spChg>
      </pc:sldChg>
      <pc:sldChg chg="modSp modNotesTx">
        <pc:chgData name="Croom, Brandon" userId="61c071b3-5620-40e0-b15a-e0617963535f" providerId="ADAL" clId="{0C05E5F6-922F-4F95-A786-A4CCDF92DFB1}" dt="2019-10-19T20:19:26.137" v="1563" actId="20577"/>
        <pc:sldMkLst>
          <pc:docMk/>
          <pc:sldMk cId="273623629" sldId="267"/>
        </pc:sldMkLst>
        <pc:spChg chg="mod">
          <ac:chgData name="Croom, Brandon" userId="61c071b3-5620-40e0-b15a-e0617963535f" providerId="ADAL" clId="{0C05E5F6-922F-4F95-A786-A4CCDF92DFB1}" dt="2019-10-19T20:08:44.279" v="843" actId="20577"/>
          <ac:spMkLst>
            <pc:docMk/>
            <pc:sldMk cId="273623629" sldId="267"/>
            <ac:spMk id="2" creationId="{00000000-0000-0000-0000-000000000000}"/>
          </ac:spMkLst>
        </pc:spChg>
        <pc:spChg chg="mod">
          <ac:chgData name="Croom, Brandon" userId="61c071b3-5620-40e0-b15a-e0617963535f" providerId="ADAL" clId="{0C05E5F6-922F-4F95-A786-A4CCDF92DFB1}" dt="2019-10-19T20:17:53.502" v="1279" actId="20577"/>
          <ac:spMkLst>
            <pc:docMk/>
            <pc:sldMk cId="273623629" sldId="267"/>
            <ac:spMk id="3" creationId="{00000000-0000-0000-0000-000000000000}"/>
          </ac:spMkLst>
        </pc:spChg>
      </pc:sldChg>
      <pc:sldChg chg="modSp">
        <pc:chgData name="Croom, Brandon" userId="61c071b3-5620-40e0-b15a-e0617963535f" providerId="ADAL" clId="{0C05E5F6-922F-4F95-A786-A4CCDF92DFB1}" dt="2019-10-19T20:14:56.976" v="1240" actId="20577"/>
        <pc:sldMkLst>
          <pc:docMk/>
          <pc:sldMk cId="1029844376" sldId="268"/>
        </pc:sldMkLst>
        <pc:spChg chg="mod">
          <ac:chgData name="Croom, Brandon" userId="61c071b3-5620-40e0-b15a-e0617963535f" providerId="ADAL" clId="{0C05E5F6-922F-4F95-A786-A4CCDF92DFB1}" dt="2019-10-19T20:10:41.281" v="955" actId="20577"/>
          <ac:spMkLst>
            <pc:docMk/>
            <pc:sldMk cId="1029844376" sldId="268"/>
            <ac:spMk id="2" creationId="{00000000-0000-0000-0000-000000000000}"/>
          </ac:spMkLst>
        </pc:spChg>
        <pc:spChg chg="mod">
          <ac:chgData name="Croom, Brandon" userId="61c071b3-5620-40e0-b15a-e0617963535f" providerId="ADAL" clId="{0C05E5F6-922F-4F95-A786-A4CCDF92DFB1}" dt="2019-10-19T20:14:56.976" v="1240" actId="20577"/>
          <ac:spMkLst>
            <pc:docMk/>
            <pc:sldMk cId="1029844376" sldId="268"/>
            <ac:spMk id="3" creationId="{00000000-0000-0000-0000-000000000000}"/>
          </ac:spMkLst>
        </pc:spChg>
      </pc:sldChg>
      <pc:sldChg chg="addSp delSp modSp">
        <pc:chgData name="Croom, Brandon" userId="61c071b3-5620-40e0-b15a-e0617963535f" providerId="ADAL" clId="{0C05E5F6-922F-4F95-A786-A4CCDF92DFB1}" dt="2019-10-20T01:26:37.663" v="1602" actId="14100"/>
        <pc:sldMkLst>
          <pc:docMk/>
          <pc:sldMk cId="2023716259" sldId="269"/>
        </pc:sldMkLst>
        <pc:spChg chg="mod">
          <ac:chgData name="Croom, Brandon" userId="61c071b3-5620-40e0-b15a-e0617963535f" providerId="ADAL" clId="{0C05E5F6-922F-4F95-A786-A4CCDF92DFB1}" dt="2019-10-20T01:26:10.121" v="1598"/>
          <ac:spMkLst>
            <pc:docMk/>
            <pc:sldMk cId="2023716259" sldId="269"/>
            <ac:spMk id="2" creationId="{00000000-0000-0000-0000-000000000000}"/>
          </ac:spMkLst>
        </pc:spChg>
        <pc:spChg chg="del">
          <ac:chgData name="Croom, Brandon" userId="61c071b3-5620-40e0-b15a-e0617963535f" providerId="ADAL" clId="{0C05E5F6-922F-4F95-A786-A4CCDF92DFB1}" dt="2019-10-20T01:26:23.056" v="1599"/>
          <ac:spMkLst>
            <pc:docMk/>
            <pc:sldMk cId="2023716259" sldId="269"/>
            <ac:spMk id="3" creationId="{00000000-0000-0000-0000-000000000000}"/>
          </ac:spMkLst>
        </pc:spChg>
        <pc:picChg chg="add mod">
          <ac:chgData name="Croom, Brandon" userId="61c071b3-5620-40e0-b15a-e0617963535f" providerId="ADAL" clId="{0C05E5F6-922F-4F95-A786-A4CCDF92DFB1}" dt="2019-10-20T01:26:37.663" v="1602" actId="14100"/>
          <ac:picMkLst>
            <pc:docMk/>
            <pc:sldMk cId="2023716259" sldId="269"/>
            <ac:picMk id="5" creationId="{72F9FB8B-211F-4534-A969-2773A500C699}"/>
          </ac:picMkLst>
        </pc:picChg>
      </pc:sldChg>
      <pc:sldChg chg="modSp">
        <pc:chgData name="Croom, Brandon" userId="61c071b3-5620-40e0-b15a-e0617963535f" providerId="ADAL" clId="{0C05E5F6-922F-4F95-A786-A4CCDF92DFB1}" dt="2019-10-20T01:27:22.248" v="1605" actId="27636"/>
        <pc:sldMkLst>
          <pc:docMk/>
          <pc:sldMk cId="753163827" sldId="270"/>
        </pc:sldMkLst>
        <pc:spChg chg="mod">
          <ac:chgData name="Croom, Brandon" userId="61c071b3-5620-40e0-b15a-e0617963535f" providerId="ADAL" clId="{0C05E5F6-922F-4F95-A786-A4CCDF92DFB1}" dt="2019-10-20T01:27:09.242" v="1603"/>
          <ac:spMkLst>
            <pc:docMk/>
            <pc:sldMk cId="753163827" sldId="270"/>
            <ac:spMk id="2" creationId="{00000000-0000-0000-0000-000000000000}"/>
          </ac:spMkLst>
        </pc:spChg>
        <pc:spChg chg="mod">
          <ac:chgData name="Croom, Brandon" userId="61c071b3-5620-40e0-b15a-e0617963535f" providerId="ADAL" clId="{0C05E5F6-922F-4F95-A786-A4CCDF92DFB1}" dt="2019-10-20T01:27:22.248" v="1605" actId="27636"/>
          <ac:spMkLst>
            <pc:docMk/>
            <pc:sldMk cId="753163827" sldId="270"/>
            <ac:spMk id="3" creationId="{00000000-0000-0000-0000-000000000000}"/>
          </ac:spMkLst>
        </pc:spChg>
      </pc:sldChg>
      <pc:sldChg chg="modSp">
        <pc:chgData name="Croom, Brandon" userId="61c071b3-5620-40e0-b15a-e0617963535f" providerId="ADAL" clId="{0C05E5F6-922F-4F95-A786-A4CCDF92DFB1}" dt="2019-10-20T01:28:05.362" v="1609" actId="207"/>
        <pc:sldMkLst>
          <pc:docMk/>
          <pc:sldMk cId="1155824971" sldId="271"/>
        </pc:sldMkLst>
        <pc:spChg chg="mod">
          <ac:chgData name="Croom, Brandon" userId="61c071b3-5620-40e0-b15a-e0617963535f" providerId="ADAL" clId="{0C05E5F6-922F-4F95-A786-A4CCDF92DFB1}" dt="2019-10-20T01:27:43.953" v="1606"/>
          <ac:spMkLst>
            <pc:docMk/>
            <pc:sldMk cId="1155824971" sldId="271"/>
            <ac:spMk id="2" creationId="{00000000-0000-0000-0000-000000000000}"/>
          </ac:spMkLst>
        </pc:spChg>
        <pc:spChg chg="mod">
          <ac:chgData name="Croom, Brandon" userId="61c071b3-5620-40e0-b15a-e0617963535f" providerId="ADAL" clId="{0C05E5F6-922F-4F95-A786-A4CCDF92DFB1}" dt="2019-10-20T01:28:05.362" v="1609" actId="207"/>
          <ac:spMkLst>
            <pc:docMk/>
            <pc:sldMk cId="1155824971" sldId="271"/>
            <ac:spMk id="3" creationId="{00000000-0000-0000-0000-000000000000}"/>
          </ac:spMkLst>
        </pc:spChg>
      </pc:sldChg>
      <pc:sldChg chg="modSp">
        <pc:chgData name="Croom, Brandon" userId="61c071b3-5620-40e0-b15a-e0617963535f" providerId="ADAL" clId="{0C05E5F6-922F-4F95-A786-A4CCDF92DFB1}" dt="2019-10-20T01:29:03.566" v="1613" actId="207"/>
        <pc:sldMkLst>
          <pc:docMk/>
          <pc:sldMk cId="1960700482" sldId="272"/>
        </pc:sldMkLst>
        <pc:spChg chg="mod">
          <ac:chgData name="Croom, Brandon" userId="61c071b3-5620-40e0-b15a-e0617963535f" providerId="ADAL" clId="{0C05E5F6-922F-4F95-A786-A4CCDF92DFB1}" dt="2019-10-20T01:28:57.946" v="1612"/>
          <ac:spMkLst>
            <pc:docMk/>
            <pc:sldMk cId="1960700482" sldId="272"/>
            <ac:spMk id="2" creationId="{00000000-0000-0000-0000-000000000000}"/>
          </ac:spMkLst>
        </pc:spChg>
        <pc:spChg chg="mod">
          <ac:chgData name="Croom, Brandon" userId="61c071b3-5620-40e0-b15a-e0617963535f" providerId="ADAL" clId="{0C05E5F6-922F-4F95-A786-A4CCDF92DFB1}" dt="2019-10-20T01:29:03.566" v="1613" actId="207"/>
          <ac:spMkLst>
            <pc:docMk/>
            <pc:sldMk cId="1960700482" sldId="27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10/19/2019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a:p>
        </p:txBody>
      </p:sp>
    </p:spTree>
    <p:extLst>
      <p:ext uri="{BB962C8B-B14F-4D97-AF65-F5344CB8AC3E}">
        <p14:creationId xmlns:p14="http://schemas.microsoft.com/office/powerpoint/2010/main" val="248492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a:p>
        </p:txBody>
      </p:sp>
    </p:spTree>
    <p:extLst>
      <p:ext uri="{BB962C8B-B14F-4D97-AF65-F5344CB8AC3E}">
        <p14:creationId xmlns:p14="http://schemas.microsoft.com/office/powerpoint/2010/main" val="1035529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Scalability – can easily add new nodes </a:t>
            </a:r>
          </a:p>
          <a:p>
            <a:r>
              <a:rPr lang="en-US" dirty="0"/>
              <a:t>I/O load balancing – data is spread across nodes </a:t>
            </a:r>
          </a:p>
          <a:p>
            <a:r>
              <a:rPr lang="en-US" dirty="0"/>
              <a:t>Optimizer benefits – data spreading allows for quicker results from </a:t>
            </a:r>
            <a:r>
              <a:rPr lang="en-US"/>
              <a:t>database searches</a:t>
            </a:r>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a:p>
        </p:txBody>
      </p:sp>
    </p:spTree>
    <p:extLst>
      <p:ext uri="{BB962C8B-B14F-4D97-AF65-F5344CB8AC3E}">
        <p14:creationId xmlns:p14="http://schemas.microsoft.com/office/powerpoint/2010/main" val="398267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diagram above provides an illustration of an MPP architecture whereby a coordinating SMP server accepts user SQL statements, which are distributed across a number of independently running database servers that act together as a single clustered machine. Each node is a separate computer with its own CPUs, memory, and directly attached disk.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this solution, as data is loaded, a </a:t>
            </a:r>
            <a:r>
              <a:rPr lang="en-US" sz="1200" b="0" i="1" kern="1200" dirty="0">
                <a:solidFill>
                  <a:schemeClr val="tx1"/>
                </a:solidFill>
                <a:effectLst/>
                <a:latin typeface="+mn-lt"/>
                <a:ea typeface="+mn-ea"/>
                <a:cs typeface="+mn-cs"/>
              </a:rPr>
              <a:t>consistent hashing algorithm </a:t>
            </a:r>
            <a:r>
              <a:rPr lang="en-US" sz="1200" b="0" i="0" kern="1200" dirty="0">
                <a:solidFill>
                  <a:schemeClr val="tx1"/>
                </a:solidFill>
                <a:effectLst/>
                <a:latin typeface="+mn-lt"/>
                <a:ea typeface="+mn-ea"/>
                <a:cs typeface="+mn-cs"/>
              </a:rPr>
              <a:t>may be used to distribute the data evenly, which (if all goes well) will lead to a balanced distribution of work across the cluster. MPP architectures are an excellent solution for Data Warehouse and analytic platforms because queries can be broken into component parts, and executed in parallel across the servers with dramatic performance gains.</a:t>
            </a:r>
          </a:p>
          <a:p>
            <a:r>
              <a:rPr lang="en-US" sz="1200" b="0" i="0" kern="1200" dirty="0">
                <a:solidFill>
                  <a:schemeClr val="tx1"/>
                </a:solidFill>
                <a:effectLst/>
                <a:latin typeface="+mn-lt"/>
                <a:ea typeface="+mn-ea"/>
                <a:cs typeface="+mn-cs"/>
              </a:rPr>
              <a:t>However, unlike SMP systems, where data placement is automatic at the disk level, it’s critical to get this step right to maximize throughput and response times. The diagram below illustrates the three MPP data distribution methods available.</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a:p>
        </p:txBody>
      </p:sp>
    </p:spTree>
    <p:extLst>
      <p:ext uri="{BB962C8B-B14F-4D97-AF65-F5344CB8AC3E}">
        <p14:creationId xmlns:p14="http://schemas.microsoft.com/office/powerpoint/2010/main" val="873125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Although MPP systems have compelling advantages over the traditional SMP architecture, they do have the following drawbacks:</a:t>
            </a:r>
          </a:p>
          <a:p>
            <a:r>
              <a:rPr lang="en-US" sz="1200" b="1" i="0" kern="1200" dirty="0">
                <a:solidFill>
                  <a:schemeClr val="tx1"/>
                </a:solidFill>
                <a:effectLst/>
                <a:latin typeface="+mn-lt"/>
                <a:ea typeface="+mn-ea"/>
                <a:cs typeface="+mn-cs"/>
              </a:rPr>
              <a:t>Complexity and cost: </a:t>
            </a:r>
            <a:r>
              <a:rPr lang="en-US" sz="1200" b="0" i="0" kern="1200" dirty="0">
                <a:solidFill>
                  <a:schemeClr val="tx1"/>
                </a:solidFill>
                <a:effectLst/>
                <a:latin typeface="+mn-lt"/>
                <a:ea typeface="+mn-ea"/>
                <a:cs typeface="+mn-cs"/>
              </a:rPr>
              <a:t>While the architecture appears simple on the surface, a well designed MPP solution hides a significant level of complexity, and the earliest commercial MPP database systems from Teradata and Netezza were delivered as a hardware appliance at significant cost. However, as this architecture has become more popular for large-scale analytics platforms, prices are beginning to ease.</a:t>
            </a:r>
          </a:p>
          <a:p>
            <a:r>
              <a:rPr lang="en-US" sz="1200" b="1" i="0" kern="1200" dirty="0">
                <a:solidFill>
                  <a:schemeClr val="tx1"/>
                </a:solidFill>
                <a:effectLst/>
                <a:latin typeface="+mn-lt"/>
                <a:ea typeface="+mn-ea"/>
                <a:cs typeface="+mn-cs"/>
              </a:rPr>
              <a:t>Data Distribution is Critical: </a:t>
            </a:r>
            <a:r>
              <a:rPr lang="en-US" sz="1200" b="0" i="0" kern="1200" dirty="0">
                <a:solidFill>
                  <a:schemeClr val="tx1"/>
                </a:solidFill>
                <a:effectLst/>
                <a:latin typeface="+mn-lt"/>
                <a:ea typeface="+mn-ea"/>
                <a:cs typeface="+mn-cs"/>
              </a:rPr>
              <a:t>Unlike the SMP solution in which data placement at disk level is simple and can be automated, an MPP platform requires careful design of the data distribution to avoid data skew leading to processing hot-spots. If for example, a poor distribution key is selected, this can lead to a small number of nodes being over-loaded while others lie idle which will limit overall throughput and query response time. Likewise, if a reference table is not correctly placed with the associated transaction data, this can lead to excessive </a:t>
            </a:r>
            <a:r>
              <a:rPr lang="en-US" sz="1200" b="0" i="1" kern="1200" dirty="0">
                <a:solidFill>
                  <a:schemeClr val="tx1"/>
                </a:solidFill>
                <a:effectLst/>
                <a:latin typeface="+mn-lt"/>
                <a:ea typeface="+mn-ea"/>
                <a:cs typeface="+mn-cs"/>
              </a:rPr>
              <a:t>Data Shuffling </a:t>
            </a:r>
            <a:r>
              <a:rPr lang="en-US" sz="1200" b="0" i="0" kern="1200" dirty="0">
                <a:solidFill>
                  <a:schemeClr val="tx1"/>
                </a:solidFill>
                <a:effectLst/>
                <a:latin typeface="+mn-lt"/>
                <a:ea typeface="+mn-ea"/>
                <a:cs typeface="+mn-cs"/>
              </a:rPr>
              <a:t>whereby data is transferred between nodes to complete join operations which again can lead to performance issues. This is illustrated in the diagram below where reference data is shuffled between two nodes. While it’s possible to fix the problem, it typically needs a massive data reorganization effort, and potentially system downtime.</a:t>
            </a:r>
          </a:p>
          <a:p>
            <a:br>
              <a:rPr lang="en-US" dirty="0"/>
            </a:br>
            <a:r>
              <a:rPr lang="en-US" sz="1200" b="1" i="0" kern="1200" dirty="0">
                <a:solidFill>
                  <a:schemeClr val="tx1"/>
                </a:solidFill>
                <a:effectLst/>
                <a:latin typeface="+mn-lt"/>
                <a:ea typeface="+mn-ea"/>
                <a:cs typeface="+mn-cs"/>
              </a:rPr>
              <a:t>Need for downtime: </a:t>
            </a:r>
            <a:r>
              <a:rPr lang="en-US" sz="1200" b="0" i="0" kern="1200" dirty="0">
                <a:solidFill>
                  <a:schemeClr val="tx1"/>
                </a:solidFill>
                <a:effectLst/>
                <a:latin typeface="+mn-lt"/>
                <a:ea typeface="+mn-ea"/>
                <a:cs typeface="+mn-cs"/>
              </a:rPr>
              <a:t>Although some MPP solutions have resilience and high availability built in, many require downtime or reduced performance to support the addition of new nodes. In some cases, the entire cluster must be taken off-line to add additional nodes, and even where this is not needed, the adding nodes typically involve the re-distribution of data across the cluster to make use of the additional compute resources. This may not be ideal or even a viable option for some customers.</a:t>
            </a:r>
          </a:p>
          <a:p>
            <a:r>
              <a:rPr lang="en-US" sz="1200" b="1" i="0" kern="1200" dirty="0">
                <a:solidFill>
                  <a:schemeClr val="tx1"/>
                </a:solidFill>
                <a:effectLst/>
                <a:latin typeface="+mn-lt"/>
                <a:ea typeface="+mn-ea"/>
                <a:cs typeface="+mn-cs"/>
              </a:rPr>
              <a:t>Lack of Elasticity: </a:t>
            </a:r>
            <a:r>
              <a:rPr lang="en-US" sz="1200" b="0" i="0" kern="1200" dirty="0">
                <a:solidFill>
                  <a:schemeClr val="tx1"/>
                </a:solidFill>
                <a:effectLst/>
                <a:latin typeface="+mn-lt"/>
                <a:ea typeface="+mn-ea"/>
                <a:cs typeface="+mn-cs"/>
              </a:rPr>
              <a:t>Although MPP systems can be scaled out, this typically involves the commissioning and deployment of new hardware which can take days or even weeks to complete. These systems typically don’t support elasticity – the ability to extend or reduce the compute resources on demand to meet real-time processing requirements.</a:t>
            </a:r>
          </a:p>
          <a:p>
            <a:r>
              <a:rPr lang="en-US" sz="1200" b="1" i="0" kern="1200" dirty="0">
                <a:solidFill>
                  <a:schemeClr val="tx1"/>
                </a:solidFill>
                <a:effectLst/>
                <a:latin typeface="+mn-lt"/>
                <a:ea typeface="+mn-ea"/>
                <a:cs typeface="+mn-cs"/>
              </a:rPr>
              <a:t>Scale Out Only:</a:t>
            </a:r>
            <a:r>
              <a:rPr lang="en-US" sz="1200" b="0" i="0" kern="1200" dirty="0">
                <a:solidFill>
                  <a:schemeClr val="tx1"/>
                </a:solidFill>
                <a:effectLst/>
                <a:latin typeface="+mn-lt"/>
                <a:ea typeface="+mn-ea"/>
                <a:cs typeface="+mn-cs"/>
              </a:rPr>
              <a:t> To avoid an imbalanced system, it’s typically only sensible to add nodes of the exact same specification, compute power and disk storage. This means, although adding additional nodes increases the concurrency (the ability for additional users to query the data), it’s not possible to significantly increase batch throughput. In short, while it’s possible to </a:t>
            </a:r>
            <a:r>
              <a:rPr lang="en-US" sz="1200" b="0" i="1" kern="1200" dirty="0">
                <a:solidFill>
                  <a:schemeClr val="tx1"/>
                </a:solidFill>
                <a:effectLst/>
                <a:latin typeface="+mn-lt"/>
                <a:ea typeface="+mn-ea"/>
                <a:cs typeface="+mn-cs"/>
              </a:rPr>
              <a:t>scale out</a:t>
            </a:r>
            <a:r>
              <a:rPr lang="en-US" sz="1200" b="0" i="0" kern="1200" dirty="0">
                <a:solidFill>
                  <a:schemeClr val="tx1"/>
                </a:solidFill>
                <a:effectLst/>
                <a:latin typeface="+mn-lt"/>
                <a:ea typeface="+mn-ea"/>
                <a:cs typeface="+mn-cs"/>
              </a:rPr>
              <a:t>, there are few options to </a:t>
            </a:r>
            <a:r>
              <a:rPr lang="en-US" sz="1200" b="0" i="1" kern="1200" dirty="0">
                <a:solidFill>
                  <a:schemeClr val="tx1"/>
                </a:solidFill>
                <a:effectLst/>
                <a:latin typeface="+mn-lt"/>
                <a:ea typeface="+mn-ea"/>
                <a:cs typeface="+mn-cs"/>
              </a:rPr>
              <a:t>scale up </a:t>
            </a:r>
            <a:r>
              <a:rPr lang="en-US" sz="1200" b="0" i="0" kern="1200" dirty="0">
                <a:solidFill>
                  <a:schemeClr val="tx1"/>
                </a:solidFill>
                <a:effectLst/>
                <a:latin typeface="+mn-lt"/>
                <a:ea typeface="+mn-ea"/>
                <a:cs typeface="+mn-cs"/>
              </a:rPr>
              <a:t>the solution to a much more powerful system.</a:t>
            </a:r>
          </a:p>
          <a:p>
            <a:r>
              <a:rPr lang="en-US" sz="1200" b="1" i="0" kern="1200" dirty="0">
                <a:solidFill>
                  <a:schemeClr val="tx1"/>
                </a:solidFill>
                <a:effectLst/>
                <a:latin typeface="+mn-lt"/>
                <a:ea typeface="+mn-ea"/>
                <a:cs typeface="+mn-cs"/>
              </a:rPr>
              <a:t>Potential Over Capacity: </a:t>
            </a:r>
            <a:r>
              <a:rPr lang="en-US" sz="1200" b="0" i="0" kern="1200" dirty="0">
                <a:solidFill>
                  <a:schemeClr val="tx1"/>
                </a:solidFill>
                <a:effectLst/>
                <a:latin typeface="+mn-lt"/>
                <a:ea typeface="+mn-ea"/>
                <a:cs typeface="+mn-cs"/>
              </a:rPr>
              <a:t>In theory, MPP systems are perfectly balanced, in that additional nodes add both storage and compute resources to the cluster. However, because these are so closely tied, if storage demands exceed the need for compute capacity, the total cost of ownership can be huge as the </a:t>
            </a:r>
            <a:r>
              <a:rPr lang="en-US" sz="1200" b="0" i="1" kern="1200" dirty="0">
                <a:solidFill>
                  <a:schemeClr val="tx1"/>
                </a:solidFill>
                <a:effectLst/>
                <a:latin typeface="+mn-lt"/>
                <a:ea typeface="+mn-ea"/>
                <a:cs typeface="+mn-cs"/>
              </a:rPr>
              <a:t>cost per terabyte</a:t>
            </a:r>
            <a:r>
              <a:rPr lang="en-US" sz="1200" b="0" i="0" kern="1200" dirty="0">
                <a:solidFill>
                  <a:schemeClr val="tx1"/>
                </a:solidFill>
                <a:effectLst/>
                <a:latin typeface="+mn-lt"/>
                <a:ea typeface="+mn-ea"/>
                <a:cs typeface="+mn-cs"/>
              </a:rPr>
              <a:t> rises disproportionately. This is especially prevalent in the popularity of </a:t>
            </a:r>
            <a:r>
              <a:rPr lang="en-US" sz="1200" b="0" i="1" kern="1200" dirty="0">
                <a:solidFill>
                  <a:schemeClr val="tx1"/>
                </a:solidFill>
                <a:effectLst/>
                <a:latin typeface="+mn-lt"/>
                <a:ea typeface="+mn-ea"/>
                <a:cs typeface="+mn-cs"/>
              </a:rPr>
              <a:t>Data Lake</a:t>
            </a:r>
            <a:r>
              <a:rPr lang="en-US" sz="1200" b="0" i="0" kern="1200" dirty="0">
                <a:solidFill>
                  <a:schemeClr val="tx1"/>
                </a:solidFill>
                <a:effectLst/>
                <a:latin typeface="+mn-lt"/>
                <a:ea typeface="+mn-ea"/>
                <a:cs typeface="+mn-cs"/>
              </a:rPr>
              <a:t> solutions which potentially store massive volumes of infrequently accessed data. In summary, using a pure MPP solution, you could be paying for 300 times more compute processing than you actually need.</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a:p>
        </p:txBody>
      </p:sp>
    </p:spTree>
    <p:extLst>
      <p:ext uri="{BB962C8B-B14F-4D97-AF65-F5344CB8AC3E}">
        <p14:creationId xmlns:p14="http://schemas.microsoft.com/office/powerpoint/2010/main" val="707071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Multivalue</a:t>
            </a:r>
            <a:r>
              <a:rPr lang="en-US" dirty="0"/>
              <a:t> – best value in terms of processing and space savings</a:t>
            </a:r>
          </a:p>
          <a:p>
            <a:r>
              <a:rPr lang="en-US" dirty="0" err="1"/>
              <a:t>Algotrhytmic</a:t>
            </a:r>
            <a:r>
              <a:rPr lang="en-US" dirty="0"/>
              <a:t> has </a:t>
            </a:r>
            <a:r>
              <a:rPr lang="en-US" dirty="0" err="1"/>
              <a:t>hevy</a:t>
            </a:r>
            <a:r>
              <a:rPr lang="en-US" dirty="0"/>
              <a:t> overhead and is best for cold tables</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a:p>
        </p:txBody>
      </p:sp>
    </p:spTree>
    <p:extLst>
      <p:ext uri="{BB962C8B-B14F-4D97-AF65-F5344CB8AC3E}">
        <p14:creationId xmlns:p14="http://schemas.microsoft.com/office/powerpoint/2010/main" val="159065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10/19/2019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10/19/2019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10/19/2019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An Introduction to Massively Parallel Processing Databases</a:t>
            </a:r>
          </a:p>
        </p:txBody>
      </p:sp>
      <p:sp>
        <p:nvSpPr>
          <p:cNvPr id="3" name="Subtitle 2"/>
          <p:cNvSpPr>
            <a:spLocks noGrp="1"/>
          </p:cNvSpPr>
          <p:nvPr>
            <p:ph type="subTitle" idx="1"/>
          </p:nvPr>
        </p:nvSpPr>
        <p:spPr/>
        <p:txBody>
          <a:bodyPr/>
          <a:lstStyle/>
          <a:p>
            <a:r>
              <a:rPr lang="en-US" dirty="0"/>
              <a:t>Jayson Barker</a:t>
            </a:r>
          </a:p>
          <a:p>
            <a:r>
              <a:rPr lang="en-US" dirty="0"/>
              <a:t>Brandon Croom</a:t>
            </a:r>
          </a:p>
          <a:p>
            <a:r>
              <a:rPr lang="en-US" dirty="0"/>
              <a:t>Neha Dixit</a:t>
            </a:r>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spTree>
    <p:extLst>
      <p:ext uri="{BB962C8B-B14F-4D97-AF65-F5344CB8AC3E}">
        <p14:creationId xmlns:p14="http://schemas.microsoft.com/office/powerpoint/2010/main" val="35643775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143137628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14</a:t>
            </a:fld>
            <a:endParaRPr lang="en-US" dirty="0"/>
          </a:p>
        </p:txBody>
      </p:sp>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15</a:t>
            </a:fld>
            <a:endParaRPr lang="en-US" dirty="0"/>
          </a:p>
        </p:txBody>
      </p:sp>
    </p:spTree>
    <p:extLst>
      <p:ext uri="{BB962C8B-B14F-4D97-AF65-F5344CB8AC3E}">
        <p14:creationId xmlns:p14="http://schemas.microsoft.com/office/powerpoint/2010/main" val="164359814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16</a:t>
            </a:fld>
            <a:endParaRPr lang="en-US" dirty="0"/>
          </a:p>
        </p:txBody>
      </p:sp>
    </p:spTree>
    <p:extLst>
      <p:ext uri="{BB962C8B-B14F-4D97-AF65-F5344CB8AC3E}">
        <p14:creationId xmlns:p14="http://schemas.microsoft.com/office/powerpoint/2010/main" val="87187165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17</a:t>
            </a:fld>
            <a:endParaRPr lang="en-US" dirty="0"/>
          </a:p>
        </p:txBody>
      </p:sp>
    </p:spTree>
    <p:extLst>
      <p:ext uri="{BB962C8B-B14F-4D97-AF65-F5344CB8AC3E}">
        <p14:creationId xmlns:p14="http://schemas.microsoft.com/office/powerpoint/2010/main" val="126596529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18</a:t>
            </a:fld>
            <a:endParaRPr lang="en-US" dirty="0"/>
          </a:p>
        </p:txBody>
      </p:sp>
    </p:spTree>
    <p:extLst>
      <p:ext uri="{BB962C8B-B14F-4D97-AF65-F5344CB8AC3E}">
        <p14:creationId xmlns:p14="http://schemas.microsoft.com/office/powerpoint/2010/main" val="195825585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19</a:t>
            </a:fld>
            <a:endParaRPr lang="en-US" dirty="0"/>
          </a:p>
        </p:txBody>
      </p:sp>
    </p:spTree>
    <p:extLst>
      <p:ext uri="{BB962C8B-B14F-4D97-AF65-F5344CB8AC3E}">
        <p14:creationId xmlns:p14="http://schemas.microsoft.com/office/powerpoint/2010/main" val="7169702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Provide </a:t>
            </a:r>
            <a:r>
              <a:rPr lang="en-US"/>
              <a:t>an educational overview </a:t>
            </a:r>
            <a:r>
              <a:rPr lang="en-US" dirty="0"/>
              <a:t>of Massively Parallel Processing (MPP) databases</a:t>
            </a:r>
          </a:p>
        </p:txBody>
      </p:sp>
      <p:sp>
        <p:nvSpPr>
          <p:cNvPr id="5" name="Slide Number Placeholder 4"/>
          <p:cNvSpPr>
            <a:spLocks noGrp="1"/>
          </p:cNvSpPr>
          <p:nvPr>
            <p:ph type="sldNum" sz="quarter" idx="12"/>
          </p:nvPr>
        </p:nvSpPr>
        <p:spPr/>
        <p:txBody>
          <a:bodyPr/>
          <a:lstStyle/>
          <a:p>
            <a:fld id="{38327683-8978-6B4B-9130-4A6A841F0549}" type="slidenum">
              <a:rPr lang="en-US" smtClean="0"/>
              <a:t>2</a:t>
            </a:fld>
            <a:endParaRPr lang="en-US" dirty="0"/>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20</a:t>
            </a:fld>
            <a:endParaRPr lang="en-US" dirty="0"/>
          </a:p>
        </p:txBody>
      </p:sp>
    </p:spTree>
    <p:extLst>
      <p:ext uri="{BB962C8B-B14F-4D97-AF65-F5344CB8AC3E}">
        <p14:creationId xmlns:p14="http://schemas.microsoft.com/office/powerpoint/2010/main" val="92248799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Slide</a:t>
            </a:r>
          </a:p>
        </p:txBody>
      </p:sp>
      <p:sp>
        <p:nvSpPr>
          <p:cNvPr id="3" name="Content Placeholder 2"/>
          <p:cNvSpPr>
            <a:spLocks noGrp="1"/>
          </p:cNvSpPr>
          <p:nvPr>
            <p:ph idx="1"/>
          </p:nvPr>
        </p:nvSpPr>
        <p:spPr/>
        <p:txBody>
          <a:bodyPr/>
          <a:lstStyle/>
          <a:p>
            <a:r>
              <a:rPr lang="en-US" dirty="0"/>
              <a:t>Fade to black after 15 seconds</a:t>
            </a:r>
          </a:p>
        </p:txBody>
      </p:sp>
      <p:sp>
        <p:nvSpPr>
          <p:cNvPr id="4" name="Slide Number Placeholder 3"/>
          <p:cNvSpPr>
            <a:spLocks noGrp="1"/>
          </p:cNvSpPr>
          <p:nvPr>
            <p:ph type="sldNum" sz="quarter" idx="12"/>
          </p:nvPr>
        </p:nvSpPr>
        <p:spPr/>
        <p:txBody>
          <a:bodyPr/>
          <a:lstStyle/>
          <a:p>
            <a:fld id="{38327683-8978-6B4B-9130-4A6A841F0549}" type="slidenum">
              <a:rPr lang="en-US" smtClean="0"/>
              <a:t>21</a:t>
            </a:fld>
            <a:endParaRPr lang="en-US" dirty="0"/>
          </a:p>
        </p:txBody>
      </p:sp>
    </p:spTree>
    <p:extLst>
      <p:ext uri="{BB962C8B-B14F-4D97-AF65-F5344CB8AC3E}">
        <p14:creationId xmlns:p14="http://schemas.microsoft.com/office/powerpoint/2010/main" val="157125065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MPP database?</a:t>
            </a:r>
          </a:p>
        </p:txBody>
      </p:sp>
      <p:sp>
        <p:nvSpPr>
          <p:cNvPr id="3" name="Content Placeholder 2"/>
          <p:cNvSpPr>
            <a:spLocks noGrp="1"/>
          </p:cNvSpPr>
          <p:nvPr>
            <p:ph idx="1"/>
          </p:nvPr>
        </p:nvSpPr>
        <p:spPr/>
        <p:txBody>
          <a:bodyPr/>
          <a:lstStyle/>
          <a:p>
            <a:r>
              <a:rPr lang="en-US" dirty="0"/>
              <a:t>A storage structure designed to handle multiple operations simultaneously by several processing units</a:t>
            </a:r>
          </a:p>
          <a:p>
            <a:r>
              <a:rPr lang="en-US" dirty="0"/>
              <a:t>Each processing unit (node) works independently with its dedicated resources</a:t>
            </a: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3</a:t>
            </a:fld>
            <a:endParaRPr lang="en-US" dirty="0"/>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advantages of a MPP Database</a:t>
            </a:r>
          </a:p>
        </p:txBody>
      </p:sp>
      <p:sp>
        <p:nvSpPr>
          <p:cNvPr id="3" name="Content Placeholder 2"/>
          <p:cNvSpPr>
            <a:spLocks noGrp="1"/>
          </p:cNvSpPr>
          <p:nvPr>
            <p:ph idx="1"/>
          </p:nvPr>
        </p:nvSpPr>
        <p:spPr/>
        <p:txBody>
          <a:bodyPr/>
          <a:lstStyle/>
          <a:p>
            <a:r>
              <a:rPr lang="en-US" dirty="0"/>
              <a:t>Scalability</a:t>
            </a:r>
            <a:endParaRPr lang="en-US" dirty="0">
              <a:solidFill>
                <a:srgbClr val="002060"/>
              </a:solidFill>
            </a:endParaRPr>
          </a:p>
          <a:p>
            <a:pPr marL="0" indent="0">
              <a:buNone/>
            </a:pPr>
            <a:endParaRPr lang="en-US" dirty="0"/>
          </a:p>
          <a:p>
            <a:r>
              <a:rPr lang="en-US" dirty="0"/>
              <a:t>I/O load balancing</a:t>
            </a:r>
          </a:p>
          <a:p>
            <a:pPr marL="0" indent="0">
              <a:buNone/>
            </a:pPr>
            <a:endParaRPr lang="en-US" dirty="0"/>
          </a:p>
          <a:p>
            <a:r>
              <a:rPr lang="en-US" dirty="0"/>
              <a:t>Optimizer benefits</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spTree>
    <p:extLst>
      <p:ext uri="{BB962C8B-B14F-4D97-AF65-F5344CB8AC3E}">
        <p14:creationId xmlns:p14="http://schemas.microsoft.com/office/powerpoint/2010/main" val="27362362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MPP differ from traditional databases?</a:t>
            </a:r>
          </a:p>
        </p:txBody>
      </p:sp>
      <p:sp>
        <p:nvSpPr>
          <p:cNvPr id="3" name="Content Placeholder 2"/>
          <p:cNvSpPr>
            <a:spLocks noGrp="1"/>
          </p:cNvSpPr>
          <p:nvPr>
            <p:ph idx="1"/>
          </p:nvPr>
        </p:nvSpPr>
        <p:spPr/>
        <p:txBody>
          <a:bodyPr>
            <a:normAutofit/>
          </a:bodyPr>
          <a:lstStyle/>
          <a:p>
            <a:r>
              <a:rPr lang="en-US" dirty="0"/>
              <a:t>Better performing than symmetric multiprocessor (SMP) databases</a:t>
            </a:r>
          </a:p>
          <a:p>
            <a:r>
              <a:rPr lang="en-US" dirty="0"/>
              <a:t>Incremental resources and compute can be added to MPP systems</a:t>
            </a:r>
          </a:p>
          <a:p>
            <a:r>
              <a:rPr lang="en-US" dirty="0"/>
              <a:t>Can be more cost efficient than SMP for large data</a:t>
            </a:r>
          </a:p>
          <a:p>
            <a:r>
              <a:rPr lang="en-US" dirty="0"/>
              <a:t>Better throughput for read and write operations</a:t>
            </a:r>
          </a:p>
        </p:txBody>
      </p:sp>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spTree>
    <p:extLst>
      <p:ext uri="{BB962C8B-B14F-4D97-AF65-F5344CB8AC3E}">
        <p14:creationId xmlns:p14="http://schemas.microsoft.com/office/powerpoint/2010/main" val="102984437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MPP Database Architecture</a:t>
            </a:r>
          </a:p>
        </p:txBody>
      </p:sp>
      <p:pic>
        <p:nvPicPr>
          <p:cNvPr id="5" name="Content Placeholder 4">
            <a:extLst>
              <a:ext uri="{FF2B5EF4-FFF2-40B4-BE49-F238E27FC236}">
                <a16:creationId xmlns:a16="http://schemas.microsoft.com/office/drawing/2014/main" id="{72F9FB8B-211F-4534-A969-2773A500C699}"/>
              </a:ext>
            </a:extLst>
          </p:cNvPr>
          <p:cNvPicPr>
            <a:picLocks noGrp="1" noChangeAspect="1"/>
          </p:cNvPicPr>
          <p:nvPr>
            <p:ph idx="1"/>
          </p:nvPr>
        </p:nvPicPr>
        <p:blipFill>
          <a:blip r:embed="rId3"/>
          <a:stretch>
            <a:fillRect/>
          </a:stretch>
        </p:blipFill>
        <p:spPr>
          <a:xfrm>
            <a:off x="953310" y="1485089"/>
            <a:ext cx="7243863" cy="4482335"/>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of MPP Database</a:t>
            </a:r>
          </a:p>
        </p:txBody>
      </p:sp>
      <p:sp>
        <p:nvSpPr>
          <p:cNvPr id="3" name="Content Placeholder 2"/>
          <p:cNvSpPr>
            <a:spLocks noGrp="1"/>
          </p:cNvSpPr>
          <p:nvPr>
            <p:ph idx="1"/>
          </p:nvPr>
        </p:nvSpPr>
        <p:spPr/>
        <p:txBody>
          <a:bodyPr>
            <a:normAutofit fontScale="85000" lnSpcReduction="20000"/>
          </a:bodyPr>
          <a:lstStyle/>
          <a:p>
            <a:pPr fontAlgn="base"/>
            <a:r>
              <a:rPr lang="en-US" dirty="0"/>
              <a:t>Complexity and Cost</a:t>
            </a:r>
          </a:p>
          <a:p>
            <a:pPr fontAlgn="base"/>
            <a:endParaRPr lang="en-US" dirty="0"/>
          </a:p>
          <a:p>
            <a:pPr fontAlgn="base"/>
            <a:r>
              <a:rPr lang="en-US" dirty="0"/>
              <a:t>Data distribution is critical</a:t>
            </a:r>
            <a:br>
              <a:rPr lang="en-US" dirty="0"/>
            </a:br>
            <a:endParaRPr lang="en-US" dirty="0"/>
          </a:p>
          <a:p>
            <a:pPr fontAlgn="base"/>
            <a:r>
              <a:rPr lang="en-US" dirty="0"/>
              <a:t>Need for downtime</a:t>
            </a:r>
            <a:br>
              <a:rPr lang="en-US" dirty="0"/>
            </a:br>
            <a:endParaRPr lang="en-US" dirty="0"/>
          </a:p>
          <a:p>
            <a:pPr fontAlgn="base"/>
            <a:r>
              <a:rPr lang="en-US" dirty="0"/>
              <a:t>Lack of Elasticity</a:t>
            </a:r>
          </a:p>
          <a:p>
            <a:pPr marL="0" indent="0" fontAlgn="base">
              <a:buNone/>
            </a:pPr>
            <a:endParaRPr lang="en-US" dirty="0"/>
          </a:p>
          <a:p>
            <a:pPr fontAlgn="base"/>
            <a:r>
              <a:rPr lang="en-US" dirty="0"/>
              <a:t>Scale out only</a:t>
            </a:r>
          </a:p>
          <a:p>
            <a:pPr marL="0" indent="0" fontAlgn="base">
              <a:buNone/>
            </a:pPr>
            <a:endParaRPr lang="en-US" dirty="0"/>
          </a:p>
          <a:p>
            <a:pPr fontAlgn="base"/>
            <a:r>
              <a:rPr lang="en-US" dirty="0"/>
              <a:t>Potential Over Capacity</a:t>
            </a: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75316382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of MPP Databases</a:t>
            </a:r>
          </a:p>
        </p:txBody>
      </p:sp>
      <p:sp>
        <p:nvSpPr>
          <p:cNvPr id="3" name="Content Placeholder 2"/>
          <p:cNvSpPr>
            <a:spLocks noGrp="1"/>
          </p:cNvSpPr>
          <p:nvPr>
            <p:ph idx="1"/>
          </p:nvPr>
        </p:nvSpPr>
        <p:spPr/>
        <p:txBody>
          <a:bodyPr>
            <a:normAutofit fontScale="92500" lnSpcReduction="20000"/>
          </a:bodyPr>
          <a:lstStyle/>
          <a:p>
            <a:pPr lvl="1"/>
            <a:r>
              <a:rPr lang="en-US" dirty="0">
                <a:solidFill>
                  <a:schemeClr val="tx1"/>
                </a:solidFill>
              </a:rPr>
              <a:t>Teradata</a:t>
            </a:r>
          </a:p>
          <a:p>
            <a:pPr lvl="2"/>
            <a:r>
              <a:rPr lang="en-US" dirty="0">
                <a:solidFill>
                  <a:schemeClr val="tx1"/>
                </a:solidFill>
              </a:rPr>
              <a:t>Compression reduces the space tables take up</a:t>
            </a:r>
          </a:p>
          <a:p>
            <a:pPr lvl="3"/>
            <a:r>
              <a:rPr lang="en-US" dirty="0">
                <a:solidFill>
                  <a:schemeClr val="tx1"/>
                </a:solidFill>
              </a:rPr>
              <a:t>Multiple types</a:t>
            </a:r>
          </a:p>
          <a:p>
            <a:pPr lvl="3"/>
            <a:r>
              <a:rPr lang="en-US" dirty="0">
                <a:solidFill>
                  <a:schemeClr val="tx1"/>
                </a:solidFill>
              </a:rPr>
              <a:t>Cost/benefit trade off between big space savings and uncompressing (processing) time</a:t>
            </a:r>
          </a:p>
          <a:p>
            <a:pPr lvl="2"/>
            <a:r>
              <a:rPr lang="en-US" dirty="0">
                <a:solidFill>
                  <a:schemeClr val="tx1"/>
                </a:solidFill>
              </a:rPr>
              <a:t>Optimizer</a:t>
            </a:r>
          </a:p>
          <a:p>
            <a:pPr lvl="3"/>
            <a:r>
              <a:rPr lang="en-US" dirty="0">
                <a:solidFill>
                  <a:schemeClr val="tx1"/>
                </a:solidFill>
              </a:rPr>
              <a:t>Evaluates a query and determines the most efficient way to execute it</a:t>
            </a:r>
          </a:p>
          <a:p>
            <a:pPr lvl="3"/>
            <a:r>
              <a:rPr lang="en-US" dirty="0">
                <a:solidFill>
                  <a:schemeClr val="tx1"/>
                </a:solidFill>
              </a:rPr>
              <a:t>Depends on user to use specific syntax (i.e., collect statistics) regularly to help optimizer decide on best path for queries</a:t>
            </a:r>
          </a:p>
          <a:p>
            <a:pPr lvl="2"/>
            <a:r>
              <a:rPr lang="en-US" dirty="0">
                <a:solidFill>
                  <a:schemeClr val="tx1"/>
                </a:solidFill>
              </a:rPr>
              <a:t>Query Tuning</a:t>
            </a:r>
          </a:p>
          <a:p>
            <a:pPr lvl="3"/>
            <a:r>
              <a:rPr lang="en-US" dirty="0">
                <a:solidFill>
                  <a:schemeClr val="tx1"/>
                </a:solidFill>
              </a:rPr>
              <a:t>EXISTS instead of IN</a:t>
            </a:r>
          </a:p>
          <a:p>
            <a:pPr lvl="3"/>
            <a:r>
              <a:rPr lang="en-US" dirty="0">
                <a:solidFill>
                  <a:schemeClr val="tx1"/>
                </a:solidFill>
              </a:rPr>
              <a:t>UNION ALL instead of UNION</a:t>
            </a:r>
          </a:p>
          <a:p>
            <a:pPr lvl="3"/>
            <a:r>
              <a:rPr lang="en-US" dirty="0">
                <a:solidFill>
                  <a:schemeClr val="tx1"/>
                </a:solidFill>
              </a:rPr>
              <a:t>DISTINCT instead of GROUP BY</a:t>
            </a:r>
          </a:p>
          <a:p>
            <a:pPr lvl="3"/>
            <a:r>
              <a:rPr lang="en-US" dirty="0">
                <a:solidFill>
                  <a:schemeClr val="tx1"/>
                </a:solidFill>
              </a:rPr>
              <a:t>Monitor resource usage during execution and compare</a:t>
            </a: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spTree>
    <p:extLst>
      <p:ext uri="{BB962C8B-B14F-4D97-AF65-F5344CB8AC3E}">
        <p14:creationId xmlns:p14="http://schemas.microsoft.com/office/powerpoint/2010/main" val="115582497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Examples</a:t>
            </a:r>
          </a:p>
        </p:txBody>
      </p:sp>
      <p:sp>
        <p:nvSpPr>
          <p:cNvPr id="3" name="Content Placeholder 2"/>
          <p:cNvSpPr>
            <a:spLocks noGrp="1"/>
          </p:cNvSpPr>
          <p:nvPr>
            <p:ph idx="1"/>
          </p:nvPr>
        </p:nvSpPr>
        <p:spPr/>
        <p:txBody>
          <a:bodyPr>
            <a:normAutofit fontScale="92500"/>
          </a:bodyPr>
          <a:lstStyle/>
          <a:p>
            <a:pPr lvl="1"/>
            <a:r>
              <a:rPr lang="en-US" dirty="0">
                <a:solidFill>
                  <a:schemeClr val="tx1"/>
                </a:solidFill>
              </a:rPr>
              <a:t>Blue Cross Blue Shield of Texas and Illinois</a:t>
            </a:r>
          </a:p>
          <a:p>
            <a:pPr lvl="2"/>
            <a:r>
              <a:rPr lang="en-US" dirty="0">
                <a:solidFill>
                  <a:schemeClr val="tx1"/>
                </a:solidFill>
              </a:rPr>
              <a:t>Large Teradata shop</a:t>
            </a:r>
          </a:p>
          <a:p>
            <a:pPr lvl="2"/>
            <a:r>
              <a:rPr lang="en-US" dirty="0">
                <a:solidFill>
                  <a:schemeClr val="tx1"/>
                </a:solidFill>
              </a:rPr>
              <a:t>Data Warehouse receives data from multiple systems</a:t>
            </a:r>
          </a:p>
          <a:p>
            <a:pPr lvl="3"/>
            <a:r>
              <a:rPr lang="en-US" dirty="0">
                <a:solidFill>
                  <a:schemeClr val="tx1"/>
                </a:solidFill>
              </a:rPr>
              <a:t>Thousands of tables with billions of rows</a:t>
            </a:r>
          </a:p>
          <a:p>
            <a:pPr lvl="2"/>
            <a:r>
              <a:rPr lang="en-US" dirty="0">
                <a:solidFill>
                  <a:schemeClr val="tx1"/>
                </a:solidFill>
              </a:rPr>
              <a:t>Multiple layers of table and data structures</a:t>
            </a:r>
          </a:p>
          <a:p>
            <a:pPr lvl="3"/>
            <a:r>
              <a:rPr lang="en-US" dirty="0">
                <a:solidFill>
                  <a:schemeClr val="tx1"/>
                </a:solidFill>
              </a:rPr>
              <a:t>Granular (</a:t>
            </a:r>
            <a:r>
              <a:rPr lang="en-US" dirty="0" err="1">
                <a:solidFill>
                  <a:schemeClr val="tx1"/>
                </a:solidFill>
              </a:rPr>
              <a:t>i.e</a:t>
            </a:r>
            <a:r>
              <a:rPr lang="en-US" dirty="0">
                <a:solidFill>
                  <a:schemeClr val="tx1"/>
                </a:solidFill>
              </a:rPr>
              <a:t>, very segmented) to pre-defined joins (i.e., views and layers) to enable efficient access to common data models</a:t>
            </a:r>
          </a:p>
          <a:p>
            <a:pPr lvl="2"/>
            <a:r>
              <a:rPr lang="en-US" dirty="0">
                <a:solidFill>
                  <a:schemeClr val="tx1"/>
                </a:solidFill>
              </a:rPr>
              <a:t>Queries routinely return millions of rows in claims and membership data</a:t>
            </a:r>
          </a:p>
          <a:p>
            <a:pPr lvl="2"/>
            <a:r>
              <a:rPr lang="en-US" dirty="0">
                <a:solidFill>
                  <a:schemeClr val="tx1"/>
                </a:solidFill>
              </a:rPr>
              <a:t>DBAs actively monitor query efficiency to ensure no one AMP is overloaded during these large pulls</a:t>
            </a: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TotalTime>
  <Words>489</Words>
  <Application>Microsoft Office PowerPoint</Application>
  <PresentationFormat>On-screen Show (4:3)</PresentationFormat>
  <Paragraphs>98</Paragraphs>
  <Slides>21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An Introduction to Massively Parallel Processing Databases</vt:lpstr>
      <vt:lpstr>Problem Statement</vt:lpstr>
      <vt:lpstr>What is a MPP database?</vt:lpstr>
      <vt:lpstr>What are the advantages of a MPP Database</vt:lpstr>
      <vt:lpstr>How does MPP differ from traditional databases?</vt:lpstr>
      <vt:lpstr>MPP Database Architecture</vt:lpstr>
      <vt:lpstr>Constraints of MPP Database</vt:lpstr>
      <vt:lpstr>Optimization of MPP Databases</vt:lpstr>
      <vt:lpstr>Industry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Last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Croom, Brandon</cp:lastModifiedBy>
  <cp:revision>6</cp:revision>
  <dcterms:created xsi:type="dcterms:W3CDTF">2017-03-18T16:30:52Z</dcterms:created>
  <dcterms:modified xsi:type="dcterms:W3CDTF">2019-10-20T01:29:05Z</dcterms:modified>
</cp:coreProperties>
</file>