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0" r:id="rId2"/>
    <p:sldId id="298" r:id="rId3"/>
    <p:sldId id="301" r:id="rId4"/>
    <p:sldId id="262" r:id="rId5"/>
    <p:sldId id="292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3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D2CF-51DF-4C8C-B236-205B2E68A3DA}" type="datetimeFigureOut">
              <a:rPr lang="en-IN" smtClean="0"/>
              <a:t>18/09/17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3953F-9CE7-4592-8AB4-B2012A4D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896939"/>
          </a:xfrm>
          <a:prstGeom prst="rect">
            <a:avLst/>
          </a:prstGeom>
          <a:solidFill>
            <a:srgbClr val="F8F0E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IN" sz="1467" b="1" i="1" u="none" strike="noStrike" cap="none" normalizeH="0" baseline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53976"/>
            <a:ext cx="9814560" cy="842963"/>
          </a:xfrm>
        </p:spPr>
        <p:txBody>
          <a:bodyPr/>
          <a:lstStyle>
            <a:lvl1pPr>
              <a:defRPr>
                <a:solidFill>
                  <a:srgbClr val="AE5C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050925"/>
            <a:ext cx="11218333" cy="1107996"/>
          </a:xfrm>
        </p:spPr>
        <p:txBody>
          <a:bodyPr/>
          <a:lstStyle>
            <a:lvl1pPr marL="304792" indent="-304792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indent="-304792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030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2" y="282576"/>
            <a:ext cx="2664884" cy="555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2836" y="282576"/>
            <a:ext cx="2154564" cy="5553075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4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3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3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3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04134"/>
            <a:ext cx="10363200" cy="50276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0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7" y="1346200"/>
            <a:ext cx="5230283" cy="343068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2" y="1346200"/>
            <a:ext cx="5230284" cy="343068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9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274637"/>
            <a:ext cx="110955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33" y="1590102"/>
            <a:ext cx="5486400" cy="5847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" y="2174875"/>
            <a:ext cx="5486400" cy="247035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767" y="1590102"/>
            <a:ext cx="5488555" cy="5847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767" y="2174875"/>
            <a:ext cx="5488555" cy="247035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5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5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82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273049"/>
            <a:ext cx="4133851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0"/>
            <a:ext cx="6938433" cy="391902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5" y="1435102"/>
            <a:ext cx="4133851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6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748988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3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9426" y="1050926"/>
            <a:ext cx="10895740" cy="962025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 err="1"/>
              <a:t>ifth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7742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auto">
          <a:xfrm>
            <a:off x="0" y="0"/>
            <a:ext cx="12192000" cy="896939"/>
          </a:xfrm>
          <a:prstGeom prst="rect">
            <a:avLst/>
          </a:prstGeom>
          <a:solidFill>
            <a:srgbClr val="F8F0E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67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4" y="1050925"/>
            <a:ext cx="11218333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gray">
          <a:xfrm>
            <a:off x="11684002" y="6627813"/>
            <a:ext cx="207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106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067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86835" y="53976"/>
            <a:ext cx="9815405" cy="842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0239633" y="6304922"/>
            <a:ext cx="1952367" cy="487381"/>
          </a:xfrm>
          <a:prstGeom prst="rect">
            <a:avLst/>
          </a:prstGeom>
          <a:gradFill>
            <a:gsLst>
              <a:gs pos="0">
                <a:schemeClr val="bg1"/>
              </a:gs>
              <a:gs pos="7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67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1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67" b="1" dirty="0" smtClean="0">
          <a:solidFill>
            <a:srgbClr val="AE5C1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rgbClr val="CD752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rgbClr val="CD752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rgbClr val="CD752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rgbClr val="CD7521"/>
          </a:solidFill>
          <a:latin typeface="Arial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accent1"/>
          </a:solidFill>
          <a:latin typeface="Arial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accent1"/>
          </a:solidFill>
          <a:latin typeface="Arial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accent1"/>
          </a:solidFill>
          <a:latin typeface="Arial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accent1"/>
          </a:solidFill>
          <a:latin typeface="Arial" pitchFamily="34" charset="0"/>
        </a:defRPr>
      </a:lvl9pPr>
    </p:titleStyle>
    <p:bodyStyle>
      <a:lvl1pPr marL="311143" indent="-311143" algn="l" rtl="0" eaLnBrk="1" fontAlgn="base" hangingPunct="1">
        <a:spcBef>
          <a:spcPct val="50000"/>
        </a:spcBef>
        <a:spcAft>
          <a:spcPct val="25000"/>
        </a:spcAft>
        <a:buClr>
          <a:schemeClr val="tx1"/>
        </a:buClr>
        <a:buFont typeface="Wingdings" pitchFamily="2" charset="2"/>
        <a:buChar char="§"/>
        <a:defRPr sz="2133" b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09585" indent="-296326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–"/>
        <a:defRPr sz="1867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910144" indent="-29844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□"/>
        <a:defRPr sz="1600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830872" indent="-296326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429873" indent="-311143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039457" indent="-311143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649042" indent="-311143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258627" indent="-311143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4868212" indent="-311143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679" y="1828797"/>
            <a:ext cx="7766936" cy="924577"/>
          </a:xfrm>
        </p:spPr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424" y="2753374"/>
            <a:ext cx="7766936" cy="420564"/>
          </a:xfrm>
        </p:spPr>
        <p:txBody>
          <a:bodyPr/>
          <a:lstStyle/>
          <a:p>
            <a:r>
              <a:rPr lang="en-US" dirty="0" smtClean="0"/>
              <a:t>- with an end to end case study on water treatment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590" y="1886042"/>
            <a:ext cx="1114241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619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Factor </a:t>
            </a:r>
            <a:r>
              <a:rPr lang="en-IN" sz="2000" dirty="0">
                <a:solidFill>
                  <a:srgbClr val="000000"/>
                </a:solidFill>
              </a:rPr>
              <a:t>loadings are the correlation of each variable and the factor</a:t>
            </a:r>
          </a:p>
          <a:p>
            <a:pPr marL="285750" indent="-285750" defTabSz="7619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0000"/>
                </a:solidFill>
              </a:rPr>
              <a:t>Higher loadings making the variable representative of the factor</a:t>
            </a:r>
          </a:p>
          <a:p>
            <a:pPr marL="285750" indent="-285750" defTabSz="7619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0000"/>
                </a:solidFill>
              </a:rPr>
              <a:t>Values greater than +0.50 are generally considered necessary for practical significance.</a:t>
            </a:r>
          </a:p>
          <a:p>
            <a:pPr marL="285750" indent="-285750" defTabSz="7619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 smtClean="0">
              <a:solidFill>
                <a:srgbClr val="000000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259911" y="412742"/>
            <a:ext cx="3110147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363"/>
            <a:r>
              <a:rPr lang="en-US" sz="2084" b="1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Interpreting the factors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363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667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defTabSz="914363" eaLnBrk="0" hangingPunct="0">
                <a:spcBef>
                  <a:spcPct val="50000"/>
                </a:spcBef>
                <a:defRPr/>
              </a:pPr>
              <a:t>10</a:t>
            </a:fld>
            <a:endParaRPr lang="en-US" sz="667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C61E210C-B213-445B-A6CD-5E81C0B758DC}" type="slidenum">
              <a:rPr lang="en-US" sz="1800">
                <a:solidFill>
                  <a:prstClr val="black"/>
                </a:solidFill>
                <a:latin typeface="Calibri" panose="020F0502020204030204"/>
              </a:rPr>
              <a:pPr defTabSz="914363"/>
              <a:t>10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4423450" y="4006363"/>
            <a:ext cx="417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 of treatment dataset factors will be included </a:t>
            </a:r>
            <a:r>
              <a:rPr lang="en-US" smtClean="0"/>
              <a:t>with the graphics </a:t>
            </a:r>
            <a:r>
              <a:rPr lang="en-US" dirty="0" smtClean="0"/>
              <a:t>– For Prezi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457090" y="306214"/>
            <a:ext cx="1317990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84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Agenda </a:t>
            </a:r>
            <a:endParaRPr kumimoji="0" lang="en-US" sz="2084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363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15CC8-BA1A-4C4A-8179-9F466505A749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ctr" defTabSz="914363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E210C-B213-445B-A6CD-5E81C0B758D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FA4F73F-DFE4-4AF3-8763-C74866CA307B}"/>
              </a:ext>
            </a:extLst>
          </p:cNvPr>
          <p:cNvSpPr txBox="1"/>
          <p:nvPr/>
        </p:nvSpPr>
        <p:spPr>
          <a:xfrm>
            <a:off x="834887" y="512745"/>
            <a:ext cx="1135711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Factor analysis </a:t>
            </a:r>
            <a:r>
              <a:rPr lang="en-IN" sz="2400" dirty="0" smtClean="0"/>
              <a:t>application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Reason for performing factor analysis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Mathematics behind factor analysis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Where to use factor analysis?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How to evaluate factor analysis results?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Summary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01086" y="591710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text- only graphics – For Prezi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98744" y="393224"/>
            <a:ext cx="1762021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84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Application</a:t>
            </a:r>
            <a:r>
              <a:rPr kumimoji="0" lang="en-US" sz="2084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:</a:t>
            </a:r>
            <a:endParaRPr kumimoji="0" lang="en-US" sz="2084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363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15CC8-BA1A-4C4A-8179-9F466505A749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ctr" defTabSz="914363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E210C-B213-445B-A6CD-5E81C0B758D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FA4F73F-DFE4-4AF3-8763-C74866CA307B}"/>
              </a:ext>
            </a:extLst>
          </p:cNvPr>
          <p:cNvSpPr txBox="1"/>
          <p:nvPr/>
        </p:nvSpPr>
        <p:spPr>
          <a:xfrm>
            <a:off x="417443" y="1895061"/>
            <a:ext cx="113571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altLang="en-US" sz="1600" kern="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altLang="en-US" dirty="0" smtClean="0"/>
              <a:t>Market segmentation for identifying the underlying variables to group the customers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alt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altLang="en-US" kern="0" dirty="0" smtClean="0">
                <a:solidFill>
                  <a:srgbClr val="000000"/>
                </a:solidFill>
              </a:rPr>
              <a:t>Identifying the characteristics of a certain types of customers (for example, dividing population based on the price sensitiveness)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altLang="en-US" kern="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altLang="en-US" kern="0" dirty="0" smtClean="0">
                <a:solidFill>
                  <a:srgbClr val="000000"/>
                </a:solidFill>
              </a:rPr>
              <a:t>Identifying the brand attributes that influence consumer choice.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altLang="en-US" kern="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altLang="en-US" kern="0" dirty="0" smtClean="0">
                <a:solidFill>
                  <a:srgbClr val="000000"/>
                </a:solidFill>
              </a:rPr>
              <a:t>Heavily used in advertising studies and product research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4204147" y="3818665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Minimal text- </a:t>
            </a:r>
            <a:r>
              <a:rPr lang="en-US" smtClean="0"/>
              <a:t>only graphics require to explain business situations </a:t>
            </a:r>
            <a:r>
              <a:rPr lang="en-US" dirty="0" smtClean="0"/>
              <a:t>– For Prezi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087" y="1885852"/>
            <a:ext cx="1114241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It is a dimensionality reduction technique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It combines the correlated variables by condensing </a:t>
            </a:r>
            <a:r>
              <a:rPr lang="en-US" sz="2000" dirty="0"/>
              <a:t>the information contained in a number of original variables into a smaller set of new </a:t>
            </a:r>
            <a:r>
              <a:rPr lang="en-US" sz="2000" dirty="0" smtClean="0"/>
              <a:t>factors </a:t>
            </a:r>
            <a:r>
              <a:rPr lang="en-US" sz="2000" dirty="0"/>
              <a:t>with a minimum loss of information</a:t>
            </a:r>
            <a:r>
              <a:rPr lang="en-US" sz="2000" dirty="0" smtClean="0"/>
              <a:t>.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 smtClean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It’s primary </a:t>
            </a:r>
            <a:r>
              <a:rPr lang="en-US" sz="2000" dirty="0"/>
              <a:t>purpose is to define the underlying structure among the variables in the analysis. 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</a:pPr>
            <a:endParaRPr lang="en-IN" sz="2000" dirty="0">
              <a:solidFill>
                <a:srgbClr val="000000"/>
              </a:solidFill>
            </a:endParaRPr>
          </a:p>
          <a:p>
            <a:pPr marL="238115" indent="-238115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q"/>
            </a:pPr>
            <a:endParaRPr lang="en-IN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151753" y="499241"/>
            <a:ext cx="2199641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363"/>
            <a:r>
              <a:rPr lang="en-US" sz="2084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Factor Analysis </a:t>
            </a:r>
            <a:endParaRPr lang="en-US" sz="2084" b="1" dirty="0">
              <a:solidFill>
                <a:srgbClr val="ED7D31">
                  <a:lumMod val="75000"/>
                </a:srgbClr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363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667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defTabSz="914363" eaLnBrk="0" hangingPunct="0">
                <a:spcBef>
                  <a:spcPct val="50000"/>
                </a:spcBef>
                <a:defRPr/>
              </a:pPr>
              <a:t>4</a:t>
            </a:fld>
            <a:endParaRPr lang="en-US" sz="667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C61E210C-B213-445B-A6CD-5E81C0B758DC}" type="slidenum">
              <a:rPr lang="en-US" sz="1800">
                <a:solidFill>
                  <a:prstClr val="black"/>
                </a:solidFill>
                <a:latin typeface="Calibri" panose="020F0502020204030204"/>
              </a:rPr>
              <a:pPr defTabSz="914363"/>
              <a:t>4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6993658" y="2986723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bullet should have a </a:t>
            </a:r>
            <a:r>
              <a:rPr lang="en-US" smtClean="0"/>
              <a:t>graphics – </a:t>
            </a:r>
            <a:r>
              <a:rPr lang="en-US" dirty="0" smtClean="0"/>
              <a:t>For Prezi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61" y="4460788"/>
            <a:ext cx="6081743" cy="16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0906370" y="6590208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363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15CC8-BA1A-4C4A-8179-9F466505A749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ctr" defTabSz="914363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gray">
          <a:xfrm>
            <a:off x="6891738" y="2678816"/>
            <a:ext cx="372890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What is Machine Learning?? </a:t>
            </a:r>
            <a:endParaRPr kumimoji="0" lang="en-US" sz="18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gray">
          <a:xfrm>
            <a:off x="111996" y="375267"/>
            <a:ext cx="3991798" cy="4513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333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</a:rPr>
              <a:t>Process for Factor Analysis</a:t>
            </a:r>
            <a:endParaRPr kumimoji="0" lang="en-IN" sz="2333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E0D94348-BE50-4958-9508-CE4EA5467D62}"/>
              </a:ext>
            </a:extLst>
          </p:cNvPr>
          <p:cNvSpPr txBox="1">
            <a:spLocks/>
          </p:cNvSpPr>
          <p:nvPr/>
        </p:nvSpPr>
        <p:spPr>
          <a:xfrm>
            <a:off x="476836" y="1406601"/>
            <a:ext cx="10515600" cy="3025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IN" dirty="0" smtClean="0">
                <a:solidFill>
                  <a:prstClr val="black"/>
                </a:solidFill>
                <a:latin typeface="Calibri" panose="020F0502020204030204"/>
              </a:rPr>
              <a:t>Formulate the problem</a:t>
            </a:r>
          </a:p>
          <a:p>
            <a:pPr marL="342900" marR="0" lvl="0" indent="-34290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IN" dirty="0" smtClean="0">
                <a:solidFill>
                  <a:prstClr val="black"/>
                </a:solidFill>
                <a:latin typeface="Calibri" panose="020F0502020204030204"/>
              </a:rPr>
              <a:t>Construct the correlation matrix</a:t>
            </a: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Determine the method of factor </a:t>
            </a:r>
            <a:r>
              <a:rPr lang="en-IN" dirty="0" smtClean="0">
                <a:solidFill>
                  <a:prstClr val="black"/>
                </a:solidFill>
                <a:latin typeface="Calibri" panose="020F0502020204030204"/>
              </a:rPr>
              <a:t>analysis</a:t>
            </a: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Determine the number of factors </a:t>
            </a: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Estimate the factor matrix </a:t>
            </a: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Rotate the factors </a:t>
            </a:r>
            <a:endParaRPr lang="en-IN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r>
              <a:rPr lang="en-IN" dirty="0" smtClean="0">
                <a:solidFill>
                  <a:prstClr val="black"/>
                </a:solidFill>
                <a:latin typeface="Calibri" panose="020F0502020204030204"/>
              </a:rPr>
              <a:t>Relevance/Significance of factor analysis</a:t>
            </a: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5683724" y="4287085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chart with the graphics helps in structuring the </a:t>
            </a:r>
            <a:r>
              <a:rPr lang="en-US" smtClean="0"/>
              <a:t>content flow– </a:t>
            </a:r>
            <a:r>
              <a:rPr lang="en-US" dirty="0" smtClean="0"/>
              <a:t>For Prezi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3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0906370" y="6590208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363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15CC8-BA1A-4C4A-8179-9F466505A749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ctr" defTabSz="914363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gray">
          <a:xfrm>
            <a:off x="6891738" y="2678816"/>
            <a:ext cx="372890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What is Machine Learning?? </a:t>
            </a:r>
            <a:endParaRPr kumimoji="0" lang="en-US" sz="18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gray">
          <a:xfrm>
            <a:off x="111996" y="388519"/>
            <a:ext cx="6085320" cy="4513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333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</a:rPr>
              <a:t>Mathematics involves in factor analysis? </a:t>
            </a:r>
            <a:endParaRPr kumimoji="0" lang="en-IN" sz="2333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763891">
            <a:off x="5654558" y="2254627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 graphics and animation of each element – For </a:t>
            </a:r>
            <a:r>
              <a:rPr lang="en-US" dirty="0" err="1" smtClean="0"/>
              <a:t>prazi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1" y="2619666"/>
            <a:ext cx="4820200" cy="250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38" y="3884182"/>
            <a:ext cx="4453532" cy="270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481" y="190338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 attributes and 1 factor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3923" y="338838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mtClean="0"/>
              <a:t>D attributes and 2 factors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5006" y="3023554"/>
            <a:ext cx="111424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It is a dimensionality reduction technique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It combines the correlated variables </a:t>
            </a: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</a:pPr>
            <a:endParaRPr lang="en-IN" sz="2000" dirty="0">
              <a:solidFill>
                <a:srgbClr val="000000"/>
              </a:solidFill>
            </a:endParaRPr>
          </a:p>
          <a:p>
            <a:pPr marL="238115" indent="-238115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q"/>
            </a:pPr>
            <a:endParaRPr lang="en-IN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151753" y="499241"/>
            <a:ext cx="2199641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363"/>
            <a:r>
              <a:rPr lang="en-US" sz="2084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Factor Analysis </a:t>
            </a:r>
            <a:endParaRPr lang="en-US" sz="2084" b="1" dirty="0">
              <a:solidFill>
                <a:srgbClr val="ED7D31">
                  <a:lumMod val="75000"/>
                </a:srgbClr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363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667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defTabSz="914363" eaLnBrk="0" hangingPunct="0">
                <a:spcBef>
                  <a:spcPct val="50000"/>
                </a:spcBef>
                <a:defRPr/>
              </a:pPr>
              <a:t>7</a:t>
            </a:fld>
            <a:endParaRPr lang="en-US" sz="667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C61E210C-B213-445B-A6CD-5E81C0B758DC}" type="slidenum">
              <a:rPr lang="en-US" sz="1800">
                <a:solidFill>
                  <a:prstClr val="black"/>
                </a:solidFill>
                <a:latin typeface="Calibri" panose="020F0502020204030204"/>
              </a:rPr>
              <a:pPr defTabSz="914363"/>
              <a:t>7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6993658" y="2986723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bullet should have a </a:t>
            </a:r>
            <a:r>
              <a:rPr lang="en-US" smtClean="0"/>
              <a:t>graphics – </a:t>
            </a:r>
            <a:r>
              <a:rPr lang="en-US" dirty="0" smtClean="0"/>
              <a:t>For Prezi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590" y="1682426"/>
            <a:ext cx="111424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err="1" smtClean="0">
                <a:solidFill>
                  <a:srgbClr val="000000"/>
                </a:solidFill>
              </a:rPr>
              <a:t>Apriori</a:t>
            </a:r>
            <a:r>
              <a:rPr lang="en-IN" sz="2000" dirty="0" smtClean="0">
                <a:solidFill>
                  <a:srgbClr val="000000"/>
                </a:solidFill>
              </a:rPr>
              <a:t> </a:t>
            </a:r>
            <a:r>
              <a:rPr lang="en-IN" sz="2000" dirty="0">
                <a:solidFill>
                  <a:srgbClr val="000000"/>
                </a:solidFill>
              </a:rPr>
              <a:t>determination : Based on prior </a:t>
            </a:r>
            <a:r>
              <a:rPr lang="en-IN" sz="2000" dirty="0" smtClean="0">
                <a:solidFill>
                  <a:srgbClr val="000000"/>
                </a:solidFill>
              </a:rPr>
              <a:t>knowledge and the correlation matrix</a:t>
            </a: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Determination </a:t>
            </a:r>
            <a:r>
              <a:rPr lang="en-IN" sz="2000" dirty="0">
                <a:solidFill>
                  <a:srgbClr val="000000"/>
                </a:solidFill>
              </a:rPr>
              <a:t>based on </a:t>
            </a:r>
            <a:r>
              <a:rPr lang="en-IN" sz="2000" dirty="0" err="1">
                <a:solidFill>
                  <a:srgbClr val="000000"/>
                </a:solidFill>
              </a:rPr>
              <a:t>eigen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 smtClean="0">
                <a:solidFill>
                  <a:srgbClr val="000000"/>
                </a:solidFill>
              </a:rPr>
              <a:t>values: </a:t>
            </a:r>
            <a:r>
              <a:rPr lang="en-US" sz="2000" dirty="0"/>
              <a:t>It represents the amount of variance accounted for by the factor. It is column sum of squared loading for a factor</a:t>
            </a:r>
            <a:r>
              <a:rPr lang="en-US" sz="2000" dirty="0" smtClean="0"/>
              <a:t>.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Only factors with </a:t>
            </a:r>
            <a:r>
              <a:rPr lang="en-IN" sz="2000" dirty="0" err="1">
                <a:solidFill>
                  <a:srgbClr val="000000"/>
                </a:solidFill>
              </a:rPr>
              <a:t>eigen</a:t>
            </a:r>
            <a:r>
              <a:rPr lang="en-IN" sz="2000" dirty="0">
                <a:solidFill>
                  <a:srgbClr val="000000"/>
                </a:solidFill>
              </a:rPr>
              <a:t> value greater than 1.0 are retained.</a:t>
            </a: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endParaRPr lang="en-IN" sz="2000" dirty="0">
              <a:solidFill>
                <a:srgbClr val="000000"/>
              </a:solidFill>
            </a:endParaRP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All factors having </a:t>
            </a:r>
            <a:r>
              <a:rPr lang="en-IN" sz="2000" dirty="0" err="1">
                <a:solidFill>
                  <a:srgbClr val="000000"/>
                </a:solidFill>
              </a:rPr>
              <a:t>eigen</a:t>
            </a:r>
            <a:r>
              <a:rPr lang="en-IN" sz="2000" dirty="0">
                <a:solidFill>
                  <a:srgbClr val="000000"/>
                </a:solidFill>
              </a:rPr>
              <a:t> value less than 1 are considered </a:t>
            </a:r>
            <a:r>
              <a:rPr lang="en-IN" sz="2000" dirty="0" smtClean="0">
                <a:solidFill>
                  <a:srgbClr val="000000"/>
                </a:solidFill>
              </a:rPr>
              <a:t>insignificant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Scree Plot </a:t>
            </a:r>
          </a:p>
          <a:p>
            <a:pPr marL="742950" lvl="1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 smtClean="0">
              <a:solidFill>
                <a:srgbClr val="000000"/>
              </a:solidFill>
            </a:endParaRP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A scree plot shows the eigenvalues on the y-axis and the number of factors on the </a:t>
            </a:r>
            <a:r>
              <a:rPr lang="en-IN" sz="2000" dirty="0" smtClean="0">
                <a:solidFill>
                  <a:srgbClr val="000000"/>
                </a:solidFill>
              </a:rPr>
              <a:t>x-axis. It </a:t>
            </a:r>
            <a:r>
              <a:rPr lang="en-IN" sz="2000" dirty="0">
                <a:solidFill>
                  <a:srgbClr val="000000"/>
                </a:solidFill>
              </a:rPr>
              <a:t>always displays a downward curve</a:t>
            </a:r>
            <a:r>
              <a:rPr lang="en-IN" sz="2000" dirty="0" smtClean="0">
                <a:solidFill>
                  <a:srgbClr val="000000"/>
                </a:solidFill>
              </a:rPr>
              <a:t>. The </a:t>
            </a:r>
            <a:r>
              <a:rPr lang="en-IN" sz="2000" dirty="0">
                <a:solidFill>
                  <a:srgbClr val="000000"/>
                </a:solidFill>
              </a:rPr>
              <a:t>point where the slope of the curve is clearly </a:t>
            </a:r>
            <a:r>
              <a:rPr lang="en-IN" sz="2000" dirty="0" smtClean="0">
                <a:solidFill>
                  <a:srgbClr val="000000"/>
                </a:solidFill>
              </a:rPr>
              <a:t>levelling </a:t>
            </a:r>
            <a:r>
              <a:rPr lang="en-IN" sz="2000" dirty="0">
                <a:solidFill>
                  <a:srgbClr val="000000"/>
                </a:solidFill>
              </a:rPr>
              <a:t>off </a:t>
            </a:r>
            <a:r>
              <a:rPr lang="en-IN" sz="2000" dirty="0" smtClean="0">
                <a:solidFill>
                  <a:srgbClr val="000000"/>
                </a:solidFill>
              </a:rPr>
              <a:t>(</a:t>
            </a:r>
            <a:r>
              <a:rPr lang="en-IN" sz="2000" dirty="0">
                <a:solidFill>
                  <a:srgbClr val="000000"/>
                </a:solidFill>
              </a:rPr>
              <a:t>the “elbow</a:t>
            </a:r>
            <a:r>
              <a:rPr lang="en-IN" sz="2000" dirty="0" smtClean="0">
                <a:solidFill>
                  <a:srgbClr val="000000"/>
                </a:solidFill>
              </a:rPr>
              <a:t>) indicates </a:t>
            </a:r>
            <a:r>
              <a:rPr lang="en-IN" sz="2000" dirty="0">
                <a:solidFill>
                  <a:srgbClr val="000000"/>
                </a:solidFill>
              </a:rPr>
              <a:t>the number of factors that should be generated by the analysis.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235268" y="385686"/>
            <a:ext cx="4370107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363"/>
            <a:r>
              <a:rPr lang="en-US" sz="2084" b="1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Determine the number of factors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363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667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defTabSz="914363" eaLnBrk="0" hangingPunct="0">
                <a:spcBef>
                  <a:spcPct val="50000"/>
                </a:spcBef>
                <a:defRPr/>
              </a:pPr>
              <a:t>8</a:t>
            </a:fld>
            <a:endParaRPr lang="en-US" sz="667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C61E210C-B213-445B-A6CD-5E81C0B758DC}" type="slidenum">
              <a:rPr lang="en-US" sz="1800">
                <a:solidFill>
                  <a:prstClr val="black"/>
                </a:solidFill>
                <a:latin typeface="Calibri" panose="020F0502020204030204"/>
              </a:rPr>
              <a:pPr defTabSz="914363"/>
              <a:t>8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8252861" y="3241548"/>
            <a:ext cx="417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bullet should have a graphics(plots and correlation matrix require) – For Prezi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59" y="4324864"/>
            <a:ext cx="1012388" cy="81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76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9082" y="1325919"/>
            <a:ext cx="111424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rgbClr val="000000"/>
                </a:solidFill>
              </a:rPr>
              <a:t>*Need to learn in depth</a:t>
            </a: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0000"/>
                </a:solidFill>
              </a:rPr>
              <a:t>Two types:</a:t>
            </a: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Orthogonal (factors are uncorrelated)</a:t>
            </a:r>
          </a:p>
          <a:p>
            <a:pPr marL="800100" lvl="1" indent="-34290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Oblique (factors </a:t>
            </a:r>
            <a:r>
              <a:rPr lang="en-IN" sz="2000" dirty="0" smtClean="0">
                <a:solidFill>
                  <a:srgbClr val="000000"/>
                </a:solidFill>
              </a:rPr>
              <a:t>inter correlate)</a:t>
            </a:r>
            <a:endParaRPr lang="en-IN" sz="2000" dirty="0">
              <a:solidFill>
                <a:srgbClr val="000000"/>
              </a:solidFill>
            </a:endParaRPr>
          </a:p>
          <a:p>
            <a:pPr marL="285750" indent="-285750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000000"/>
              </a:solidFill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</a:pPr>
            <a:endParaRPr lang="en-IN" sz="2000" dirty="0">
              <a:solidFill>
                <a:srgbClr val="000000"/>
              </a:solidFill>
            </a:endParaRPr>
          </a:p>
          <a:p>
            <a:pPr marL="238115" indent="-238115" defTabSz="761970" fontAlgn="base">
              <a:spcBef>
                <a:spcPct val="0"/>
              </a:spcBef>
              <a:spcAft>
                <a:spcPct val="0"/>
              </a:spcAft>
              <a:buClr>
                <a:srgbClr val="CD7823"/>
              </a:buClr>
              <a:buFont typeface="Wingdings" panose="05000000000000000000" pitchFamily="2" charset="2"/>
              <a:buChar char="q"/>
            </a:pPr>
            <a:endParaRPr lang="en-IN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151753" y="499241"/>
            <a:ext cx="2132315" cy="413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363"/>
            <a:r>
              <a:rPr lang="en-US" sz="2084" b="1" dirty="0" smtClean="0">
                <a:solidFill>
                  <a:srgbClr val="ED7D31">
                    <a:lumMod val="75000"/>
                  </a:srgb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Factor Rotation</a:t>
            </a:r>
            <a:endParaRPr lang="en-US" sz="2084" b="1" dirty="0">
              <a:solidFill>
                <a:srgbClr val="ED7D31">
                  <a:lumMod val="75000"/>
                </a:srgbClr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10846732" y="6683786"/>
            <a:ext cx="172132" cy="1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363" eaLnBrk="0" hangingPunct="0">
              <a:spcBef>
                <a:spcPct val="50000"/>
              </a:spcBef>
              <a:defRPr/>
            </a:pPr>
            <a:fld id="{79D15CC8-BA1A-4C4A-8179-9F466505A749}" type="slidenum">
              <a:rPr lang="en-US" sz="667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 defTabSz="914363" eaLnBrk="0" hangingPunct="0">
                <a:spcBef>
                  <a:spcPct val="50000"/>
                </a:spcBef>
                <a:defRPr/>
              </a:pPr>
              <a:t>9</a:t>
            </a:fld>
            <a:endParaRPr lang="en-US" sz="667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C61E210C-B213-445B-A6CD-5E81C0B758DC}" type="slidenum">
              <a:rPr lang="en-US" sz="1800">
                <a:solidFill>
                  <a:prstClr val="black"/>
                </a:solidFill>
                <a:latin typeface="Calibri" panose="020F0502020204030204"/>
              </a:rPr>
              <a:pPr defTabSz="914363"/>
              <a:t>9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 rot="2258701">
            <a:off x="6993658" y="2986723"/>
            <a:ext cx="4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bullet should have a </a:t>
            </a:r>
            <a:r>
              <a:rPr lang="en-US" smtClean="0"/>
              <a:t>graphics – </a:t>
            </a:r>
            <a:r>
              <a:rPr lang="en-US" dirty="0" smtClean="0"/>
              <a:t>For Prezi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12770" r="21889" b="3519"/>
          <a:stretch>
            <a:fillRect/>
          </a:stretch>
        </p:blipFill>
        <p:spPr bwMode="auto">
          <a:xfrm>
            <a:off x="984421" y="3668112"/>
            <a:ext cx="4885038" cy="268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0802188"/>
      </p:ext>
    </p:extLst>
  </p:cSld>
  <p:clrMapOvr>
    <a:masterClrMapping/>
  </p:clrMapOvr>
</p:sld>
</file>

<file path=ppt/theme/theme1.xml><?xml version="1.0" encoding="utf-8"?>
<a:theme xmlns:a="http://schemas.openxmlformats.org/drawingml/2006/main" name="WNS Standard PowerPoint Template 2013">
  <a:themeElements>
    <a:clrScheme name="WNS Standard Colours">
      <a:dk1>
        <a:srgbClr val="000000"/>
      </a:dk1>
      <a:lt1>
        <a:srgbClr val="FFFFFF"/>
      </a:lt1>
      <a:dk2>
        <a:srgbClr val="CD7823"/>
      </a:dk2>
      <a:lt2>
        <a:srgbClr val="857662"/>
      </a:lt2>
      <a:accent1>
        <a:srgbClr val="8C4B32"/>
      </a:accent1>
      <a:accent2>
        <a:srgbClr val="BE8264"/>
      </a:accent2>
      <a:accent3>
        <a:srgbClr val="E6D29B"/>
      </a:accent3>
      <a:accent4>
        <a:srgbClr val="AFA546"/>
      </a:accent4>
      <a:accent5>
        <a:srgbClr val="5A692D"/>
      </a:accent5>
      <a:accent6>
        <a:srgbClr val="857662"/>
      </a:accent6>
      <a:hlink>
        <a:srgbClr val="693732"/>
      </a:hlink>
      <a:folHlink>
        <a:srgbClr val="AF2828"/>
      </a:folHlink>
    </a:clrScheme>
    <a:fontScheme name="WNS Template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WNS Template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4">
        <a:dk1>
          <a:srgbClr val="000000"/>
        </a:dk1>
        <a:lt1>
          <a:srgbClr val="FFFFFF"/>
        </a:lt1>
        <a:dk2>
          <a:srgbClr val="CD7823"/>
        </a:dk2>
        <a:lt2>
          <a:srgbClr val="857662"/>
        </a:lt2>
        <a:accent1>
          <a:srgbClr val="8C4B32"/>
        </a:accent1>
        <a:accent2>
          <a:srgbClr val="BE8264"/>
        </a:accent2>
        <a:accent3>
          <a:srgbClr val="FFFFFF"/>
        </a:accent3>
        <a:accent4>
          <a:srgbClr val="000000"/>
        </a:accent4>
        <a:accent5>
          <a:srgbClr val="C5B1AD"/>
        </a:accent5>
        <a:accent6>
          <a:srgbClr val="AC755A"/>
        </a:accent6>
        <a:hlink>
          <a:srgbClr val="E6D29B"/>
        </a:hlink>
        <a:folHlink>
          <a:srgbClr val="AFA5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517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Arial</vt:lpstr>
      <vt:lpstr>WNS Standard PowerPoint Template 2013</vt:lpstr>
      <vt:lpstr>Factor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Madhukar Kumar</dc:creator>
  <cp:lastModifiedBy>chiranjeev.patidar@upgrad.com</cp:lastModifiedBy>
  <cp:revision>96</cp:revision>
  <dcterms:created xsi:type="dcterms:W3CDTF">2017-07-11T02:05:17Z</dcterms:created>
  <dcterms:modified xsi:type="dcterms:W3CDTF">2017-09-17T22:20:35Z</dcterms:modified>
</cp:coreProperties>
</file>