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306" r:id="rId4"/>
    <p:sldId id="261" r:id="rId5"/>
    <p:sldId id="260" r:id="rId6"/>
    <p:sldId id="259" r:id="rId7"/>
    <p:sldId id="272" r:id="rId8"/>
    <p:sldId id="262" r:id="rId9"/>
    <p:sldId id="273" r:id="rId10"/>
    <p:sldId id="274" r:id="rId11"/>
    <p:sldId id="279" r:id="rId12"/>
    <p:sldId id="275" r:id="rId13"/>
    <p:sldId id="276" r:id="rId14"/>
    <p:sldId id="277" r:id="rId15"/>
    <p:sldId id="278" r:id="rId16"/>
    <p:sldId id="263" r:id="rId17"/>
    <p:sldId id="265" r:id="rId18"/>
    <p:sldId id="266" r:id="rId19"/>
    <p:sldId id="267" r:id="rId20"/>
    <p:sldId id="269" r:id="rId21"/>
    <p:sldId id="268" r:id="rId22"/>
    <p:sldId id="270" r:id="rId23"/>
    <p:sldId id="271" r:id="rId24"/>
    <p:sldId id="264"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28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Mani" initials="PM" lastIdx="1" clrIdx="0">
    <p:extLst>
      <p:ext uri="{19B8F6BF-5375-455C-9EA6-DF929625EA0E}">
        <p15:presenceInfo xmlns:p15="http://schemas.microsoft.com/office/powerpoint/2012/main" userId="ccef7790af804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06A8"/>
    <a:srgbClr val="0D0887"/>
    <a:srgbClr val="761AAF"/>
    <a:srgbClr val="6901A6"/>
    <a:srgbClr val="E06662"/>
    <a:srgbClr val="B02A90"/>
    <a:srgbClr val="0E0988"/>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125" d="100"/>
          <a:sy n="125" d="100"/>
        </p:scale>
        <p:origin x="72" y="-18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05B5DC-5AD4-44A2-94A6-7411FA75ABA0}" type="doc">
      <dgm:prSet loTypeId="urn:microsoft.com/office/officeart/2005/8/layout/hChevron3" loCatId="process" qsTypeId="urn:microsoft.com/office/officeart/2005/8/quickstyle/simple1" qsCatId="simple" csTypeId="urn:microsoft.com/office/officeart/2005/8/colors/accent1_2" csCatId="accent1" phldr="1"/>
      <dgm:spPr/>
    </dgm:pt>
    <dgm:pt modelId="{079D02A6-D6FD-44F3-BEA6-BD21760DBB0C}">
      <dgm:prSet phldrT="[Text]"/>
      <dgm:spPr>
        <a:solidFill>
          <a:srgbClr val="FF0000"/>
        </a:solidFill>
      </dgm:spPr>
      <dgm:t>
        <a:bodyPr/>
        <a:lstStyle/>
        <a:p>
          <a:r>
            <a:rPr lang="en-IN" dirty="0"/>
            <a:t>EDA</a:t>
          </a:r>
        </a:p>
      </dgm:t>
    </dgm:pt>
    <dgm:pt modelId="{E00A8C92-A86E-48E8-BAF9-300B7AF98041}" type="parTrans" cxnId="{1A91B0B3-C8DC-4B7B-8792-905E946EF10F}">
      <dgm:prSet/>
      <dgm:spPr/>
      <dgm:t>
        <a:bodyPr/>
        <a:lstStyle/>
        <a:p>
          <a:endParaRPr lang="en-IN"/>
        </a:p>
      </dgm:t>
    </dgm:pt>
    <dgm:pt modelId="{572A43D0-42DF-48BE-A3CC-C250F7E84F43}" type="sibTrans" cxnId="{1A91B0B3-C8DC-4B7B-8792-905E946EF10F}">
      <dgm:prSet/>
      <dgm:spPr/>
      <dgm:t>
        <a:bodyPr/>
        <a:lstStyle/>
        <a:p>
          <a:endParaRPr lang="en-IN"/>
        </a:p>
      </dgm:t>
    </dgm:pt>
    <dgm:pt modelId="{C6396D60-D4D9-44FF-AF76-76AB6FAABF0D}">
      <dgm:prSet phldrT="[Text]"/>
      <dgm:spPr>
        <a:solidFill>
          <a:srgbClr val="FFC000"/>
        </a:solidFill>
      </dgm:spPr>
      <dgm:t>
        <a:bodyPr/>
        <a:lstStyle/>
        <a:p>
          <a:r>
            <a:rPr lang="en-IN" dirty="0"/>
            <a:t>Visualization</a:t>
          </a:r>
        </a:p>
      </dgm:t>
    </dgm:pt>
    <dgm:pt modelId="{A4C1DB5B-12B0-4D0E-B575-CCA33287317D}" type="parTrans" cxnId="{7DA03501-1DBC-4417-BE5B-5DE62275A762}">
      <dgm:prSet/>
      <dgm:spPr/>
      <dgm:t>
        <a:bodyPr/>
        <a:lstStyle/>
        <a:p>
          <a:endParaRPr lang="en-IN"/>
        </a:p>
      </dgm:t>
    </dgm:pt>
    <dgm:pt modelId="{E4D1DE89-9B8D-431E-A75A-64EF016D9411}" type="sibTrans" cxnId="{7DA03501-1DBC-4417-BE5B-5DE62275A762}">
      <dgm:prSet/>
      <dgm:spPr/>
      <dgm:t>
        <a:bodyPr/>
        <a:lstStyle/>
        <a:p>
          <a:endParaRPr lang="en-IN"/>
        </a:p>
      </dgm:t>
    </dgm:pt>
    <dgm:pt modelId="{E84F6B49-DAA5-4018-AA80-8E43653D3B1C}">
      <dgm:prSet phldrT="[Text]"/>
      <dgm:spPr>
        <a:solidFill>
          <a:srgbClr val="92D050"/>
        </a:solidFill>
      </dgm:spPr>
      <dgm:t>
        <a:bodyPr/>
        <a:lstStyle/>
        <a:p>
          <a:r>
            <a:rPr lang="en-IN" dirty="0"/>
            <a:t>Clustering </a:t>
          </a:r>
        </a:p>
      </dgm:t>
    </dgm:pt>
    <dgm:pt modelId="{78E8695A-B8DE-421D-A8DA-F4B4EE8C9291}" type="parTrans" cxnId="{134F54E8-8052-42EC-938B-3FAFFE13187C}">
      <dgm:prSet/>
      <dgm:spPr/>
      <dgm:t>
        <a:bodyPr/>
        <a:lstStyle/>
        <a:p>
          <a:endParaRPr lang="en-IN"/>
        </a:p>
      </dgm:t>
    </dgm:pt>
    <dgm:pt modelId="{95790FD1-F7B2-46F4-9303-37BCA8577FEB}" type="sibTrans" cxnId="{134F54E8-8052-42EC-938B-3FAFFE13187C}">
      <dgm:prSet/>
      <dgm:spPr/>
      <dgm:t>
        <a:bodyPr/>
        <a:lstStyle/>
        <a:p>
          <a:endParaRPr lang="en-IN"/>
        </a:p>
      </dgm:t>
    </dgm:pt>
    <dgm:pt modelId="{66C5F4B8-60A1-4841-A5AB-F6492B2F6119}" type="pres">
      <dgm:prSet presAssocID="{0205B5DC-5AD4-44A2-94A6-7411FA75ABA0}" presName="Name0" presStyleCnt="0">
        <dgm:presLayoutVars>
          <dgm:dir/>
          <dgm:resizeHandles val="exact"/>
        </dgm:presLayoutVars>
      </dgm:prSet>
      <dgm:spPr/>
    </dgm:pt>
    <dgm:pt modelId="{5F35F24A-6184-4979-8BF0-2181CA9937CD}" type="pres">
      <dgm:prSet presAssocID="{079D02A6-D6FD-44F3-BEA6-BD21760DBB0C}" presName="parTxOnly" presStyleLbl="node1" presStyleIdx="0" presStyleCnt="3">
        <dgm:presLayoutVars>
          <dgm:bulletEnabled val="1"/>
        </dgm:presLayoutVars>
      </dgm:prSet>
      <dgm:spPr/>
    </dgm:pt>
    <dgm:pt modelId="{7620D11F-0F0E-4754-977C-295CA615C10E}" type="pres">
      <dgm:prSet presAssocID="{572A43D0-42DF-48BE-A3CC-C250F7E84F43}" presName="parSpace" presStyleCnt="0"/>
      <dgm:spPr/>
    </dgm:pt>
    <dgm:pt modelId="{35274FC0-B5A3-42CF-9E6B-DDD1AA4EE9AA}" type="pres">
      <dgm:prSet presAssocID="{C6396D60-D4D9-44FF-AF76-76AB6FAABF0D}" presName="parTxOnly" presStyleLbl="node1" presStyleIdx="1" presStyleCnt="3">
        <dgm:presLayoutVars>
          <dgm:bulletEnabled val="1"/>
        </dgm:presLayoutVars>
      </dgm:prSet>
      <dgm:spPr/>
    </dgm:pt>
    <dgm:pt modelId="{BB7BFF9F-6980-40DB-B7D8-77EE4D5472C5}" type="pres">
      <dgm:prSet presAssocID="{E4D1DE89-9B8D-431E-A75A-64EF016D9411}" presName="parSpace" presStyleCnt="0"/>
      <dgm:spPr/>
    </dgm:pt>
    <dgm:pt modelId="{5404DDB7-BE6A-479D-97C9-15986E677D89}" type="pres">
      <dgm:prSet presAssocID="{E84F6B49-DAA5-4018-AA80-8E43653D3B1C}" presName="parTxOnly" presStyleLbl="node1" presStyleIdx="2" presStyleCnt="3">
        <dgm:presLayoutVars>
          <dgm:bulletEnabled val="1"/>
        </dgm:presLayoutVars>
      </dgm:prSet>
      <dgm:spPr/>
    </dgm:pt>
  </dgm:ptLst>
  <dgm:cxnLst>
    <dgm:cxn modelId="{7DA03501-1DBC-4417-BE5B-5DE62275A762}" srcId="{0205B5DC-5AD4-44A2-94A6-7411FA75ABA0}" destId="{C6396D60-D4D9-44FF-AF76-76AB6FAABF0D}" srcOrd="1" destOrd="0" parTransId="{A4C1DB5B-12B0-4D0E-B575-CCA33287317D}" sibTransId="{E4D1DE89-9B8D-431E-A75A-64EF016D9411}"/>
    <dgm:cxn modelId="{8FF9E918-F614-4F17-A6CE-FF5E99A62932}" type="presOf" srcId="{0205B5DC-5AD4-44A2-94A6-7411FA75ABA0}" destId="{66C5F4B8-60A1-4841-A5AB-F6492B2F6119}" srcOrd="0" destOrd="0" presId="urn:microsoft.com/office/officeart/2005/8/layout/hChevron3"/>
    <dgm:cxn modelId="{C2951B25-F976-4F06-8CFD-9DE602BC1C64}" type="presOf" srcId="{C6396D60-D4D9-44FF-AF76-76AB6FAABF0D}" destId="{35274FC0-B5A3-42CF-9E6B-DDD1AA4EE9AA}" srcOrd="0" destOrd="0" presId="urn:microsoft.com/office/officeart/2005/8/layout/hChevron3"/>
    <dgm:cxn modelId="{95FE1C59-8DC7-4F62-B101-58922CF7FDB0}" type="presOf" srcId="{E84F6B49-DAA5-4018-AA80-8E43653D3B1C}" destId="{5404DDB7-BE6A-479D-97C9-15986E677D89}" srcOrd="0" destOrd="0" presId="urn:microsoft.com/office/officeart/2005/8/layout/hChevron3"/>
    <dgm:cxn modelId="{45F3587A-30C4-4627-9AA6-BBAE8AF54FEC}" type="presOf" srcId="{079D02A6-D6FD-44F3-BEA6-BD21760DBB0C}" destId="{5F35F24A-6184-4979-8BF0-2181CA9937CD}" srcOrd="0" destOrd="0" presId="urn:microsoft.com/office/officeart/2005/8/layout/hChevron3"/>
    <dgm:cxn modelId="{1A91B0B3-C8DC-4B7B-8792-905E946EF10F}" srcId="{0205B5DC-5AD4-44A2-94A6-7411FA75ABA0}" destId="{079D02A6-D6FD-44F3-BEA6-BD21760DBB0C}" srcOrd="0" destOrd="0" parTransId="{E00A8C92-A86E-48E8-BAF9-300B7AF98041}" sibTransId="{572A43D0-42DF-48BE-A3CC-C250F7E84F43}"/>
    <dgm:cxn modelId="{134F54E8-8052-42EC-938B-3FAFFE13187C}" srcId="{0205B5DC-5AD4-44A2-94A6-7411FA75ABA0}" destId="{E84F6B49-DAA5-4018-AA80-8E43653D3B1C}" srcOrd="2" destOrd="0" parTransId="{78E8695A-B8DE-421D-A8DA-F4B4EE8C9291}" sibTransId="{95790FD1-F7B2-46F4-9303-37BCA8577FEB}"/>
    <dgm:cxn modelId="{3C18B58D-AA57-4A2B-97C4-C8597C554C01}" type="presParOf" srcId="{66C5F4B8-60A1-4841-A5AB-F6492B2F6119}" destId="{5F35F24A-6184-4979-8BF0-2181CA9937CD}" srcOrd="0" destOrd="0" presId="urn:microsoft.com/office/officeart/2005/8/layout/hChevron3"/>
    <dgm:cxn modelId="{D661EF2A-BB47-4EC4-AB9C-9670D3BE5862}" type="presParOf" srcId="{66C5F4B8-60A1-4841-A5AB-F6492B2F6119}" destId="{7620D11F-0F0E-4754-977C-295CA615C10E}" srcOrd="1" destOrd="0" presId="urn:microsoft.com/office/officeart/2005/8/layout/hChevron3"/>
    <dgm:cxn modelId="{7D336AD0-16C6-46F5-9A2C-1DCC94A31F64}" type="presParOf" srcId="{66C5F4B8-60A1-4841-A5AB-F6492B2F6119}" destId="{35274FC0-B5A3-42CF-9E6B-DDD1AA4EE9AA}" srcOrd="2" destOrd="0" presId="urn:microsoft.com/office/officeart/2005/8/layout/hChevron3"/>
    <dgm:cxn modelId="{2FE349FF-3EF2-4494-9C1F-AD65F05D73CC}" type="presParOf" srcId="{66C5F4B8-60A1-4841-A5AB-F6492B2F6119}" destId="{BB7BFF9F-6980-40DB-B7D8-77EE4D5472C5}" srcOrd="3" destOrd="0" presId="urn:microsoft.com/office/officeart/2005/8/layout/hChevron3"/>
    <dgm:cxn modelId="{4B90CCB3-FA35-473C-8548-2527E9723B9B}" type="presParOf" srcId="{66C5F4B8-60A1-4841-A5AB-F6492B2F6119}" destId="{5404DDB7-BE6A-479D-97C9-15986E677D8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5F24A-6184-4979-8BF0-2181CA9937CD}">
      <dsp:nvSpPr>
        <dsp:cNvPr id="0" name=""/>
        <dsp:cNvSpPr/>
      </dsp:nvSpPr>
      <dsp:spPr>
        <a:xfrm>
          <a:off x="4219" y="1052795"/>
          <a:ext cx="3689523" cy="1475809"/>
        </a:xfrm>
        <a:prstGeom prst="homePlate">
          <a:avLst/>
        </a:prstGeom>
        <a:solidFill>
          <a:srgbClr val="FF000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marL="0" lvl="0" indent="0" algn="ctr" defTabSz="1333500">
            <a:lnSpc>
              <a:spcPct val="90000"/>
            </a:lnSpc>
            <a:spcBef>
              <a:spcPct val="0"/>
            </a:spcBef>
            <a:spcAft>
              <a:spcPct val="35000"/>
            </a:spcAft>
            <a:buNone/>
          </a:pPr>
          <a:r>
            <a:rPr lang="en-IN" sz="3000" kern="1200" dirty="0"/>
            <a:t>EDA</a:t>
          </a:r>
        </a:p>
      </dsp:txBody>
      <dsp:txXfrm>
        <a:off x="4219" y="1052795"/>
        <a:ext cx="3320571" cy="1475809"/>
      </dsp:txXfrm>
    </dsp:sp>
    <dsp:sp modelId="{35274FC0-B5A3-42CF-9E6B-DDD1AA4EE9AA}">
      <dsp:nvSpPr>
        <dsp:cNvPr id="0" name=""/>
        <dsp:cNvSpPr/>
      </dsp:nvSpPr>
      <dsp:spPr>
        <a:xfrm>
          <a:off x="2955838" y="1052795"/>
          <a:ext cx="3689523" cy="1475809"/>
        </a:xfrm>
        <a:prstGeom prst="chevron">
          <a:avLst/>
        </a:prstGeom>
        <a:solidFill>
          <a:srgbClr val="FFC00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IN" sz="3000" kern="1200" dirty="0"/>
            <a:t>Visualization</a:t>
          </a:r>
        </a:p>
      </dsp:txBody>
      <dsp:txXfrm>
        <a:off x="3693743" y="1052795"/>
        <a:ext cx="2213714" cy="1475809"/>
      </dsp:txXfrm>
    </dsp:sp>
    <dsp:sp modelId="{5404DDB7-BE6A-479D-97C9-15986E677D89}">
      <dsp:nvSpPr>
        <dsp:cNvPr id="0" name=""/>
        <dsp:cNvSpPr/>
      </dsp:nvSpPr>
      <dsp:spPr>
        <a:xfrm>
          <a:off x="5907457" y="1052795"/>
          <a:ext cx="3689523" cy="1475809"/>
        </a:xfrm>
        <a:prstGeom prst="chevron">
          <a:avLst/>
        </a:prstGeom>
        <a:solidFill>
          <a:srgbClr val="92D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IN" sz="3000" kern="1200" dirty="0"/>
            <a:t>Clustering </a:t>
          </a:r>
        </a:p>
      </dsp:txBody>
      <dsp:txXfrm>
        <a:off x="6645362" y="1052795"/>
        <a:ext cx="2213714" cy="147580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11B4-9314-4A0E-8154-B58C2CACB192}"/>
              </a:ext>
            </a:extLst>
          </p:cNvPr>
          <p:cNvSpPr>
            <a:spLocks noGrp="1"/>
          </p:cNvSpPr>
          <p:nvPr>
            <p:ph type="ctrTitle"/>
          </p:nvPr>
        </p:nvSpPr>
        <p:spPr/>
        <p:txBody>
          <a:bodyPr/>
          <a:lstStyle/>
          <a:p>
            <a:r>
              <a:rPr lang="en-IN" dirty="0"/>
              <a:t>Customer Segmentation</a:t>
            </a:r>
          </a:p>
        </p:txBody>
      </p:sp>
      <p:sp>
        <p:nvSpPr>
          <p:cNvPr id="3" name="Subtitle 2">
            <a:extLst>
              <a:ext uri="{FF2B5EF4-FFF2-40B4-BE49-F238E27FC236}">
                <a16:creationId xmlns:a16="http://schemas.microsoft.com/office/drawing/2014/main" id="{CC12D645-04B4-4C6D-B353-DF6B80EBB857}"/>
              </a:ext>
            </a:extLst>
          </p:cNvPr>
          <p:cNvSpPr>
            <a:spLocks noGrp="1"/>
          </p:cNvSpPr>
          <p:nvPr>
            <p:ph type="subTitle" idx="1"/>
          </p:nvPr>
        </p:nvSpPr>
        <p:spPr/>
        <p:txBody>
          <a:bodyPr/>
          <a:lstStyle/>
          <a:p>
            <a:r>
              <a:rPr lang="en-IN" dirty="0" err="1"/>
              <a:t>By:Prajwal</a:t>
            </a:r>
            <a:r>
              <a:rPr lang="en-IN" dirty="0"/>
              <a:t> B Mani</a:t>
            </a:r>
          </a:p>
          <a:p>
            <a:r>
              <a:rPr lang="en-IN" dirty="0" err="1"/>
              <a:t>Poisiton:Data</a:t>
            </a:r>
            <a:r>
              <a:rPr lang="en-IN" dirty="0"/>
              <a:t> Science Intern</a:t>
            </a:r>
          </a:p>
        </p:txBody>
      </p:sp>
      <p:pic>
        <p:nvPicPr>
          <p:cNvPr id="5" name="Picture 4">
            <a:extLst>
              <a:ext uri="{FF2B5EF4-FFF2-40B4-BE49-F238E27FC236}">
                <a16:creationId xmlns:a16="http://schemas.microsoft.com/office/drawing/2014/main" id="{26759791-118D-4383-872F-C45AD44C37F8}"/>
              </a:ext>
            </a:extLst>
          </p:cNvPr>
          <p:cNvPicPr>
            <a:picLocks noChangeAspect="1"/>
          </p:cNvPicPr>
          <p:nvPr/>
        </p:nvPicPr>
        <p:blipFill>
          <a:blip r:embed="rId2"/>
          <a:stretch>
            <a:fillRect/>
          </a:stretch>
        </p:blipFill>
        <p:spPr>
          <a:xfrm>
            <a:off x="1439214" y="1382147"/>
            <a:ext cx="1455420" cy="1455420"/>
          </a:xfrm>
          <a:prstGeom prst="rect">
            <a:avLst/>
          </a:prstGeom>
        </p:spPr>
      </p:pic>
    </p:spTree>
    <p:extLst>
      <p:ext uri="{BB962C8B-B14F-4D97-AF65-F5344CB8AC3E}">
        <p14:creationId xmlns:p14="http://schemas.microsoft.com/office/powerpoint/2010/main" val="41487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E444-231D-4458-AE8C-7BA7262D5F87}"/>
              </a:ext>
            </a:extLst>
          </p:cNvPr>
          <p:cNvSpPr>
            <a:spLocks noGrp="1"/>
          </p:cNvSpPr>
          <p:nvPr>
            <p:ph type="title"/>
          </p:nvPr>
        </p:nvSpPr>
        <p:spPr/>
        <p:txBody>
          <a:bodyPr/>
          <a:lstStyle/>
          <a:p>
            <a:pPr algn="ctr"/>
            <a:r>
              <a:rPr lang="en-IN" b="1" dirty="0"/>
              <a:t>Basic info of the </a:t>
            </a:r>
            <a:r>
              <a:rPr lang="en-IN" b="1" dirty="0" err="1"/>
              <a:t>dataframe</a:t>
            </a:r>
            <a:endParaRPr lang="en-IN" b="1" dirty="0"/>
          </a:p>
        </p:txBody>
      </p:sp>
      <p:pic>
        <p:nvPicPr>
          <p:cNvPr id="5" name="Content Placeholder 4">
            <a:extLst>
              <a:ext uri="{FF2B5EF4-FFF2-40B4-BE49-F238E27FC236}">
                <a16:creationId xmlns:a16="http://schemas.microsoft.com/office/drawing/2014/main" id="{1075A92B-B2FA-42F1-B2C0-FE24649BCBD1}"/>
              </a:ext>
            </a:extLst>
          </p:cNvPr>
          <p:cNvPicPr>
            <a:picLocks noGrp="1" noChangeAspect="1"/>
          </p:cNvPicPr>
          <p:nvPr>
            <p:ph idx="1"/>
          </p:nvPr>
        </p:nvPicPr>
        <p:blipFill>
          <a:blip r:embed="rId2"/>
          <a:stretch>
            <a:fillRect/>
          </a:stretch>
        </p:blipFill>
        <p:spPr>
          <a:xfrm>
            <a:off x="1522520" y="2087040"/>
            <a:ext cx="9601200" cy="3204052"/>
          </a:xfrm>
        </p:spPr>
      </p:pic>
    </p:spTree>
    <p:extLst>
      <p:ext uri="{BB962C8B-B14F-4D97-AF65-F5344CB8AC3E}">
        <p14:creationId xmlns:p14="http://schemas.microsoft.com/office/powerpoint/2010/main" val="24535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BF7D-251D-4A51-B9F2-D9578A220863}"/>
              </a:ext>
            </a:extLst>
          </p:cNvPr>
          <p:cNvSpPr>
            <a:spLocks noGrp="1"/>
          </p:cNvSpPr>
          <p:nvPr>
            <p:ph type="title"/>
          </p:nvPr>
        </p:nvSpPr>
        <p:spPr/>
        <p:txBody>
          <a:bodyPr/>
          <a:lstStyle/>
          <a:p>
            <a:pPr algn="ctr"/>
            <a:r>
              <a:rPr lang="en-IN" b="1" dirty="0"/>
              <a:t>Features details </a:t>
            </a:r>
          </a:p>
        </p:txBody>
      </p:sp>
      <p:sp>
        <p:nvSpPr>
          <p:cNvPr id="3" name="Content Placeholder 2">
            <a:extLst>
              <a:ext uri="{FF2B5EF4-FFF2-40B4-BE49-F238E27FC236}">
                <a16:creationId xmlns:a16="http://schemas.microsoft.com/office/drawing/2014/main" id="{43C16F26-D5A5-430A-9709-BDE0E135F44D}"/>
              </a:ext>
            </a:extLst>
          </p:cNvPr>
          <p:cNvSpPr>
            <a:spLocks noGrp="1"/>
          </p:cNvSpPr>
          <p:nvPr>
            <p:ph idx="1"/>
          </p:nvPr>
        </p:nvSpPr>
        <p:spPr/>
        <p:txBody>
          <a:bodyPr/>
          <a:lstStyle/>
          <a:p>
            <a:pPr marL="0" indent="0" algn="l">
              <a:buNone/>
            </a:pPr>
            <a:r>
              <a:rPr lang="en-US" b="0" i="0" dirty="0">
                <a:solidFill>
                  <a:srgbClr val="525C65"/>
                </a:solidFill>
                <a:effectLst/>
                <a:latin typeface="Helvetica Neue"/>
              </a:rPr>
              <a:t>This dataset is composed by the following five features:</a:t>
            </a:r>
          </a:p>
          <a:p>
            <a:pPr algn="l"/>
            <a:r>
              <a:rPr lang="en-US" b="1" i="1" dirty="0" err="1">
                <a:solidFill>
                  <a:srgbClr val="525C65"/>
                </a:solidFill>
                <a:effectLst/>
                <a:latin typeface="Helvetica Neue"/>
              </a:rPr>
              <a:t>CustomerID</a:t>
            </a:r>
            <a:r>
              <a:rPr lang="en-US" b="0" i="0" dirty="0">
                <a:solidFill>
                  <a:srgbClr val="525C65"/>
                </a:solidFill>
                <a:effectLst/>
                <a:latin typeface="Helvetica Neue"/>
              </a:rPr>
              <a:t>: Unique ID assigned to the customer</a:t>
            </a:r>
          </a:p>
          <a:p>
            <a:pPr algn="l"/>
            <a:r>
              <a:rPr lang="en-US" b="1" i="1" dirty="0">
                <a:solidFill>
                  <a:srgbClr val="525C65"/>
                </a:solidFill>
                <a:effectLst/>
                <a:latin typeface="Helvetica Neue"/>
              </a:rPr>
              <a:t>Gender</a:t>
            </a:r>
            <a:r>
              <a:rPr lang="en-US" b="0" i="0" dirty="0">
                <a:solidFill>
                  <a:srgbClr val="525C65"/>
                </a:solidFill>
                <a:effectLst/>
                <a:latin typeface="Helvetica Neue"/>
              </a:rPr>
              <a:t>: Gender of the customer</a:t>
            </a:r>
          </a:p>
          <a:p>
            <a:pPr algn="l"/>
            <a:r>
              <a:rPr lang="en-US" b="1" i="1" dirty="0">
                <a:solidFill>
                  <a:srgbClr val="525C65"/>
                </a:solidFill>
                <a:effectLst/>
                <a:latin typeface="Helvetica Neue"/>
              </a:rPr>
              <a:t>Age</a:t>
            </a:r>
            <a:r>
              <a:rPr lang="en-US" b="0" i="0" dirty="0">
                <a:solidFill>
                  <a:srgbClr val="525C65"/>
                </a:solidFill>
                <a:effectLst/>
                <a:latin typeface="Helvetica Neue"/>
              </a:rPr>
              <a:t>: Age of the customer</a:t>
            </a:r>
          </a:p>
          <a:p>
            <a:pPr algn="l"/>
            <a:r>
              <a:rPr lang="en-US" b="1" i="1" dirty="0">
                <a:solidFill>
                  <a:srgbClr val="525C65"/>
                </a:solidFill>
                <a:effectLst/>
                <a:latin typeface="Helvetica Neue"/>
              </a:rPr>
              <a:t>Annual Income (k$)</a:t>
            </a:r>
            <a:r>
              <a:rPr lang="en-US" b="0" i="0" dirty="0">
                <a:solidFill>
                  <a:srgbClr val="525C65"/>
                </a:solidFill>
                <a:effectLst/>
                <a:latin typeface="Helvetica Neue"/>
              </a:rPr>
              <a:t>: Annual Income of the customer</a:t>
            </a:r>
          </a:p>
          <a:p>
            <a:pPr algn="l"/>
            <a:r>
              <a:rPr lang="en-US" b="1" i="1" dirty="0">
                <a:solidFill>
                  <a:srgbClr val="525C65"/>
                </a:solidFill>
                <a:effectLst/>
                <a:latin typeface="Helvetica Neue"/>
              </a:rPr>
              <a:t>Spending Score (1-100)</a:t>
            </a:r>
            <a:r>
              <a:rPr lang="en-US" b="0" i="0" dirty="0">
                <a:solidFill>
                  <a:srgbClr val="525C65"/>
                </a:solidFill>
                <a:effectLst/>
                <a:latin typeface="Helvetica Neue"/>
              </a:rPr>
              <a:t>: Score assigned by the mall based on customer behavior and spending nature.</a:t>
            </a:r>
          </a:p>
          <a:p>
            <a:pPr algn="l"/>
            <a:r>
              <a:rPr lang="en-US" b="0" i="0" dirty="0">
                <a:solidFill>
                  <a:srgbClr val="525C65"/>
                </a:solidFill>
                <a:effectLst/>
                <a:latin typeface="Helvetica Neue"/>
              </a:rPr>
              <a:t>In this particular dataset we have </a:t>
            </a:r>
            <a:r>
              <a:rPr lang="en-US" b="1" i="0" dirty="0">
                <a:solidFill>
                  <a:srgbClr val="525C65"/>
                </a:solidFill>
                <a:effectLst/>
                <a:latin typeface="Helvetica Neue"/>
              </a:rPr>
              <a:t>200</a:t>
            </a:r>
            <a:r>
              <a:rPr lang="en-US" b="0" i="0" dirty="0">
                <a:solidFill>
                  <a:srgbClr val="525C65"/>
                </a:solidFill>
                <a:effectLst/>
                <a:latin typeface="Helvetica Neue"/>
              </a:rPr>
              <a:t> samples to study.</a:t>
            </a:r>
          </a:p>
          <a:p>
            <a:pPr marL="0" indent="0">
              <a:buNone/>
            </a:pPr>
            <a:endParaRPr lang="en-IN" dirty="0"/>
          </a:p>
        </p:txBody>
      </p:sp>
    </p:spTree>
    <p:extLst>
      <p:ext uri="{BB962C8B-B14F-4D97-AF65-F5344CB8AC3E}">
        <p14:creationId xmlns:p14="http://schemas.microsoft.com/office/powerpoint/2010/main" val="11369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0494-8A63-4AA0-A3CD-4A48114EFE9C}"/>
              </a:ext>
            </a:extLst>
          </p:cNvPr>
          <p:cNvSpPr>
            <a:spLocks noGrp="1"/>
          </p:cNvSpPr>
          <p:nvPr>
            <p:ph type="title"/>
          </p:nvPr>
        </p:nvSpPr>
        <p:spPr/>
        <p:txBody>
          <a:bodyPr/>
          <a:lstStyle/>
          <a:p>
            <a:pPr algn="ctr"/>
            <a:r>
              <a:rPr lang="en-IN" b="1" dirty="0"/>
              <a:t>Description of the </a:t>
            </a:r>
            <a:r>
              <a:rPr lang="en-IN" b="1" dirty="0" err="1"/>
              <a:t>dataframe</a:t>
            </a:r>
            <a:r>
              <a:rPr lang="en-IN" b="1" dirty="0"/>
              <a:t> </a:t>
            </a:r>
          </a:p>
        </p:txBody>
      </p:sp>
      <p:pic>
        <p:nvPicPr>
          <p:cNvPr id="5" name="Content Placeholder 4">
            <a:extLst>
              <a:ext uri="{FF2B5EF4-FFF2-40B4-BE49-F238E27FC236}">
                <a16:creationId xmlns:a16="http://schemas.microsoft.com/office/drawing/2014/main" id="{C2098B56-AE32-4DB3-BD72-54F298D2F6EA}"/>
              </a:ext>
            </a:extLst>
          </p:cNvPr>
          <p:cNvPicPr>
            <a:picLocks noGrp="1" noChangeAspect="1"/>
          </p:cNvPicPr>
          <p:nvPr>
            <p:ph idx="1"/>
          </p:nvPr>
        </p:nvPicPr>
        <p:blipFill>
          <a:blip r:embed="rId2"/>
          <a:stretch>
            <a:fillRect/>
          </a:stretch>
        </p:blipFill>
        <p:spPr>
          <a:xfrm>
            <a:off x="1371600" y="2104008"/>
            <a:ext cx="9601200" cy="3307749"/>
          </a:xfrm>
        </p:spPr>
      </p:pic>
    </p:spTree>
    <p:extLst>
      <p:ext uri="{BB962C8B-B14F-4D97-AF65-F5344CB8AC3E}">
        <p14:creationId xmlns:p14="http://schemas.microsoft.com/office/powerpoint/2010/main" val="10646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19B9-BEE0-451F-9AF1-4B4B561A69FE}"/>
              </a:ext>
            </a:extLst>
          </p:cNvPr>
          <p:cNvSpPr>
            <a:spLocks noGrp="1"/>
          </p:cNvSpPr>
          <p:nvPr>
            <p:ph type="title"/>
          </p:nvPr>
        </p:nvSpPr>
        <p:spPr/>
        <p:txBody>
          <a:bodyPr/>
          <a:lstStyle/>
          <a:p>
            <a:pPr algn="ctr"/>
            <a:r>
              <a:rPr lang="en-IN" b="1" dirty="0"/>
              <a:t>Checking for null &amp; duplicate values</a:t>
            </a:r>
          </a:p>
        </p:txBody>
      </p:sp>
      <p:pic>
        <p:nvPicPr>
          <p:cNvPr id="9" name="Content Placeholder 8">
            <a:extLst>
              <a:ext uri="{FF2B5EF4-FFF2-40B4-BE49-F238E27FC236}">
                <a16:creationId xmlns:a16="http://schemas.microsoft.com/office/drawing/2014/main" id="{EE1DF02D-7E58-4878-864E-1EA349640845}"/>
              </a:ext>
            </a:extLst>
          </p:cNvPr>
          <p:cNvPicPr>
            <a:picLocks noGrp="1" noChangeAspect="1"/>
          </p:cNvPicPr>
          <p:nvPr>
            <p:ph idx="1"/>
          </p:nvPr>
        </p:nvPicPr>
        <p:blipFill>
          <a:blip r:embed="rId2"/>
          <a:stretch>
            <a:fillRect/>
          </a:stretch>
        </p:blipFill>
        <p:spPr>
          <a:xfrm>
            <a:off x="1611298" y="2120653"/>
            <a:ext cx="9601200" cy="1720878"/>
          </a:xfrm>
        </p:spPr>
      </p:pic>
    </p:spTree>
    <p:extLst>
      <p:ext uri="{BB962C8B-B14F-4D97-AF65-F5344CB8AC3E}">
        <p14:creationId xmlns:p14="http://schemas.microsoft.com/office/powerpoint/2010/main" val="17649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BE98-A43D-4FEF-90C4-5953992CDA6E}"/>
              </a:ext>
            </a:extLst>
          </p:cNvPr>
          <p:cNvSpPr>
            <a:spLocks noGrp="1"/>
          </p:cNvSpPr>
          <p:nvPr>
            <p:ph type="title"/>
          </p:nvPr>
        </p:nvSpPr>
        <p:spPr/>
        <p:txBody>
          <a:bodyPr/>
          <a:lstStyle/>
          <a:p>
            <a:pPr algn="ctr"/>
            <a:r>
              <a:rPr lang="en-IN" b="1" dirty="0"/>
              <a:t>Dropping unwanted features for our analysis</a:t>
            </a:r>
          </a:p>
        </p:txBody>
      </p:sp>
      <p:pic>
        <p:nvPicPr>
          <p:cNvPr id="5" name="Content Placeholder 4">
            <a:extLst>
              <a:ext uri="{FF2B5EF4-FFF2-40B4-BE49-F238E27FC236}">
                <a16:creationId xmlns:a16="http://schemas.microsoft.com/office/drawing/2014/main" id="{8BAE6319-6709-462F-9F46-9FDA65C6A91A}"/>
              </a:ext>
            </a:extLst>
          </p:cNvPr>
          <p:cNvPicPr>
            <a:picLocks noGrp="1" noChangeAspect="1"/>
          </p:cNvPicPr>
          <p:nvPr>
            <p:ph idx="1"/>
          </p:nvPr>
        </p:nvPicPr>
        <p:blipFill>
          <a:blip r:embed="rId2"/>
          <a:stretch>
            <a:fillRect/>
          </a:stretch>
        </p:blipFill>
        <p:spPr>
          <a:xfrm>
            <a:off x="1591185" y="2286000"/>
            <a:ext cx="9162029" cy="3581400"/>
          </a:xfrm>
        </p:spPr>
      </p:pic>
    </p:spTree>
    <p:extLst>
      <p:ext uri="{BB962C8B-B14F-4D97-AF65-F5344CB8AC3E}">
        <p14:creationId xmlns:p14="http://schemas.microsoft.com/office/powerpoint/2010/main" val="365986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BCD3-6308-4430-A018-FAF40A493F29}"/>
              </a:ext>
            </a:extLst>
          </p:cNvPr>
          <p:cNvSpPr>
            <a:spLocks noGrp="1"/>
          </p:cNvSpPr>
          <p:nvPr>
            <p:ph type="title"/>
          </p:nvPr>
        </p:nvSpPr>
        <p:spPr/>
        <p:txBody>
          <a:bodyPr/>
          <a:lstStyle/>
          <a:p>
            <a:pPr algn="ctr"/>
            <a:r>
              <a:rPr lang="en-IN" b="1" dirty="0"/>
              <a:t>Min &amp; Max </a:t>
            </a:r>
            <a:r>
              <a:rPr lang="en-IN" b="1" dirty="0" err="1"/>
              <a:t>Boundry</a:t>
            </a:r>
            <a:r>
              <a:rPr lang="en-IN" b="1" dirty="0"/>
              <a:t> </a:t>
            </a:r>
          </a:p>
        </p:txBody>
      </p:sp>
      <p:pic>
        <p:nvPicPr>
          <p:cNvPr id="5" name="Content Placeholder 4">
            <a:extLst>
              <a:ext uri="{FF2B5EF4-FFF2-40B4-BE49-F238E27FC236}">
                <a16:creationId xmlns:a16="http://schemas.microsoft.com/office/drawing/2014/main" id="{0DE8C61E-683A-4B0D-8B98-FF0BB24EEFB5}"/>
              </a:ext>
            </a:extLst>
          </p:cNvPr>
          <p:cNvPicPr>
            <a:picLocks noGrp="1" noChangeAspect="1"/>
          </p:cNvPicPr>
          <p:nvPr>
            <p:ph idx="1"/>
          </p:nvPr>
        </p:nvPicPr>
        <p:blipFill>
          <a:blip r:embed="rId2"/>
          <a:stretch>
            <a:fillRect/>
          </a:stretch>
        </p:blipFill>
        <p:spPr>
          <a:xfrm>
            <a:off x="1503971" y="1892202"/>
            <a:ext cx="10072511" cy="3073596"/>
          </a:xfrm>
        </p:spPr>
      </p:pic>
    </p:spTree>
    <p:extLst>
      <p:ext uri="{BB962C8B-B14F-4D97-AF65-F5344CB8AC3E}">
        <p14:creationId xmlns:p14="http://schemas.microsoft.com/office/powerpoint/2010/main" val="21353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2708-93E0-4422-BD77-3E9A9B45EF09}"/>
              </a:ext>
            </a:extLst>
          </p:cNvPr>
          <p:cNvSpPr>
            <a:spLocks noGrp="1"/>
          </p:cNvSpPr>
          <p:nvPr>
            <p:ph type="title"/>
          </p:nvPr>
        </p:nvSpPr>
        <p:spPr/>
        <p:txBody>
          <a:bodyPr>
            <a:normAutofit/>
          </a:bodyPr>
          <a:lstStyle/>
          <a:p>
            <a:pPr algn="ctr"/>
            <a:r>
              <a:rPr lang="en-IN" sz="9600" dirty="0"/>
              <a:t>Visualization</a:t>
            </a:r>
          </a:p>
        </p:txBody>
      </p:sp>
      <p:sp>
        <p:nvSpPr>
          <p:cNvPr id="3" name="Text Placeholder 2">
            <a:extLst>
              <a:ext uri="{FF2B5EF4-FFF2-40B4-BE49-F238E27FC236}">
                <a16:creationId xmlns:a16="http://schemas.microsoft.com/office/drawing/2014/main" id="{811D9382-814D-490A-8819-E736DC2B99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4859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2B1E-ACC3-4EC5-A5F9-0B4C13463BA3}"/>
              </a:ext>
            </a:extLst>
          </p:cNvPr>
          <p:cNvSpPr>
            <a:spLocks noGrp="1"/>
          </p:cNvSpPr>
          <p:nvPr>
            <p:ph type="title"/>
          </p:nvPr>
        </p:nvSpPr>
        <p:spPr/>
        <p:txBody>
          <a:bodyPr/>
          <a:lstStyle/>
          <a:p>
            <a:pPr algn="ctr"/>
            <a:r>
              <a:rPr lang="en-IN" b="1" dirty="0"/>
              <a:t>What’s the percentage of Male &amp; Female in total customers?</a:t>
            </a:r>
          </a:p>
        </p:txBody>
      </p:sp>
      <p:pic>
        <p:nvPicPr>
          <p:cNvPr id="5" name="Content Placeholder 4">
            <a:extLst>
              <a:ext uri="{FF2B5EF4-FFF2-40B4-BE49-F238E27FC236}">
                <a16:creationId xmlns:a16="http://schemas.microsoft.com/office/drawing/2014/main" id="{76AD34D7-0FD2-48DC-A5B3-0473AA99121B}"/>
              </a:ext>
            </a:extLst>
          </p:cNvPr>
          <p:cNvPicPr>
            <a:picLocks noGrp="1" noChangeAspect="1"/>
          </p:cNvPicPr>
          <p:nvPr>
            <p:ph idx="1"/>
          </p:nvPr>
        </p:nvPicPr>
        <p:blipFill>
          <a:blip r:embed="rId2"/>
          <a:stretch>
            <a:fillRect/>
          </a:stretch>
        </p:blipFill>
        <p:spPr>
          <a:xfrm>
            <a:off x="3342127" y="2503928"/>
            <a:ext cx="5326385" cy="3558245"/>
          </a:xfrm>
        </p:spPr>
      </p:pic>
    </p:spTree>
    <p:extLst>
      <p:ext uri="{BB962C8B-B14F-4D97-AF65-F5344CB8AC3E}">
        <p14:creationId xmlns:p14="http://schemas.microsoft.com/office/powerpoint/2010/main" val="29254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512C-CE6F-434A-8892-055F6CC43110}"/>
              </a:ext>
            </a:extLst>
          </p:cNvPr>
          <p:cNvSpPr>
            <a:spLocks noGrp="1"/>
          </p:cNvSpPr>
          <p:nvPr>
            <p:ph type="title"/>
          </p:nvPr>
        </p:nvSpPr>
        <p:spPr/>
        <p:txBody>
          <a:bodyPr/>
          <a:lstStyle/>
          <a:p>
            <a:pPr algn="ctr"/>
            <a:r>
              <a:rPr lang="en-IN" b="1" dirty="0"/>
              <a:t>FREQUENCY DISTRIBUTION</a:t>
            </a:r>
          </a:p>
        </p:txBody>
      </p:sp>
      <p:pic>
        <p:nvPicPr>
          <p:cNvPr id="13" name="Content Placeholder 12">
            <a:extLst>
              <a:ext uri="{FF2B5EF4-FFF2-40B4-BE49-F238E27FC236}">
                <a16:creationId xmlns:a16="http://schemas.microsoft.com/office/drawing/2014/main" id="{306EFD14-7ED2-4668-8D91-59CB742FA3AF}"/>
              </a:ext>
            </a:extLst>
          </p:cNvPr>
          <p:cNvPicPr>
            <a:picLocks noGrp="1" noChangeAspect="1"/>
          </p:cNvPicPr>
          <p:nvPr>
            <p:ph idx="1"/>
          </p:nvPr>
        </p:nvPicPr>
        <p:blipFill>
          <a:blip r:embed="rId2"/>
          <a:stretch>
            <a:fillRect/>
          </a:stretch>
        </p:blipFill>
        <p:spPr>
          <a:xfrm>
            <a:off x="775448" y="2143126"/>
            <a:ext cx="3675186" cy="2571751"/>
          </a:xfrm>
        </p:spPr>
      </p:pic>
      <p:pic>
        <p:nvPicPr>
          <p:cNvPr id="15" name="Picture 14">
            <a:extLst>
              <a:ext uri="{FF2B5EF4-FFF2-40B4-BE49-F238E27FC236}">
                <a16:creationId xmlns:a16="http://schemas.microsoft.com/office/drawing/2014/main" id="{E89592D1-C50F-4695-A66C-4BF99DCEC7E6}"/>
              </a:ext>
            </a:extLst>
          </p:cNvPr>
          <p:cNvPicPr>
            <a:picLocks noChangeAspect="1"/>
          </p:cNvPicPr>
          <p:nvPr/>
        </p:nvPicPr>
        <p:blipFill>
          <a:blip r:embed="rId3"/>
          <a:stretch>
            <a:fillRect/>
          </a:stretch>
        </p:blipFill>
        <p:spPr>
          <a:xfrm>
            <a:off x="4690867" y="2166083"/>
            <a:ext cx="3586217" cy="2520218"/>
          </a:xfrm>
          <a:prstGeom prst="rect">
            <a:avLst/>
          </a:prstGeom>
        </p:spPr>
      </p:pic>
      <p:pic>
        <p:nvPicPr>
          <p:cNvPr id="17" name="Picture 16">
            <a:extLst>
              <a:ext uri="{FF2B5EF4-FFF2-40B4-BE49-F238E27FC236}">
                <a16:creationId xmlns:a16="http://schemas.microsoft.com/office/drawing/2014/main" id="{7AED5BE4-2975-479A-946E-63B32EFA5B4C}"/>
              </a:ext>
            </a:extLst>
          </p:cNvPr>
          <p:cNvPicPr>
            <a:picLocks noChangeAspect="1"/>
          </p:cNvPicPr>
          <p:nvPr/>
        </p:nvPicPr>
        <p:blipFill>
          <a:blip r:embed="rId4"/>
          <a:stretch>
            <a:fillRect/>
          </a:stretch>
        </p:blipFill>
        <p:spPr>
          <a:xfrm>
            <a:off x="8517317" y="2166083"/>
            <a:ext cx="3530674" cy="2571752"/>
          </a:xfrm>
          <a:prstGeom prst="rect">
            <a:avLst/>
          </a:prstGeom>
        </p:spPr>
      </p:pic>
      <p:sp>
        <p:nvSpPr>
          <p:cNvPr id="6" name="Title 1">
            <a:extLst>
              <a:ext uri="{FF2B5EF4-FFF2-40B4-BE49-F238E27FC236}">
                <a16:creationId xmlns:a16="http://schemas.microsoft.com/office/drawing/2014/main" id="{08008A8F-8C62-41D3-9679-DE51591FC178}"/>
              </a:ext>
            </a:extLst>
          </p:cNvPr>
          <p:cNvSpPr txBox="1">
            <a:spLocks/>
          </p:cNvSpPr>
          <p:nvPr/>
        </p:nvSpPr>
        <p:spPr>
          <a:xfrm>
            <a:off x="1371600" y="680183"/>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b="1"/>
              <a:t>FREQUENCY DISTRIBUTION</a:t>
            </a:r>
            <a:endParaRPr lang="en-IN" b="1" dirty="0"/>
          </a:p>
        </p:txBody>
      </p:sp>
    </p:spTree>
    <p:extLst>
      <p:ext uri="{BB962C8B-B14F-4D97-AF65-F5344CB8AC3E}">
        <p14:creationId xmlns:p14="http://schemas.microsoft.com/office/powerpoint/2010/main" val="146271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54B5-7589-49B3-A429-1230C9057A3D}"/>
              </a:ext>
            </a:extLst>
          </p:cNvPr>
          <p:cNvSpPr>
            <a:spLocks noGrp="1"/>
          </p:cNvSpPr>
          <p:nvPr>
            <p:ph type="title"/>
          </p:nvPr>
        </p:nvSpPr>
        <p:spPr/>
        <p:txBody>
          <a:bodyPr/>
          <a:lstStyle/>
          <a:p>
            <a:r>
              <a:rPr lang="en-IN" dirty="0"/>
              <a:t>Are there any Outlier in the Spending score?</a:t>
            </a:r>
          </a:p>
        </p:txBody>
      </p:sp>
      <p:pic>
        <p:nvPicPr>
          <p:cNvPr id="5" name="Content Placeholder 4">
            <a:extLst>
              <a:ext uri="{FF2B5EF4-FFF2-40B4-BE49-F238E27FC236}">
                <a16:creationId xmlns:a16="http://schemas.microsoft.com/office/drawing/2014/main" id="{78997964-7C0B-42F1-B140-B7D58EAB92DE}"/>
              </a:ext>
            </a:extLst>
          </p:cNvPr>
          <p:cNvPicPr>
            <a:picLocks noGrp="1" noChangeAspect="1"/>
          </p:cNvPicPr>
          <p:nvPr>
            <p:ph idx="1"/>
          </p:nvPr>
        </p:nvPicPr>
        <p:blipFill>
          <a:blip r:embed="rId2"/>
          <a:stretch>
            <a:fillRect/>
          </a:stretch>
        </p:blipFill>
        <p:spPr>
          <a:xfrm>
            <a:off x="3954775" y="2383532"/>
            <a:ext cx="4434849" cy="3386335"/>
          </a:xfrm>
        </p:spPr>
      </p:pic>
    </p:spTree>
    <p:extLst>
      <p:ext uri="{BB962C8B-B14F-4D97-AF65-F5344CB8AC3E}">
        <p14:creationId xmlns:p14="http://schemas.microsoft.com/office/powerpoint/2010/main" val="22153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D8A4-2165-4659-B013-0832F65D36A4}"/>
              </a:ext>
            </a:extLst>
          </p:cNvPr>
          <p:cNvSpPr>
            <a:spLocks noGrp="1"/>
          </p:cNvSpPr>
          <p:nvPr>
            <p:ph type="title"/>
          </p:nvPr>
        </p:nvSpPr>
        <p:spPr/>
        <p:txBody>
          <a:bodyPr/>
          <a:lstStyle/>
          <a:p>
            <a:pPr algn="ctr"/>
            <a:r>
              <a:rPr lang="en-IN" b="1" dirty="0"/>
              <a:t>Motivation</a:t>
            </a:r>
            <a:endParaRPr lang="en-IN" dirty="0"/>
          </a:p>
        </p:txBody>
      </p:sp>
      <p:sp>
        <p:nvSpPr>
          <p:cNvPr id="3" name="Content Placeholder 2">
            <a:extLst>
              <a:ext uri="{FF2B5EF4-FFF2-40B4-BE49-F238E27FC236}">
                <a16:creationId xmlns:a16="http://schemas.microsoft.com/office/drawing/2014/main" id="{978AB75D-C2A2-410C-968B-F16D047D7CFE}"/>
              </a:ext>
            </a:extLst>
          </p:cNvPr>
          <p:cNvSpPr>
            <a:spLocks noGrp="1"/>
          </p:cNvSpPr>
          <p:nvPr>
            <p:ph idx="1"/>
          </p:nvPr>
        </p:nvSpPr>
        <p:spPr/>
        <p:txBody>
          <a:bodyPr/>
          <a:lstStyle/>
          <a:p>
            <a:pPr marL="0" indent="0">
              <a:lnSpc>
                <a:spcPct val="150000"/>
              </a:lnSpc>
              <a:buNone/>
            </a:pPr>
            <a:r>
              <a:rPr lang="en-US" b="0" i="0" dirty="0">
                <a:solidFill>
                  <a:srgbClr val="525C65"/>
                </a:solidFill>
                <a:effectLst/>
                <a:latin typeface="Helvetica Neue"/>
              </a:rPr>
              <a:t>Let's imagine you're owning a supermarket mall and through membership cards, you have some basic data about your customers like Customer ID, age, gender, annual income and spending score, which is something you assign to the customer based on your defined parameters like customer behavior and purchasing data .based on this parameters we can provide variety of discounts &amp; offers which in return</a:t>
            </a:r>
            <a:r>
              <a:rPr lang="en-US" dirty="0">
                <a:solidFill>
                  <a:srgbClr val="525C65"/>
                </a:solidFill>
                <a:latin typeface="Helvetica Neue"/>
              </a:rPr>
              <a:t> we get more customers in the future resulting to more profit</a:t>
            </a:r>
            <a:r>
              <a:rPr lang="en-US" b="0" i="0" dirty="0">
                <a:solidFill>
                  <a:srgbClr val="525C65"/>
                </a:solidFill>
                <a:effectLst/>
                <a:latin typeface="Helvetica Neue"/>
              </a:rPr>
              <a:t>.</a:t>
            </a:r>
            <a:endParaRPr lang="en-IN" dirty="0"/>
          </a:p>
        </p:txBody>
      </p:sp>
    </p:spTree>
    <p:extLst>
      <p:ext uri="{BB962C8B-B14F-4D97-AF65-F5344CB8AC3E}">
        <p14:creationId xmlns:p14="http://schemas.microsoft.com/office/powerpoint/2010/main" val="259896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0BE0-0839-4F62-917F-9886AB28E96C}"/>
              </a:ext>
            </a:extLst>
          </p:cNvPr>
          <p:cNvSpPr>
            <a:spLocks noGrp="1"/>
          </p:cNvSpPr>
          <p:nvPr>
            <p:ph type="title"/>
          </p:nvPr>
        </p:nvSpPr>
        <p:spPr/>
        <p:txBody>
          <a:bodyPr/>
          <a:lstStyle/>
          <a:p>
            <a:r>
              <a:rPr lang="en-US" dirty="0"/>
              <a:t>Which age group earns more income? </a:t>
            </a:r>
            <a:endParaRPr lang="en-IN" dirty="0"/>
          </a:p>
        </p:txBody>
      </p:sp>
      <p:pic>
        <p:nvPicPr>
          <p:cNvPr id="5" name="Content Placeholder 4">
            <a:extLst>
              <a:ext uri="{FF2B5EF4-FFF2-40B4-BE49-F238E27FC236}">
                <a16:creationId xmlns:a16="http://schemas.microsoft.com/office/drawing/2014/main" id="{EF3F4B4D-52B7-47AC-AF8C-1077202B6F11}"/>
              </a:ext>
            </a:extLst>
          </p:cNvPr>
          <p:cNvPicPr>
            <a:picLocks noGrp="1" noChangeAspect="1"/>
          </p:cNvPicPr>
          <p:nvPr>
            <p:ph idx="1"/>
          </p:nvPr>
        </p:nvPicPr>
        <p:blipFill>
          <a:blip r:embed="rId2"/>
          <a:stretch>
            <a:fillRect/>
          </a:stretch>
        </p:blipFill>
        <p:spPr>
          <a:xfrm>
            <a:off x="1651247" y="1984889"/>
            <a:ext cx="4544627" cy="3768211"/>
          </a:xfrm>
        </p:spPr>
      </p:pic>
      <p:sp>
        <p:nvSpPr>
          <p:cNvPr id="6" name="TextBox 5">
            <a:extLst>
              <a:ext uri="{FF2B5EF4-FFF2-40B4-BE49-F238E27FC236}">
                <a16:creationId xmlns:a16="http://schemas.microsoft.com/office/drawing/2014/main" id="{93127C2A-0411-4D70-BDE8-08D337E50700}"/>
              </a:ext>
            </a:extLst>
          </p:cNvPr>
          <p:cNvSpPr txBox="1"/>
          <p:nvPr/>
        </p:nvSpPr>
        <p:spPr>
          <a:xfrm>
            <a:off x="7812350" y="3428999"/>
            <a:ext cx="3231471" cy="923330"/>
          </a:xfrm>
          <a:prstGeom prst="rect">
            <a:avLst/>
          </a:prstGeom>
          <a:noFill/>
        </p:spPr>
        <p:txBody>
          <a:bodyPr wrap="square" rtlCol="0">
            <a:spAutoFit/>
          </a:bodyPr>
          <a:lstStyle/>
          <a:p>
            <a:r>
              <a:rPr lang="en-US" dirty="0"/>
              <a:t>Age group between 30 to 50 earn more income than the other age groups </a:t>
            </a:r>
            <a:endParaRPr lang="en-IN" dirty="0"/>
          </a:p>
        </p:txBody>
      </p:sp>
    </p:spTree>
    <p:extLst>
      <p:ext uri="{BB962C8B-B14F-4D97-AF65-F5344CB8AC3E}">
        <p14:creationId xmlns:p14="http://schemas.microsoft.com/office/powerpoint/2010/main" val="148410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D1B2-3E1B-4911-ADA7-33CF21965D38}"/>
              </a:ext>
            </a:extLst>
          </p:cNvPr>
          <p:cNvSpPr>
            <a:spLocks noGrp="1"/>
          </p:cNvSpPr>
          <p:nvPr>
            <p:ph type="title"/>
          </p:nvPr>
        </p:nvSpPr>
        <p:spPr>
          <a:xfrm>
            <a:off x="1371599" y="233039"/>
            <a:ext cx="9601200" cy="1485900"/>
          </a:xfrm>
        </p:spPr>
        <p:txBody>
          <a:bodyPr/>
          <a:lstStyle/>
          <a:p>
            <a:r>
              <a:rPr lang="en-US" dirty="0"/>
              <a:t>Relationship between age ,annual income and spending score pairwise </a:t>
            </a:r>
            <a:endParaRPr lang="en-IN" dirty="0"/>
          </a:p>
        </p:txBody>
      </p:sp>
      <p:pic>
        <p:nvPicPr>
          <p:cNvPr id="5" name="Content Placeholder 4">
            <a:extLst>
              <a:ext uri="{FF2B5EF4-FFF2-40B4-BE49-F238E27FC236}">
                <a16:creationId xmlns:a16="http://schemas.microsoft.com/office/drawing/2014/main" id="{32B41EC8-DD82-4363-A5B2-8CB57FC40495}"/>
              </a:ext>
            </a:extLst>
          </p:cNvPr>
          <p:cNvPicPr>
            <a:picLocks noGrp="1" noChangeAspect="1"/>
          </p:cNvPicPr>
          <p:nvPr>
            <p:ph idx="1"/>
          </p:nvPr>
        </p:nvPicPr>
        <p:blipFill>
          <a:blip r:embed="rId2"/>
          <a:stretch>
            <a:fillRect/>
          </a:stretch>
        </p:blipFill>
        <p:spPr>
          <a:xfrm>
            <a:off x="3198276" y="1601285"/>
            <a:ext cx="5821437" cy="5144995"/>
          </a:xfrm>
        </p:spPr>
      </p:pic>
    </p:spTree>
    <p:extLst>
      <p:ext uri="{BB962C8B-B14F-4D97-AF65-F5344CB8AC3E}">
        <p14:creationId xmlns:p14="http://schemas.microsoft.com/office/powerpoint/2010/main" val="30548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A60B-92EC-4A6E-85C5-9FF75C2E9803}"/>
              </a:ext>
            </a:extLst>
          </p:cNvPr>
          <p:cNvSpPr>
            <a:spLocks noGrp="1"/>
          </p:cNvSpPr>
          <p:nvPr>
            <p:ph type="title"/>
          </p:nvPr>
        </p:nvSpPr>
        <p:spPr/>
        <p:txBody>
          <a:bodyPr/>
          <a:lstStyle/>
          <a:p>
            <a:r>
              <a:rPr lang="en-US" dirty="0"/>
              <a:t>Will spending score decrease after certain age?</a:t>
            </a:r>
            <a:endParaRPr lang="en-IN" dirty="0"/>
          </a:p>
        </p:txBody>
      </p:sp>
      <p:pic>
        <p:nvPicPr>
          <p:cNvPr id="5" name="Content Placeholder 4">
            <a:extLst>
              <a:ext uri="{FF2B5EF4-FFF2-40B4-BE49-F238E27FC236}">
                <a16:creationId xmlns:a16="http://schemas.microsoft.com/office/drawing/2014/main" id="{809F11A9-C077-4A9F-BB9C-4C7DA6219158}"/>
              </a:ext>
            </a:extLst>
          </p:cNvPr>
          <p:cNvPicPr>
            <a:picLocks noGrp="1" noChangeAspect="1"/>
          </p:cNvPicPr>
          <p:nvPr>
            <p:ph idx="1"/>
          </p:nvPr>
        </p:nvPicPr>
        <p:blipFill>
          <a:blip r:embed="rId2"/>
          <a:stretch>
            <a:fillRect/>
          </a:stretch>
        </p:blipFill>
        <p:spPr>
          <a:xfrm>
            <a:off x="1461037" y="2496278"/>
            <a:ext cx="4983490" cy="3569215"/>
          </a:xfrm>
        </p:spPr>
      </p:pic>
      <p:sp>
        <p:nvSpPr>
          <p:cNvPr id="6" name="TextBox 5">
            <a:extLst>
              <a:ext uri="{FF2B5EF4-FFF2-40B4-BE49-F238E27FC236}">
                <a16:creationId xmlns:a16="http://schemas.microsoft.com/office/drawing/2014/main" id="{A793FF54-A952-42D9-A456-FB0CC66DCA91}"/>
              </a:ext>
            </a:extLst>
          </p:cNvPr>
          <p:cNvSpPr txBox="1"/>
          <p:nvPr/>
        </p:nvSpPr>
        <p:spPr>
          <a:xfrm>
            <a:off x="6835805" y="3314675"/>
            <a:ext cx="4136995" cy="923330"/>
          </a:xfrm>
          <a:prstGeom prst="rect">
            <a:avLst/>
          </a:prstGeom>
          <a:noFill/>
        </p:spPr>
        <p:txBody>
          <a:bodyPr wrap="square" rtlCol="0">
            <a:spAutoFit/>
          </a:bodyPr>
          <a:lstStyle/>
          <a:p>
            <a:r>
              <a:rPr lang="en-US" b="0" i="0" dirty="0">
                <a:solidFill>
                  <a:srgbClr val="000000"/>
                </a:solidFill>
                <a:effectLst/>
                <a:latin typeface="Helvetica Neue"/>
              </a:rPr>
              <a:t>We can find a relation that people with age &gt;= 40 have spending rate less than 60</a:t>
            </a:r>
            <a:endParaRPr lang="en-IN" dirty="0"/>
          </a:p>
        </p:txBody>
      </p:sp>
    </p:spTree>
    <p:extLst>
      <p:ext uri="{BB962C8B-B14F-4D97-AF65-F5344CB8AC3E}">
        <p14:creationId xmlns:p14="http://schemas.microsoft.com/office/powerpoint/2010/main" val="272482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5EE3-DE25-4863-8E4B-F8B03384633C}"/>
              </a:ext>
            </a:extLst>
          </p:cNvPr>
          <p:cNvSpPr>
            <a:spLocks noGrp="1"/>
          </p:cNvSpPr>
          <p:nvPr>
            <p:ph type="title"/>
          </p:nvPr>
        </p:nvSpPr>
        <p:spPr/>
        <p:txBody>
          <a:bodyPr/>
          <a:lstStyle/>
          <a:p>
            <a:r>
              <a:rPr lang="en-US" dirty="0"/>
              <a:t>Are there any clusters in annual income and spending score </a:t>
            </a:r>
            <a:endParaRPr lang="en-IN" dirty="0"/>
          </a:p>
        </p:txBody>
      </p:sp>
      <p:pic>
        <p:nvPicPr>
          <p:cNvPr id="5" name="Content Placeholder 4">
            <a:extLst>
              <a:ext uri="{FF2B5EF4-FFF2-40B4-BE49-F238E27FC236}">
                <a16:creationId xmlns:a16="http://schemas.microsoft.com/office/drawing/2014/main" id="{4D6E2FFB-C02D-43E4-9AB4-163B0B7D79D0}"/>
              </a:ext>
            </a:extLst>
          </p:cNvPr>
          <p:cNvPicPr>
            <a:picLocks noGrp="1" noChangeAspect="1"/>
          </p:cNvPicPr>
          <p:nvPr>
            <p:ph idx="1"/>
          </p:nvPr>
        </p:nvPicPr>
        <p:blipFill>
          <a:blip r:embed="rId2"/>
          <a:stretch>
            <a:fillRect/>
          </a:stretch>
        </p:blipFill>
        <p:spPr>
          <a:xfrm>
            <a:off x="3515556" y="2329457"/>
            <a:ext cx="5885501" cy="3995398"/>
          </a:xfrm>
        </p:spPr>
      </p:pic>
    </p:spTree>
    <p:extLst>
      <p:ext uri="{BB962C8B-B14F-4D97-AF65-F5344CB8AC3E}">
        <p14:creationId xmlns:p14="http://schemas.microsoft.com/office/powerpoint/2010/main" val="411928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2708-93E0-4422-BD77-3E9A9B45EF09}"/>
              </a:ext>
            </a:extLst>
          </p:cNvPr>
          <p:cNvSpPr>
            <a:spLocks noGrp="1"/>
          </p:cNvSpPr>
          <p:nvPr>
            <p:ph type="title"/>
          </p:nvPr>
        </p:nvSpPr>
        <p:spPr/>
        <p:txBody>
          <a:bodyPr>
            <a:normAutofit/>
          </a:bodyPr>
          <a:lstStyle/>
          <a:p>
            <a:pPr algn="ctr"/>
            <a:r>
              <a:rPr lang="en-IN" sz="9600" dirty="0"/>
              <a:t>Clustering </a:t>
            </a:r>
          </a:p>
        </p:txBody>
      </p:sp>
      <p:sp>
        <p:nvSpPr>
          <p:cNvPr id="3" name="Text Placeholder 2">
            <a:extLst>
              <a:ext uri="{FF2B5EF4-FFF2-40B4-BE49-F238E27FC236}">
                <a16:creationId xmlns:a16="http://schemas.microsoft.com/office/drawing/2014/main" id="{811D9382-814D-490A-8819-E736DC2B99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16608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E483-80EF-4218-97E3-8D143F4E9AD0}"/>
              </a:ext>
            </a:extLst>
          </p:cNvPr>
          <p:cNvSpPr>
            <a:spLocks noGrp="1"/>
          </p:cNvSpPr>
          <p:nvPr>
            <p:ph type="title"/>
          </p:nvPr>
        </p:nvSpPr>
        <p:spPr/>
        <p:txBody>
          <a:bodyPr/>
          <a:lstStyle/>
          <a:p>
            <a:pPr algn="ctr"/>
            <a:r>
              <a:rPr lang="en-IN" b="1" dirty="0"/>
              <a:t>What is clustering ?</a:t>
            </a:r>
          </a:p>
        </p:txBody>
      </p:sp>
      <p:sp>
        <p:nvSpPr>
          <p:cNvPr id="3" name="Content Placeholder 2">
            <a:extLst>
              <a:ext uri="{FF2B5EF4-FFF2-40B4-BE49-F238E27FC236}">
                <a16:creationId xmlns:a16="http://schemas.microsoft.com/office/drawing/2014/main" id="{8BF6925E-5A87-489A-9D68-820F23951A99}"/>
              </a:ext>
            </a:extLst>
          </p:cNvPr>
          <p:cNvSpPr>
            <a:spLocks noGrp="1"/>
          </p:cNvSpPr>
          <p:nvPr>
            <p:ph idx="1"/>
          </p:nvPr>
        </p:nvSpPr>
        <p:spPr/>
        <p:txBody>
          <a:bodyPr/>
          <a:lstStyle/>
          <a:p>
            <a:r>
              <a:rPr lang="en-US" b="1" i="0" dirty="0">
                <a:solidFill>
                  <a:srgbClr val="292929"/>
                </a:solidFill>
                <a:effectLst/>
                <a:latin typeface="medium-content-serif-font"/>
              </a:rPr>
              <a:t>Clustering</a:t>
            </a:r>
            <a:r>
              <a:rPr lang="en-US" b="0" i="0" dirty="0">
                <a:solidFill>
                  <a:srgbClr val="292929"/>
                </a:solidFill>
                <a:effectLst/>
                <a:latin typeface="medium-content-serif-font"/>
              </a:rPr>
              <a:t> is one of the most common exploratory data analysis technique</a:t>
            </a:r>
          </a:p>
          <a:p>
            <a:r>
              <a:rPr lang="en-US" dirty="0">
                <a:solidFill>
                  <a:srgbClr val="292929"/>
                </a:solidFill>
                <a:latin typeface="medium-content-serif-font"/>
              </a:rPr>
              <a:t>We can define it has </a:t>
            </a:r>
            <a:r>
              <a:rPr lang="en-US" b="0" i="0" dirty="0">
                <a:solidFill>
                  <a:srgbClr val="292929"/>
                </a:solidFill>
                <a:effectLst/>
                <a:latin typeface="medium-content-serif-font"/>
              </a:rPr>
              <a:t>the task of identifying subgroups in the data such that data points in the same subgroup (cluster) are very similar while data points in different clusters are very different</a:t>
            </a:r>
          </a:p>
          <a:p>
            <a:r>
              <a:rPr lang="en-US" dirty="0">
                <a:solidFill>
                  <a:srgbClr val="292929"/>
                </a:solidFill>
                <a:latin typeface="medium-content-serif-font"/>
              </a:rPr>
              <a:t>We use  </a:t>
            </a:r>
            <a:r>
              <a:rPr lang="en-US" b="0" i="0" dirty="0">
                <a:solidFill>
                  <a:srgbClr val="292929"/>
                </a:solidFill>
                <a:effectLst/>
                <a:latin typeface="medium-content-serif-font"/>
              </a:rPr>
              <a:t>similarity measure such as </a:t>
            </a:r>
            <a:r>
              <a:rPr lang="en-US" b="0" i="0" dirty="0" err="1">
                <a:solidFill>
                  <a:srgbClr val="292929"/>
                </a:solidFill>
                <a:effectLst/>
                <a:latin typeface="medium-content-serif-font"/>
              </a:rPr>
              <a:t>euclidean</a:t>
            </a:r>
            <a:r>
              <a:rPr lang="en-US" b="0" i="0" dirty="0">
                <a:solidFill>
                  <a:srgbClr val="292929"/>
                </a:solidFill>
                <a:effectLst/>
                <a:latin typeface="medium-content-serif-font"/>
              </a:rPr>
              <a:t>-based distance or correlation-based distance.</a:t>
            </a:r>
          </a:p>
          <a:p>
            <a:r>
              <a:rPr lang="en-US" dirty="0">
                <a:solidFill>
                  <a:srgbClr val="292929"/>
                </a:solidFill>
                <a:latin typeface="medium-content-serif-font"/>
              </a:rPr>
              <a:t>Some of the most popular  applications of clustering is customer segmentation ,image </a:t>
            </a:r>
            <a:r>
              <a:rPr lang="en-IN" b="0" i="0" dirty="0">
                <a:solidFill>
                  <a:srgbClr val="292929"/>
                </a:solidFill>
                <a:effectLst/>
                <a:latin typeface="medium-content-serif-font"/>
              </a:rPr>
              <a:t>compression</a:t>
            </a:r>
            <a:r>
              <a:rPr lang="en-US" dirty="0">
                <a:solidFill>
                  <a:srgbClr val="292929"/>
                </a:solidFill>
                <a:latin typeface="medium-content-serif-font"/>
              </a:rPr>
              <a:t> &amp; </a:t>
            </a:r>
            <a:r>
              <a:rPr lang="en-IN" b="0" i="0" dirty="0">
                <a:solidFill>
                  <a:srgbClr val="292929"/>
                </a:solidFill>
                <a:effectLst/>
                <a:latin typeface="medium-content-serif-font"/>
              </a:rPr>
              <a:t>document clustering  </a:t>
            </a:r>
            <a:endParaRPr lang="en-IN" dirty="0"/>
          </a:p>
        </p:txBody>
      </p:sp>
    </p:spTree>
    <p:extLst>
      <p:ext uri="{BB962C8B-B14F-4D97-AF65-F5344CB8AC3E}">
        <p14:creationId xmlns:p14="http://schemas.microsoft.com/office/powerpoint/2010/main" val="231369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8BF8-76B1-4C45-BD39-D2A6FA04CC51}"/>
              </a:ext>
            </a:extLst>
          </p:cNvPr>
          <p:cNvSpPr>
            <a:spLocks noGrp="1"/>
          </p:cNvSpPr>
          <p:nvPr>
            <p:ph type="title"/>
          </p:nvPr>
        </p:nvSpPr>
        <p:spPr/>
        <p:txBody>
          <a:bodyPr/>
          <a:lstStyle/>
          <a:p>
            <a:pPr algn="ctr"/>
            <a:r>
              <a:rPr lang="en-IN" b="1" dirty="0" err="1"/>
              <a:t>Whats</a:t>
            </a:r>
            <a:r>
              <a:rPr lang="en-IN" b="1" dirty="0"/>
              <a:t> K-Means Clustering?</a:t>
            </a:r>
          </a:p>
        </p:txBody>
      </p:sp>
      <p:sp>
        <p:nvSpPr>
          <p:cNvPr id="3" name="Content Placeholder 2">
            <a:extLst>
              <a:ext uri="{FF2B5EF4-FFF2-40B4-BE49-F238E27FC236}">
                <a16:creationId xmlns:a16="http://schemas.microsoft.com/office/drawing/2014/main" id="{65ECE19A-68E7-436A-A7A9-4EC61697AE43}"/>
              </a:ext>
            </a:extLst>
          </p:cNvPr>
          <p:cNvSpPr>
            <a:spLocks noGrp="1"/>
          </p:cNvSpPr>
          <p:nvPr>
            <p:ph idx="1"/>
          </p:nvPr>
        </p:nvSpPr>
        <p:spPr/>
        <p:txBody>
          <a:bodyPr/>
          <a:lstStyle/>
          <a:p>
            <a:r>
              <a:rPr lang="en-US" b="1" i="0" dirty="0" err="1">
                <a:solidFill>
                  <a:srgbClr val="292929"/>
                </a:solidFill>
                <a:effectLst/>
                <a:latin typeface="medium-content-serif-font"/>
              </a:rPr>
              <a:t>Kmeans</a:t>
            </a:r>
            <a:r>
              <a:rPr lang="en-US" b="0" i="0" dirty="0">
                <a:solidFill>
                  <a:srgbClr val="292929"/>
                </a:solidFill>
                <a:effectLst/>
                <a:latin typeface="medium-content-serif-font"/>
              </a:rPr>
              <a:t> algorithm is an iterative algorithm</a:t>
            </a:r>
          </a:p>
          <a:p>
            <a:r>
              <a:rPr lang="en-US" dirty="0">
                <a:solidFill>
                  <a:srgbClr val="292929"/>
                </a:solidFill>
                <a:latin typeface="medium-content-serif-font"/>
              </a:rPr>
              <a:t>The algorithm tries to partition the dataset into k pre-defined </a:t>
            </a:r>
            <a:r>
              <a:rPr lang="en-IN" b="0" i="0" dirty="0">
                <a:solidFill>
                  <a:srgbClr val="292929"/>
                </a:solidFill>
                <a:effectLst/>
                <a:latin typeface="medium-content-serif-font"/>
              </a:rPr>
              <a:t> distinct non-overlapping cluster </a:t>
            </a:r>
          </a:p>
          <a:p>
            <a:r>
              <a:rPr lang="en-IN" dirty="0">
                <a:solidFill>
                  <a:srgbClr val="292929"/>
                </a:solidFill>
                <a:latin typeface="medium-content-serif-font"/>
              </a:rPr>
              <a:t>Each data point will belong to only one cluster </a:t>
            </a:r>
          </a:p>
          <a:p>
            <a:r>
              <a:rPr lang="en-US" b="0" i="0" dirty="0">
                <a:solidFill>
                  <a:srgbClr val="292929"/>
                </a:solidFill>
                <a:effectLst/>
                <a:latin typeface="medium-content-serif-font"/>
              </a:rPr>
              <a:t>It assigns data points to a cluster such that the sum of the squared distance between the data points and the cluster’s centroid</a:t>
            </a:r>
          </a:p>
          <a:p>
            <a:r>
              <a:rPr lang="en-US" b="0" i="0" dirty="0">
                <a:solidFill>
                  <a:srgbClr val="292929"/>
                </a:solidFill>
                <a:effectLst/>
                <a:latin typeface="medium-content-serif-font"/>
              </a:rPr>
              <a:t>The less variation we have within clusters, the more homogeneous  the data points are within the same cluster.</a:t>
            </a:r>
            <a:endParaRPr lang="en-IN" b="0" i="0" dirty="0">
              <a:solidFill>
                <a:srgbClr val="292929"/>
              </a:solidFill>
              <a:effectLst/>
              <a:latin typeface="medium-content-serif-font"/>
            </a:endParaRPr>
          </a:p>
          <a:p>
            <a:pPr marL="0" indent="0">
              <a:buNone/>
            </a:pPr>
            <a:endParaRPr lang="en-US" dirty="0">
              <a:solidFill>
                <a:srgbClr val="292929"/>
              </a:solidFill>
              <a:latin typeface="medium-content-serif-font"/>
            </a:endParaRPr>
          </a:p>
        </p:txBody>
      </p:sp>
    </p:spTree>
    <p:extLst>
      <p:ext uri="{BB962C8B-B14F-4D97-AF65-F5344CB8AC3E}">
        <p14:creationId xmlns:p14="http://schemas.microsoft.com/office/powerpoint/2010/main" val="37758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5D3E-033E-4CFB-870A-FDB1499AD536}"/>
              </a:ext>
            </a:extLst>
          </p:cNvPr>
          <p:cNvSpPr>
            <a:spLocks noGrp="1"/>
          </p:cNvSpPr>
          <p:nvPr>
            <p:ph type="title"/>
          </p:nvPr>
        </p:nvSpPr>
        <p:spPr/>
        <p:txBody>
          <a:bodyPr/>
          <a:lstStyle/>
          <a:p>
            <a:pPr algn="ctr"/>
            <a:r>
              <a:rPr lang="en-IN" b="1" dirty="0"/>
              <a:t>Steps in K-Means Clustering</a:t>
            </a:r>
          </a:p>
        </p:txBody>
      </p:sp>
      <p:sp>
        <p:nvSpPr>
          <p:cNvPr id="9" name="Content Placeholder 8">
            <a:extLst>
              <a:ext uri="{FF2B5EF4-FFF2-40B4-BE49-F238E27FC236}">
                <a16:creationId xmlns:a16="http://schemas.microsoft.com/office/drawing/2014/main" id="{51E3991E-1D88-41A0-881E-ED52FCB02AC2}"/>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3200" b="1" dirty="0">
                <a:latin typeface="Arial Black" panose="020B0A04020102020204" pitchFamily="34" charset="0"/>
              </a:rPr>
              <a:t>Step 1</a:t>
            </a:r>
            <a:r>
              <a:rPr lang="en-IN" sz="3200" dirty="0"/>
              <a:t>:</a:t>
            </a:r>
            <a:r>
              <a:rPr lang="en-US" sz="3200" b="0" i="0" dirty="0">
                <a:solidFill>
                  <a:srgbClr val="292929"/>
                </a:solidFill>
                <a:effectLst/>
                <a:latin typeface="medium-content-serif-font"/>
              </a:rPr>
              <a:t>Initialize </a:t>
            </a:r>
            <a:r>
              <a:rPr lang="en-US" sz="3200" b="0" i="1" dirty="0">
                <a:solidFill>
                  <a:srgbClr val="292929"/>
                </a:solidFill>
                <a:effectLst/>
                <a:latin typeface="medium-content-serif-font"/>
              </a:rPr>
              <a:t>k</a:t>
            </a:r>
            <a:r>
              <a:rPr lang="en-US" sz="3200" dirty="0">
                <a:solidFill>
                  <a:srgbClr val="292929"/>
                </a:solidFill>
                <a:latin typeface="medium-content-serif-font"/>
              </a:rPr>
              <a:t> </a:t>
            </a:r>
            <a:r>
              <a:rPr lang="en-US" sz="3200" b="0" i="1" dirty="0">
                <a:solidFill>
                  <a:srgbClr val="292929"/>
                </a:solidFill>
                <a:effectLst/>
                <a:latin typeface="medium-content-serif-font"/>
              </a:rPr>
              <a:t>centroids</a:t>
            </a:r>
            <a:r>
              <a:rPr lang="en-US" sz="3200" b="0" i="0" dirty="0">
                <a:solidFill>
                  <a:srgbClr val="292929"/>
                </a:solidFill>
                <a:effectLst/>
                <a:latin typeface="medium-content-serif-font"/>
              </a:rPr>
              <a:t>=</a:t>
            </a:r>
            <a:r>
              <a:rPr lang="en-US" sz="3200" b="0" i="1" dirty="0">
                <a:solidFill>
                  <a:srgbClr val="292929"/>
                </a:solidFill>
                <a:effectLst/>
                <a:latin typeface="medium-content-serif-font"/>
              </a:rPr>
              <a:t>number of clusters</a:t>
            </a:r>
            <a:r>
              <a:rPr lang="en-US" sz="3200" b="0" i="0" dirty="0">
                <a:solidFill>
                  <a:srgbClr val="292929"/>
                </a:solidFill>
                <a:effectLst/>
                <a:latin typeface="medium-content-serif-font"/>
              </a:rPr>
              <a:t> randomly or smartly</a:t>
            </a:r>
          </a:p>
          <a:p>
            <a:pPr marL="0" indent="0">
              <a:buNone/>
            </a:pPr>
            <a:r>
              <a:rPr lang="en-US" sz="3200" b="1" dirty="0">
                <a:solidFill>
                  <a:srgbClr val="292929"/>
                </a:solidFill>
                <a:latin typeface="Arial Black" panose="020B0A04020102020204" pitchFamily="34" charset="0"/>
              </a:rPr>
              <a:t>Step 2</a:t>
            </a:r>
            <a:r>
              <a:rPr lang="en-US" sz="3200" dirty="0">
                <a:solidFill>
                  <a:srgbClr val="292929"/>
                </a:solidFill>
                <a:latin typeface="medium-content-serif-font"/>
              </a:rPr>
              <a:t>:</a:t>
            </a:r>
            <a:r>
              <a:rPr lang="en-US" sz="3200" b="0" i="0" dirty="0">
                <a:solidFill>
                  <a:srgbClr val="292929"/>
                </a:solidFill>
                <a:effectLst/>
                <a:latin typeface="medium-content-serif-font"/>
              </a:rPr>
              <a:t>Assign each data point to the closest centroid          based on </a:t>
            </a:r>
            <a:r>
              <a:rPr lang="en-US" sz="3200" b="0" i="0" dirty="0" err="1">
                <a:solidFill>
                  <a:srgbClr val="292929"/>
                </a:solidFill>
                <a:effectLst/>
                <a:latin typeface="medium-content-serif-font"/>
              </a:rPr>
              <a:t>euclidian</a:t>
            </a:r>
            <a:r>
              <a:rPr lang="en-US" sz="3200" b="0" i="0" dirty="0">
                <a:solidFill>
                  <a:srgbClr val="292929"/>
                </a:solidFill>
                <a:effectLst/>
                <a:latin typeface="medium-content-serif-font"/>
              </a:rPr>
              <a:t> distance, thus                   </a:t>
            </a:r>
            <a:r>
              <a:rPr lang="en-US" sz="3200" dirty="0">
                <a:solidFill>
                  <a:srgbClr val="292929"/>
                </a:solidFill>
                <a:latin typeface="medium-content-serif-font"/>
              </a:rPr>
              <a:t>               </a:t>
            </a:r>
            <a:r>
              <a:rPr lang="en-US" sz="3200" b="0" i="0" dirty="0">
                <a:solidFill>
                  <a:srgbClr val="292929"/>
                </a:solidFill>
                <a:effectLst/>
                <a:latin typeface="medium-content-serif-font"/>
              </a:rPr>
              <a:t>forming the cluster</a:t>
            </a:r>
          </a:p>
          <a:p>
            <a:pPr marL="0" indent="0">
              <a:buNone/>
            </a:pPr>
            <a:r>
              <a:rPr lang="en-US" sz="3200" b="1" dirty="0">
                <a:solidFill>
                  <a:srgbClr val="292929"/>
                </a:solidFill>
                <a:latin typeface="Arial Black" panose="020B0A04020102020204" pitchFamily="34" charset="0"/>
              </a:rPr>
              <a:t>Step 3</a:t>
            </a:r>
            <a:r>
              <a:rPr lang="en-US" sz="3200" dirty="0">
                <a:solidFill>
                  <a:srgbClr val="292929"/>
                </a:solidFill>
                <a:latin typeface="medium-content-serif-font"/>
              </a:rPr>
              <a:t>:</a:t>
            </a:r>
            <a:r>
              <a:rPr lang="en-US" sz="3200" b="0" i="0" dirty="0">
                <a:solidFill>
                  <a:srgbClr val="292929"/>
                </a:solidFill>
                <a:effectLst/>
                <a:latin typeface="medium-content-serif-font"/>
              </a:rPr>
              <a:t>Move centers to the average of all points in the cluster</a:t>
            </a:r>
            <a:endParaRPr lang="en-US" sz="3200" dirty="0">
              <a:solidFill>
                <a:srgbClr val="292929"/>
              </a:solidFill>
              <a:latin typeface="medium-content-serif-font"/>
            </a:endParaRPr>
          </a:p>
        </p:txBody>
      </p:sp>
    </p:spTree>
    <p:extLst>
      <p:ext uri="{BB962C8B-B14F-4D97-AF65-F5344CB8AC3E}">
        <p14:creationId xmlns:p14="http://schemas.microsoft.com/office/powerpoint/2010/main" val="458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C652-29C6-41D9-A2AF-79CCC8BF273C}"/>
              </a:ext>
            </a:extLst>
          </p:cNvPr>
          <p:cNvSpPr>
            <a:spLocks noGrp="1"/>
          </p:cNvSpPr>
          <p:nvPr>
            <p:ph type="title"/>
          </p:nvPr>
        </p:nvSpPr>
        <p:spPr>
          <a:xfrm>
            <a:off x="631303" y="303835"/>
            <a:ext cx="3855720" cy="2157884"/>
          </a:xfrm>
        </p:spPr>
        <p:txBody>
          <a:bodyPr/>
          <a:lstStyle/>
          <a:p>
            <a:r>
              <a:rPr lang="en-IN" sz="4000" b="1" dirty="0"/>
              <a:t>What does K-Means use to group the data points?</a:t>
            </a:r>
            <a:endParaRPr lang="en-IN" sz="4000" dirty="0"/>
          </a:p>
        </p:txBody>
      </p:sp>
      <p:pic>
        <p:nvPicPr>
          <p:cNvPr id="6" name="Content Placeholder 5">
            <a:extLst>
              <a:ext uri="{FF2B5EF4-FFF2-40B4-BE49-F238E27FC236}">
                <a16:creationId xmlns:a16="http://schemas.microsoft.com/office/drawing/2014/main" id="{9A9687FE-5CB5-4941-BF22-4F29829D7A59}"/>
              </a:ext>
            </a:extLst>
          </p:cNvPr>
          <p:cNvPicPr>
            <a:picLocks noGrp="1" noChangeAspect="1"/>
          </p:cNvPicPr>
          <p:nvPr>
            <p:ph idx="1"/>
          </p:nvPr>
        </p:nvPicPr>
        <p:blipFill>
          <a:blip r:embed="rId2"/>
          <a:stretch>
            <a:fillRect/>
          </a:stretch>
        </p:blipFill>
        <p:spPr>
          <a:xfrm>
            <a:off x="6096000" y="2305382"/>
            <a:ext cx="5211762" cy="1820339"/>
          </a:xfrm>
        </p:spPr>
      </p:pic>
      <p:sp>
        <p:nvSpPr>
          <p:cNvPr id="4" name="Text Placeholder 3">
            <a:extLst>
              <a:ext uri="{FF2B5EF4-FFF2-40B4-BE49-F238E27FC236}">
                <a16:creationId xmlns:a16="http://schemas.microsoft.com/office/drawing/2014/main" id="{B00E575D-473F-4213-AE8B-FA2DF5BACA4A}"/>
              </a:ext>
            </a:extLst>
          </p:cNvPr>
          <p:cNvSpPr>
            <a:spLocks noGrp="1"/>
          </p:cNvSpPr>
          <p:nvPr>
            <p:ph type="body" sz="half" idx="2"/>
          </p:nvPr>
        </p:nvSpPr>
        <p:spPr>
          <a:xfrm>
            <a:off x="312516" y="2731625"/>
            <a:ext cx="4872942" cy="3657599"/>
          </a:xfrm>
        </p:spPr>
        <p:txBody>
          <a:bodyPr>
            <a:normAutofit/>
          </a:bodyPr>
          <a:lstStyle/>
          <a:p>
            <a:pPr marL="285750" indent="-285750">
              <a:buFont typeface="Arial" panose="020B0604020202020204" pitchFamily="34" charset="0"/>
              <a:buChar char="•"/>
            </a:pPr>
            <a:r>
              <a:rPr lang="en-IN" sz="2400" dirty="0"/>
              <a:t>It tries to minimize &amp; optimize </a:t>
            </a:r>
            <a:r>
              <a:rPr lang="en-US" sz="2400" b="0" i="0" dirty="0">
                <a:solidFill>
                  <a:srgbClr val="292929"/>
                </a:solidFill>
                <a:effectLst/>
                <a:latin typeface="medium-content-serif-font"/>
              </a:rPr>
              <a:t> </a:t>
            </a:r>
            <a:r>
              <a:rPr lang="en-US" sz="2400" b="1" i="1" dirty="0">
                <a:solidFill>
                  <a:srgbClr val="292929"/>
                </a:solidFill>
                <a:effectLst/>
                <a:latin typeface="medium-content-serif-font"/>
              </a:rPr>
              <a:t>within-cluster sum-of-squared-distances</a:t>
            </a:r>
            <a:r>
              <a:rPr lang="en-US" sz="2400" b="0" i="0" dirty="0">
                <a:solidFill>
                  <a:srgbClr val="292929"/>
                </a:solidFill>
                <a:effectLst/>
                <a:latin typeface="medium-content-serif-font"/>
              </a:rPr>
              <a:t> or </a:t>
            </a:r>
            <a:r>
              <a:rPr lang="en-US" sz="2400" b="1" i="1" dirty="0">
                <a:solidFill>
                  <a:srgbClr val="292929"/>
                </a:solidFill>
                <a:effectLst/>
                <a:latin typeface="medium-content-serif-font"/>
              </a:rPr>
              <a:t>inertia </a:t>
            </a:r>
            <a:r>
              <a:rPr lang="en-US" sz="2400" b="0" i="0" dirty="0">
                <a:solidFill>
                  <a:srgbClr val="292929"/>
                </a:solidFill>
                <a:effectLst/>
                <a:latin typeface="medium-content-serif-font"/>
              </a:rPr>
              <a:t>of each cluster</a:t>
            </a:r>
            <a:r>
              <a:rPr lang="en-US" sz="2400" b="1" i="1" dirty="0">
                <a:solidFill>
                  <a:srgbClr val="292929"/>
                </a:solidFill>
                <a:effectLst/>
                <a:latin typeface="medium-content-serif-font"/>
              </a:rPr>
              <a:t>.</a:t>
            </a:r>
          </a:p>
          <a:p>
            <a:pPr marL="285750" indent="-285750">
              <a:buFont typeface="Arial" panose="020B0604020202020204" pitchFamily="34" charset="0"/>
              <a:buChar char="•"/>
            </a:pPr>
            <a:r>
              <a:rPr lang="en-US" sz="2400" b="0" i="0" dirty="0">
                <a:solidFill>
                  <a:srgbClr val="292929"/>
                </a:solidFill>
                <a:effectLst/>
                <a:latin typeface="medium-content-serif-font"/>
              </a:rPr>
              <a:t>When </a:t>
            </a:r>
            <a:r>
              <a:rPr lang="en-US" sz="2400" b="1" i="1" dirty="0">
                <a:solidFill>
                  <a:srgbClr val="292929"/>
                </a:solidFill>
                <a:effectLst/>
                <a:latin typeface="medium-content-serif-font"/>
              </a:rPr>
              <a:t>inertia</a:t>
            </a:r>
            <a:r>
              <a:rPr lang="en-US" sz="2400" b="0" i="0" dirty="0">
                <a:solidFill>
                  <a:srgbClr val="292929"/>
                </a:solidFill>
                <a:effectLst/>
                <a:latin typeface="medium-content-serif-font"/>
              </a:rPr>
              <a:t> value does not minimize further, algorithm converges. Thus, iteration stops.</a:t>
            </a:r>
            <a:endParaRPr lang="en-IN" sz="2400" dirty="0"/>
          </a:p>
        </p:txBody>
      </p:sp>
    </p:spTree>
    <p:extLst>
      <p:ext uri="{BB962C8B-B14F-4D97-AF65-F5344CB8AC3E}">
        <p14:creationId xmlns:p14="http://schemas.microsoft.com/office/powerpoint/2010/main" val="28226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94C1D-A0F8-4742-AE7C-54027024041F}"/>
              </a:ext>
            </a:extLst>
          </p:cNvPr>
          <p:cNvPicPr>
            <a:picLocks noChangeAspect="1"/>
          </p:cNvPicPr>
          <p:nvPr/>
        </p:nvPicPr>
        <p:blipFill>
          <a:blip r:embed="rId2"/>
          <a:stretch>
            <a:fillRect/>
          </a:stretch>
        </p:blipFill>
        <p:spPr>
          <a:xfrm>
            <a:off x="1021775" y="1720317"/>
            <a:ext cx="3914667" cy="3810905"/>
          </a:xfrm>
          <a:prstGeom prst="rect">
            <a:avLst/>
          </a:prstGeom>
        </p:spPr>
      </p:pic>
      <p:sp>
        <p:nvSpPr>
          <p:cNvPr id="5" name="Arrow: Right 4">
            <a:extLst>
              <a:ext uri="{FF2B5EF4-FFF2-40B4-BE49-F238E27FC236}">
                <a16:creationId xmlns:a16="http://schemas.microsoft.com/office/drawing/2014/main" id="{45E694D8-354B-4DA7-8720-4D7234F5C147}"/>
              </a:ext>
            </a:extLst>
          </p:cNvPr>
          <p:cNvSpPr/>
          <p:nvPr/>
        </p:nvSpPr>
        <p:spPr>
          <a:xfrm>
            <a:off x="5193898" y="2760955"/>
            <a:ext cx="2233914" cy="17162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K-Means </a:t>
            </a:r>
          </a:p>
        </p:txBody>
      </p:sp>
      <p:pic>
        <p:nvPicPr>
          <p:cNvPr id="7" name="Picture 6">
            <a:extLst>
              <a:ext uri="{FF2B5EF4-FFF2-40B4-BE49-F238E27FC236}">
                <a16:creationId xmlns:a16="http://schemas.microsoft.com/office/drawing/2014/main" id="{62DF5DCB-4A1B-4909-981D-AC5FD1A3C4F1}"/>
              </a:ext>
            </a:extLst>
          </p:cNvPr>
          <p:cNvPicPr>
            <a:picLocks noChangeAspect="1"/>
          </p:cNvPicPr>
          <p:nvPr/>
        </p:nvPicPr>
        <p:blipFill>
          <a:blip r:embed="rId3"/>
          <a:stretch>
            <a:fillRect/>
          </a:stretch>
        </p:blipFill>
        <p:spPr>
          <a:xfrm>
            <a:off x="7685268" y="1720317"/>
            <a:ext cx="4206111" cy="3810905"/>
          </a:xfrm>
          <a:prstGeom prst="rect">
            <a:avLst/>
          </a:prstGeom>
        </p:spPr>
      </p:pic>
      <p:sp>
        <p:nvSpPr>
          <p:cNvPr id="8" name="TextBox 7">
            <a:extLst>
              <a:ext uri="{FF2B5EF4-FFF2-40B4-BE49-F238E27FC236}">
                <a16:creationId xmlns:a16="http://schemas.microsoft.com/office/drawing/2014/main" id="{B0CF9FCC-F9DB-4630-B182-73D3CD342712}"/>
              </a:ext>
            </a:extLst>
          </p:cNvPr>
          <p:cNvSpPr txBox="1"/>
          <p:nvPr/>
        </p:nvSpPr>
        <p:spPr>
          <a:xfrm>
            <a:off x="2187615" y="428262"/>
            <a:ext cx="8484243" cy="1200329"/>
          </a:xfrm>
          <a:prstGeom prst="rect">
            <a:avLst/>
          </a:prstGeom>
          <a:noFill/>
        </p:spPr>
        <p:txBody>
          <a:bodyPr wrap="square" rtlCol="0">
            <a:spAutoFit/>
          </a:bodyPr>
          <a:lstStyle/>
          <a:p>
            <a:pPr algn="ctr"/>
            <a:r>
              <a:rPr lang="en-US" sz="3600" b="1" dirty="0"/>
              <a:t>Pictorial representation of k means algorithm</a:t>
            </a:r>
            <a:endParaRPr lang="en-IN" sz="3600" b="1" dirty="0"/>
          </a:p>
        </p:txBody>
      </p:sp>
    </p:spTree>
    <p:extLst>
      <p:ext uri="{BB962C8B-B14F-4D97-AF65-F5344CB8AC3E}">
        <p14:creationId xmlns:p14="http://schemas.microsoft.com/office/powerpoint/2010/main" val="202180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D8A4-2165-4659-B013-0832F65D36A4}"/>
              </a:ext>
            </a:extLst>
          </p:cNvPr>
          <p:cNvSpPr>
            <a:spLocks noGrp="1"/>
          </p:cNvSpPr>
          <p:nvPr>
            <p:ph type="title"/>
          </p:nvPr>
        </p:nvSpPr>
        <p:spPr/>
        <p:txBody>
          <a:bodyPr/>
          <a:lstStyle/>
          <a:p>
            <a:pPr algn="ctr"/>
            <a:r>
              <a:rPr lang="en-IN" b="1" dirty="0"/>
              <a:t>Aim</a:t>
            </a:r>
            <a:endParaRPr lang="en-IN" dirty="0"/>
          </a:p>
        </p:txBody>
      </p:sp>
      <p:sp>
        <p:nvSpPr>
          <p:cNvPr id="3" name="Content Placeholder 2">
            <a:extLst>
              <a:ext uri="{FF2B5EF4-FFF2-40B4-BE49-F238E27FC236}">
                <a16:creationId xmlns:a16="http://schemas.microsoft.com/office/drawing/2014/main" id="{978AB75D-C2A2-410C-968B-F16D047D7CFE}"/>
              </a:ext>
            </a:extLst>
          </p:cNvPr>
          <p:cNvSpPr>
            <a:spLocks noGrp="1"/>
          </p:cNvSpPr>
          <p:nvPr>
            <p:ph idx="1"/>
          </p:nvPr>
        </p:nvSpPr>
        <p:spPr/>
        <p:txBody>
          <a:bodyPr/>
          <a:lstStyle/>
          <a:p>
            <a:pPr marL="0" indent="0">
              <a:lnSpc>
                <a:spcPct val="150000"/>
              </a:lnSpc>
              <a:buNone/>
            </a:pPr>
            <a:r>
              <a:rPr lang="en-US" b="0" i="0" dirty="0">
                <a:solidFill>
                  <a:srgbClr val="525C65"/>
                </a:solidFill>
                <a:effectLst/>
                <a:latin typeface="Helvetica Neue"/>
              </a:rPr>
              <a:t>The main aim of this problem is learning the purpose of the customer segmentation concepts, also known as market basket analysis, trying to understand customers and separate them in different groups according to their preferences, and once the division is done, this information can be given to marketing team so they can plan the strategy accordingly.</a:t>
            </a:r>
            <a:endParaRPr lang="en-IN" dirty="0"/>
          </a:p>
        </p:txBody>
      </p:sp>
    </p:spTree>
    <p:extLst>
      <p:ext uri="{BB962C8B-B14F-4D97-AF65-F5344CB8AC3E}">
        <p14:creationId xmlns:p14="http://schemas.microsoft.com/office/powerpoint/2010/main" val="39765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6350-A4C9-4904-8A47-D32BECC51537}"/>
              </a:ext>
            </a:extLst>
          </p:cNvPr>
          <p:cNvSpPr>
            <a:spLocks noGrp="1"/>
          </p:cNvSpPr>
          <p:nvPr>
            <p:ph type="title"/>
          </p:nvPr>
        </p:nvSpPr>
        <p:spPr/>
        <p:txBody>
          <a:bodyPr/>
          <a:lstStyle/>
          <a:p>
            <a:pPr algn="ctr"/>
            <a:r>
              <a:rPr lang="en-IN" b="1" dirty="0"/>
              <a:t>How to choose K(centroids) for clustering ?</a:t>
            </a:r>
          </a:p>
        </p:txBody>
      </p:sp>
      <p:sp>
        <p:nvSpPr>
          <p:cNvPr id="3" name="Content Placeholder 2">
            <a:extLst>
              <a:ext uri="{FF2B5EF4-FFF2-40B4-BE49-F238E27FC236}">
                <a16:creationId xmlns:a16="http://schemas.microsoft.com/office/drawing/2014/main" id="{DC3201CC-9403-4E37-873C-838E2891C452}"/>
              </a:ext>
            </a:extLst>
          </p:cNvPr>
          <p:cNvSpPr>
            <a:spLocks noGrp="1"/>
          </p:cNvSpPr>
          <p:nvPr>
            <p:ph idx="1"/>
          </p:nvPr>
        </p:nvSpPr>
        <p:spPr/>
        <p:txBody>
          <a:bodyPr>
            <a:normAutofit/>
          </a:bodyPr>
          <a:lstStyle/>
          <a:p>
            <a:pPr marL="457200" indent="-457200">
              <a:buFont typeface="+mj-lt"/>
              <a:buAutoNum type="arabicPeriod"/>
            </a:pPr>
            <a:r>
              <a:rPr lang="en-IN" sz="4800" dirty="0"/>
              <a:t>Elbow Method </a:t>
            </a:r>
          </a:p>
          <a:p>
            <a:pPr marL="457200" indent="-457200">
              <a:buFont typeface="+mj-lt"/>
              <a:buAutoNum type="arabicPeriod"/>
            </a:pPr>
            <a:r>
              <a:rPr lang="en-IN" sz="4800" i="0" dirty="0">
                <a:solidFill>
                  <a:srgbClr val="000000"/>
                </a:solidFill>
                <a:effectLst/>
                <a:latin typeface="Helvetica Neue"/>
              </a:rPr>
              <a:t>Silhouette Coefficient Method</a:t>
            </a:r>
            <a:endParaRPr lang="en-IN" sz="4800" b="0" i="0" dirty="0">
              <a:solidFill>
                <a:srgbClr val="444444"/>
              </a:solidFill>
              <a:effectLst/>
              <a:latin typeface="Georgia" panose="02040502050405020303" pitchFamily="18" charset="0"/>
            </a:endParaRPr>
          </a:p>
          <a:p>
            <a:pPr marL="0" indent="0">
              <a:buNone/>
            </a:pPr>
            <a:endParaRPr lang="en-IN" sz="4800" dirty="0"/>
          </a:p>
        </p:txBody>
      </p:sp>
    </p:spTree>
    <p:extLst>
      <p:ext uri="{BB962C8B-B14F-4D97-AF65-F5344CB8AC3E}">
        <p14:creationId xmlns:p14="http://schemas.microsoft.com/office/powerpoint/2010/main" val="39548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710-1625-4127-B3A8-244C03B0CD87}"/>
              </a:ext>
            </a:extLst>
          </p:cNvPr>
          <p:cNvSpPr>
            <a:spLocks noGrp="1"/>
          </p:cNvSpPr>
          <p:nvPr>
            <p:ph type="title"/>
          </p:nvPr>
        </p:nvSpPr>
        <p:spPr/>
        <p:txBody>
          <a:bodyPr/>
          <a:lstStyle/>
          <a:p>
            <a:r>
              <a:rPr lang="en-IN" dirty="0"/>
              <a:t>Clustering for 2 Features </a:t>
            </a:r>
          </a:p>
        </p:txBody>
      </p:sp>
      <p:sp>
        <p:nvSpPr>
          <p:cNvPr id="3" name="Text Placeholder 2">
            <a:extLst>
              <a:ext uri="{FF2B5EF4-FFF2-40B4-BE49-F238E27FC236}">
                <a16:creationId xmlns:a16="http://schemas.microsoft.com/office/drawing/2014/main" id="{8021DCFA-48A2-439F-9573-FCE99CB69A0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7395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108-DCDF-47C7-8284-98E5382BA3F4}"/>
              </a:ext>
            </a:extLst>
          </p:cNvPr>
          <p:cNvSpPr>
            <a:spLocks noGrp="1"/>
          </p:cNvSpPr>
          <p:nvPr>
            <p:ph type="title"/>
          </p:nvPr>
        </p:nvSpPr>
        <p:spPr/>
        <p:txBody>
          <a:bodyPr/>
          <a:lstStyle/>
          <a:p>
            <a:pPr algn="ctr"/>
            <a:r>
              <a:rPr lang="en-IN" b="1" dirty="0"/>
              <a:t>Selecting  the 2 important features</a:t>
            </a:r>
          </a:p>
        </p:txBody>
      </p:sp>
      <p:pic>
        <p:nvPicPr>
          <p:cNvPr id="5" name="Content Placeholder 4">
            <a:extLst>
              <a:ext uri="{FF2B5EF4-FFF2-40B4-BE49-F238E27FC236}">
                <a16:creationId xmlns:a16="http://schemas.microsoft.com/office/drawing/2014/main" id="{34ADFA7E-A95F-4180-9A9C-3385F5347698}"/>
              </a:ext>
            </a:extLst>
          </p:cNvPr>
          <p:cNvPicPr>
            <a:picLocks noGrp="1" noChangeAspect="1"/>
          </p:cNvPicPr>
          <p:nvPr>
            <p:ph idx="1"/>
          </p:nvPr>
        </p:nvPicPr>
        <p:blipFill>
          <a:blip r:embed="rId2"/>
          <a:stretch>
            <a:fillRect/>
          </a:stretch>
        </p:blipFill>
        <p:spPr>
          <a:xfrm>
            <a:off x="1371600" y="2300854"/>
            <a:ext cx="9601200" cy="3551691"/>
          </a:xfrm>
        </p:spPr>
      </p:pic>
    </p:spTree>
    <p:extLst>
      <p:ext uri="{BB962C8B-B14F-4D97-AF65-F5344CB8AC3E}">
        <p14:creationId xmlns:p14="http://schemas.microsoft.com/office/powerpoint/2010/main" val="107925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2812-90B9-4BA6-B2D7-552AD01DC8CC}"/>
              </a:ext>
            </a:extLst>
          </p:cNvPr>
          <p:cNvSpPr>
            <a:spLocks noGrp="1"/>
          </p:cNvSpPr>
          <p:nvPr>
            <p:ph type="title"/>
          </p:nvPr>
        </p:nvSpPr>
        <p:spPr/>
        <p:txBody>
          <a:bodyPr/>
          <a:lstStyle/>
          <a:p>
            <a:pPr algn="ctr"/>
            <a:r>
              <a:rPr lang="en-IN" b="1" dirty="0"/>
              <a:t>Elbow Method </a:t>
            </a:r>
          </a:p>
        </p:txBody>
      </p:sp>
      <p:pic>
        <p:nvPicPr>
          <p:cNvPr id="5" name="Content Placeholder 4">
            <a:extLst>
              <a:ext uri="{FF2B5EF4-FFF2-40B4-BE49-F238E27FC236}">
                <a16:creationId xmlns:a16="http://schemas.microsoft.com/office/drawing/2014/main" id="{9EE2AB32-32E0-4DB7-AF1B-A4A79DA95A59}"/>
              </a:ext>
            </a:extLst>
          </p:cNvPr>
          <p:cNvPicPr>
            <a:picLocks noGrp="1" noChangeAspect="1"/>
          </p:cNvPicPr>
          <p:nvPr>
            <p:ph idx="1"/>
          </p:nvPr>
        </p:nvPicPr>
        <p:blipFill>
          <a:blip r:embed="rId2"/>
          <a:stretch>
            <a:fillRect/>
          </a:stretch>
        </p:blipFill>
        <p:spPr>
          <a:xfrm>
            <a:off x="1006135" y="1454598"/>
            <a:ext cx="10717219" cy="1974402"/>
          </a:xfrm>
        </p:spPr>
      </p:pic>
      <p:pic>
        <p:nvPicPr>
          <p:cNvPr id="7" name="Picture 6">
            <a:extLst>
              <a:ext uri="{FF2B5EF4-FFF2-40B4-BE49-F238E27FC236}">
                <a16:creationId xmlns:a16="http://schemas.microsoft.com/office/drawing/2014/main" id="{9F5F5497-A628-4191-B557-1A44DF6EB2E4}"/>
              </a:ext>
            </a:extLst>
          </p:cNvPr>
          <p:cNvPicPr>
            <a:picLocks noChangeAspect="1"/>
          </p:cNvPicPr>
          <p:nvPr/>
        </p:nvPicPr>
        <p:blipFill>
          <a:blip r:embed="rId3"/>
          <a:stretch>
            <a:fillRect/>
          </a:stretch>
        </p:blipFill>
        <p:spPr>
          <a:xfrm>
            <a:off x="1006135" y="3817377"/>
            <a:ext cx="10501270" cy="2139539"/>
          </a:xfrm>
          <a:prstGeom prst="rect">
            <a:avLst/>
          </a:prstGeom>
        </p:spPr>
      </p:pic>
    </p:spTree>
    <p:extLst>
      <p:ext uri="{BB962C8B-B14F-4D97-AF65-F5344CB8AC3E}">
        <p14:creationId xmlns:p14="http://schemas.microsoft.com/office/powerpoint/2010/main" val="23703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8BDF-2C94-413C-9687-7BCCF976E816}"/>
              </a:ext>
            </a:extLst>
          </p:cNvPr>
          <p:cNvSpPr>
            <a:spLocks noGrp="1"/>
          </p:cNvSpPr>
          <p:nvPr>
            <p:ph type="title"/>
          </p:nvPr>
        </p:nvSpPr>
        <p:spPr>
          <a:xfrm>
            <a:off x="1295400" y="233039"/>
            <a:ext cx="9601200" cy="1485900"/>
          </a:xfrm>
        </p:spPr>
        <p:txBody>
          <a:bodyPr/>
          <a:lstStyle/>
          <a:p>
            <a:pPr algn="ctr"/>
            <a:r>
              <a:rPr lang="en-IN" b="1" dirty="0"/>
              <a:t>Elbow Method Plot</a:t>
            </a:r>
          </a:p>
        </p:txBody>
      </p:sp>
      <p:pic>
        <p:nvPicPr>
          <p:cNvPr id="7" name="Content Placeholder 6">
            <a:extLst>
              <a:ext uri="{FF2B5EF4-FFF2-40B4-BE49-F238E27FC236}">
                <a16:creationId xmlns:a16="http://schemas.microsoft.com/office/drawing/2014/main" id="{3C87F8EA-59C6-4513-A04B-1454DEE487BA}"/>
              </a:ext>
            </a:extLst>
          </p:cNvPr>
          <p:cNvPicPr>
            <a:picLocks noGrp="1" noChangeAspect="1"/>
          </p:cNvPicPr>
          <p:nvPr>
            <p:ph idx="1"/>
          </p:nvPr>
        </p:nvPicPr>
        <p:blipFill>
          <a:blip r:embed="rId2"/>
          <a:stretch>
            <a:fillRect/>
          </a:stretch>
        </p:blipFill>
        <p:spPr>
          <a:xfrm>
            <a:off x="951232" y="995964"/>
            <a:ext cx="5212091" cy="3380239"/>
          </a:xfrm>
        </p:spPr>
      </p:pic>
      <p:pic>
        <p:nvPicPr>
          <p:cNvPr id="9" name="Picture 8">
            <a:extLst>
              <a:ext uri="{FF2B5EF4-FFF2-40B4-BE49-F238E27FC236}">
                <a16:creationId xmlns:a16="http://schemas.microsoft.com/office/drawing/2014/main" id="{4FACB66A-0E0D-4C4D-BD58-1C01E6DB0194}"/>
              </a:ext>
            </a:extLst>
          </p:cNvPr>
          <p:cNvPicPr>
            <a:picLocks noChangeAspect="1"/>
          </p:cNvPicPr>
          <p:nvPr/>
        </p:nvPicPr>
        <p:blipFill>
          <a:blip r:embed="rId3"/>
          <a:stretch>
            <a:fillRect/>
          </a:stretch>
        </p:blipFill>
        <p:spPr>
          <a:xfrm>
            <a:off x="901257" y="4869797"/>
            <a:ext cx="10524132" cy="967824"/>
          </a:xfrm>
          <a:prstGeom prst="rect">
            <a:avLst/>
          </a:prstGeom>
        </p:spPr>
      </p:pic>
    </p:spTree>
    <p:extLst>
      <p:ext uri="{BB962C8B-B14F-4D97-AF65-F5344CB8AC3E}">
        <p14:creationId xmlns:p14="http://schemas.microsoft.com/office/powerpoint/2010/main" val="1972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841E-3EED-4343-A569-85E3B388BB85}"/>
              </a:ext>
            </a:extLst>
          </p:cNvPr>
          <p:cNvSpPr>
            <a:spLocks noGrp="1"/>
          </p:cNvSpPr>
          <p:nvPr>
            <p:ph type="title"/>
          </p:nvPr>
        </p:nvSpPr>
        <p:spPr/>
        <p:txBody>
          <a:bodyPr/>
          <a:lstStyle/>
          <a:p>
            <a:pPr algn="ctr"/>
            <a:r>
              <a:rPr lang="en-IN" b="1" i="0" dirty="0">
                <a:solidFill>
                  <a:srgbClr val="000000"/>
                </a:solidFill>
                <a:effectLst/>
                <a:latin typeface="Helvetica Neue"/>
              </a:rPr>
              <a:t>Silhouette Coefficient Method</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9073E360-2DCE-4042-9897-EC5E50C61B48}"/>
              </a:ext>
            </a:extLst>
          </p:cNvPr>
          <p:cNvPicPr>
            <a:picLocks noGrp="1" noChangeAspect="1"/>
          </p:cNvPicPr>
          <p:nvPr>
            <p:ph idx="1"/>
          </p:nvPr>
        </p:nvPicPr>
        <p:blipFill>
          <a:blip r:embed="rId2"/>
          <a:stretch>
            <a:fillRect/>
          </a:stretch>
        </p:blipFill>
        <p:spPr>
          <a:xfrm>
            <a:off x="1219200" y="1702950"/>
            <a:ext cx="9601200" cy="1485899"/>
          </a:xfrm>
        </p:spPr>
      </p:pic>
      <p:pic>
        <p:nvPicPr>
          <p:cNvPr id="7" name="Picture 6">
            <a:extLst>
              <a:ext uri="{FF2B5EF4-FFF2-40B4-BE49-F238E27FC236}">
                <a16:creationId xmlns:a16="http://schemas.microsoft.com/office/drawing/2014/main" id="{03B42F29-713A-498D-A292-142643154023}"/>
              </a:ext>
            </a:extLst>
          </p:cNvPr>
          <p:cNvPicPr>
            <a:picLocks noChangeAspect="1"/>
          </p:cNvPicPr>
          <p:nvPr/>
        </p:nvPicPr>
        <p:blipFill>
          <a:blip r:embed="rId3"/>
          <a:stretch>
            <a:fillRect/>
          </a:stretch>
        </p:blipFill>
        <p:spPr>
          <a:xfrm>
            <a:off x="1148542" y="3773010"/>
            <a:ext cx="10409822" cy="1751542"/>
          </a:xfrm>
          <a:prstGeom prst="rect">
            <a:avLst/>
          </a:prstGeom>
        </p:spPr>
      </p:pic>
    </p:spTree>
    <p:extLst>
      <p:ext uri="{BB962C8B-B14F-4D97-AF65-F5344CB8AC3E}">
        <p14:creationId xmlns:p14="http://schemas.microsoft.com/office/powerpoint/2010/main" val="7063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2484-80CD-402E-AE0C-6F170DB9C496}"/>
              </a:ext>
            </a:extLst>
          </p:cNvPr>
          <p:cNvSpPr>
            <a:spLocks noGrp="1"/>
          </p:cNvSpPr>
          <p:nvPr>
            <p:ph type="title"/>
          </p:nvPr>
        </p:nvSpPr>
        <p:spPr/>
        <p:txBody>
          <a:bodyPr/>
          <a:lstStyle/>
          <a:p>
            <a:pPr algn="ctr"/>
            <a:r>
              <a:rPr lang="en-IN" b="1" i="0" dirty="0">
                <a:solidFill>
                  <a:srgbClr val="000000"/>
                </a:solidFill>
                <a:effectLst/>
                <a:latin typeface="Helvetica Neue"/>
              </a:rPr>
              <a:t>Silhouette Coefficient Method Plot</a:t>
            </a:r>
            <a:endParaRPr lang="en-IN" dirty="0"/>
          </a:p>
        </p:txBody>
      </p:sp>
      <p:pic>
        <p:nvPicPr>
          <p:cNvPr id="5" name="Content Placeholder 4">
            <a:extLst>
              <a:ext uri="{FF2B5EF4-FFF2-40B4-BE49-F238E27FC236}">
                <a16:creationId xmlns:a16="http://schemas.microsoft.com/office/drawing/2014/main" id="{7DD8353C-EA34-4B34-B370-8CD0289C3A86}"/>
              </a:ext>
            </a:extLst>
          </p:cNvPr>
          <p:cNvPicPr>
            <a:picLocks noGrp="1" noChangeAspect="1"/>
          </p:cNvPicPr>
          <p:nvPr>
            <p:ph idx="1"/>
          </p:nvPr>
        </p:nvPicPr>
        <p:blipFill>
          <a:blip r:embed="rId2"/>
          <a:stretch>
            <a:fillRect/>
          </a:stretch>
        </p:blipFill>
        <p:spPr>
          <a:xfrm>
            <a:off x="2938509" y="1897986"/>
            <a:ext cx="5742200" cy="3868834"/>
          </a:xfrm>
        </p:spPr>
      </p:pic>
    </p:spTree>
    <p:extLst>
      <p:ext uri="{BB962C8B-B14F-4D97-AF65-F5344CB8AC3E}">
        <p14:creationId xmlns:p14="http://schemas.microsoft.com/office/powerpoint/2010/main" val="26844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3555-E929-47C3-BED3-A51F32B01FBC}"/>
              </a:ext>
            </a:extLst>
          </p:cNvPr>
          <p:cNvSpPr>
            <a:spLocks noGrp="1"/>
          </p:cNvSpPr>
          <p:nvPr>
            <p:ph type="title"/>
          </p:nvPr>
        </p:nvSpPr>
        <p:spPr/>
        <p:txBody>
          <a:bodyPr/>
          <a:lstStyle/>
          <a:p>
            <a:pPr algn="ctr"/>
            <a:r>
              <a:rPr lang="en-IN" b="1" dirty="0"/>
              <a:t>K Means Algorithm</a:t>
            </a:r>
          </a:p>
        </p:txBody>
      </p:sp>
      <p:pic>
        <p:nvPicPr>
          <p:cNvPr id="5" name="Content Placeholder 4">
            <a:extLst>
              <a:ext uri="{FF2B5EF4-FFF2-40B4-BE49-F238E27FC236}">
                <a16:creationId xmlns:a16="http://schemas.microsoft.com/office/drawing/2014/main" id="{39B7929C-B34C-4F5F-A7EA-E687F3745CB7}"/>
              </a:ext>
            </a:extLst>
          </p:cNvPr>
          <p:cNvPicPr>
            <a:picLocks noGrp="1" noChangeAspect="1"/>
          </p:cNvPicPr>
          <p:nvPr>
            <p:ph idx="1"/>
          </p:nvPr>
        </p:nvPicPr>
        <p:blipFill>
          <a:blip r:embed="rId2"/>
          <a:stretch>
            <a:fillRect/>
          </a:stretch>
        </p:blipFill>
        <p:spPr>
          <a:xfrm>
            <a:off x="1371600" y="1642369"/>
            <a:ext cx="9601200" cy="3305537"/>
          </a:xfrm>
        </p:spPr>
      </p:pic>
    </p:spTree>
    <p:extLst>
      <p:ext uri="{BB962C8B-B14F-4D97-AF65-F5344CB8AC3E}">
        <p14:creationId xmlns:p14="http://schemas.microsoft.com/office/powerpoint/2010/main" val="30812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C9F-4640-4EE6-9A97-D216FFAB3C69}"/>
              </a:ext>
            </a:extLst>
          </p:cNvPr>
          <p:cNvSpPr>
            <a:spLocks noGrp="1"/>
          </p:cNvSpPr>
          <p:nvPr>
            <p:ph type="title"/>
          </p:nvPr>
        </p:nvSpPr>
        <p:spPr/>
        <p:txBody>
          <a:bodyPr/>
          <a:lstStyle/>
          <a:p>
            <a:pPr algn="ctr"/>
            <a:r>
              <a:rPr lang="en-IN" b="1" dirty="0"/>
              <a:t>K Means Plotting </a:t>
            </a:r>
          </a:p>
        </p:txBody>
      </p:sp>
      <p:pic>
        <p:nvPicPr>
          <p:cNvPr id="13" name="Content Placeholder 12">
            <a:extLst>
              <a:ext uri="{FF2B5EF4-FFF2-40B4-BE49-F238E27FC236}">
                <a16:creationId xmlns:a16="http://schemas.microsoft.com/office/drawing/2014/main" id="{B208C3E3-E09D-44C3-8FBF-6D2F66BB1FFE}"/>
              </a:ext>
            </a:extLst>
          </p:cNvPr>
          <p:cNvPicPr>
            <a:picLocks noGrp="1" noChangeAspect="1"/>
          </p:cNvPicPr>
          <p:nvPr>
            <p:ph idx="1"/>
          </p:nvPr>
        </p:nvPicPr>
        <p:blipFill>
          <a:blip r:embed="rId2"/>
          <a:stretch>
            <a:fillRect/>
          </a:stretch>
        </p:blipFill>
        <p:spPr>
          <a:xfrm>
            <a:off x="1371600" y="2171700"/>
            <a:ext cx="9601200" cy="2918813"/>
          </a:xfrm>
        </p:spPr>
      </p:pic>
    </p:spTree>
    <p:extLst>
      <p:ext uri="{BB962C8B-B14F-4D97-AF65-F5344CB8AC3E}">
        <p14:creationId xmlns:p14="http://schemas.microsoft.com/office/powerpoint/2010/main" val="366984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B797-6AD9-48E4-B005-3271B346AFBD}"/>
              </a:ext>
            </a:extLst>
          </p:cNvPr>
          <p:cNvSpPr>
            <a:spLocks noGrp="1"/>
          </p:cNvSpPr>
          <p:nvPr>
            <p:ph type="title"/>
          </p:nvPr>
        </p:nvSpPr>
        <p:spPr/>
        <p:txBody>
          <a:bodyPr/>
          <a:lstStyle/>
          <a:p>
            <a:pPr algn="ctr"/>
            <a:r>
              <a:rPr lang="en-IN" b="1" dirty="0"/>
              <a:t>Before &amp; After Applying  K-Means </a:t>
            </a:r>
          </a:p>
        </p:txBody>
      </p:sp>
      <p:pic>
        <p:nvPicPr>
          <p:cNvPr id="5" name="Content Placeholder 4">
            <a:extLst>
              <a:ext uri="{FF2B5EF4-FFF2-40B4-BE49-F238E27FC236}">
                <a16:creationId xmlns:a16="http://schemas.microsoft.com/office/drawing/2014/main" id="{AFAAF52D-7020-4582-991A-87974ACF68AA}"/>
              </a:ext>
            </a:extLst>
          </p:cNvPr>
          <p:cNvPicPr>
            <a:picLocks noGrp="1" noChangeAspect="1"/>
          </p:cNvPicPr>
          <p:nvPr>
            <p:ph idx="1"/>
          </p:nvPr>
        </p:nvPicPr>
        <p:blipFill>
          <a:blip r:embed="rId2"/>
          <a:stretch>
            <a:fillRect/>
          </a:stretch>
        </p:blipFill>
        <p:spPr>
          <a:xfrm>
            <a:off x="828582" y="2171698"/>
            <a:ext cx="4294304" cy="2915207"/>
          </a:xfrm>
        </p:spPr>
      </p:pic>
      <p:pic>
        <p:nvPicPr>
          <p:cNvPr id="7" name="Picture 6">
            <a:extLst>
              <a:ext uri="{FF2B5EF4-FFF2-40B4-BE49-F238E27FC236}">
                <a16:creationId xmlns:a16="http://schemas.microsoft.com/office/drawing/2014/main" id="{20F75C07-7CCF-4C0E-A342-F31CC82F9FEF}"/>
              </a:ext>
            </a:extLst>
          </p:cNvPr>
          <p:cNvPicPr>
            <a:picLocks noChangeAspect="1"/>
          </p:cNvPicPr>
          <p:nvPr/>
        </p:nvPicPr>
        <p:blipFill>
          <a:blip r:embed="rId3"/>
          <a:stretch>
            <a:fillRect/>
          </a:stretch>
        </p:blipFill>
        <p:spPr>
          <a:xfrm>
            <a:off x="7620785" y="2086356"/>
            <a:ext cx="4330338" cy="3089326"/>
          </a:xfrm>
          <a:prstGeom prst="rect">
            <a:avLst/>
          </a:prstGeom>
        </p:spPr>
      </p:pic>
      <p:sp>
        <p:nvSpPr>
          <p:cNvPr id="8" name="Arrow: Right 7">
            <a:extLst>
              <a:ext uri="{FF2B5EF4-FFF2-40B4-BE49-F238E27FC236}">
                <a16:creationId xmlns:a16="http://schemas.microsoft.com/office/drawing/2014/main" id="{5549DE3B-292A-4A99-BE59-BA39231ED92A}"/>
              </a:ext>
            </a:extLst>
          </p:cNvPr>
          <p:cNvSpPr/>
          <p:nvPr/>
        </p:nvSpPr>
        <p:spPr>
          <a:xfrm>
            <a:off x="5254878" y="2771198"/>
            <a:ext cx="2233914" cy="17162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K-Means </a:t>
            </a:r>
          </a:p>
        </p:txBody>
      </p:sp>
    </p:spTree>
    <p:extLst>
      <p:ext uri="{BB962C8B-B14F-4D97-AF65-F5344CB8AC3E}">
        <p14:creationId xmlns:p14="http://schemas.microsoft.com/office/powerpoint/2010/main" val="9959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0280-7440-4B42-BD89-05A448C0602D}"/>
              </a:ext>
            </a:extLst>
          </p:cNvPr>
          <p:cNvSpPr>
            <a:spLocks noGrp="1"/>
          </p:cNvSpPr>
          <p:nvPr>
            <p:ph type="title"/>
          </p:nvPr>
        </p:nvSpPr>
        <p:spPr/>
        <p:txBody>
          <a:bodyPr/>
          <a:lstStyle/>
          <a:p>
            <a:pPr algn="ctr"/>
            <a:r>
              <a:rPr lang="en-IN" b="1" dirty="0"/>
              <a:t>Basic Life Cycle Of The Project </a:t>
            </a:r>
          </a:p>
        </p:txBody>
      </p:sp>
      <p:graphicFrame>
        <p:nvGraphicFramePr>
          <p:cNvPr id="5" name="Content Placeholder 4">
            <a:extLst>
              <a:ext uri="{FF2B5EF4-FFF2-40B4-BE49-F238E27FC236}">
                <a16:creationId xmlns:a16="http://schemas.microsoft.com/office/drawing/2014/main" id="{105F0C13-8AC5-4290-83E4-B583870D9E8D}"/>
              </a:ext>
            </a:extLst>
          </p:cNvPr>
          <p:cNvGraphicFramePr>
            <a:graphicFrameLocks noGrp="1"/>
          </p:cNvGraphicFramePr>
          <p:nvPr>
            <p:ph idx="1"/>
            <p:extLst>
              <p:ext uri="{D42A27DB-BD31-4B8C-83A1-F6EECF244321}">
                <p14:modId xmlns:p14="http://schemas.microsoft.com/office/powerpoint/2010/main" val="190699355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4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5F35F24A-6184-4979-8BF0-2181CA9937CD}"/>
                                            </p:graphicEl>
                                          </p:spTgt>
                                        </p:tgtEl>
                                        <p:attrNameLst>
                                          <p:attrName>style.visibility</p:attrName>
                                        </p:attrNameLst>
                                      </p:cBhvr>
                                      <p:to>
                                        <p:strVal val="visible"/>
                                      </p:to>
                                    </p:set>
                                    <p:animEffect transition="in" filter="fade">
                                      <p:cBhvr>
                                        <p:cTn id="7" dur="1000"/>
                                        <p:tgtEl>
                                          <p:spTgt spid="5">
                                            <p:graphicEl>
                                              <a:dgm id="{5F35F24A-6184-4979-8BF0-2181CA9937CD}"/>
                                            </p:graphicEl>
                                          </p:spTgt>
                                        </p:tgtEl>
                                      </p:cBhvr>
                                    </p:animEffect>
                                    <p:anim calcmode="lin" valueType="num">
                                      <p:cBhvr>
                                        <p:cTn id="8" dur="1000" fill="hold"/>
                                        <p:tgtEl>
                                          <p:spTgt spid="5">
                                            <p:graphicEl>
                                              <a:dgm id="{5F35F24A-6184-4979-8BF0-2181CA9937CD}"/>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5F35F24A-6184-4979-8BF0-2181CA9937C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35274FC0-B5A3-42CF-9E6B-DDD1AA4EE9AA}"/>
                                            </p:graphicEl>
                                          </p:spTgt>
                                        </p:tgtEl>
                                        <p:attrNameLst>
                                          <p:attrName>style.visibility</p:attrName>
                                        </p:attrNameLst>
                                      </p:cBhvr>
                                      <p:to>
                                        <p:strVal val="visible"/>
                                      </p:to>
                                    </p:set>
                                    <p:animEffect transition="in" filter="fade">
                                      <p:cBhvr>
                                        <p:cTn id="14" dur="1000"/>
                                        <p:tgtEl>
                                          <p:spTgt spid="5">
                                            <p:graphicEl>
                                              <a:dgm id="{35274FC0-B5A3-42CF-9E6B-DDD1AA4EE9AA}"/>
                                            </p:graphicEl>
                                          </p:spTgt>
                                        </p:tgtEl>
                                      </p:cBhvr>
                                    </p:animEffect>
                                    <p:anim calcmode="lin" valueType="num">
                                      <p:cBhvr>
                                        <p:cTn id="15" dur="1000" fill="hold"/>
                                        <p:tgtEl>
                                          <p:spTgt spid="5">
                                            <p:graphicEl>
                                              <a:dgm id="{35274FC0-B5A3-42CF-9E6B-DDD1AA4EE9AA}"/>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35274FC0-B5A3-42CF-9E6B-DDD1AA4EE9A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5404DDB7-BE6A-479D-97C9-15986E677D89}"/>
                                            </p:graphicEl>
                                          </p:spTgt>
                                        </p:tgtEl>
                                        <p:attrNameLst>
                                          <p:attrName>style.visibility</p:attrName>
                                        </p:attrNameLst>
                                      </p:cBhvr>
                                      <p:to>
                                        <p:strVal val="visible"/>
                                      </p:to>
                                    </p:set>
                                    <p:animEffect transition="in" filter="fade">
                                      <p:cBhvr>
                                        <p:cTn id="21" dur="1000"/>
                                        <p:tgtEl>
                                          <p:spTgt spid="5">
                                            <p:graphicEl>
                                              <a:dgm id="{5404DDB7-BE6A-479D-97C9-15986E677D89}"/>
                                            </p:graphicEl>
                                          </p:spTgt>
                                        </p:tgtEl>
                                      </p:cBhvr>
                                    </p:animEffect>
                                    <p:anim calcmode="lin" valueType="num">
                                      <p:cBhvr>
                                        <p:cTn id="22" dur="1000" fill="hold"/>
                                        <p:tgtEl>
                                          <p:spTgt spid="5">
                                            <p:graphicEl>
                                              <a:dgm id="{5404DDB7-BE6A-479D-97C9-15986E677D89}"/>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5404DDB7-BE6A-479D-97C9-15986E677D8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2A37-3986-4CD9-A0FB-C8CAE466514B}"/>
              </a:ext>
            </a:extLst>
          </p:cNvPr>
          <p:cNvSpPr>
            <a:spLocks noGrp="1"/>
          </p:cNvSpPr>
          <p:nvPr>
            <p:ph type="title"/>
          </p:nvPr>
        </p:nvSpPr>
        <p:spPr/>
        <p:txBody>
          <a:bodyPr/>
          <a:lstStyle/>
          <a:p>
            <a:r>
              <a:rPr lang="en-IN" dirty="0"/>
              <a:t>Interpreting The Clusters</a:t>
            </a:r>
          </a:p>
        </p:txBody>
      </p:sp>
      <p:pic>
        <p:nvPicPr>
          <p:cNvPr id="6" name="Content Placeholder 5">
            <a:extLst>
              <a:ext uri="{FF2B5EF4-FFF2-40B4-BE49-F238E27FC236}">
                <a16:creationId xmlns:a16="http://schemas.microsoft.com/office/drawing/2014/main" id="{C3372469-F639-4ACE-85F1-E79AB19FEA0F}"/>
              </a:ext>
            </a:extLst>
          </p:cNvPr>
          <p:cNvPicPr>
            <a:picLocks noGrp="1" noChangeAspect="1"/>
          </p:cNvPicPr>
          <p:nvPr>
            <p:ph idx="1"/>
          </p:nvPr>
        </p:nvPicPr>
        <p:blipFill>
          <a:blip r:embed="rId2"/>
          <a:stretch>
            <a:fillRect/>
          </a:stretch>
        </p:blipFill>
        <p:spPr>
          <a:xfrm>
            <a:off x="6219708" y="1660125"/>
            <a:ext cx="5718924" cy="4079964"/>
          </a:xfrm>
        </p:spPr>
      </p:pic>
      <p:sp>
        <p:nvSpPr>
          <p:cNvPr id="4" name="Text Placeholder 3">
            <a:extLst>
              <a:ext uri="{FF2B5EF4-FFF2-40B4-BE49-F238E27FC236}">
                <a16:creationId xmlns:a16="http://schemas.microsoft.com/office/drawing/2014/main" id="{2B5E9297-A2EC-43BD-ADEF-78F2FB6F7A78}"/>
              </a:ext>
            </a:extLst>
          </p:cNvPr>
          <p:cNvSpPr>
            <a:spLocks noGrp="1"/>
          </p:cNvSpPr>
          <p:nvPr>
            <p:ph type="body" sz="half" idx="2"/>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r>
              <a:rPr lang="en-US" b="1" i="0" dirty="0">
                <a:solidFill>
                  <a:srgbClr val="FF0000"/>
                </a:solidFill>
                <a:effectLst/>
                <a:latin typeface="Helvetica Neue"/>
              </a:rPr>
              <a:t>Cluster 1</a:t>
            </a:r>
            <a:r>
              <a:rPr lang="en-US" b="0" i="0" dirty="0">
                <a:solidFill>
                  <a:srgbClr val="000000"/>
                </a:solidFill>
                <a:effectLst/>
                <a:latin typeface="Helvetica Neue"/>
              </a:rPr>
              <a:t>:The Red cluster groups people with low annual income &amp; high spending score</a:t>
            </a:r>
            <a:br>
              <a:rPr lang="en-US" dirty="0"/>
            </a:br>
            <a:r>
              <a:rPr lang="en-US" b="1" i="0" dirty="0">
                <a:solidFill>
                  <a:srgbClr val="008000"/>
                </a:solidFill>
                <a:effectLst/>
                <a:latin typeface="Helvetica Neue"/>
              </a:rPr>
              <a:t>Cluster 2</a:t>
            </a:r>
            <a:r>
              <a:rPr lang="en-US" b="0" i="0" dirty="0">
                <a:solidFill>
                  <a:srgbClr val="000000"/>
                </a:solidFill>
                <a:effectLst/>
                <a:latin typeface="Helvetica Neue"/>
              </a:rPr>
              <a:t>:The Green cluster groups people with high annual income &amp; high spending score</a:t>
            </a:r>
            <a:br>
              <a:rPr lang="en-US" dirty="0"/>
            </a:br>
            <a:r>
              <a:rPr lang="en-US" b="1" i="0" dirty="0">
                <a:solidFill>
                  <a:srgbClr val="0000FF"/>
                </a:solidFill>
                <a:effectLst/>
                <a:latin typeface="Helvetica Neue"/>
              </a:rPr>
              <a:t>Cluster 3</a:t>
            </a:r>
            <a:r>
              <a:rPr lang="en-US" b="0" i="0" dirty="0">
                <a:solidFill>
                  <a:srgbClr val="000000"/>
                </a:solidFill>
                <a:effectLst/>
                <a:latin typeface="Helvetica Neue"/>
              </a:rPr>
              <a:t>:The Blue Cluster groups people with medium annual income &amp; spending score</a:t>
            </a:r>
            <a:br>
              <a:rPr lang="en-US" dirty="0"/>
            </a:br>
            <a:r>
              <a:rPr lang="en-US" b="1" i="0" dirty="0">
                <a:solidFill>
                  <a:srgbClr val="00FFFF"/>
                </a:solidFill>
                <a:effectLst/>
                <a:latin typeface="Helvetica Neue"/>
              </a:rPr>
              <a:t>Cluster 4</a:t>
            </a:r>
            <a:r>
              <a:rPr lang="en-US" b="0" i="0" dirty="0">
                <a:solidFill>
                  <a:srgbClr val="000000"/>
                </a:solidFill>
                <a:effectLst/>
                <a:latin typeface="Helvetica Neue"/>
              </a:rPr>
              <a:t>:The Cyan cluster groups people with high annual income &amp; low spending score</a:t>
            </a:r>
            <a:br>
              <a:rPr lang="en-US" dirty="0"/>
            </a:br>
            <a:r>
              <a:rPr lang="en-US" b="1" i="0" dirty="0">
                <a:solidFill>
                  <a:srgbClr val="FF00FF"/>
                </a:solidFill>
                <a:effectLst/>
                <a:latin typeface="Helvetica Neue"/>
              </a:rPr>
              <a:t>Cluster 5</a:t>
            </a:r>
            <a:r>
              <a:rPr lang="en-US" b="0" i="0" dirty="0">
                <a:solidFill>
                  <a:srgbClr val="000000"/>
                </a:solidFill>
                <a:effectLst/>
                <a:latin typeface="Helvetica Neue"/>
              </a:rPr>
              <a:t>:The Magenta Cluster groups people with low annual income &amp; spending score</a:t>
            </a:r>
            <a:endParaRPr lang="en-IN" dirty="0"/>
          </a:p>
        </p:txBody>
      </p:sp>
    </p:spTree>
    <p:extLst>
      <p:ext uri="{BB962C8B-B14F-4D97-AF65-F5344CB8AC3E}">
        <p14:creationId xmlns:p14="http://schemas.microsoft.com/office/powerpoint/2010/main" val="395357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710-1625-4127-B3A8-244C03B0CD87}"/>
              </a:ext>
            </a:extLst>
          </p:cNvPr>
          <p:cNvSpPr>
            <a:spLocks noGrp="1"/>
          </p:cNvSpPr>
          <p:nvPr>
            <p:ph type="title"/>
          </p:nvPr>
        </p:nvSpPr>
        <p:spPr/>
        <p:txBody>
          <a:bodyPr/>
          <a:lstStyle/>
          <a:p>
            <a:r>
              <a:rPr lang="en-IN" dirty="0"/>
              <a:t>Clustering for 3 Features </a:t>
            </a:r>
          </a:p>
        </p:txBody>
      </p:sp>
      <p:sp>
        <p:nvSpPr>
          <p:cNvPr id="3" name="Text Placeholder 2">
            <a:extLst>
              <a:ext uri="{FF2B5EF4-FFF2-40B4-BE49-F238E27FC236}">
                <a16:creationId xmlns:a16="http://schemas.microsoft.com/office/drawing/2014/main" id="{8021DCFA-48A2-439F-9573-FCE99CB69A0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7168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108-DCDF-47C7-8284-98E5382BA3F4}"/>
              </a:ext>
            </a:extLst>
          </p:cNvPr>
          <p:cNvSpPr>
            <a:spLocks noGrp="1"/>
          </p:cNvSpPr>
          <p:nvPr>
            <p:ph type="title"/>
          </p:nvPr>
        </p:nvSpPr>
        <p:spPr/>
        <p:txBody>
          <a:bodyPr/>
          <a:lstStyle/>
          <a:p>
            <a:pPr algn="ctr"/>
            <a:r>
              <a:rPr lang="en-IN" b="1" dirty="0"/>
              <a:t>Selecting  the 3 important features</a:t>
            </a:r>
          </a:p>
        </p:txBody>
      </p:sp>
      <p:pic>
        <p:nvPicPr>
          <p:cNvPr id="7" name="Content Placeholder 6">
            <a:extLst>
              <a:ext uri="{FF2B5EF4-FFF2-40B4-BE49-F238E27FC236}">
                <a16:creationId xmlns:a16="http://schemas.microsoft.com/office/drawing/2014/main" id="{A2094512-6B3D-420F-BFE2-F9D58D2B8799}"/>
              </a:ext>
            </a:extLst>
          </p:cNvPr>
          <p:cNvPicPr>
            <a:picLocks noGrp="1" noChangeAspect="1"/>
          </p:cNvPicPr>
          <p:nvPr>
            <p:ph idx="1"/>
          </p:nvPr>
        </p:nvPicPr>
        <p:blipFill>
          <a:blip r:embed="rId2"/>
          <a:stretch>
            <a:fillRect/>
          </a:stretch>
        </p:blipFill>
        <p:spPr>
          <a:xfrm>
            <a:off x="1872313" y="1979720"/>
            <a:ext cx="9316600" cy="3914313"/>
          </a:xfrm>
        </p:spPr>
      </p:pic>
    </p:spTree>
    <p:extLst>
      <p:ext uri="{BB962C8B-B14F-4D97-AF65-F5344CB8AC3E}">
        <p14:creationId xmlns:p14="http://schemas.microsoft.com/office/powerpoint/2010/main" val="13270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2812-90B9-4BA6-B2D7-552AD01DC8CC}"/>
              </a:ext>
            </a:extLst>
          </p:cNvPr>
          <p:cNvSpPr>
            <a:spLocks noGrp="1"/>
          </p:cNvSpPr>
          <p:nvPr>
            <p:ph type="title"/>
          </p:nvPr>
        </p:nvSpPr>
        <p:spPr/>
        <p:txBody>
          <a:bodyPr/>
          <a:lstStyle/>
          <a:p>
            <a:pPr algn="ctr"/>
            <a:r>
              <a:rPr lang="en-IN" b="1" dirty="0"/>
              <a:t>Elbow Method </a:t>
            </a:r>
          </a:p>
        </p:txBody>
      </p:sp>
      <p:pic>
        <p:nvPicPr>
          <p:cNvPr id="8" name="Content Placeholder 7">
            <a:extLst>
              <a:ext uri="{FF2B5EF4-FFF2-40B4-BE49-F238E27FC236}">
                <a16:creationId xmlns:a16="http://schemas.microsoft.com/office/drawing/2014/main" id="{2F07391D-D312-4EA5-98E6-E4F866F16B9D}"/>
              </a:ext>
            </a:extLst>
          </p:cNvPr>
          <p:cNvPicPr>
            <a:picLocks noGrp="1" noChangeAspect="1"/>
          </p:cNvPicPr>
          <p:nvPr>
            <p:ph idx="1"/>
          </p:nvPr>
        </p:nvPicPr>
        <p:blipFill>
          <a:blip r:embed="rId2"/>
          <a:stretch>
            <a:fillRect/>
          </a:stretch>
        </p:blipFill>
        <p:spPr>
          <a:xfrm>
            <a:off x="1219200" y="1793289"/>
            <a:ext cx="9601200" cy="1861846"/>
          </a:xfrm>
        </p:spPr>
      </p:pic>
      <p:pic>
        <p:nvPicPr>
          <p:cNvPr id="10" name="Picture 9">
            <a:extLst>
              <a:ext uri="{FF2B5EF4-FFF2-40B4-BE49-F238E27FC236}">
                <a16:creationId xmlns:a16="http://schemas.microsoft.com/office/drawing/2014/main" id="{C4EBD695-AA7C-428E-B239-4772979C44C1}"/>
              </a:ext>
            </a:extLst>
          </p:cNvPr>
          <p:cNvPicPr>
            <a:picLocks noChangeAspect="1"/>
          </p:cNvPicPr>
          <p:nvPr/>
        </p:nvPicPr>
        <p:blipFill>
          <a:blip r:embed="rId3"/>
          <a:stretch>
            <a:fillRect/>
          </a:stretch>
        </p:blipFill>
        <p:spPr>
          <a:xfrm>
            <a:off x="1219200" y="3894047"/>
            <a:ext cx="10539373" cy="1861845"/>
          </a:xfrm>
          <a:prstGeom prst="rect">
            <a:avLst/>
          </a:prstGeom>
        </p:spPr>
      </p:pic>
    </p:spTree>
    <p:extLst>
      <p:ext uri="{BB962C8B-B14F-4D97-AF65-F5344CB8AC3E}">
        <p14:creationId xmlns:p14="http://schemas.microsoft.com/office/powerpoint/2010/main" val="23329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8BDF-2C94-413C-9687-7BCCF976E816}"/>
              </a:ext>
            </a:extLst>
          </p:cNvPr>
          <p:cNvSpPr>
            <a:spLocks noGrp="1"/>
          </p:cNvSpPr>
          <p:nvPr>
            <p:ph type="title"/>
          </p:nvPr>
        </p:nvSpPr>
        <p:spPr>
          <a:xfrm>
            <a:off x="1295400" y="233039"/>
            <a:ext cx="9601200" cy="1485900"/>
          </a:xfrm>
        </p:spPr>
        <p:txBody>
          <a:bodyPr/>
          <a:lstStyle/>
          <a:p>
            <a:pPr algn="ctr"/>
            <a:r>
              <a:rPr lang="en-IN" b="1" dirty="0"/>
              <a:t>Elbow Method Plot</a:t>
            </a:r>
          </a:p>
        </p:txBody>
      </p:sp>
      <p:pic>
        <p:nvPicPr>
          <p:cNvPr id="6" name="Content Placeholder 5">
            <a:extLst>
              <a:ext uri="{FF2B5EF4-FFF2-40B4-BE49-F238E27FC236}">
                <a16:creationId xmlns:a16="http://schemas.microsoft.com/office/drawing/2014/main" id="{594D1E38-B89B-4FD8-BF7C-7E5CB31E3D78}"/>
              </a:ext>
            </a:extLst>
          </p:cNvPr>
          <p:cNvPicPr>
            <a:picLocks noGrp="1" noChangeAspect="1"/>
          </p:cNvPicPr>
          <p:nvPr>
            <p:ph idx="1"/>
          </p:nvPr>
        </p:nvPicPr>
        <p:blipFill>
          <a:blip r:embed="rId2"/>
          <a:stretch>
            <a:fillRect/>
          </a:stretch>
        </p:blipFill>
        <p:spPr>
          <a:xfrm>
            <a:off x="982752" y="912887"/>
            <a:ext cx="5212091" cy="3380239"/>
          </a:xfrm>
        </p:spPr>
      </p:pic>
      <p:pic>
        <p:nvPicPr>
          <p:cNvPr id="10" name="Picture 9">
            <a:extLst>
              <a:ext uri="{FF2B5EF4-FFF2-40B4-BE49-F238E27FC236}">
                <a16:creationId xmlns:a16="http://schemas.microsoft.com/office/drawing/2014/main" id="{9573ECBE-24C4-4B0E-AAC0-2E293ECD7522}"/>
              </a:ext>
            </a:extLst>
          </p:cNvPr>
          <p:cNvPicPr>
            <a:picLocks noChangeAspect="1"/>
          </p:cNvPicPr>
          <p:nvPr/>
        </p:nvPicPr>
        <p:blipFill>
          <a:blip r:embed="rId3"/>
          <a:stretch>
            <a:fillRect/>
          </a:stretch>
        </p:blipFill>
        <p:spPr>
          <a:xfrm>
            <a:off x="1483300" y="4773888"/>
            <a:ext cx="10486029" cy="967824"/>
          </a:xfrm>
          <a:prstGeom prst="rect">
            <a:avLst/>
          </a:prstGeom>
        </p:spPr>
      </p:pic>
    </p:spTree>
    <p:extLst>
      <p:ext uri="{BB962C8B-B14F-4D97-AF65-F5344CB8AC3E}">
        <p14:creationId xmlns:p14="http://schemas.microsoft.com/office/powerpoint/2010/main" val="330622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841E-3EED-4343-A569-85E3B388BB85}"/>
              </a:ext>
            </a:extLst>
          </p:cNvPr>
          <p:cNvSpPr>
            <a:spLocks noGrp="1"/>
          </p:cNvSpPr>
          <p:nvPr>
            <p:ph type="title"/>
          </p:nvPr>
        </p:nvSpPr>
        <p:spPr/>
        <p:txBody>
          <a:bodyPr/>
          <a:lstStyle/>
          <a:p>
            <a:pPr algn="ctr"/>
            <a:r>
              <a:rPr lang="en-IN" b="1" i="0" dirty="0">
                <a:solidFill>
                  <a:srgbClr val="000000"/>
                </a:solidFill>
                <a:effectLst/>
                <a:latin typeface="Helvetica Neue"/>
              </a:rPr>
              <a:t>Silhouette Coefficient Method</a:t>
            </a:r>
            <a:br>
              <a:rPr lang="en-IN" b="1" i="0" dirty="0">
                <a:solidFill>
                  <a:srgbClr val="000000"/>
                </a:solidFill>
                <a:effectLst/>
                <a:latin typeface="Helvetica Neue"/>
              </a:rPr>
            </a:br>
            <a:endParaRPr lang="en-IN" dirty="0"/>
          </a:p>
        </p:txBody>
      </p:sp>
      <p:pic>
        <p:nvPicPr>
          <p:cNvPr id="8" name="Content Placeholder 7">
            <a:extLst>
              <a:ext uri="{FF2B5EF4-FFF2-40B4-BE49-F238E27FC236}">
                <a16:creationId xmlns:a16="http://schemas.microsoft.com/office/drawing/2014/main" id="{CD5AA489-70F3-40A5-A1C5-BBC3F56B9403}"/>
              </a:ext>
            </a:extLst>
          </p:cNvPr>
          <p:cNvPicPr>
            <a:picLocks noGrp="1" noChangeAspect="1"/>
          </p:cNvPicPr>
          <p:nvPr>
            <p:ph idx="1"/>
          </p:nvPr>
        </p:nvPicPr>
        <p:blipFill>
          <a:blip r:embed="rId2"/>
          <a:stretch>
            <a:fillRect/>
          </a:stretch>
        </p:blipFill>
        <p:spPr>
          <a:xfrm>
            <a:off x="1158240" y="1616672"/>
            <a:ext cx="9601200" cy="1485900"/>
          </a:xfrm>
        </p:spPr>
      </p:pic>
      <p:pic>
        <p:nvPicPr>
          <p:cNvPr id="10" name="Picture 9">
            <a:extLst>
              <a:ext uri="{FF2B5EF4-FFF2-40B4-BE49-F238E27FC236}">
                <a16:creationId xmlns:a16="http://schemas.microsoft.com/office/drawing/2014/main" id="{F831EFC7-ACF7-44D5-A05B-D4F1BBD30A45}"/>
              </a:ext>
            </a:extLst>
          </p:cNvPr>
          <p:cNvPicPr>
            <a:picLocks noChangeAspect="1"/>
          </p:cNvPicPr>
          <p:nvPr/>
        </p:nvPicPr>
        <p:blipFill>
          <a:blip r:embed="rId3"/>
          <a:stretch>
            <a:fillRect/>
          </a:stretch>
        </p:blipFill>
        <p:spPr>
          <a:xfrm>
            <a:off x="1070158" y="3429000"/>
            <a:ext cx="10417443" cy="1687884"/>
          </a:xfrm>
          <a:prstGeom prst="rect">
            <a:avLst/>
          </a:prstGeom>
        </p:spPr>
      </p:pic>
    </p:spTree>
    <p:extLst>
      <p:ext uri="{BB962C8B-B14F-4D97-AF65-F5344CB8AC3E}">
        <p14:creationId xmlns:p14="http://schemas.microsoft.com/office/powerpoint/2010/main" val="39784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2484-80CD-402E-AE0C-6F170DB9C496}"/>
              </a:ext>
            </a:extLst>
          </p:cNvPr>
          <p:cNvSpPr>
            <a:spLocks noGrp="1"/>
          </p:cNvSpPr>
          <p:nvPr>
            <p:ph type="title"/>
          </p:nvPr>
        </p:nvSpPr>
        <p:spPr/>
        <p:txBody>
          <a:bodyPr/>
          <a:lstStyle/>
          <a:p>
            <a:pPr algn="ctr"/>
            <a:r>
              <a:rPr lang="en-IN" b="1" i="0" dirty="0">
                <a:solidFill>
                  <a:srgbClr val="000000"/>
                </a:solidFill>
                <a:effectLst/>
                <a:latin typeface="Helvetica Neue"/>
              </a:rPr>
              <a:t>Silhouette Coefficient Method Plot</a:t>
            </a:r>
            <a:endParaRPr lang="en-IN" dirty="0"/>
          </a:p>
        </p:txBody>
      </p:sp>
      <p:pic>
        <p:nvPicPr>
          <p:cNvPr id="19" name="Content Placeholder 18">
            <a:extLst>
              <a:ext uri="{FF2B5EF4-FFF2-40B4-BE49-F238E27FC236}">
                <a16:creationId xmlns:a16="http://schemas.microsoft.com/office/drawing/2014/main" id="{1B901773-8D6B-499F-B63D-ED91FBF084AF}"/>
              </a:ext>
            </a:extLst>
          </p:cNvPr>
          <p:cNvPicPr>
            <a:picLocks noGrp="1" noChangeAspect="1"/>
          </p:cNvPicPr>
          <p:nvPr>
            <p:ph idx="1"/>
          </p:nvPr>
        </p:nvPicPr>
        <p:blipFill>
          <a:blip r:embed="rId2"/>
          <a:stretch>
            <a:fillRect/>
          </a:stretch>
        </p:blipFill>
        <p:spPr>
          <a:xfrm>
            <a:off x="2867488" y="2097276"/>
            <a:ext cx="5910876" cy="4032755"/>
          </a:xfrm>
        </p:spPr>
      </p:pic>
    </p:spTree>
    <p:extLst>
      <p:ext uri="{BB962C8B-B14F-4D97-AF65-F5344CB8AC3E}">
        <p14:creationId xmlns:p14="http://schemas.microsoft.com/office/powerpoint/2010/main" val="13786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3555-E929-47C3-BED3-A51F32B01FBC}"/>
              </a:ext>
            </a:extLst>
          </p:cNvPr>
          <p:cNvSpPr>
            <a:spLocks noGrp="1"/>
          </p:cNvSpPr>
          <p:nvPr>
            <p:ph type="title"/>
          </p:nvPr>
        </p:nvSpPr>
        <p:spPr/>
        <p:txBody>
          <a:bodyPr/>
          <a:lstStyle/>
          <a:p>
            <a:pPr algn="ctr"/>
            <a:r>
              <a:rPr lang="en-IN" b="1" dirty="0"/>
              <a:t>K Means Algorithm</a:t>
            </a:r>
          </a:p>
        </p:txBody>
      </p:sp>
      <p:pic>
        <p:nvPicPr>
          <p:cNvPr id="7" name="Content Placeholder 6">
            <a:extLst>
              <a:ext uri="{FF2B5EF4-FFF2-40B4-BE49-F238E27FC236}">
                <a16:creationId xmlns:a16="http://schemas.microsoft.com/office/drawing/2014/main" id="{88F4B5D6-64CC-4B6A-AD7E-825757BFE244}"/>
              </a:ext>
            </a:extLst>
          </p:cNvPr>
          <p:cNvPicPr>
            <a:picLocks noGrp="1" noChangeAspect="1"/>
          </p:cNvPicPr>
          <p:nvPr>
            <p:ph idx="1"/>
          </p:nvPr>
        </p:nvPicPr>
        <p:blipFill>
          <a:blip r:embed="rId2"/>
          <a:stretch>
            <a:fillRect/>
          </a:stretch>
        </p:blipFill>
        <p:spPr>
          <a:xfrm>
            <a:off x="1371600" y="2171700"/>
            <a:ext cx="9601200" cy="2668891"/>
          </a:xfrm>
        </p:spPr>
      </p:pic>
    </p:spTree>
    <p:extLst>
      <p:ext uri="{BB962C8B-B14F-4D97-AF65-F5344CB8AC3E}">
        <p14:creationId xmlns:p14="http://schemas.microsoft.com/office/powerpoint/2010/main" val="21756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C9F-4640-4EE6-9A97-D216FFAB3C69}"/>
              </a:ext>
            </a:extLst>
          </p:cNvPr>
          <p:cNvSpPr>
            <a:spLocks noGrp="1"/>
          </p:cNvSpPr>
          <p:nvPr>
            <p:ph type="title"/>
          </p:nvPr>
        </p:nvSpPr>
        <p:spPr/>
        <p:txBody>
          <a:bodyPr/>
          <a:lstStyle/>
          <a:p>
            <a:pPr algn="ctr"/>
            <a:r>
              <a:rPr lang="en-IN" b="1" dirty="0"/>
              <a:t>K Means Plotting </a:t>
            </a:r>
          </a:p>
        </p:txBody>
      </p:sp>
      <p:pic>
        <p:nvPicPr>
          <p:cNvPr id="6" name="Content Placeholder 5">
            <a:extLst>
              <a:ext uri="{FF2B5EF4-FFF2-40B4-BE49-F238E27FC236}">
                <a16:creationId xmlns:a16="http://schemas.microsoft.com/office/drawing/2014/main" id="{38B637F3-D785-4D68-9ED6-7D798569BDA6}"/>
              </a:ext>
            </a:extLst>
          </p:cNvPr>
          <p:cNvPicPr>
            <a:picLocks noGrp="1" noChangeAspect="1"/>
          </p:cNvPicPr>
          <p:nvPr>
            <p:ph idx="1"/>
          </p:nvPr>
        </p:nvPicPr>
        <p:blipFill>
          <a:blip r:embed="rId2"/>
          <a:stretch>
            <a:fillRect/>
          </a:stretch>
        </p:blipFill>
        <p:spPr>
          <a:xfrm>
            <a:off x="1809478" y="1793290"/>
            <a:ext cx="9545533" cy="4029722"/>
          </a:xfrm>
        </p:spPr>
      </p:pic>
    </p:spTree>
    <p:extLst>
      <p:ext uri="{BB962C8B-B14F-4D97-AF65-F5344CB8AC3E}">
        <p14:creationId xmlns:p14="http://schemas.microsoft.com/office/powerpoint/2010/main" val="23803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2A37-3986-4CD9-A0FB-C8CAE466514B}"/>
              </a:ext>
            </a:extLst>
          </p:cNvPr>
          <p:cNvSpPr>
            <a:spLocks noGrp="1"/>
          </p:cNvSpPr>
          <p:nvPr>
            <p:ph type="title"/>
          </p:nvPr>
        </p:nvSpPr>
        <p:spPr/>
        <p:txBody>
          <a:bodyPr/>
          <a:lstStyle/>
          <a:p>
            <a:r>
              <a:rPr lang="en-IN" dirty="0"/>
              <a:t>Interpreting The Clusters</a:t>
            </a:r>
          </a:p>
        </p:txBody>
      </p:sp>
      <p:sp>
        <p:nvSpPr>
          <p:cNvPr id="4" name="Text Placeholder 3">
            <a:extLst>
              <a:ext uri="{FF2B5EF4-FFF2-40B4-BE49-F238E27FC236}">
                <a16:creationId xmlns:a16="http://schemas.microsoft.com/office/drawing/2014/main" id="{2B5E9297-A2EC-43BD-ADEF-78F2FB6F7A78}"/>
              </a:ext>
            </a:extLst>
          </p:cNvPr>
          <p:cNvSpPr>
            <a:spLocks noGrp="1"/>
          </p:cNvSpPr>
          <p:nvPr>
            <p:ph type="body" sz="half" idx="2"/>
          </p:nvPr>
        </p:nvSpPr>
        <p:spPr>
          <a:xfrm>
            <a:off x="281940" y="2057399"/>
            <a:ext cx="4709160" cy="4145871"/>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b="1" dirty="0">
                <a:solidFill>
                  <a:srgbClr val="FFFF00"/>
                </a:solidFill>
              </a:rPr>
              <a:t>Yellow </a:t>
            </a:r>
            <a:r>
              <a:rPr lang="en-US" b="1" dirty="0" err="1">
                <a:solidFill>
                  <a:srgbClr val="FFFF00"/>
                </a:solidFill>
              </a:rPr>
              <a:t>Cluster</a:t>
            </a:r>
            <a:r>
              <a:rPr lang="en-US" dirty="0" err="1"/>
              <a:t>:The</a:t>
            </a:r>
            <a:r>
              <a:rPr lang="en-US" dirty="0"/>
              <a:t> yellow cluster groups young people with moderate to low annual income who actually spend a lot.</a:t>
            </a:r>
            <a:br>
              <a:rPr lang="en-US" dirty="0"/>
            </a:br>
            <a:r>
              <a:rPr lang="en-US" b="1" dirty="0">
                <a:solidFill>
                  <a:srgbClr val="0D0887"/>
                </a:solidFill>
              </a:rPr>
              <a:t>Dark Blue </a:t>
            </a:r>
            <a:r>
              <a:rPr lang="en-US" b="1" dirty="0" err="1">
                <a:solidFill>
                  <a:srgbClr val="0D0887"/>
                </a:solidFill>
              </a:rPr>
              <a:t>Cluster</a:t>
            </a:r>
            <a:r>
              <a:rPr lang="en-US" dirty="0" err="1"/>
              <a:t>:The</a:t>
            </a:r>
            <a:r>
              <a:rPr lang="en-US" dirty="0"/>
              <a:t> dark blue clusters groups who are adults pretty medium annual income and spending score</a:t>
            </a:r>
            <a:br>
              <a:rPr lang="en-US" dirty="0"/>
            </a:br>
            <a:r>
              <a:rPr lang="en-US" b="1" dirty="0" err="1">
                <a:solidFill>
                  <a:srgbClr val="E06662"/>
                </a:solidFill>
              </a:rPr>
              <a:t>OrangeRed</a:t>
            </a:r>
            <a:r>
              <a:rPr lang="en-US" b="1" dirty="0">
                <a:solidFill>
                  <a:srgbClr val="E06662"/>
                </a:solidFill>
              </a:rPr>
              <a:t> </a:t>
            </a:r>
            <a:r>
              <a:rPr lang="en-US" b="1" dirty="0" err="1">
                <a:solidFill>
                  <a:srgbClr val="E06662"/>
                </a:solidFill>
              </a:rPr>
              <a:t>Cluster</a:t>
            </a:r>
            <a:r>
              <a:rPr lang="en-US" dirty="0" err="1"/>
              <a:t>:The</a:t>
            </a:r>
            <a:r>
              <a:rPr lang="en-US" dirty="0"/>
              <a:t> </a:t>
            </a:r>
            <a:r>
              <a:rPr lang="en-US" dirty="0" err="1"/>
              <a:t>OrangeRed</a:t>
            </a:r>
            <a:r>
              <a:rPr lang="en-US" dirty="0"/>
              <a:t> cluster groups reasonably young people with pretty decent salaries who spend a lot.</a:t>
            </a:r>
            <a:br>
              <a:rPr lang="en-US" dirty="0"/>
            </a:br>
            <a:r>
              <a:rPr lang="en-US" b="1" dirty="0">
                <a:solidFill>
                  <a:srgbClr val="FFC000"/>
                </a:solidFill>
              </a:rPr>
              <a:t>Orange </a:t>
            </a:r>
            <a:r>
              <a:rPr lang="en-US" b="1" dirty="0" err="1">
                <a:solidFill>
                  <a:srgbClr val="FFC000"/>
                </a:solidFill>
              </a:rPr>
              <a:t>Cluster</a:t>
            </a:r>
            <a:r>
              <a:rPr lang="en-US" dirty="0" err="1"/>
              <a:t>:The</a:t>
            </a:r>
            <a:r>
              <a:rPr lang="en-US" dirty="0"/>
              <a:t> Orange cluster groups whose salary is pretty low and don't spend much money in stores, they are people of all ages.</a:t>
            </a:r>
            <a:br>
              <a:rPr lang="en-US" dirty="0"/>
            </a:br>
            <a:r>
              <a:rPr lang="en-US" b="1" dirty="0" err="1">
                <a:solidFill>
                  <a:srgbClr val="6C06A8"/>
                </a:solidFill>
              </a:rPr>
              <a:t>BlueViolet</a:t>
            </a:r>
            <a:r>
              <a:rPr lang="en-US" b="1" dirty="0">
                <a:solidFill>
                  <a:srgbClr val="6C06A8"/>
                </a:solidFill>
              </a:rPr>
              <a:t> </a:t>
            </a:r>
            <a:r>
              <a:rPr lang="en-US" b="1" dirty="0" err="1">
                <a:solidFill>
                  <a:srgbClr val="6C06A8"/>
                </a:solidFill>
              </a:rPr>
              <a:t>Cluster</a:t>
            </a:r>
            <a:r>
              <a:rPr lang="en-US" dirty="0" err="1"/>
              <a:t>:The</a:t>
            </a:r>
            <a:r>
              <a:rPr lang="en-US" dirty="0"/>
              <a:t> </a:t>
            </a:r>
            <a:r>
              <a:rPr lang="en-US" dirty="0" err="1"/>
              <a:t>blueViolet</a:t>
            </a:r>
            <a:r>
              <a:rPr lang="en-US" dirty="0"/>
              <a:t> cluster groups people who actually have pretty good salaries and barely spend money, their age usually lays between thirty and sixty years</a:t>
            </a:r>
            <a:br>
              <a:rPr lang="en-US" dirty="0"/>
            </a:br>
            <a:r>
              <a:rPr lang="en-US" b="1" dirty="0">
                <a:solidFill>
                  <a:srgbClr val="B02A90"/>
                </a:solidFill>
              </a:rPr>
              <a:t>Purple </a:t>
            </a:r>
            <a:r>
              <a:rPr lang="en-US" b="1" dirty="0" err="1">
                <a:solidFill>
                  <a:srgbClr val="B02A90"/>
                </a:solidFill>
              </a:rPr>
              <a:t>Cluster</a:t>
            </a:r>
            <a:r>
              <a:rPr lang="en-US" dirty="0" err="1"/>
              <a:t>:The</a:t>
            </a:r>
            <a:r>
              <a:rPr lang="en-US" dirty="0"/>
              <a:t> purple cluster groups people who are old with pretty medium annual income and spending score</a:t>
            </a:r>
            <a:endParaRPr lang="en-IN" dirty="0"/>
          </a:p>
        </p:txBody>
      </p:sp>
      <p:pic>
        <p:nvPicPr>
          <p:cNvPr id="3" name="Picture 2">
            <a:extLst>
              <a:ext uri="{FF2B5EF4-FFF2-40B4-BE49-F238E27FC236}">
                <a16:creationId xmlns:a16="http://schemas.microsoft.com/office/drawing/2014/main" id="{AFEA07FD-468B-48D5-B746-F207DC7861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9507"/>
            <a:ext cx="5135880" cy="3932808"/>
          </a:xfrm>
          <a:prstGeom prst="rect">
            <a:avLst/>
          </a:prstGeom>
          <a:noFill/>
          <a:ln>
            <a:noFill/>
          </a:ln>
        </p:spPr>
      </p:pic>
      <p:sp>
        <p:nvSpPr>
          <p:cNvPr id="9" name="Content Placeholder 8">
            <a:extLst>
              <a:ext uri="{FF2B5EF4-FFF2-40B4-BE49-F238E27FC236}">
                <a16:creationId xmlns:a16="http://schemas.microsoft.com/office/drawing/2014/main" id="{7F1F7077-AF62-4412-B235-78827C2C563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8526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3CA95C-FA1E-4764-B2B2-4A5DF3F13753}"/>
              </a:ext>
            </a:extLst>
          </p:cNvPr>
          <p:cNvSpPr>
            <a:spLocks noGrp="1"/>
          </p:cNvSpPr>
          <p:nvPr>
            <p:ph type="body" idx="1"/>
          </p:nvPr>
        </p:nvSpPr>
        <p:spPr>
          <a:xfrm>
            <a:off x="1371600" y="899160"/>
            <a:ext cx="4443984" cy="604520"/>
          </a:xfrm>
        </p:spPr>
        <p:txBody>
          <a:bodyPr/>
          <a:lstStyle/>
          <a:p>
            <a:pPr algn="ctr"/>
            <a:r>
              <a:rPr lang="en-IN" b="1" dirty="0"/>
              <a:t>Language</a:t>
            </a:r>
          </a:p>
        </p:txBody>
      </p:sp>
      <p:pic>
        <p:nvPicPr>
          <p:cNvPr id="8" name="Content Placeholder 7">
            <a:extLst>
              <a:ext uri="{FF2B5EF4-FFF2-40B4-BE49-F238E27FC236}">
                <a16:creationId xmlns:a16="http://schemas.microsoft.com/office/drawing/2014/main" id="{3713BF8A-7FA2-4486-BD2A-0E0DA9EEBD0A}"/>
              </a:ext>
            </a:extLst>
          </p:cNvPr>
          <p:cNvPicPr>
            <a:picLocks noGrp="1" noChangeAspect="1"/>
          </p:cNvPicPr>
          <p:nvPr>
            <p:ph sz="half" idx="2"/>
          </p:nvPr>
        </p:nvPicPr>
        <p:blipFill>
          <a:blip r:embed="rId2"/>
          <a:stretch>
            <a:fillRect/>
          </a:stretch>
        </p:blipFill>
        <p:spPr>
          <a:xfrm>
            <a:off x="1372171" y="2004696"/>
            <a:ext cx="4443413" cy="2436494"/>
          </a:xfrm>
        </p:spPr>
      </p:pic>
      <p:sp>
        <p:nvSpPr>
          <p:cNvPr id="5" name="Text Placeholder 4">
            <a:extLst>
              <a:ext uri="{FF2B5EF4-FFF2-40B4-BE49-F238E27FC236}">
                <a16:creationId xmlns:a16="http://schemas.microsoft.com/office/drawing/2014/main" id="{B04FA70E-8F11-4F43-8BBD-B40FAB38D2F6}"/>
              </a:ext>
            </a:extLst>
          </p:cNvPr>
          <p:cNvSpPr>
            <a:spLocks noGrp="1"/>
          </p:cNvSpPr>
          <p:nvPr>
            <p:ph type="body" sz="quarter" idx="3"/>
          </p:nvPr>
        </p:nvSpPr>
        <p:spPr>
          <a:xfrm>
            <a:off x="6525014" y="880978"/>
            <a:ext cx="4443984" cy="604520"/>
          </a:xfrm>
        </p:spPr>
        <p:txBody>
          <a:bodyPr/>
          <a:lstStyle/>
          <a:p>
            <a:pPr algn="ctr"/>
            <a:r>
              <a:rPr lang="en-IN" b="1" dirty="0"/>
              <a:t>IDE</a:t>
            </a:r>
          </a:p>
        </p:txBody>
      </p:sp>
      <p:pic>
        <p:nvPicPr>
          <p:cNvPr id="10" name="Content Placeholder 9">
            <a:extLst>
              <a:ext uri="{FF2B5EF4-FFF2-40B4-BE49-F238E27FC236}">
                <a16:creationId xmlns:a16="http://schemas.microsoft.com/office/drawing/2014/main" id="{002C0620-954B-494A-8F6A-697E188E574F}"/>
              </a:ext>
            </a:extLst>
          </p:cNvPr>
          <p:cNvPicPr>
            <a:picLocks noGrp="1" noChangeAspect="1"/>
          </p:cNvPicPr>
          <p:nvPr>
            <p:ph sz="quarter" idx="4"/>
          </p:nvPr>
        </p:nvPicPr>
        <p:blipFill>
          <a:blip r:embed="rId3"/>
          <a:stretch>
            <a:fillRect/>
          </a:stretch>
        </p:blipFill>
        <p:spPr>
          <a:xfrm>
            <a:off x="7754359" y="1941830"/>
            <a:ext cx="2208814" cy="2562225"/>
          </a:xfrm>
        </p:spPr>
      </p:pic>
      <p:sp>
        <p:nvSpPr>
          <p:cNvPr id="12" name="TextBox 11">
            <a:extLst>
              <a:ext uri="{FF2B5EF4-FFF2-40B4-BE49-F238E27FC236}">
                <a16:creationId xmlns:a16="http://schemas.microsoft.com/office/drawing/2014/main" id="{493E4403-9CA7-4E73-A88D-C6A124D95632}"/>
              </a:ext>
            </a:extLst>
          </p:cNvPr>
          <p:cNvSpPr txBox="1"/>
          <p:nvPr/>
        </p:nvSpPr>
        <p:spPr>
          <a:xfrm flipH="1">
            <a:off x="2402839" y="5171440"/>
            <a:ext cx="2214882" cy="523220"/>
          </a:xfrm>
          <a:prstGeom prst="rect">
            <a:avLst/>
          </a:prstGeom>
          <a:noFill/>
        </p:spPr>
        <p:txBody>
          <a:bodyPr wrap="square" rtlCol="0">
            <a:spAutoFit/>
          </a:bodyPr>
          <a:lstStyle/>
          <a:p>
            <a:r>
              <a:rPr lang="en-IN" sz="2800" dirty="0"/>
              <a:t>Version:3.7.7</a:t>
            </a:r>
          </a:p>
        </p:txBody>
      </p:sp>
      <p:sp>
        <p:nvSpPr>
          <p:cNvPr id="14" name="TextBox 13">
            <a:extLst>
              <a:ext uri="{FF2B5EF4-FFF2-40B4-BE49-F238E27FC236}">
                <a16:creationId xmlns:a16="http://schemas.microsoft.com/office/drawing/2014/main" id="{E3D0C300-8E92-4594-89B4-6C69775330A0}"/>
              </a:ext>
            </a:extLst>
          </p:cNvPr>
          <p:cNvSpPr txBox="1"/>
          <p:nvPr/>
        </p:nvSpPr>
        <p:spPr>
          <a:xfrm flipH="1">
            <a:off x="7764519" y="5024919"/>
            <a:ext cx="2214882" cy="523220"/>
          </a:xfrm>
          <a:prstGeom prst="rect">
            <a:avLst/>
          </a:prstGeom>
          <a:noFill/>
        </p:spPr>
        <p:txBody>
          <a:bodyPr wrap="square" rtlCol="0">
            <a:spAutoFit/>
          </a:bodyPr>
          <a:lstStyle/>
          <a:p>
            <a:r>
              <a:rPr lang="en-IN" sz="2800" dirty="0"/>
              <a:t>Version:6.1.1</a:t>
            </a:r>
          </a:p>
        </p:txBody>
      </p:sp>
    </p:spTree>
    <p:extLst>
      <p:ext uri="{BB962C8B-B14F-4D97-AF65-F5344CB8AC3E}">
        <p14:creationId xmlns:p14="http://schemas.microsoft.com/office/powerpoint/2010/main" val="135418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 fill="hold"/>
                                        <p:tgtEl>
                                          <p:spTgt spid="12"/>
                                        </p:tgtEl>
                                        <p:attrNameLst>
                                          <p:attrName>ppt_x</p:attrName>
                                        </p:attrNameLst>
                                      </p:cBhvr>
                                      <p:tavLst>
                                        <p:tav tm="0">
                                          <p:val>
                                            <p:strVal val="#ppt_x"/>
                                          </p:val>
                                        </p:tav>
                                        <p:tav tm="100000">
                                          <p:val>
                                            <p:strVal val="#ppt_x"/>
                                          </p:val>
                                        </p:tav>
                                      </p:tavLst>
                                    </p:anim>
                                    <p:anim calcmode="lin" valueType="num">
                                      <p:cBhvr additive="base">
                                        <p:cTn id="12" dur="1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 fill="hold"/>
                                        <p:tgtEl>
                                          <p:spTgt spid="14"/>
                                        </p:tgtEl>
                                        <p:attrNameLst>
                                          <p:attrName>ppt_x</p:attrName>
                                        </p:attrNameLst>
                                      </p:cBhvr>
                                      <p:tavLst>
                                        <p:tav tm="0">
                                          <p:val>
                                            <p:strVal val="#ppt_x"/>
                                          </p:val>
                                        </p:tav>
                                        <p:tav tm="100000">
                                          <p:val>
                                            <p:strVal val="#ppt_x"/>
                                          </p:val>
                                        </p:tav>
                                      </p:tavLst>
                                    </p:anim>
                                    <p:anim calcmode="lin" valueType="num">
                                      <p:cBhvr additive="base">
                                        <p:cTn id="28" dur="1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5A86-AD67-41AD-A2BE-B8A6E96B3895}"/>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A93A4970-18EB-43AC-B6A8-B11BF1ACDA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580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E695-AB51-41E6-A925-7FD34396F05D}"/>
              </a:ext>
            </a:extLst>
          </p:cNvPr>
          <p:cNvSpPr>
            <a:spLocks noGrp="1"/>
          </p:cNvSpPr>
          <p:nvPr>
            <p:ph type="title"/>
          </p:nvPr>
        </p:nvSpPr>
        <p:spPr/>
        <p:txBody>
          <a:bodyPr/>
          <a:lstStyle/>
          <a:p>
            <a:pPr algn="ctr"/>
            <a:r>
              <a:rPr lang="en-IN" b="1" i="0">
                <a:solidFill>
                  <a:srgbClr val="000000"/>
                </a:solidFill>
                <a:effectLst/>
                <a:latin typeface="Helvetica Neue"/>
              </a:rPr>
              <a:t>Dependences</a:t>
            </a:r>
            <a:endParaRPr lang="en-IN"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2FA3DA0D-DBE2-465C-A49B-BEC3D088427F}"/>
              </a:ext>
            </a:extLst>
          </p:cNvPr>
          <p:cNvSpPr>
            <a:spLocks noGrp="1"/>
          </p:cNvSpPr>
          <p:nvPr>
            <p:ph idx="1"/>
          </p:nvPr>
        </p:nvSpPr>
        <p:spPr/>
        <p:txBody>
          <a:bodyPr>
            <a:normAutofit/>
          </a:bodyPr>
          <a:lstStyle/>
          <a:p>
            <a:r>
              <a:rPr lang="en-IN" dirty="0"/>
              <a:t>pandas(V1.1.0)</a:t>
            </a:r>
          </a:p>
          <a:p>
            <a:r>
              <a:rPr lang="en-IN" dirty="0" err="1"/>
              <a:t>numpy</a:t>
            </a:r>
            <a:r>
              <a:rPr lang="en-IN" dirty="0"/>
              <a:t>(V1.19.1)</a:t>
            </a:r>
          </a:p>
          <a:p>
            <a:r>
              <a:rPr lang="en-IN" dirty="0"/>
              <a:t>matplotlib(V3.2.2)</a:t>
            </a:r>
          </a:p>
          <a:p>
            <a:r>
              <a:rPr lang="en-IN" dirty="0"/>
              <a:t>seaborn(V0.10.0)</a:t>
            </a:r>
          </a:p>
          <a:p>
            <a:r>
              <a:rPr lang="en-IN" dirty="0" err="1"/>
              <a:t>plotly</a:t>
            </a:r>
            <a:r>
              <a:rPr lang="en-IN" dirty="0"/>
              <a:t>(V4.8.1)</a:t>
            </a:r>
          </a:p>
          <a:p>
            <a:r>
              <a:rPr lang="en-IN" dirty="0" err="1"/>
              <a:t>sklearn</a:t>
            </a:r>
            <a:r>
              <a:rPr lang="en-IN" dirty="0"/>
              <a:t>(V0.23.1)</a:t>
            </a:r>
          </a:p>
          <a:p>
            <a:r>
              <a:rPr lang="en-IN" dirty="0"/>
              <a:t>kneed(V0.6.0)</a:t>
            </a:r>
          </a:p>
          <a:p>
            <a:r>
              <a:rPr lang="en-IN" dirty="0"/>
              <a:t>warnings(V0.3.0)</a:t>
            </a:r>
          </a:p>
          <a:p>
            <a:endParaRPr lang="en-IN" dirty="0"/>
          </a:p>
          <a:p>
            <a:endParaRPr lang="en-IN" dirty="0"/>
          </a:p>
          <a:p>
            <a:endParaRPr lang="en-IN" dirty="0"/>
          </a:p>
        </p:txBody>
      </p:sp>
    </p:spTree>
    <p:extLst>
      <p:ext uri="{BB962C8B-B14F-4D97-AF65-F5344CB8AC3E}">
        <p14:creationId xmlns:p14="http://schemas.microsoft.com/office/powerpoint/2010/main" val="193825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EF09-9223-425E-A64A-60F177DE4E72}"/>
              </a:ext>
            </a:extLst>
          </p:cNvPr>
          <p:cNvSpPr>
            <a:spLocks noGrp="1"/>
          </p:cNvSpPr>
          <p:nvPr>
            <p:ph type="title"/>
          </p:nvPr>
        </p:nvSpPr>
        <p:spPr/>
        <p:txBody>
          <a:bodyPr/>
          <a:lstStyle/>
          <a:p>
            <a:pPr algn="ctr"/>
            <a:r>
              <a:rPr lang="en-IN" b="1" dirty="0"/>
              <a:t>Import the modules </a:t>
            </a:r>
          </a:p>
        </p:txBody>
      </p:sp>
      <p:pic>
        <p:nvPicPr>
          <p:cNvPr id="5" name="Content Placeholder 4">
            <a:extLst>
              <a:ext uri="{FF2B5EF4-FFF2-40B4-BE49-F238E27FC236}">
                <a16:creationId xmlns:a16="http://schemas.microsoft.com/office/drawing/2014/main" id="{BC262B7C-3845-4855-A42E-3357303B0A2A}"/>
              </a:ext>
            </a:extLst>
          </p:cNvPr>
          <p:cNvPicPr>
            <a:picLocks noGrp="1" noChangeAspect="1"/>
          </p:cNvPicPr>
          <p:nvPr>
            <p:ph idx="1"/>
          </p:nvPr>
        </p:nvPicPr>
        <p:blipFill>
          <a:blip r:embed="rId2"/>
          <a:stretch>
            <a:fillRect/>
          </a:stretch>
        </p:blipFill>
        <p:spPr>
          <a:xfrm>
            <a:off x="1371600" y="2530136"/>
            <a:ext cx="9601200" cy="2911876"/>
          </a:xfrm>
        </p:spPr>
      </p:pic>
    </p:spTree>
    <p:extLst>
      <p:ext uri="{BB962C8B-B14F-4D97-AF65-F5344CB8AC3E}">
        <p14:creationId xmlns:p14="http://schemas.microsoft.com/office/powerpoint/2010/main" val="13820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2708-93E0-4422-BD77-3E9A9B45EF09}"/>
              </a:ext>
            </a:extLst>
          </p:cNvPr>
          <p:cNvSpPr>
            <a:spLocks noGrp="1"/>
          </p:cNvSpPr>
          <p:nvPr>
            <p:ph type="title"/>
          </p:nvPr>
        </p:nvSpPr>
        <p:spPr/>
        <p:txBody>
          <a:bodyPr>
            <a:normAutofit/>
          </a:bodyPr>
          <a:lstStyle/>
          <a:p>
            <a:pPr algn="ctr"/>
            <a:r>
              <a:rPr lang="en-IN" sz="9600" dirty="0"/>
              <a:t>EDA</a:t>
            </a:r>
          </a:p>
        </p:txBody>
      </p:sp>
      <p:sp>
        <p:nvSpPr>
          <p:cNvPr id="3" name="Text Placeholder 2">
            <a:extLst>
              <a:ext uri="{FF2B5EF4-FFF2-40B4-BE49-F238E27FC236}">
                <a16:creationId xmlns:a16="http://schemas.microsoft.com/office/drawing/2014/main" id="{811D9382-814D-490A-8819-E736DC2B99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7485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982A-C9DF-4FBF-87AB-C5199AEAA039}"/>
              </a:ext>
            </a:extLst>
          </p:cNvPr>
          <p:cNvSpPr>
            <a:spLocks noGrp="1"/>
          </p:cNvSpPr>
          <p:nvPr>
            <p:ph type="title"/>
          </p:nvPr>
        </p:nvSpPr>
        <p:spPr/>
        <p:txBody>
          <a:bodyPr/>
          <a:lstStyle/>
          <a:p>
            <a:pPr algn="ctr"/>
            <a:r>
              <a:rPr lang="en-IN" b="1" dirty="0"/>
              <a:t>Read the given dataset </a:t>
            </a:r>
          </a:p>
        </p:txBody>
      </p:sp>
      <p:pic>
        <p:nvPicPr>
          <p:cNvPr id="5" name="Content Placeholder 4">
            <a:extLst>
              <a:ext uri="{FF2B5EF4-FFF2-40B4-BE49-F238E27FC236}">
                <a16:creationId xmlns:a16="http://schemas.microsoft.com/office/drawing/2014/main" id="{D0F2E9F2-F66F-463F-8000-45344E460B4B}"/>
              </a:ext>
            </a:extLst>
          </p:cNvPr>
          <p:cNvPicPr>
            <a:picLocks noGrp="1" noChangeAspect="1"/>
          </p:cNvPicPr>
          <p:nvPr>
            <p:ph idx="1"/>
          </p:nvPr>
        </p:nvPicPr>
        <p:blipFill>
          <a:blip r:embed="rId2"/>
          <a:stretch>
            <a:fillRect/>
          </a:stretch>
        </p:blipFill>
        <p:spPr>
          <a:xfrm>
            <a:off x="1478132" y="2428812"/>
            <a:ext cx="9601200" cy="2206443"/>
          </a:xfrm>
        </p:spPr>
      </p:pic>
    </p:spTree>
    <p:extLst>
      <p:ext uri="{BB962C8B-B14F-4D97-AF65-F5344CB8AC3E}">
        <p14:creationId xmlns:p14="http://schemas.microsoft.com/office/powerpoint/2010/main" val="223231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3043</TotalTime>
  <Words>960</Words>
  <Application>Microsoft Office PowerPoint</Application>
  <PresentationFormat>Widescreen</PresentationFormat>
  <Paragraphs>99</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Black</vt:lpstr>
      <vt:lpstr>Franklin Gothic Book</vt:lpstr>
      <vt:lpstr>Georgia</vt:lpstr>
      <vt:lpstr>Helvetica Neue</vt:lpstr>
      <vt:lpstr>medium-content-serif-font</vt:lpstr>
      <vt:lpstr>Crop</vt:lpstr>
      <vt:lpstr>Customer Segmentation</vt:lpstr>
      <vt:lpstr>Motivation</vt:lpstr>
      <vt:lpstr>Aim</vt:lpstr>
      <vt:lpstr>Basic Life Cycle Of The Project </vt:lpstr>
      <vt:lpstr>PowerPoint Presentation</vt:lpstr>
      <vt:lpstr>Dependences</vt:lpstr>
      <vt:lpstr>Import the modules </vt:lpstr>
      <vt:lpstr>EDA</vt:lpstr>
      <vt:lpstr>Read the given dataset </vt:lpstr>
      <vt:lpstr>Basic info of the dataframe</vt:lpstr>
      <vt:lpstr>Features details </vt:lpstr>
      <vt:lpstr>Description of the dataframe </vt:lpstr>
      <vt:lpstr>Checking for null &amp; duplicate values</vt:lpstr>
      <vt:lpstr>Dropping unwanted features for our analysis</vt:lpstr>
      <vt:lpstr>Min &amp; Max Boundry </vt:lpstr>
      <vt:lpstr>Visualization</vt:lpstr>
      <vt:lpstr>What’s the percentage of Male &amp; Female in total customers?</vt:lpstr>
      <vt:lpstr>FREQUENCY DISTRIBUTION</vt:lpstr>
      <vt:lpstr>Are there any Outlier in the Spending score?</vt:lpstr>
      <vt:lpstr>Which age group earns more income? </vt:lpstr>
      <vt:lpstr>Relationship between age ,annual income and spending score pairwise </vt:lpstr>
      <vt:lpstr>Will spending score decrease after certain age?</vt:lpstr>
      <vt:lpstr>Are there any clusters in annual income and spending score </vt:lpstr>
      <vt:lpstr>Clustering </vt:lpstr>
      <vt:lpstr>What is clustering ?</vt:lpstr>
      <vt:lpstr>Whats K-Means Clustering?</vt:lpstr>
      <vt:lpstr>Steps in K-Means Clustering</vt:lpstr>
      <vt:lpstr>What does K-Means use to group the data points?</vt:lpstr>
      <vt:lpstr>PowerPoint Presentation</vt:lpstr>
      <vt:lpstr>How to choose K(centroids) for clustering ?</vt:lpstr>
      <vt:lpstr>Clustering for 2 Features </vt:lpstr>
      <vt:lpstr>Selecting  the 2 important features</vt:lpstr>
      <vt:lpstr>Elbow Method </vt:lpstr>
      <vt:lpstr>Elbow Method Plot</vt:lpstr>
      <vt:lpstr>Silhouette Coefficient Method </vt:lpstr>
      <vt:lpstr>Silhouette Coefficient Method Plot</vt:lpstr>
      <vt:lpstr>K Means Algorithm</vt:lpstr>
      <vt:lpstr>K Means Plotting </vt:lpstr>
      <vt:lpstr>Before &amp; After Applying  K-Means </vt:lpstr>
      <vt:lpstr>Interpreting The Clusters</vt:lpstr>
      <vt:lpstr>Clustering for 3 Features </vt:lpstr>
      <vt:lpstr>Selecting  the 3 important features</vt:lpstr>
      <vt:lpstr>Elbow Method </vt:lpstr>
      <vt:lpstr>Elbow Method Plot</vt:lpstr>
      <vt:lpstr>Silhouette Coefficient Method </vt:lpstr>
      <vt:lpstr>Silhouette Coefficient Method Plot</vt:lpstr>
      <vt:lpstr>K Means Algorithm</vt:lpstr>
      <vt:lpstr>K Means Plotting </vt:lpstr>
      <vt:lpstr>Interpreting The Clusters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Prajwal Mani</dc:creator>
  <cp:lastModifiedBy>Prajwal Mani</cp:lastModifiedBy>
  <cp:revision>73</cp:revision>
  <dcterms:created xsi:type="dcterms:W3CDTF">2020-08-20T08:41:08Z</dcterms:created>
  <dcterms:modified xsi:type="dcterms:W3CDTF">2020-08-29T10:56:00Z</dcterms:modified>
</cp:coreProperties>
</file>