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Titillium Web"/>
      <p:regular r:id="rId19"/>
      <p:bold r:id="rId20"/>
      <p:italic r:id="rId21"/>
      <p:boldItalic r:id="rId22"/>
    </p:embeddedFont>
    <p:embeddedFont>
      <p:font typeface="Titillium Web Extra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TitilliumWebExtraLight-bold.fntdata"/><Relationship Id="rId23" Type="http://schemas.openxmlformats.org/officeDocument/2006/relationships/font" Target="fonts/TitilliumWebExtra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ExtraLight-boldItalic.fntdata"/><Relationship Id="rId25" Type="http://schemas.openxmlformats.org/officeDocument/2006/relationships/font" Target="fonts/TitilliumWebExtra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Shape 66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Shape 671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Shape 705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Shape 44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Shape 549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Shape 550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Shape 65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Shape 66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Crime Data in Los Angeles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When are Crimes Occurring?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6" name="Shape 8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63" y="1090100"/>
            <a:ext cx="5584382" cy="37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Shape 857"/>
          <p:cNvSpPr txBox="1"/>
          <p:nvPr/>
        </p:nvSpPr>
        <p:spPr>
          <a:xfrm>
            <a:off x="6488150" y="1131850"/>
            <a:ext cx="20985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Frid</a:t>
            </a:r>
            <a:r>
              <a:rPr lang="en">
                <a:solidFill>
                  <a:srgbClr val="FFFFFF"/>
                </a:solidFill>
              </a:rPr>
              <a:t>ay afternoons show a spike in crime rate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On closer inspection Thefts appear to be come common during this time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Who are the Victims of Crimes</a:t>
            </a: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?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Shape 864"/>
          <p:cNvSpPr txBox="1"/>
          <p:nvPr/>
        </p:nvSpPr>
        <p:spPr>
          <a:xfrm>
            <a:off x="6488150" y="1131850"/>
            <a:ext cx="20985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Victims are more likely to be Hispanic, White, or Black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Among black victims females outnumber males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This could possibly be because Black Victims are less likely to report crimes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5" name="Shape 8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1305825"/>
            <a:ext cx="5632599" cy="29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1" name="Shape 871"/>
          <p:cNvSpPr txBox="1"/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jbdave112@gmail.com</a:t>
            </a:r>
            <a:endParaRPr/>
          </a:p>
        </p:txBody>
      </p:sp>
      <p:pic>
        <p:nvPicPr>
          <p:cNvPr id="873" name="Shape 8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274" y="152400"/>
            <a:ext cx="32258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9" name="Shape 87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Appendix A: Weapons used for Assault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0" name="Shape 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99" y="1258650"/>
            <a:ext cx="7360191" cy="30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6" name="Shape 88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Appendix B: Distribution of the Age of Victims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7" name="Shape 8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652" y="1258652"/>
            <a:ext cx="4292693" cy="30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x="368660" y="683838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</a:t>
            </a:r>
            <a:endParaRPr b="1" sz="72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By</a:t>
            </a:r>
            <a:r>
              <a:rPr b="1" lang="en"/>
              <a:t> Jai Dave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Report as part of The Springboard Data Science Career Track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reach me at jbdave112@gmail.com</a:t>
            </a:r>
            <a:endParaRPr b="1"/>
          </a:p>
        </p:txBody>
      </p:sp>
      <p:pic>
        <p:nvPicPr>
          <p:cNvPr descr="photo-1434030216411-0b793f4b4173.jpg" id="786" name="Shape 786"/>
          <p:cNvPicPr preferRelativeResize="0"/>
          <p:nvPr/>
        </p:nvPicPr>
        <p:blipFill rotWithShape="1">
          <a:blip r:embed="rId3">
            <a:alphaModFix/>
          </a:blip>
          <a:srcRect b="0" l="16447" r="8482" t="0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Shape 78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Shape 79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Target Audience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4" name="Shape 794"/>
          <p:cNvSpPr txBox="1"/>
          <p:nvPr/>
        </p:nvSpPr>
        <p:spPr>
          <a:xfrm>
            <a:off x="3698600" y="167550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Shape 7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1833563"/>
            <a:ext cx="30861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 txBox="1"/>
          <p:nvPr/>
        </p:nvSpPr>
        <p:spPr>
          <a:xfrm>
            <a:off x="329750" y="1333200"/>
            <a:ext cx="23706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POLICE OFFICERS CAN USE THIS DATA TO BE MORE EFFICIENT ON PATROLS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97" name="Shape 797"/>
          <p:cNvCxnSpPr/>
          <p:nvPr/>
        </p:nvCxnSpPr>
        <p:spPr>
          <a:xfrm>
            <a:off x="1515100" y="2156775"/>
            <a:ext cx="1372500" cy="918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Shape 798"/>
          <p:cNvCxnSpPr>
            <a:endCxn id="795" idx="2"/>
          </p:cNvCxnSpPr>
          <p:nvPr/>
        </p:nvCxnSpPr>
        <p:spPr>
          <a:xfrm flipH="1" rot="10800000">
            <a:off x="3511500" y="3309938"/>
            <a:ext cx="1060500" cy="754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Shape 799"/>
          <p:cNvSpPr txBox="1"/>
          <p:nvPr/>
        </p:nvSpPr>
        <p:spPr>
          <a:xfrm>
            <a:off x="6443650" y="1675500"/>
            <a:ext cx="23706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PUBLIC POLICY MAKERS CAN USE THIS DATA TO CREATE LEGISLATION THAT WILL HELP ALLEVIATE CRIME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1140900" y="3669125"/>
            <a:ext cx="23706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POLICE CAPTAINS CAN USE THIS DATA TO MAKE DEPARTMENTS MORE EFFECTIVE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1" name="Shape 801"/>
          <p:cNvCxnSpPr>
            <a:stCxn id="799" idx="0"/>
            <a:endCxn id="795" idx="0"/>
          </p:cNvCxnSpPr>
          <p:nvPr/>
        </p:nvCxnSpPr>
        <p:spPr>
          <a:xfrm rot="5400000">
            <a:off x="6021400" y="226050"/>
            <a:ext cx="158100" cy="3057000"/>
          </a:xfrm>
          <a:prstGeom prst="bentConnector3">
            <a:avLst>
              <a:gd fmla="val -15061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Problems and Solutions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276275" y="2081650"/>
            <a:ext cx="35916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My analysis will consist of three main topics: </a:t>
            </a:r>
            <a:r>
              <a:rPr lang="en" sz="1800">
                <a:solidFill>
                  <a:srgbClr val="FF9900"/>
                </a:solidFill>
              </a:rPr>
              <a:t>WHERE</a:t>
            </a:r>
            <a:r>
              <a:rPr lang="en" sz="1800">
                <a:solidFill>
                  <a:srgbClr val="FFFFFF"/>
                </a:solidFill>
              </a:rPr>
              <a:t> crimes are occurring, </a:t>
            </a:r>
            <a:r>
              <a:rPr lang="en" sz="1800">
                <a:solidFill>
                  <a:srgbClr val="FF9900"/>
                </a:solidFill>
              </a:rPr>
              <a:t>WHEN</a:t>
            </a:r>
            <a:r>
              <a:rPr lang="en" sz="1800">
                <a:solidFill>
                  <a:srgbClr val="FFFFFF"/>
                </a:solidFill>
              </a:rPr>
              <a:t> crimes are occurring, and </a:t>
            </a:r>
            <a:r>
              <a:rPr lang="en" sz="1800">
                <a:solidFill>
                  <a:srgbClr val="FF9900"/>
                </a:solidFill>
              </a:rPr>
              <a:t>WHO</a:t>
            </a:r>
            <a:r>
              <a:rPr lang="en" sz="1800">
                <a:solidFill>
                  <a:srgbClr val="FFFFFF"/>
                </a:solidFill>
              </a:rPr>
              <a:t> are most victimized by crimes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4153125" y="1149675"/>
            <a:ext cx="427800" cy="34491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 txBox="1"/>
          <p:nvPr/>
        </p:nvSpPr>
        <p:spPr>
          <a:xfrm>
            <a:off x="4705675" y="1149675"/>
            <a:ext cx="37200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Determining where crimes are occurring to aid communities that need it the most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0" name="Shape 810"/>
          <p:cNvSpPr txBox="1"/>
          <p:nvPr/>
        </p:nvSpPr>
        <p:spPr>
          <a:xfrm>
            <a:off x="4705675" y="2370550"/>
            <a:ext cx="33780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Determining when crimes are occurring to make serving communities more efficient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4705675" y="3448800"/>
            <a:ext cx="38808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Determining who are the victims of crime to help populations who are the most vulnerable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2" name="Shape 8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Executive Summary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739675" y="1152525"/>
            <a:ext cx="76860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400"/>
              <a:buFont typeface="Arial"/>
              <a:buChar char="▫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area with the highest crime rate is 77th St.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Assault with a deadly weapon makes up a larger proportion of the area’s crimes with firearms the primary weapon used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Creating and promoting campaigns like the anonymous gun buyback in this area may help curb assaults with use of a firearm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▫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time with the highest crime rate is Friday Afternoon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Friday afternoon has a higher number of thefts than the sample as a whole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could be because individuals have debts due at the end of the week and they turn to crime out of desperation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Creating policies to improve income distribution could reduce these types of crime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▫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Latino, White, and Black populations make up the most victims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distribution of age and victims appear to follow the demography of Los Angeles with the exception of Black Males who appear to be under represented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Black males may be reluctant to report crimes to authorities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Promoting community outreach programs may help increase trust with communities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Shape 8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Methodology and Objectives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739675" y="1152525"/>
            <a:ext cx="76860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400"/>
              <a:buFont typeface="Arial"/>
              <a:buChar char="▫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Purpose: Find trends in the data that can be acted upon to reduce crime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▫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Methodology: Explore the data visually and test if differences are significant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▫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Tools: Use Python to get data from the LA city’s website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▫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Dataset: The dataset reflects incidents of crime dating back from 2010 provided from the Los Angeles Police Department, where each row is a crime incident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4294967295" type="ctrTitle"/>
          </p:nvPr>
        </p:nvSpPr>
        <p:spPr>
          <a:xfrm>
            <a:off x="701525" y="897552"/>
            <a:ext cx="77724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</a:rPr>
              <a:t>233</a:t>
            </a:r>
            <a:r>
              <a:rPr lang="en" sz="9600">
                <a:solidFill>
                  <a:srgbClr val="FF9900"/>
                </a:solidFill>
              </a:rPr>
              <a:t>,090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832" name="Shape 832"/>
          <p:cNvSpPr txBox="1"/>
          <p:nvPr>
            <p:ph idx="4294967295" type="subTitle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Number of Crimes Reported in Los Angeles during the year 2017</a:t>
            </a:r>
            <a:endParaRPr/>
          </a:p>
        </p:txBody>
      </p:sp>
      <p:sp>
        <p:nvSpPr>
          <p:cNvPr id="833" name="Shape 8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739675" y="401250"/>
            <a:ext cx="7686000" cy="7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Crime Over Time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9" name="Shape 8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Shape 8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1152525"/>
            <a:ext cx="7686001" cy="30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b="1" lang="en" sz="1400"/>
              <a:t>My analysis found that the 77th St. Area had the highest crime rate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b="1" lang="en" sz="1400"/>
              <a:t>Approximate Population: 175,000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b="1" lang="en" sz="1400"/>
              <a:t>Area: 11.9 Square Miles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400"/>
              <a:buFont typeface="Titillium Web"/>
              <a:buChar char="▫"/>
            </a:pPr>
            <a:r>
              <a:rPr b="1" lang="en" sz="1400"/>
              <a:t>77th St. has a significantly higher number of “Assaults with a Deadly Weapon” than the sample as a whole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b="1" lang="en" sz="1400"/>
              <a:t>What weapons are being used for assaults?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b="1" lang="en" sz="1400"/>
              <a:t>From the illustration we can see that handguns are by far the lead weapon used for assaults</a:t>
            </a:r>
            <a:endParaRPr b="1" sz="1400"/>
          </a:p>
        </p:txBody>
      </p:sp>
      <p:sp>
        <p:nvSpPr>
          <p:cNvPr id="847" name="Shape 847"/>
          <p:cNvSpPr txBox="1"/>
          <p:nvPr>
            <p:ph type="title"/>
          </p:nvPr>
        </p:nvSpPr>
        <p:spPr>
          <a:xfrm>
            <a:off x="729000" y="3606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Where are Crimes Occuring?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8" name="Shape 84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9" name="Shape 8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00" y="1399225"/>
            <a:ext cx="4464150" cy="19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