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6"/>
  </p:notesMasterIdLst>
  <p:sldIdLst>
    <p:sldId id="256" r:id="rId3"/>
    <p:sldId id="258" r:id="rId4"/>
    <p:sldId id="260" r:id="rId5"/>
    <p:sldId id="262" r:id="rId6"/>
    <p:sldId id="263" r:id="rId7"/>
    <p:sldId id="259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7A232-B06A-1552-48ED-681FFA62013A}" v="46" dt="2020-10-23T13:12:34.466"/>
    <p1510:client id="{4550CCE8-954B-B684-E354-67A4B17488DA}" v="16" dt="2020-10-26T12:05:52.068"/>
    <p1510:client id="{8DE52071-A1A2-4A10-91EB-D90F25F59F0D}" v="8" dt="2020-10-23T13:08:56.010"/>
    <p1510:client id="{A3237EC4-7CCB-5CFE-BD63-E5F7D1E0BD1D}" v="19" dt="2020-10-23T14:51:43.429"/>
    <p1510:client id="{A3F44220-2F5C-CBB9-E263-7F7A30F93A0D}" v="848" dt="2020-11-07T12:52:08.580"/>
    <p1510:client id="{BC54BB7F-858A-0810-EB3F-9CC2030128C7}" v="19" dt="2020-10-23T13:10:12.501"/>
    <p1510:client id="{C3B12991-2A1E-09EA-FDBE-6810A155489E}" v="23" dt="2020-11-07T12:16:15.186"/>
    <p1510:client id="{DADDF31B-F4DB-EB31-876A-1C8AB108D847}" v="7" dt="2020-10-23T13:08:37.878"/>
    <p1510:client id="{EE424870-2C21-FF98-299F-A27548C180CB}" v="1" dt="2020-10-23T13:03:38.441"/>
    <p1510:client id="{F58D911E-E65B-4CFF-DD71-AE0C86212786}" v="1" dt="2020-10-23T13:03:07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8C4DF-C75D-482D-9FC6-7B90F98467D4}" type="datetimeFigureOut">
              <a:rPr lang="fr-FR"/>
              <a:t>10/11/2020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B9DA-6C1D-4C3A-9B61-EFD241D9617C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42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684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957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937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8009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409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046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61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568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5063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03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83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035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5506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0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52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058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156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207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0448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255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97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e de titr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0549"/>
              </a:buClr>
              <a:buSzPts val="6000"/>
              <a:buFont typeface="Garamond"/>
              <a:buNone/>
              <a:defRPr sz="6000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18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5" name="Google Shape;15;p15"/>
          <p:cNvPicPr preferRelativeResize="0"/>
          <p:nvPr/>
        </p:nvPicPr>
        <p:blipFill rotWithShape="1">
          <a:blip r:embed="rId2">
            <a:alphaModFix/>
          </a:blip>
          <a:srcRect r="39202" b="12041"/>
          <a:stretch/>
        </p:blipFill>
        <p:spPr>
          <a:xfrm>
            <a:off x="1" y="26634"/>
            <a:ext cx="2842054" cy="229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5"/>
          <p:cNvPicPr preferRelativeResize="0"/>
          <p:nvPr/>
        </p:nvPicPr>
        <p:blipFill rotWithShape="1">
          <a:blip r:embed="rId3">
            <a:alphaModFix/>
          </a:blip>
          <a:srcRect l="4411" t="86982" r="63969" b="984"/>
          <a:stretch/>
        </p:blipFill>
        <p:spPr>
          <a:xfrm>
            <a:off x="4452551" y="6064388"/>
            <a:ext cx="3286898" cy="69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7957" y="244682"/>
            <a:ext cx="1393352" cy="554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xe">
  <p:cSld name="Ax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0" y="1"/>
            <a:ext cx="12192000" cy="714086"/>
          </a:xfrm>
          <a:prstGeom prst="rect">
            <a:avLst/>
          </a:prstGeom>
          <a:solidFill>
            <a:srgbClr val="B2C900"/>
          </a:solidFill>
          <a:ln w="12700" cap="flat" cmpd="sng">
            <a:solidFill>
              <a:srgbClr val="B2C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636814" y="0"/>
            <a:ext cx="11021786" cy="54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636814" y="1400176"/>
            <a:ext cx="11021786" cy="485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C900"/>
              </a:buClr>
              <a:buSzPts val="2400"/>
              <a:buNone/>
              <a:defRPr b="1" i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3121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16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2"/>
          </p:nvPr>
        </p:nvSpPr>
        <p:spPr>
          <a:xfrm>
            <a:off x="674688" y="412750"/>
            <a:ext cx="1098391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404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18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t (but et défis)">
  <p:cSld name="Projet (but et défis)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/>
          <p:nvPr/>
        </p:nvSpPr>
        <p:spPr>
          <a:xfrm>
            <a:off x="0" y="0"/>
            <a:ext cx="12192000" cy="290945"/>
          </a:xfrm>
          <a:prstGeom prst="rect">
            <a:avLst/>
          </a:prstGeom>
          <a:solidFill>
            <a:srgbClr val="E80549"/>
          </a:solidFill>
          <a:ln w="12700" cap="flat" cmpd="sng">
            <a:solidFill>
              <a:srgbClr val="E2004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636814" y="361042"/>
            <a:ext cx="5478235" cy="54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>
                <a:solidFill>
                  <a:srgbClr val="009E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636814" y="1400174"/>
            <a:ext cx="5382986" cy="486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EE0"/>
              </a:buClr>
              <a:buSzPts val="2400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EE0"/>
              </a:buClr>
              <a:buSzPts val="2000"/>
              <a:buNone/>
              <a:defRPr sz="2000"/>
            </a:lvl2pPr>
            <a:lvl3pPr marL="1371600" lvl="2" indent="-33121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0549"/>
              </a:buClr>
              <a:buSzPts val="1616"/>
              <a:buFont typeface="Noto Sans Symbols"/>
              <a:buChar char="▪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2C900"/>
              </a:buClr>
              <a:buSzPts val="1600"/>
              <a:buFont typeface="Noto Sans Symbols"/>
              <a:buChar char="▪"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Georgia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2"/>
          </p:nvPr>
        </p:nvSpPr>
        <p:spPr>
          <a:xfrm>
            <a:off x="6172200" y="1400175"/>
            <a:ext cx="5486400" cy="486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EE0"/>
              </a:buClr>
              <a:buSzPts val="2400"/>
              <a:buNone/>
              <a:defRPr i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3121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16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3"/>
          </p:nvPr>
        </p:nvSpPr>
        <p:spPr>
          <a:xfrm>
            <a:off x="674688" y="777875"/>
            <a:ext cx="677386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404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18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>
            <a:spLocks noGrp="1"/>
          </p:cNvSpPr>
          <p:nvPr>
            <p:ph type="pic" idx="4"/>
          </p:nvPr>
        </p:nvSpPr>
        <p:spPr>
          <a:xfrm>
            <a:off x="6238875" y="360363"/>
            <a:ext cx="5419725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2004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EE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2C900"/>
              </a:buClr>
              <a:buSzPts val="1616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004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004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5"/>
          </p:nvPr>
        </p:nvSpPr>
        <p:spPr>
          <a:xfrm>
            <a:off x="665162" y="0"/>
            <a:ext cx="5449887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404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18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t (milestones)">
  <p:cSld name="Projet (milestones)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0" y="0"/>
            <a:ext cx="12192000" cy="290945"/>
          </a:xfrm>
          <a:prstGeom prst="rect">
            <a:avLst/>
          </a:prstGeom>
          <a:solidFill>
            <a:srgbClr val="E80549"/>
          </a:solidFill>
          <a:ln w="12700" cap="flat" cmpd="sng">
            <a:solidFill>
              <a:srgbClr val="E2004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636814" y="361042"/>
            <a:ext cx="5478235" cy="54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>
                <a:solidFill>
                  <a:srgbClr val="009E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36814" y="1400174"/>
            <a:ext cx="5382986" cy="486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EE0"/>
              </a:buClr>
              <a:buSzPts val="2400"/>
              <a:buNone/>
              <a:defRPr b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EE0"/>
              </a:buClr>
              <a:buSzPts val="2000"/>
              <a:buChar char="▪"/>
              <a:defRPr sz="2000"/>
            </a:lvl2pPr>
            <a:lvl3pPr marL="1371600" lvl="2" indent="-33121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0549"/>
              </a:buClr>
              <a:buSzPts val="1616"/>
              <a:buFont typeface="Noto Sans Symbols"/>
              <a:buChar char="▪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2C900"/>
              </a:buClr>
              <a:buSzPts val="1600"/>
              <a:buFont typeface="Noto Sans Symbols"/>
              <a:buChar char="▪"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Georgia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6172200" y="1400175"/>
            <a:ext cx="5486400" cy="486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EE0"/>
              </a:buClr>
              <a:buSzPts val="2400"/>
              <a:buNone/>
              <a:defRPr i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3121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16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3"/>
          </p:nvPr>
        </p:nvSpPr>
        <p:spPr>
          <a:xfrm>
            <a:off x="674688" y="777875"/>
            <a:ext cx="677386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404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18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>
            <a:spLocks noGrp="1"/>
          </p:cNvSpPr>
          <p:nvPr>
            <p:ph type="pic" idx="4"/>
          </p:nvPr>
        </p:nvSpPr>
        <p:spPr>
          <a:xfrm>
            <a:off x="6238875" y="360363"/>
            <a:ext cx="5419725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2004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EE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2C900"/>
              </a:buClr>
              <a:buSzPts val="1616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004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004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5"/>
          </p:nvPr>
        </p:nvSpPr>
        <p:spPr>
          <a:xfrm>
            <a:off x="665162" y="0"/>
            <a:ext cx="5449887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404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18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étence">
  <p:cSld name="Compétenc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0" y="0"/>
            <a:ext cx="12192000" cy="290945"/>
          </a:xfrm>
          <a:prstGeom prst="rect">
            <a:avLst/>
          </a:prstGeom>
          <a:solidFill>
            <a:srgbClr val="B2C900"/>
          </a:solidFill>
          <a:ln w="12700" cap="flat" cmpd="sng">
            <a:solidFill>
              <a:srgbClr val="B2C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636814" y="365125"/>
            <a:ext cx="11021786" cy="54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0549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636814" y="1400175"/>
            <a:ext cx="5382986" cy="488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0549"/>
              </a:buClr>
              <a:buSzPts val="2000"/>
              <a:buChar char="▪"/>
              <a:defRPr sz="2000"/>
            </a:lvl2pPr>
            <a:lvl3pPr marL="1371600" lvl="2" indent="-33121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16"/>
              <a:buFont typeface="Noto Sans Symbols"/>
              <a:buChar char="▪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EE0"/>
              </a:buClr>
              <a:buSzPts val="1600"/>
              <a:buFont typeface="Noto Sans Symbols"/>
              <a:buChar char="▪"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Georgia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172200" y="1400175"/>
            <a:ext cx="5486400" cy="488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3121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16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65162" y="0"/>
            <a:ext cx="5449887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404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18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74688" y="777875"/>
            <a:ext cx="536416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404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18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position de projets">
  <p:cSld name="Proposition de proje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/>
          <p:nvPr/>
        </p:nvSpPr>
        <p:spPr>
          <a:xfrm>
            <a:off x="0" y="0"/>
            <a:ext cx="12192000" cy="290945"/>
          </a:xfrm>
          <a:prstGeom prst="rect">
            <a:avLst/>
          </a:prstGeom>
          <a:solidFill>
            <a:srgbClr val="E80549"/>
          </a:solidFill>
          <a:ln w="12700" cap="flat" cmpd="sng">
            <a:solidFill>
              <a:srgbClr val="E2004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0"/>
          <p:cNvSpPr txBox="1">
            <a:spLocks noGrp="1"/>
          </p:cNvSpPr>
          <p:nvPr>
            <p:ph type="title"/>
          </p:nvPr>
        </p:nvSpPr>
        <p:spPr>
          <a:xfrm>
            <a:off x="636814" y="361042"/>
            <a:ext cx="5478235" cy="54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>
                <a:solidFill>
                  <a:srgbClr val="009E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636814" y="1400174"/>
            <a:ext cx="10741428" cy="486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EE0"/>
              </a:buClr>
              <a:buSzPts val="2400"/>
              <a:buFont typeface="Noto Sans Symbols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EE0"/>
              </a:buClr>
              <a:buSzPts val="2000"/>
              <a:buNone/>
              <a:defRPr sz="2000"/>
            </a:lvl2pPr>
            <a:lvl3pPr marL="1371600" lvl="2" indent="-33121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0549"/>
              </a:buClr>
              <a:buSzPts val="1616"/>
              <a:buFont typeface="Noto Sans Symbols"/>
              <a:buChar char="▪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2C900"/>
              </a:buClr>
              <a:buSzPts val="1600"/>
              <a:buFont typeface="Noto Sans Symbols"/>
              <a:buChar char="▪"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Georgia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665162" y="0"/>
            <a:ext cx="5449887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404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18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674688" y="777875"/>
            <a:ext cx="536416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404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18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36814" y="365125"/>
            <a:ext cx="11021786" cy="54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0549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E8054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36814" y="1265464"/>
            <a:ext cx="11021786" cy="507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2004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EE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121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2C900"/>
              </a:buClr>
              <a:buSzPts val="1616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004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004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visualqa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visualqa.or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>
                <a:cs typeface="Calibri Light"/>
              </a:rPr>
              <a:t>Projet</a:t>
            </a:r>
            <a:r>
              <a:rPr lang="en-GB" b="1" dirty="0">
                <a:cs typeface="Calibri Light"/>
              </a:rPr>
              <a:t> IA 2020</a:t>
            </a:r>
            <a:endParaRPr lang="fr-FR" b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66700" y="1160463"/>
            <a:ext cx="7905750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Architecture</a:t>
            </a:r>
            <a:endParaRPr lang="fr-FR" dirty="0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1713A28-EDE2-4BF5-B94A-725331322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2412170"/>
            <a:ext cx="6438900" cy="35862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0B4405-3B67-4CA2-AE97-B94ADC4AAFD7}"/>
              </a:ext>
            </a:extLst>
          </p:cNvPr>
          <p:cNvSpPr txBox="1">
            <a:spLocks/>
          </p:cNvSpPr>
          <p:nvPr/>
        </p:nvSpPr>
        <p:spPr>
          <a:xfrm>
            <a:off x="2609850" y="1941513"/>
            <a:ext cx="5715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kern="0" dirty="0">
                <a:solidFill>
                  <a:srgbClr val="FF0000"/>
                </a:solidFill>
                <a:cs typeface="Calibri Light"/>
              </a:rPr>
              <a:t>1</a:t>
            </a:r>
            <a:endParaRPr lang="fr-FR" sz="4400">
              <a:solidFill>
                <a:srgbClr val="FF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7BE944B-1EBE-4BD3-9275-097E2B38BEA4}"/>
              </a:ext>
            </a:extLst>
          </p:cNvPr>
          <p:cNvSpPr txBox="1">
            <a:spLocks/>
          </p:cNvSpPr>
          <p:nvPr/>
        </p:nvSpPr>
        <p:spPr>
          <a:xfrm>
            <a:off x="2476499" y="5332413"/>
            <a:ext cx="5715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kern="0" dirty="0">
                <a:solidFill>
                  <a:srgbClr val="FF0000"/>
                </a:solidFill>
                <a:cs typeface="Calibri Light"/>
              </a:rPr>
              <a:t>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BB7A75-6B08-4444-A604-E5A4F437141E}"/>
              </a:ext>
            </a:extLst>
          </p:cNvPr>
          <p:cNvSpPr txBox="1">
            <a:spLocks/>
          </p:cNvSpPr>
          <p:nvPr/>
        </p:nvSpPr>
        <p:spPr>
          <a:xfrm>
            <a:off x="6743699" y="3427413"/>
            <a:ext cx="5715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kern="0" dirty="0">
                <a:solidFill>
                  <a:srgbClr val="FF0000"/>
                </a:solidFill>
                <a:cs typeface="Calibri Ligh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471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66700" y="1160463"/>
            <a:ext cx="7905750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Architecture</a:t>
            </a:r>
            <a:endParaRPr lang="fr-FR" dirty="0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1713A28-EDE2-4BF5-B94A-725331322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2412170"/>
            <a:ext cx="6438900" cy="35862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0B4405-3B67-4CA2-AE97-B94ADC4AAFD7}"/>
              </a:ext>
            </a:extLst>
          </p:cNvPr>
          <p:cNvSpPr txBox="1">
            <a:spLocks/>
          </p:cNvSpPr>
          <p:nvPr/>
        </p:nvSpPr>
        <p:spPr>
          <a:xfrm>
            <a:off x="2609850" y="1941513"/>
            <a:ext cx="2714625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kern="0" dirty="0">
                <a:solidFill>
                  <a:srgbClr val="FF0000"/>
                </a:solidFill>
                <a:cs typeface="Calibri Light"/>
              </a:rPr>
              <a:t>1 : CNN</a:t>
            </a:r>
            <a:endParaRPr lang="fr-FR" sz="4400" dirty="0">
              <a:solidFill>
                <a:srgbClr val="FF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7BE944B-1EBE-4BD3-9275-097E2B38BEA4}"/>
              </a:ext>
            </a:extLst>
          </p:cNvPr>
          <p:cNvSpPr txBox="1">
            <a:spLocks/>
          </p:cNvSpPr>
          <p:nvPr/>
        </p:nvSpPr>
        <p:spPr>
          <a:xfrm>
            <a:off x="2447924" y="5808663"/>
            <a:ext cx="30480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kern="0" dirty="0">
                <a:solidFill>
                  <a:srgbClr val="FF0000"/>
                </a:solidFill>
                <a:cs typeface="Calibri Light"/>
              </a:rPr>
              <a:t>3 = ????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BB7A75-6B08-4444-A604-E5A4F437141E}"/>
              </a:ext>
            </a:extLst>
          </p:cNvPr>
          <p:cNvSpPr txBox="1">
            <a:spLocks/>
          </p:cNvSpPr>
          <p:nvPr/>
        </p:nvSpPr>
        <p:spPr>
          <a:xfrm>
            <a:off x="6743699" y="3427413"/>
            <a:ext cx="4867275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kern="0" dirty="0">
                <a:solidFill>
                  <a:srgbClr val="FF0000"/>
                </a:solidFill>
                <a:cs typeface="Calibri Light"/>
              </a:rPr>
              <a:t>2 : </a:t>
            </a:r>
            <a:r>
              <a:rPr lang="en-GB" sz="4400" kern="0" dirty="0" err="1">
                <a:solidFill>
                  <a:srgbClr val="FF0000"/>
                </a:solidFill>
                <a:cs typeface="Calibri Light"/>
              </a:rPr>
              <a:t>Classif</a:t>
            </a:r>
            <a:r>
              <a:rPr lang="en-GB" sz="4400" kern="0" dirty="0">
                <a:solidFill>
                  <a:srgbClr val="FF0000"/>
                </a:solidFill>
                <a:cs typeface="Calibri Light"/>
              </a:rPr>
              <a:t> avec Cross-entropy </a:t>
            </a:r>
          </a:p>
        </p:txBody>
      </p:sp>
    </p:spTree>
    <p:extLst>
      <p:ext uri="{BB962C8B-B14F-4D97-AF65-F5344CB8AC3E}">
        <p14:creationId xmlns:p14="http://schemas.microsoft.com/office/powerpoint/2010/main" val="182651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95275" y="1046163"/>
            <a:ext cx="8877300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Pour les questions, on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va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utiliser un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modèle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préentrainé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:</a:t>
            </a:r>
            <a:endParaRPr lang="fr-FR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7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95275" y="1046163"/>
            <a:ext cx="8877300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Pour les questions, on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va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utiliser un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modèle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préentrainé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:</a:t>
            </a:r>
            <a:endParaRPr lang="fr-FR" dirty="0" err="1">
              <a:solidFill>
                <a:schemeClr val="tx1"/>
              </a:solidFill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4D927912-FE2C-4507-BEF5-B258EE443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3428926"/>
            <a:ext cx="4543425" cy="313387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C00B38-EAD2-424B-A3DB-6F0A4D5851A4}"/>
              </a:ext>
            </a:extLst>
          </p:cNvPr>
          <p:cNvSpPr txBox="1">
            <a:spLocks/>
          </p:cNvSpPr>
          <p:nvPr/>
        </p:nvSpPr>
        <p:spPr>
          <a:xfrm>
            <a:off x="295274" y="2093913"/>
            <a:ext cx="10448925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rgbClr val="FF0000"/>
                </a:solidFill>
              </a:rPr>
              <a:t>BERT : bidirectional encoder representations from transformers</a:t>
            </a:r>
          </a:p>
        </p:txBody>
      </p:sp>
    </p:spTree>
    <p:extLst>
      <p:ext uri="{BB962C8B-B14F-4D97-AF65-F5344CB8AC3E}">
        <p14:creationId xmlns:p14="http://schemas.microsoft.com/office/powerpoint/2010/main" val="236278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95275" y="1046163"/>
            <a:ext cx="8877300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Pour les questions, on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va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utiliser un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modèle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préentrainé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:</a:t>
            </a:r>
            <a:endParaRPr lang="fr-FR" dirty="0" err="1">
              <a:solidFill>
                <a:schemeClr val="tx1"/>
              </a:solidFill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4D927912-FE2C-4507-BEF5-B258EE443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3428926"/>
            <a:ext cx="4543425" cy="313387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C00B38-EAD2-424B-A3DB-6F0A4D5851A4}"/>
              </a:ext>
            </a:extLst>
          </p:cNvPr>
          <p:cNvSpPr txBox="1">
            <a:spLocks/>
          </p:cNvSpPr>
          <p:nvPr/>
        </p:nvSpPr>
        <p:spPr>
          <a:xfrm>
            <a:off x="295274" y="2093913"/>
            <a:ext cx="10448925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rgbClr val="FF0000"/>
                </a:solidFill>
              </a:rPr>
              <a:t>BERT : bidirectional encoder representations from transformers</a:t>
            </a:r>
          </a:p>
        </p:txBody>
      </p:sp>
      <p:pic>
        <p:nvPicPr>
          <p:cNvPr id="8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170CBB-D0A7-4DDD-9734-59F215E90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3732614"/>
            <a:ext cx="6267450" cy="169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8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95275" y="1046163"/>
            <a:ext cx="8877300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Comment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fusionner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les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représentations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8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95275" y="1046163"/>
            <a:ext cx="8877300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Comment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fusionner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les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représentations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8932BD24-5101-4773-986D-A1937579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346482"/>
            <a:ext cx="10582275" cy="359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0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95275" y="1046163"/>
            <a:ext cx="8877300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Comment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fusionner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les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représentations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8932BD24-5101-4773-986D-A1937579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346482"/>
            <a:ext cx="10582275" cy="35937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CC3EC2-86CD-4BDD-A0E5-12FD6743F862}"/>
              </a:ext>
            </a:extLst>
          </p:cNvPr>
          <p:cNvSpPr/>
          <p:nvPr/>
        </p:nvSpPr>
        <p:spPr>
          <a:xfrm>
            <a:off x="8343900" y="2924175"/>
            <a:ext cx="523875" cy="1924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4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95275" y="1046163"/>
            <a:ext cx="8877300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Comment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fusionner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les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représentations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6" descr="Une image contenant signe, extérieur, bâtiment, fenêtre&#10;&#10;Description générée automatiquement">
            <a:extLst>
              <a:ext uri="{FF2B5EF4-FFF2-40B4-BE49-F238E27FC236}">
                <a16:creationId xmlns:a16="http://schemas.microsoft.com/office/drawing/2014/main" id="{82CAF4FB-8418-40F3-AA3D-8995F604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3" y="2381250"/>
            <a:ext cx="695325" cy="21717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82BDF-0E65-4793-8596-28CAFA554D9A}"/>
              </a:ext>
            </a:extLst>
          </p:cNvPr>
          <p:cNvSpPr txBox="1">
            <a:spLocks/>
          </p:cNvSpPr>
          <p:nvPr/>
        </p:nvSpPr>
        <p:spPr>
          <a:xfrm>
            <a:off x="1276349" y="1989138"/>
            <a:ext cx="10448925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rgbClr val="FF0000"/>
                </a:solidFill>
              </a:rPr>
              <a:t>|v| = 500</a:t>
            </a:r>
            <a:endParaRPr lang="fr-FR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14549F-02BB-4505-8661-C61378554EA5}"/>
              </a:ext>
            </a:extLst>
          </p:cNvPr>
          <p:cNvSpPr txBox="1">
            <a:spLocks/>
          </p:cNvSpPr>
          <p:nvPr/>
        </p:nvSpPr>
        <p:spPr>
          <a:xfrm>
            <a:off x="4229099" y="1989138"/>
            <a:ext cx="10448925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rgbClr val="FF0000"/>
                </a:solidFill>
              </a:rPr>
              <a:t>Embedding </a:t>
            </a:r>
            <a:r>
              <a:rPr lang="en-GB" sz="2800" kern="0" dirty="0" err="1">
                <a:solidFill>
                  <a:srgbClr val="FF0000"/>
                </a:solidFill>
              </a:rPr>
              <a:t>bert</a:t>
            </a:r>
            <a:r>
              <a:rPr lang="en-GB" sz="2800" kern="0" dirty="0">
                <a:solidFill>
                  <a:srgbClr val="FF0000"/>
                </a:solidFill>
              </a:rPr>
              <a:t> : 768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375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95275" y="1046163"/>
            <a:ext cx="8877300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Comment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fusionner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les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représentations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6" descr="Une image contenant signe, extérieur, bâtiment, fenêtre&#10;&#10;Description générée automatiquement">
            <a:extLst>
              <a:ext uri="{FF2B5EF4-FFF2-40B4-BE49-F238E27FC236}">
                <a16:creationId xmlns:a16="http://schemas.microsoft.com/office/drawing/2014/main" id="{82CAF4FB-8418-40F3-AA3D-8995F604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3" y="2381250"/>
            <a:ext cx="695325" cy="21717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82BDF-0E65-4793-8596-28CAFA554D9A}"/>
              </a:ext>
            </a:extLst>
          </p:cNvPr>
          <p:cNvSpPr txBox="1">
            <a:spLocks/>
          </p:cNvSpPr>
          <p:nvPr/>
        </p:nvSpPr>
        <p:spPr>
          <a:xfrm>
            <a:off x="1276349" y="1989138"/>
            <a:ext cx="10448925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rgbClr val="FF0000"/>
                </a:solidFill>
              </a:rPr>
              <a:t>|v| = 500</a:t>
            </a:r>
            <a:endParaRPr lang="fr-FR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14549F-02BB-4505-8661-C61378554EA5}"/>
              </a:ext>
            </a:extLst>
          </p:cNvPr>
          <p:cNvSpPr txBox="1">
            <a:spLocks/>
          </p:cNvSpPr>
          <p:nvPr/>
        </p:nvSpPr>
        <p:spPr>
          <a:xfrm>
            <a:off x="4229099" y="1989138"/>
            <a:ext cx="10448925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rgbClr val="FF0000"/>
                </a:solidFill>
              </a:rPr>
              <a:t>Embedding </a:t>
            </a:r>
            <a:r>
              <a:rPr lang="en-GB" sz="2800" kern="0" dirty="0" err="1">
                <a:solidFill>
                  <a:srgbClr val="FF0000"/>
                </a:solidFill>
              </a:rPr>
              <a:t>bert</a:t>
            </a:r>
            <a:r>
              <a:rPr lang="en-GB" sz="2800" kern="0" dirty="0">
                <a:solidFill>
                  <a:srgbClr val="FF0000"/>
                </a:solidFill>
              </a:rPr>
              <a:t> : 768</a:t>
            </a:r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DD2E0D-3628-412C-A762-3C686B304B29}"/>
              </a:ext>
            </a:extLst>
          </p:cNvPr>
          <p:cNvSpPr txBox="1">
            <a:spLocks/>
          </p:cNvSpPr>
          <p:nvPr/>
        </p:nvSpPr>
        <p:spPr>
          <a:xfrm>
            <a:off x="2790824" y="2855913"/>
            <a:ext cx="10448925" cy="294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</a:rPr>
              <a:t>-&gt; </a:t>
            </a:r>
            <a:r>
              <a:rPr lang="en-GB" sz="2800" kern="0" dirty="0" err="1">
                <a:solidFill>
                  <a:schemeClr val="tx1"/>
                </a:solidFill>
              </a:rPr>
              <a:t>Concaténer</a:t>
            </a:r>
            <a:r>
              <a:rPr lang="en-GB" sz="2800" kern="0" dirty="0">
                <a:solidFill>
                  <a:schemeClr val="tx1"/>
                </a:solidFill>
              </a:rPr>
              <a:t> (torch.cat) -&gt; </a:t>
            </a:r>
            <a:r>
              <a:rPr lang="en-GB" sz="2800" kern="0" dirty="0" err="1">
                <a:solidFill>
                  <a:schemeClr val="tx1"/>
                </a:solidFill>
              </a:rPr>
              <a:t>représentation</a:t>
            </a:r>
            <a:r>
              <a:rPr lang="en-GB" sz="2800" kern="0" dirty="0">
                <a:solidFill>
                  <a:schemeClr val="tx1"/>
                </a:solidFill>
              </a:rPr>
              <a:t> de 1268</a:t>
            </a:r>
          </a:p>
          <a:p>
            <a:endParaRPr lang="en-GB" sz="2800" kern="0" dirty="0">
              <a:solidFill>
                <a:schemeClr val="tx1"/>
              </a:solidFill>
            </a:endParaRPr>
          </a:p>
          <a:p>
            <a:endParaRPr lang="en-GB" sz="2800" kern="0" dirty="0">
              <a:solidFill>
                <a:schemeClr val="tx1"/>
              </a:solidFill>
            </a:endParaRPr>
          </a:p>
          <a:p>
            <a:endParaRPr lang="en-GB" sz="28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7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11582400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:-)</a:t>
            </a:r>
          </a:p>
          <a:p>
            <a:r>
              <a:rPr lang="en-GB" sz="1400" kern="0" dirty="0">
                <a:cs typeface="Calibri Light"/>
              </a:rPr>
              <a:t>(</a:t>
            </a:r>
            <a:r>
              <a:rPr lang="en-GB" sz="1400" b="0" kern="0" dirty="0"/>
              <a:t>https://en.wikipedia.org/wiki/Question_answering)</a:t>
            </a:r>
            <a:endParaRPr lang="en-GB" sz="1400" kern="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5214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95275" y="1046163"/>
            <a:ext cx="8877300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Comment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fusionner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les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représentations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6" descr="Une image contenant signe, extérieur, bâtiment, fenêtre&#10;&#10;Description générée automatiquement">
            <a:extLst>
              <a:ext uri="{FF2B5EF4-FFF2-40B4-BE49-F238E27FC236}">
                <a16:creationId xmlns:a16="http://schemas.microsoft.com/office/drawing/2014/main" id="{82CAF4FB-8418-40F3-AA3D-8995F604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3" y="2381250"/>
            <a:ext cx="695325" cy="21717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82BDF-0E65-4793-8596-28CAFA554D9A}"/>
              </a:ext>
            </a:extLst>
          </p:cNvPr>
          <p:cNvSpPr txBox="1">
            <a:spLocks/>
          </p:cNvSpPr>
          <p:nvPr/>
        </p:nvSpPr>
        <p:spPr>
          <a:xfrm>
            <a:off x="1276349" y="1989138"/>
            <a:ext cx="10448925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rgbClr val="FF0000"/>
                </a:solidFill>
              </a:rPr>
              <a:t>|v| = 500</a:t>
            </a:r>
            <a:endParaRPr lang="fr-FR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14549F-02BB-4505-8661-C61378554EA5}"/>
              </a:ext>
            </a:extLst>
          </p:cNvPr>
          <p:cNvSpPr txBox="1">
            <a:spLocks/>
          </p:cNvSpPr>
          <p:nvPr/>
        </p:nvSpPr>
        <p:spPr>
          <a:xfrm>
            <a:off x="4229099" y="1989138"/>
            <a:ext cx="10448925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rgbClr val="FF0000"/>
                </a:solidFill>
              </a:rPr>
              <a:t>Embedding </a:t>
            </a:r>
            <a:r>
              <a:rPr lang="en-GB" sz="2800" kern="0" dirty="0" err="1">
                <a:solidFill>
                  <a:srgbClr val="FF0000"/>
                </a:solidFill>
              </a:rPr>
              <a:t>bert</a:t>
            </a:r>
            <a:r>
              <a:rPr lang="en-GB" sz="2800" kern="0" dirty="0">
                <a:solidFill>
                  <a:srgbClr val="FF0000"/>
                </a:solidFill>
              </a:rPr>
              <a:t> : 768</a:t>
            </a:r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DD2E0D-3628-412C-A762-3C686B304B29}"/>
              </a:ext>
            </a:extLst>
          </p:cNvPr>
          <p:cNvSpPr txBox="1">
            <a:spLocks/>
          </p:cNvSpPr>
          <p:nvPr/>
        </p:nvSpPr>
        <p:spPr>
          <a:xfrm>
            <a:off x="2790824" y="2855913"/>
            <a:ext cx="10448925" cy="380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</a:rPr>
              <a:t>-&gt; </a:t>
            </a:r>
            <a:r>
              <a:rPr lang="en-GB" sz="2800" kern="0" dirty="0" err="1">
                <a:solidFill>
                  <a:schemeClr val="tx1"/>
                </a:solidFill>
              </a:rPr>
              <a:t>Concaténer</a:t>
            </a:r>
            <a:r>
              <a:rPr lang="en-GB" sz="2800" kern="0" dirty="0">
                <a:solidFill>
                  <a:schemeClr val="tx1"/>
                </a:solidFill>
              </a:rPr>
              <a:t> (torch.cat) -&gt; </a:t>
            </a:r>
            <a:r>
              <a:rPr lang="en-GB" sz="2800" kern="0" dirty="0" err="1">
                <a:solidFill>
                  <a:schemeClr val="tx1"/>
                </a:solidFill>
              </a:rPr>
              <a:t>représentation</a:t>
            </a:r>
            <a:r>
              <a:rPr lang="en-GB" sz="2800" kern="0" dirty="0">
                <a:solidFill>
                  <a:schemeClr val="tx1"/>
                </a:solidFill>
              </a:rPr>
              <a:t> de 1268</a:t>
            </a:r>
          </a:p>
          <a:p>
            <a:endParaRPr lang="en-GB" sz="2800" kern="0" dirty="0">
              <a:solidFill>
                <a:schemeClr val="tx1"/>
              </a:solidFill>
            </a:endParaRPr>
          </a:p>
          <a:p>
            <a:r>
              <a:rPr lang="en-GB" sz="2800" kern="0" dirty="0">
                <a:solidFill>
                  <a:schemeClr val="tx1"/>
                </a:solidFill>
              </a:rPr>
              <a:t>-&gt; </a:t>
            </a:r>
            <a:r>
              <a:rPr lang="en-GB" sz="2800" kern="0" dirty="0" err="1">
                <a:solidFill>
                  <a:schemeClr val="tx1"/>
                </a:solidFill>
              </a:rPr>
              <a:t>Additionner</a:t>
            </a:r>
            <a:r>
              <a:rPr lang="en-GB" sz="2800" kern="0" dirty="0">
                <a:solidFill>
                  <a:schemeClr val="tx1"/>
                </a:solidFill>
              </a:rPr>
              <a:t> (</a:t>
            </a:r>
            <a:r>
              <a:rPr lang="en-GB" sz="2800" kern="0" dirty="0" err="1">
                <a:solidFill>
                  <a:schemeClr val="tx1"/>
                </a:solidFill>
              </a:rPr>
              <a:t>mais</a:t>
            </a:r>
            <a:r>
              <a:rPr lang="en-GB" sz="2800" kern="0" dirty="0">
                <a:solidFill>
                  <a:schemeClr val="tx1"/>
                </a:solidFill>
              </a:rPr>
              <a:t> il faut que les </a:t>
            </a:r>
            <a:r>
              <a:rPr lang="en-GB" sz="2800" kern="0" dirty="0" err="1">
                <a:solidFill>
                  <a:schemeClr val="tx1"/>
                </a:solidFill>
              </a:rPr>
              <a:t>vecteurs</a:t>
            </a:r>
            <a:r>
              <a:rPr lang="en-GB" sz="2800" kern="0" dirty="0">
                <a:solidFill>
                  <a:schemeClr val="tx1"/>
                </a:solidFill>
              </a:rPr>
              <a:t> </a:t>
            </a:r>
            <a:r>
              <a:rPr lang="en-GB" sz="2800" kern="0" dirty="0" err="1">
                <a:solidFill>
                  <a:schemeClr val="tx1"/>
                </a:solidFill>
              </a:rPr>
              <a:t>aient</a:t>
            </a:r>
            <a:r>
              <a:rPr lang="en-GB" sz="2800" kern="0" dirty="0">
                <a:solidFill>
                  <a:schemeClr val="tx1"/>
                </a:solidFill>
              </a:rPr>
              <a:t> </a:t>
            </a:r>
          </a:p>
          <a:p>
            <a:r>
              <a:rPr lang="en-GB" sz="2800" kern="0" dirty="0">
                <a:solidFill>
                  <a:schemeClr val="tx1"/>
                </a:solidFill>
              </a:rPr>
              <a:t>la </a:t>
            </a:r>
            <a:r>
              <a:rPr lang="en-GB" sz="2800" kern="0" dirty="0" err="1">
                <a:solidFill>
                  <a:schemeClr val="tx1"/>
                </a:solidFill>
              </a:rPr>
              <a:t>même</a:t>
            </a:r>
            <a:r>
              <a:rPr lang="en-GB" sz="2800" kern="0" dirty="0">
                <a:solidFill>
                  <a:schemeClr val="tx1"/>
                </a:solidFill>
              </a:rPr>
              <a:t> taille --&gt; </a:t>
            </a:r>
            <a:r>
              <a:rPr lang="en-GB" sz="2800" kern="0" dirty="0" err="1">
                <a:solidFill>
                  <a:schemeClr val="tx1"/>
                </a:solidFill>
              </a:rPr>
              <a:t>nn.Linear</a:t>
            </a:r>
            <a:r>
              <a:rPr lang="en-GB" sz="2800" kern="0" dirty="0">
                <a:solidFill>
                  <a:schemeClr val="tx1"/>
                </a:solidFill>
              </a:rPr>
              <a:t> (+ non </a:t>
            </a:r>
            <a:r>
              <a:rPr lang="en-GB" sz="2800" kern="0" dirty="0" err="1">
                <a:solidFill>
                  <a:schemeClr val="tx1"/>
                </a:solidFill>
              </a:rPr>
              <a:t>linearité</a:t>
            </a:r>
            <a:r>
              <a:rPr lang="en-GB" sz="2800" kern="0" dirty="0">
                <a:solidFill>
                  <a:schemeClr val="tx1"/>
                </a:solidFill>
              </a:rPr>
              <a:t> ?))</a:t>
            </a:r>
            <a:endParaRPr lang="en-GB" dirty="0">
              <a:solidFill>
                <a:schemeClr val="tx1"/>
              </a:solidFill>
            </a:endParaRPr>
          </a:p>
          <a:p>
            <a:endParaRPr lang="en-GB" sz="28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6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95275" y="1046163"/>
            <a:ext cx="8877300" cy="333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Challenge : comment maximiser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ses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performances ? 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Plein de techniques, il faut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chercher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sur internet</a:t>
            </a:r>
          </a:p>
          <a:p>
            <a:endParaRPr lang="en-GB" sz="2800" kern="0" dirty="0">
              <a:solidFill>
                <a:schemeClr val="tx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0202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95275" y="1046163"/>
            <a:ext cx="8877300" cy="530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Challenge : comment maximiser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ses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performances ? 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Plein de techniques, il faut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chercher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sur internet</a:t>
            </a:r>
          </a:p>
          <a:p>
            <a:endParaRPr lang="en-GB" sz="2800" kern="0" dirty="0">
              <a:solidFill>
                <a:schemeClr val="tx1"/>
              </a:solidFill>
              <a:cs typeface="Calibri Light"/>
            </a:endParaRPr>
          </a:p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- Dropout</a:t>
            </a:r>
          </a:p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- Model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ensembling</a:t>
            </a:r>
            <a:endParaRPr lang="en-GB" sz="2800" kern="0">
              <a:solidFill>
                <a:schemeClr val="tx1"/>
              </a:solidFill>
              <a:cs typeface="Calibri Light"/>
            </a:endParaRPr>
          </a:p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- Lr scheduler (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cf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pytorch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doc)</a:t>
            </a:r>
          </a:p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- early stop</a:t>
            </a:r>
          </a:p>
          <a:p>
            <a:endParaRPr lang="en-GB" sz="2800" kern="0" dirty="0">
              <a:solidFill>
                <a:schemeClr val="tx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3995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95275" y="1046163"/>
            <a:ext cx="6591300" cy="369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Comment faire plein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d'expérience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? </a:t>
            </a:r>
          </a:p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&gt; &gt; Il faut un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dataloader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efficace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! </a:t>
            </a:r>
          </a:p>
          <a:p>
            <a:endParaRPr lang="en-GB" sz="2800" kern="0" dirty="0">
              <a:solidFill>
                <a:schemeClr val="tx1"/>
              </a:solidFill>
              <a:cs typeface="Calibri Light"/>
            </a:endParaRPr>
          </a:p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Utiliser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ses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talents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d'informaticien</a:t>
            </a:r>
          </a:p>
          <a:p>
            <a:endParaRPr lang="en-GB" sz="2800" kern="0" dirty="0">
              <a:solidFill>
                <a:schemeClr val="tx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448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pic>
        <p:nvPicPr>
          <p:cNvPr id="7" name="Image 7" descr="Une image contenant photo, texte, journal, différent&#10;&#10;Description générée automatiquement">
            <a:extLst>
              <a:ext uri="{FF2B5EF4-FFF2-40B4-BE49-F238E27FC236}">
                <a16:creationId xmlns:a16="http://schemas.microsoft.com/office/drawing/2014/main" id="{0CE67B78-6D68-4911-A14C-88AF0C54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506289"/>
            <a:ext cx="9372600" cy="526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3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A993D66A-F733-436C-9785-C7853F40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2212145"/>
            <a:ext cx="6438900" cy="35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0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A993D66A-F733-436C-9785-C7853F40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2212145"/>
            <a:ext cx="6438900" cy="358623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D1921F-2FB9-42BA-937A-84857D5775E6}"/>
              </a:ext>
            </a:extLst>
          </p:cNvPr>
          <p:cNvSpPr txBox="1">
            <a:spLocks/>
          </p:cNvSpPr>
          <p:nvPr/>
        </p:nvSpPr>
        <p:spPr>
          <a:xfrm>
            <a:off x="6505574" y="2894013"/>
            <a:ext cx="4114800" cy="126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rgbClr val="FF0000"/>
                </a:solidFill>
                <a:cs typeface="Calibri Light"/>
              </a:rPr>
              <a:t>Classification task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957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3C534CD-412B-461A-9D14-6B3B3625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493195"/>
            <a:ext cx="7581900" cy="38528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66700" y="1160463"/>
            <a:ext cx="7172325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VQA v2 dataset (</a:t>
            </a:r>
            <a:r>
              <a:rPr lang="en-GB" sz="2800" b="0" kern="0" dirty="0">
                <a:hlinkClick r:id="rId4"/>
              </a:rPr>
              <a:t>https://visualqa.org</a:t>
            </a:r>
            <a:r>
              <a:rPr lang="en-GB" sz="2800" kern="0" dirty="0">
                <a:solidFill>
                  <a:schemeClr val="tx1"/>
                </a:solidFill>
              </a:rPr>
              <a:t>)</a:t>
            </a:r>
            <a:endParaRPr lang="en-GB" sz="2800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0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3C534CD-412B-461A-9D14-6B3B3625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493195"/>
            <a:ext cx="7581900" cy="38528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66700" y="1160463"/>
            <a:ext cx="7172325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  <a:cs typeface="Calibri Light"/>
              </a:rPr>
              <a:t>VQA v2 dataset (</a:t>
            </a:r>
            <a:r>
              <a:rPr lang="en-GB" sz="2800" b="0" kern="0" dirty="0">
                <a:hlinkClick r:id="rId4"/>
              </a:rPr>
              <a:t>https://visualqa.org</a:t>
            </a:r>
            <a:r>
              <a:rPr lang="en-GB" sz="2800" kern="0" dirty="0">
                <a:solidFill>
                  <a:schemeClr val="tx1"/>
                </a:solidFill>
              </a:rPr>
              <a:t>)</a:t>
            </a:r>
            <a:endParaRPr lang="en-GB" sz="2800" b="0" kern="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37CC61-B7C3-498E-B436-759CAB0DBCB6}"/>
              </a:ext>
            </a:extLst>
          </p:cNvPr>
          <p:cNvSpPr txBox="1">
            <a:spLocks/>
          </p:cNvSpPr>
          <p:nvPr/>
        </p:nvSpPr>
        <p:spPr>
          <a:xfrm>
            <a:off x="7848599" y="3570288"/>
            <a:ext cx="4114800" cy="126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>
                <a:solidFill>
                  <a:srgbClr val="FF0000"/>
                </a:solidFill>
                <a:cs typeface="Calibri Light"/>
              </a:rPr>
              <a:t>1000 </a:t>
            </a:r>
            <a:r>
              <a:rPr lang="en-GB" sz="2800" kern="0" dirty="0" err="1">
                <a:solidFill>
                  <a:srgbClr val="FF0000"/>
                </a:solidFill>
                <a:cs typeface="Calibri Light"/>
              </a:rPr>
              <a:t>réponses</a:t>
            </a:r>
            <a:r>
              <a:rPr lang="en-GB" sz="2800" kern="0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GB" sz="2800" kern="0" dirty="0" err="1">
                <a:solidFill>
                  <a:srgbClr val="FF0000"/>
                </a:solidFill>
                <a:cs typeface="Calibri Light"/>
              </a:rPr>
              <a:t>possibles</a:t>
            </a:r>
            <a:r>
              <a:rPr lang="en-GB" sz="2800" kern="0" dirty="0">
                <a:solidFill>
                  <a:srgbClr val="FF0000"/>
                </a:solidFill>
                <a:cs typeface="Calibri Light"/>
              </a:rPr>
              <a:t>:</a:t>
            </a:r>
          </a:p>
          <a:p>
            <a:r>
              <a:rPr lang="en-GB" sz="2800" kern="0" dirty="0">
                <a:solidFill>
                  <a:srgbClr val="FF0000"/>
                </a:solidFill>
                <a:cs typeface="Calibri Light"/>
              </a:rPr>
              <a:t>Un </a:t>
            </a:r>
            <a:r>
              <a:rPr lang="en-GB" sz="2800" kern="0" dirty="0" err="1">
                <a:solidFill>
                  <a:srgbClr val="FF0000"/>
                </a:solidFill>
                <a:cs typeface="Calibri Light"/>
              </a:rPr>
              <a:t>peu</a:t>
            </a:r>
            <a:r>
              <a:rPr lang="en-GB" sz="2800" kern="0" dirty="0">
                <a:solidFill>
                  <a:srgbClr val="FF0000"/>
                </a:solidFill>
                <a:cs typeface="Calibri Light"/>
              </a:rPr>
              <a:t> trop pour le </a:t>
            </a:r>
            <a:r>
              <a:rPr lang="en-GB" sz="2800" kern="0" dirty="0" err="1">
                <a:solidFill>
                  <a:srgbClr val="FF0000"/>
                </a:solidFill>
                <a:cs typeface="Calibri Light"/>
              </a:rPr>
              <a:t>projet</a:t>
            </a:r>
            <a:endParaRPr lang="fr-FR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22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66700" y="1160463"/>
            <a:ext cx="7905750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MiniVQA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: Subset de VQA v2 avec 100 </a:t>
            </a:r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réponses</a:t>
            </a:r>
            <a:endParaRPr lang="en-GB" sz="2800" kern="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DC9DEC-692F-4AAA-BC92-0E7018DA9668}"/>
              </a:ext>
            </a:extLst>
          </p:cNvPr>
          <p:cNvSpPr txBox="1">
            <a:spLocks/>
          </p:cNvSpPr>
          <p:nvPr/>
        </p:nvSpPr>
        <p:spPr>
          <a:xfrm>
            <a:off x="228599" y="2284413"/>
            <a:ext cx="7905750" cy="26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b="0" kern="0" dirty="0">
                <a:solidFill>
                  <a:schemeClr val="tx1"/>
                </a:solidFill>
                <a:cs typeface="Calibri Light"/>
              </a:rPr>
              <a:t>Environ: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GB" sz="2800" b="0" kern="0" dirty="0">
                <a:solidFill>
                  <a:schemeClr val="tx1"/>
                </a:solidFill>
                <a:cs typeface="Calibri Light"/>
              </a:rPr>
              <a:t>50,000 questions de training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sz="2800" b="0" kern="0" dirty="0">
                <a:solidFill>
                  <a:schemeClr val="tx1"/>
                </a:solidFill>
                <a:cs typeface="Calibri Light"/>
              </a:rPr>
              <a:t>6,300 questions de validation</a:t>
            </a:r>
          </a:p>
          <a:p>
            <a:r>
              <a:rPr lang="en-GB" sz="2800" b="0" kern="0" dirty="0">
                <a:solidFill>
                  <a:schemeClr val="tx1"/>
                </a:solidFill>
                <a:cs typeface="Calibri Light"/>
              </a:rPr>
              <a:t>6,300 question de test (challenge)</a:t>
            </a:r>
          </a:p>
          <a:p>
            <a:endParaRPr lang="en-GB" sz="2800" b="0" kern="0" dirty="0">
              <a:solidFill>
                <a:schemeClr val="tx1"/>
              </a:solidFill>
              <a:cs typeface="Calibri Light"/>
            </a:endParaRPr>
          </a:p>
          <a:p>
            <a:r>
              <a:rPr lang="en-GB" sz="2800" b="0" kern="0" dirty="0">
                <a:solidFill>
                  <a:schemeClr val="tx1"/>
                </a:solidFill>
                <a:cs typeface="Calibri Light"/>
              </a:rPr>
              <a:t>Sur ~ 30,000 images</a:t>
            </a:r>
          </a:p>
        </p:txBody>
      </p:sp>
    </p:spTree>
    <p:extLst>
      <p:ext uri="{BB962C8B-B14F-4D97-AF65-F5344CB8AC3E}">
        <p14:creationId xmlns:p14="http://schemas.microsoft.com/office/powerpoint/2010/main" val="125486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620EF7C3-A281-4CFE-BB3F-C7C99A56A7E4}"/>
              </a:ext>
            </a:extLst>
          </p:cNvPr>
          <p:cNvSpPr txBox="1">
            <a:spLocks/>
          </p:cNvSpPr>
          <p:nvPr/>
        </p:nvSpPr>
        <p:spPr>
          <a:xfrm>
            <a:off x="37099" y="-441919"/>
            <a:ext cx="11700709" cy="79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</a:rPr>
              <a:t>Projet IA 2020</a:t>
            </a:r>
            <a:endParaRPr lang="fr-FR" sz="3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05C85-DFD2-4FC8-9AA1-63A723F3662E}"/>
              </a:ext>
            </a:extLst>
          </p:cNvPr>
          <p:cNvSpPr txBox="1">
            <a:spLocks/>
          </p:cNvSpPr>
          <p:nvPr/>
        </p:nvSpPr>
        <p:spPr>
          <a:xfrm>
            <a:off x="190500" y="512763"/>
            <a:ext cx="6429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>
                <a:cs typeface="Calibri Light"/>
              </a:rPr>
              <a:t>Visual question answering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50007-0EAD-4B86-B94F-C8996E26B697}"/>
              </a:ext>
            </a:extLst>
          </p:cNvPr>
          <p:cNvSpPr txBox="1">
            <a:spLocks/>
          </p:cNvSpPr>
          <p:nvPr/>
        </p:nvSpPr>
        <p:spPr>
          <a:xfrm>
            <a:off x="266700" y="1160463"/>
            <a:ext cx="7905750" cy="13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kern="0" dirty="0" err="1">
                <a:solidFill>
                  <a:schemeClr val="tx1"/>
                </a:solidFill>
                <a:cs typeface="Calibri Light"/>
              </a:rPr>
              <a:t>MiniVQA</a:t>
            </a:r>
            <a:r>
              <a:rPr lang="en-GB" sz="2800" kern="0" dirty="0">
                <a:solidFill>
                  <a:schemeClr val="tx1"/>
                </a:solidFill>
                <a:cs typeface="Calibri Light"/>
              </a:rPr>
              <a:t> challenge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DC9DEC-692F-4AAA-BC92-0E7018DA9668}"/>
              </a:ext>
            </a:extLst>
          </p:cNvPr>
          <p:cNvSpPr txBox="1">
            <a:spLocks/>
          </p:cNvSpPr>
          <p:nvPr/>
        </p:nvSpPr>
        <p:spPr>
          <a:xfrm>
            <a:off x="228599" y="2284413"/>
            <a:ext cx="7905750" cy="26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9E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b="0" kern="0" dirty="0" err="1">
                <a:solidFill>
                  <a:schemeClr val="tx1"/>
                </a:solidFill>
                <a:cs typeface="Calibri Light"/>
              </a:rPr>
              <a:t>Compétition</a:t>
            </a:r>
            <a:r>
              <a:rPr lang="en-GB" sz="2800" b="0" kern="0" dirty="0">
                <a:solidFill>
                  <a:schemeClr val="tx1"/>
                </a:solidFill>
                <a:cs typeface="Calibri Light"/>
              </a:rPr>
              <a:t> par </a:t>
            </a:r>
            <a:r>
              <a:rPr lang="en-GB" sz="2800" b="0" kern="0" dirty="0" err="1">
                <a:solidFill>
                  <a:schemeClr val="tx1"/>
                </a:solidFill>
                <a:cs typeface="Calibri Light"/>
              </a:rPr>
              <a:t>groupe</a:t>
            </a:r>
            <a:r>
              <a:rPr lang="en-GB" sz="2800" b="0" kern="0" dirty="0">
                <a:solidFill>
                  <a:schemeClr val="tx1"/>
                </a:solidFill>
                <a:cs typeface="Calibri Light"/>
              </a:rPr>
              <a:t> de 2 :</a:t>
            </a:r>
            <a:endParaRPr lang="fr-FR" dirty="0" err="1">
              <a:solidFill>
                <a:schemeClr val="tx1"/>
              </a:solidFill>
            </a:endParaRPr>
          </a:p>
          <a:p>
            <a:r>
              <a:rPr lang="en-GB" sz="2800" b="0" kern="0" dirty="0">
                <a:solidFill>
                  <a:schemeClr val="tx1"/>
                </a:solidFill>
                <a:cs typeface="Calibri Light"/>
              </a:rPr>
              <a:t>Vous </a:t>
            </a:r>
            <a:r>
              <a:rPr lang="en-GB" sz="2800" b="0" kern="0" dirty="0" err="1">
                <a:solidFill>
                  <a:schemeClr val="tx1"/>
                </a:solidFill>
                <a:cs typeface="Calibri Light"/>
              </a:rPr>
              <a:t>allez</a:t>
            </a:r>
            <a:r>
              <a:rPr lang="en-GB" sz="2800" b="0" kern="0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GB" sz="2800" b="0" kern="0" dirty="0" err="1">
                <a:solidFill>
                  <a:schemeClr val="tx1"/>
                </a:solidFill>
                <a:cs typeface="Calibri Light"/>
              </a:rPr>
              <a:t>vous</a:t>
            </a:r>
            <a:r>
              <a:rPr lang="en-GB" sz="2800" b="0" kern="0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GB" sz="2800" b="0" kern="0" dirty="0" err="1">
                <a:solidFill>
                  <a:schemeClr val="tx1"/>
                </a:solidFill>
                <a:cs typeface="Calibri Light"/>
              </a:rPr>
              <a:t>battre</a:t>
            </a:r>
            <a:r>
              <a:rPr lang="en-GB" sz="2800" b="0" kern="0" dirty="0">
                <a:solidFill>
                  <a:schemeClr val="tx1"/>
                </a:solidFill>
                <a:cs typeface="Calibri Light"/>
              </a:rPr>
              <a:t> sur un </a:t>
            </a:r>
            <a:r>
              <a:rPr lang="en-GB" sz="2800" b="0" kern="0" dirty="0" err="1">
                <a:solidFill>
                  <a:schemeClr val="tx1"/>
                </a:solidFill>
                <a:cs typeface="Calibri Light"/>
              </a:rPr>
              <a:t>leaderboard</a:t>
            </a:r>
            <a:r>
              <a:rPr lang="en-GB" sz="2800" b="0" kern="0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GB" sz="2800" b="0" kern="0" dirty="0" err="1">
                <a:solidFill>
                  <a:schemeClr val="tx1"/>
                </a:solidFill>
                <a:cs typeface="Calibri Light"/>
              </a:rPr>
              <a:t>kaggle</a:t>
            </a:r>
            <a:r>
              <a:rPr lang="en-GB" sz="2800" b="0" kern="0" dirty="0">
                <a:solidFill>
                  <a:schemeClr val="tx1"/>
                </a:solidFill>
                <a:cs typeface="Calibri Light"/>
              </a:rPr>
              <a:t>.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GB" sz="2800" b="0" kern="0" dirty="0">
                <a:solidFill>
                  <a:schemeClr val="tx1"/>
                </a:solidFill>
                <a:cs typeface="Calibri Light"/>
              </a:rPr>
              <a:t>But : Meilleur accuracy sur le test split 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6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Thème Office</vt:lpstr>
      <vt:lpstr>Projet IA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288</cp:revision>
  <dcterms:created xsi:type="dcterms:W3CDTF">2020-10-23T13:03:03Z</dcterms:created>
  <dcterms:modified xsi:type="dcterms:W3CDTF">2020-11-10T13:37:56Z</dcterms:modified>
</cp:coreProperties>
</file>