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419" r:id="rId2"/>
    <p:sldId id="420" r:id="rId3"/>
    <p:sldId id="421" r:id="rId4"/>
    <p:sldId id="422" r:id="rId5"/>
    <p:sldId id="423" r:id="rId6"/>
    <p:sldId id="424" r:id="rId7"/>
    <p:sldId id="425" r:id="rId8"/>
    <p:sldId id="426" r:id="rId9"/>
    <p:sldId id="281" r:id="rId10"/>
    <p:sldId id="429" r:id="rId11"/>
    <p:sldId id="427" r:id="rId12"/>
    <p:sldId id="428" r:id="rId13"/>
    <p:sldId id="43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21F"/>
    <a:srgbClr val="BDA0E7"/>
    <a:srgbClr val="E3F3D1"/>
    <a:srgbClr val="F2D8B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93562" autoAdjust="0"/>
  </p:normalViewPr>
  <p:slideViewPr>
    <p:cSldViewPr>
      <p:cViewPr varScale="1">
        <p:scale>
          <a:sx n="114" d="100"/>
          <a:sy n="114" d="100"/>
        </p:scale>
        <p:origin x="201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3E860-F498-4C2D-BF82-4BB6A34F4482}" type="datetimeFigureOut">
              <a:rPr lang="en-AU" smtClean="0"/>
              <a:pPr/>
              <a:t>2/8/2024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A7FC-93D4-471E-AF44-B8576D30FAFC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5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F1ACB0-3C65-F547-8B15-5A68E23AECE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01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1ACB0-3C65-F547-8B15-5A68E23AECE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307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F9C9-A483-8000-FCF3-6D19336C8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045029"/>
          </a:xfrm>
          <a:gradFill>
            <a:gsLst>
              <a:gs pos="100000">
                <a:schemeClr val="bg1"/>
              </a:gs>
              <a:gs pos="73000">
                <a:schemeClr val="bg1">
                  <a:lumMod val="95000"/>
                </a:schemeClr>
              </a:gs>
            </a:gsLst>
            <a:lin ang="5400000" scaled="1"/>
          </a:gradFill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3FEE1-9FA9-43C8-0361-4A4389F5B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1282536"/>
            <a:ext cx="6858000" cy="1045029"/>
          </a:xfrm>
        </p:spPr>
        <p:txBody>
          <a:bodyPr>
            <a:normAutofit/>
          </a:bodyPr>
          <a:lstStyle>
            <a:lvl1pPr marL="0" indent="0" algn="ctr">
              <a:buNone/>
              <a:defRPr sz="33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5D074-8FEB-6FD9-370A-3CE65B9B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5FED-E5C6-2640-857E-7DCFF39350D1}" type="datetimeFigureOut">
              <a:rPr lang="en-AU" smtClean="0"/>
              <a:t>2/8/2024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81D84-477D-E7C4-06DA-580D6A82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24F6-AFB9-C22C-E5B3-CAA382A5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2B4D-0541-7043-9EA4-25F1D3BAEAE8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891629-96AF-DE34-AF93-C8E3F5ADA180}"/>
              </a:ext>
            </a:extLst>
          </p:cNvPr>
          <p:cNvSpPr txBox="1"/>
          <p:nvPr userDrawn="1"/>
        </p:nvSpPr>
        <p:spPr>
          <a:xfrm>
            <a:off x="2686050" y="5355771"/>
            <a:ext cx="37719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100" dirty="0"/>
              <a:t>Dr James Dorey</a:t>
            </a:r>
          </a:p>
        </p:txBody>
      </p:sp>
    </p:spTree>
    <p:extLst>
      <p:ext uri="{BB962C8B-B14F-4D97-AF65-F5344CB8AC3E}">
        <p14:creationId xmlns:p14="http://schemas.microsoft.com/office/powerpoint/2010/main" val="42601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9427-D8D5-E26D-FAB8-6EDC56B47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89954-23B8-49ED-E59A-D57C908C8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CB85-2C64-0E54-381F-89BAD67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5FED-E5C6-2640-857E-7DCFF39350D1}" type="datetimeFigureOut">
              <a:rPr lang="en-AU" smtClean="0"/>
              <a:t>2/8/2024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375B0-98F3-9D7F-3A90-2F42022D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4BCF1-A4DC-9470-DE00-9C5F4358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2B4D-0541-7043-9EA4-25F1D3BAE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933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8B2892-251A-96A8-BEA9-F24F4166B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FD8B7-279E-BC01-64DF-F4F382CB5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7E3AB-4FD5-3D2D-5228-272D7106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5FED-E5C6-2640-857E-7DCFF39350D1}" type="datetimeFigureOut">
              <a:rPr lang="en-AU" smtClean="0"/>
              <a:t>2/8/2024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6E4D0-0083-5082-B4F3-A27A1E5F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45CC8-AF07-A4C8-CA56-764CAEA7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2B4D-0541-7043-9EA4-25F1D3BAE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6160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&amp; image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5922" y="2537640"/>
            <a:ext cx="4010526" cy="3900593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accent3"/>
                </a:solidFill>
              </a:defRPr>
            </a:lvl1pPr>
            <a:lvl2pPr>
              <a:defRPr sz="1200">
                <a:solidFill>
                  <a:schemeClr val="accent3"/>
                </a:solidFill>
              </a:defRPr>
            </a:lvl2pPr>
            <a:lvl3pPr>
              <a:defRPr sz="1200">
                <a:solidFill>
                  <a:schemeClr val="accent3"/>
                </a:solidFill>
              </a:defRPr>
            </a:lvl3pPr>
            <a:lvl4pPr>
              <a:defRPr sz="1200">
                <a:solidFill>
                  <a:schemeClr val="accent3"/>
                </a:solidFill>
              </a:defRPr>
            </a:lvl4pPr>
            <a:lvl5pPr>
              <a:defRPr sz="1200">
                <a:solidFill>
                  <a:schemeClr val="accent3"/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55921" y="457202"/>
            <a:ext cx="8160621" cy="783389"/>
          </a:xfrm>
        </p:spPr>
        <p:txBody>
          <a:bodyPr anchor="b">
            <a:normAutofit/>
          </a:bodyPr>
          <a:lstStyle>
            <a:lvl1pPr>
              <a:defRPr sz="21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55921" y="1262145"/>
            <a:ext cx="8160620" cy="781552"/>
          </a:xfrm>
        </p:spPr>
        <p:txBody>
          <a:bodyPr>
            <a:norm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071994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600F-1D0E-64FA-CB94-D8DA7D41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5EDEF-C97C-77A3-A3E6-7CE10CA5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40EE7-792A-F6C4-7493-2FE7D9F3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5FED-E5C6-2640-857E-7DCFF39350D1}" type="datetimeFigureOut">
              <a:rPr lang="en-AU" smtClean="0"/>
              <a:t>2/8/2024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E9998-974E-D8AD-81C5-4482B423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6A1F-D2DE-343F-ECAD-5A9A15D6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2B4D-0541-7043-9EA4-25F1D3BAE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04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D344A-1493-3ADA-D704-D0788E40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6E5CE-3620-C57A-21F5-4A0F78188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F182-08AF-8BBF-2B3E-8DC91FCB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5FED-E5C6-2640-857E-7DCFF39350D1}" type="datetimeFigureOut">
              <a:rPr lang="en-AU" smtClean="0"/>
              <a:t>2/8/2024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87F78-3A7B-A6B1-6D48-000730E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03750-D14F-86D7-2DFA-7D7DFC8E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2B4D-0541-7043-9EA4-25F1D3BAE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11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98C4-98EE-A15A-1BDD-E37A7965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EF52-C0C5-F6A9-319F-275348884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905D-68EB-DFC3-C2C7-5F676C049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F5BD9-1D81-EC3D-62DD-9EFFE196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5FED-E5C6-2640-857E-7DCFF39350D1}" type="datetimeFigureOut">
              <a:rPr lang="en-AU" smtClean="0"/>
              <a:t>2/8/2024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C4DD7-C57E-F6C6-FD17-0BB82596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92267-857E-B2E5-AD88-AB11396F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2B4D-0541-7043-9EA4-25F1D3BAE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99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E627-DE1F-8A6E-13D6-95D46A49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13B15-4B1F-957D-0960-4F74078C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5CDD3-4F3F-8252-E3D1-7EF449C9D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CF13E-C5A3-0270-73CF-A1F37407F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3340F-403E-9A36-7D19-104AFBE3F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21B93-4814-28B5-3ACC-1F500CC3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5FED-E5C6-2640-857E-7DCFF39350D1}" type="datetimeFigureOut">
              <a:rPr lang="en-AU" smtClean="0"/>
              <a:t>2/8/2024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DC5F9-0A25-61DE-CEA4-3C7CEE425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A25C4-3352-A451-4B3C-0A074A0F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2B4D-0541-7043-9EA4-25F1D3BAE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08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F222-FC80-AD82-4C69-6445AFE6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03087F-C0BB-DA74-6102-C34973A0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5FED-E5C6-2640-857E-7DCFF39350D1}" type="datetimeFigureOut">
              <a:rPr lang="en-AU" smtClean="0"/>
              <a:t>2/8/2024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B2FCF-1271-3A09-41A4-F28A87527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4931C-A30F-0D87-0E41-F8AA77C7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2B4D-0541-7043-9EA4-25F1D3BAE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697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D6194-A6A8-6D85-A927-CCCBD84A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5FED-E5C6-2640-857E-7DCFF39350D1}" type="datetimeFigureOut">
              <a:rPr lang="en-AU" smtClean="0"/>
              <a:t>2/8/2024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31830-E2E4-0486-78AA-CD331D10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CC9C7-A171-282C-A071-9CE4D28D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2B4D-0541-7043-9EA4-25F1D3BAE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168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E9EF-D566-E38C-C8BA-FC4429EB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B433C-C21F-1164-0A8E-45500B339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B22ED-679E-1AE2-75C6-A6FF613A8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B5E69-74E8-6456-2A40-E88D9CBBA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5FED-E5C6-2640-857E-7DCFF39350D1}" type="datetimeFigureOut">
              <a:rPr lang="en-AU" smtClean="0"/>
              <a:t>2/8/2024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AC898-4656-9007-2717-770B78BA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F363A-2F33-9662-5CD8-AF0778C9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2B4D-0541-7043-9EA4-25F1D3BAE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48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B445-CF30-FFAA-3CAD-0ABD2C7F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581D7-FE45-31C3-8359-889F0FA48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20484-C4B2-9053-159A-AC28BCF09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AB345-FFFB-4407-6179-B0216786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85FED-E5C6-2640-857E-7DCFF39350D1}" type="datetimeFigureOut">
              <a:rPr lang="en-AU" smtClean="0"/>
              <a:t>2/8/2024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4334C-A258-3F0C-8434-0D965899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2953A-E046-48A7-7E5A-49452714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62B4D-0541-7043-9EA4-25F1D3BAE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74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27970-D282-B9A9-602B-3A3B1C3D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6"/>
            <a:ext cx="7886700" cy="11455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6B0AD-AD7F-1DE3-03B6-761E210C2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7D071-9066-31B8-0905-D0C7A410C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D85FED-E5C6-2640-857E-7DCFF39350D1}" type="datetimeFigureOut">
              <a:rPr lang="en-AU" smtClean="0"/>
              <a:t>2/8/2024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69345-1EDC-7506-8E6A-F698587ED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4A4FD-5724-EF9B-5F6A-49C7873D9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62B4D-0541-7043-9EA4-25F1D3BAEA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45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9579B9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AF90D8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5DC18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F7D684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8F798D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package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793628/worldwide-developer-survey-most-used-languag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tatista.com/statistics/1016247/united-states-wanted-data-science-skills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C51810B-DC30-3BB9-1C03-7900884A04F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5AFE40-84D2-8688-B940-274FAF8AE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214"/>
            <a:ext cx="9144000" cy="783772"/>
          </a:xfrm>
          <a:solidFill>
            <a:schemeClr val="tx1">
              <a:alpha val="52597"/>
            </a:schemeClr>
          </a:solidFill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BIOL365: Marine and Terrestrial Ecology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86DAD-D7A2-C7B1-6D84-AD445B741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47" y="828200"/>
            <a:ext cx="7686303" cy="939292"/>
          </a:xfrm>
          <a:prstGeom prst="roundRect">
            <a:avLst/>
          </a:prstGeom>
          <a:solidFill>
            <a:schemeClr val="bg1">
              <a:alpha val="62056"/>
            </a:schemeClr>
          </a:solidFill>
        </p:spPr>
        <p:txBody>
          <a:bodyPr>
            <a:noAutofit/>
          </a:bodyPr>
          <a:lstStyle/>
          <a:p>
            <a:r>
              <a:rPr lang="en-AU" b="1" dirty="0"/>
              <a:t>Practical 2: Access genetic data from GenBank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3DBAC-8D4D-001B-D417-2BE34F1BB7DD}"/>
              </a:ext>
            </a:extLst>
          </p:cNvPr>
          <p:cNvSpPr txBox="1"/>
          <p:nvPr/>
        </p:nvSpPr>
        <p:spPr>
          <a:xfrm>
            <a:off x="1547662" y="5880460"/>
            <a:ext cx="6048672" cy="459700"/>
          </a:xfrm>
          <a:prstGeom prst="roundRect">
            <a:avLst/>
          </a:prstGeom>
          <a:solidFill>
            <a:schemeClr val="bg1">
              <a:alpha val="62000"/>
            </a:schemeClr>
          </a:solidFill>
        </p:spPr>
        <p:txBody>
          <a:bodyPr wrap="square">
            <a:spAutoFit/>
          </a:bodyPr>
          <a:lstStyle/>
          <a:p>
            <a:pPr algn="ctr" defTabSz="685800"/>
            <a:r>
              <a:rPr lang="en-AU" sz="2100" b="1" dirty="0">
                <a:solidFill>
                  <a:prstClr val="black"/>
                </a:solidFill>
                <a:latin typeface="Aptos" panose="02110004020202020204"/>
              </a:rPr>
              <a:t>James Dorey, Damien </a:t>
            </a:r>
            <a:r>
              <a:rPr lang="en-AU" sz="2100" b="1" dirty="0" err="1">
                <a:solidFill>
                  <a:prstClr val="black"/>
                </a:solidFill>
                <a:latin typeface="Aptos" panose="02110004020202020204"/>
              </a:rPr>
              <a:t>Esquerré</a:t>
            </a:r>
            <a:r>
              <a:rPr lang="en-AU" sz="2100" b="1" dirty="0">
                <a:solidFill>
                  <a:prstClr val="black"/>
                </a:solidFill>
                <a:latin typeface="Aptos" panose="02110004020202020204"/>
              </a:rPr>
              <a:t>, and Phil Byrne</a:t>
            </a:r>
          </a:p>
        </p:txBody>
      </p:sp>
    </p:spTree>
    <p:extLst>
      <p:ext uri="{BB962C8B-B14F-4D97-AF65-F5344CB8AC3E}">
        <p14:creationId xmlns:p14="http://schemas.microsoft.com/office/powerpoint/2010/main" val="577447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19A0-D8F3-4BF0-8E1F-57721D88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quick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3152-4EEE-5871-3C5C-5A83DFB2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library() </a:t>
            </a:r>
          </a:p>
          <a:p>
            <a:pPr lvl="1"/>
            <a:r>
              <a:rPr lang="en-AU" dirty="0"/>
              <a:t>Makes your package active</a:t>
            </a:r>
          </a:p>
          <a:p>
            <a:r>
              <a:rPr lang="en-AU" dirty="0"/>
              <a:t>Package::function()</a:t>
            </a:r>
          </a:p>
          <a:p>
            <a:pPr lvl="1"/>
            <a:r>
              <a:rPr lang="en-AU" dirty="0"/>
              <a:t>Negates the need for a library call</a:t>
            </a:r>
          </a:p>
          <a:p>
            <a:pPr lvl="1"/>
            <a:r>
              <a:rPr lang="en-AU" dirty="0"/>
              <a:t>Makes certain that you’re using the right package</a:t>
            </a:r>
          </a:p>
        </p:txBody>
      </p:sp>
      <p:pic>
        <p:nvPicPr>
          <p:cNvPr id="5" name="Picture 4" descr="A blue screen with white text&#10;&#10;Description automatically generated">
            <a:extLst>
              <a:ext uri="{FF2B5EF4-FFF2-40B4-BE49-F238E27FC236}">
                <a16:creationId xmlns:a16="http://schemas.microsoft.com/office/drawing/2014/main" id="{E746B362-E1E9-1CCB-194E-CE75CC2FF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93" y="3553181"/>
            <a:ext cx="6807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40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phone&#10;&#10;Description automatically generated">
            <a:extLst>
              <a:ext uri="{FF2B5EF4-FFF2-40B4-BE49-F238E27FC236}">
                <a16:creationId xmlns:a16="http://schemas.microsoft.com/office/drawing/2014/main" id="{98EF167D-94CA-B2DD-C8D7-C67F4EF011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" t="3412" r="1725"/>
          <a:stretch/>
        </p:blipFill>
        <p:spPr>
          <a:xfrm>
            <a:off x="5364088" y="2780928"/>
            <a:ext cx="3767269" cy="40770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12A071-A76E-FB02-618C-DFB7D7AE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 to the </a:t>
            </a:r>
            <a:r>
              <a:rPr lang="en-AU" i="1" dirty="0" err="1"/>
              <a:t>tidyverse</a:t>
            </a:r>
            <a:endParaRPr lang="en-AU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740A8-F515-90E0-20FD-43F7810F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suite of packages for data science</a:t>
            </a:r>
          </a:p>
          <a:p>
            <a:pPr lvl="1"/>
            <a:r>
              <a:rPr lang="en-AU" dirty="0"/>
              <a:t>“</a:t>
            </a:r>
            <a:r>
              <a:rPr lang="en-AU" b="0" i="1" u="none" strike="noStrike" dirty="0">
                <a:solidFill>
                  <a:srgbClr val="1A191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The </a:t>
            </a:r>
            <a:r>
              <a:rPr lang="en-AU" b="0" u="none" strike="noStrike" dirty="0" err="1">
                <a:solidFill>
                  <a:srgbClr val="1A191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tidyverse</a:t>
            </a:r>
            <a:r>
              <a:rPr lang="en-AU" b="0" i="1" u="none" strike="noStrike" dirty="0">
                <a:solidFill>
                  <a:srgbClr val="1A191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 is an </a:t>
            </a:r>
            <a:r>
              <a:rPr lang="en-AU" b="1" i="1" u="none" strike="noStrike" dirty="0">
                <a:solidFill>
                  <a:srgbClr val="1A191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opinionated</a:t>
            </a:r>
            <a:r>
              <a:rPr lang="en-AU" b="0" i="1" u="none" strike="noStrike" dirty="0">
                <a:solidFill>
                  <a:srgbClr val="1A191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 </a:t>
            </a:r>
            <a:r>
              <a:rPr lang="en-AU" b="0" i="1" u="none" strike="noStrike" dirty="0">
                <a:solidFill>
                  <a:srgbClr val="38577F"/>
                </a:solidFill>
                <a:effectLst/>
                <a:latin typeface="Lato" panose="020F0502020204030203" pitchFamily="34" charset="0"/>
                <a:hlinkClick r:id="rId3"/>
              </a:rPr>
              <a:t>collection of R packages</a:t>
            </a:r>
            <a:r>
              <a:rPr lang="en-AU" b="0" i="1" u="none" strike="noStrike" dirty="0">
                <a:solidFill>
                  <a:srgbClr val="1A1917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 designed for data science.</a:t>
            </a:r>
            <a:r>
              <a:rPr lang="en-AU" dirty="0"/>
              <a:t>”</a:t>
            </a:r>
          </a:p>
          <a:p>
            <a:pPr lvl="1"/>
            <a:r>
              <a:rPr lang="en-AU" dirty="0"/>
              <a:t>In my opinion, </a:t>
            </a:r>
            <a:r>
              <a:rPr lang="en-AU" i="1" dirty="0" err="1"/>
              <a:t>tidyverse</a:t>
            </a:r>
            <a:r>
              <a:rPr lang="en-AU" i="1" dirty="0"/>
              <a:t> </a:t>
            </a:r>
            <a:r>
              <a:rPr lang="en-AU" dirty="0"/>
              <a:t>is easier to code</a:t>
            </a:r>
            <a:br>
              <a:rPr lang="en-AU" dirty="0"/>
            </a:br>
            <a:r>
              <a:rPr lang="en-AU" dirty="0"/>
              <a:t>like a human being</a:t>
            </a:r>
          </a:p>
          <a:p>
            <a:pPr lvl="1"/>
            <a:r>
              <a:rPr lang="en-AU" dirty="0"/>
              <a:t>Often, </a:t>
            </a:r>
            <a:r>
              <a:rPr lang="en-AU" i="1" dirty="0" err="1"/>
              <a:t>tidyverse</a:t>
            </a:r>
            <a:r>
              <a:rPr lang="en-AU" dirty="0"/>
              <a:t> is faster than base R</a:t>
            </a:r>
            <a:br>
              <a:rPr lang="en-AU" dirty="0"/>
            </a:br>
            <a:r>
              <a:rPr lang="en-AU" dirty="0"/>
              <a:t>(but, it’s not the fastest R package out there)</a:t>
            </a:r>
          </a:p>
        </p:txBody>
      </p:sp>
    </p:spTree>
    <p:extLst>
      <p:ext uri="{BB962C8B-B14F-4D97-AF65-F5344CB8AC3E}">
        <p14:creationId xmlns:p14="http://schemas.microsoft.com/office/powerpoint/2010/main" val="156456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D9BF-6D79-FA5E-4296-D536AB75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 to the </a:t>
            </a:r>
            <a:r>
              <a:rPr lang="en-AU" i="1" dirty="0" err="1"/>
              <a:t>tidyverse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7146-A2E8-B4FE-A0D4-F11A24D65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 much as genetics, I want to teach you </a:t>
            </a:r>
            <a:br>
              <a:rPr lang="en-AU" dirty="0"/>
            </a:br>
            <a:r>
              <a:rPr lang="en-AU" b="1" dirty="0"/>
              <a:t>DATA MANAGEMENT</a:t>
            </a:r>
            <a:r>
              <a:rPr lang="en-AU" dirty="0"/>
              <a:t>!</a:t>
            </a:r>
          </a:p>
          <a:p>
            <a:r>
              <a:rPr lang="en-AU" dirty="0" err="1"/>
              <a:t>dplyr</a:t>
            </a:r>
            <a:r>
              <a:rPr lang="en-AU" dirty="0"/>
              <a:t> example:</a:t>
            </a:r>
          </a:p>
        </p:txBody>
      </p:sp>
      <p:pic>
        <p:nvPicPr>
          <p:cNvPr id="5" name="Picture 4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C92627D5-DA31-0D02-9354-CBADE1678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569" y="1268760"/>
            <a:ext cx="1522800" cy="1757565"/>
          </a:xfrm>
          <a:prstGeom prst="rect">
            <a:avLst/>
          </a:prstGeom>
        </p:spPr>
      </p:pic>
      <p:pic>
        <p:nvPicPr>
          <p:cNvPr id="7" name="Picture 6" descr="A hexagon with a symbol and text&#10;&#10;Description automatically generated">
            <a:extLst>
              <a:ext uri="{FF2B5EF4-FFF2-40B4-BE49-F238E27FC236}">
                <a16:creationId xmlns:a16="http://schemas.microsoft.com/office/drawing/2014/main" id="{C1C56614-47F2-4EB6-1439-F15D068EE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275105"/>
            <a:ext cx="1522800" cy="175122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B5FC06-FF23-517B-718C-17D3711F9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008465"/>
            <a:ext cx="1832462" cy="35928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771102-AF4D-E188-5609-A0BBE7D1F64D}"/>
              </a:ext>
            </a:extLst>
          </p:cNvPr>
          <p:cNvSpPr txBox="1"/>
          <p:nvPr/>
        </p:nvSpPr>
        <p:spPr>
          <a:xfrm>
            <a:off x="2267744" y="2936859"/>
            <a:ext cx="5307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base:</a:t>
            </a:r>
          </a:p>
          <a:p>
            <a:r>
              <a:rPr lang="en-AU" dirty="0" err="1"/>
              <a:t>baseFilter</a:t>
            </a:r>
            <a:r>
              <a:rPr lang="en-AU" dirty="0"/>
              <a:t> &lt;- </a:t>
            </a:r>
            <a:r>
              <a:rPr lang="en-AU" dirty="0" err="1"/>
              <a:t>carsTibble</a:t>
            </a:r>
            <a:r>
              <a:rPr lang="en-AU" dirty="0"/>
              <a:t>[</a:t>
            </a:r>
            <a:r>
              <a:rPr lang="en-AU" dirty="0" err="1"/>
              <a:t>carsTibble$speed</a:t>
            </a:r>
            <a:r>
              <a:rPr lang="en-AU" dirty="0"/>
              <a:t> &gt;= 5, 1:2]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BE268-41BB-40BC-06BF-7F6C1B23A72A}"/>
              </a:ext>
            </a:extLst>
          </p:cNvPr>
          <p:cNvSpPr txBox="1"/>
          <p:nvPr/>
        </p:nvSpPr>
        <p:spPr>
          <a:xfrm>
            <a:off x="2267744" y="4263049"/>
            <a:ext cx="4804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/>
              <a:t>Dplyr</a:t>
            </a:r>
            <a:r>
              <a:rPr lang="en-AU" b="1" dirty="0"/>
              <a:t>:</a:t>
            </a:r>
          </a:p>
          <a:p>
            <a:r>
              <a:rPr lang="en-AU" dirty="0" err="1"/>
              <a:t>dplyrFilter</a:t>
            </a:r>
            <a:r>
              <a:rPr lang="en-AU" dirty="0"/>
              <a:t> &lt;- </a:t>
            </a:r>
            <a:r>
              <a:rPr lang="en-AU" dirty="0" err="1"/>
              <a:t>dplyr</a:t>
            </a:r>
            <a:r>
              <a:rPr lang="en-AU" dirty="0"/>
              <a:t>::filter(</a:t>
            </a:r>
            <a:r>
              <a:rPr lang="en-AU" dirty="0" err="1"/>
              <a:t>carsTibble</a:t>
            </a:r>
            <a:r>
              <a:rPr lang="en-AU" dirty="0"/>
              <a:t>, speed &gt; 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F229A-3307-663B-7866-ECFAA0262BBC}"/>
              </a:ext>
            </a:extLst>
          </p:cNvPr>
          <p:cNvSpPr txBox="1"/>
          <p:nvPr/>
        </p:nvSpPr>
        <p:spPr>
          <a:xfrm>
            <a:off x="2267744" y="5589240"/>
            <a:ext cx="3285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err="1"/>
              <a:t>Dplyr</a:t>
            </a:r>
            <a:r>
              <a:rPr lang="en-AU" b="1" dirty="0"/>
              <a:t> + </a:t>
            </a:r>
            <a:r>
              <a:rPr lang="en-AU" b="1" dirty="0" err="1"/>
              <a:t>magrittr</a:t>
            </a:r>
            <a:r>
              <a:rPr lang="en-AU" b="1" dirty="0"/>
              <a:t>:</a:t>
            </a:r>
          </a:p>
          <a:p>
            <a:r>
              <a:rPr lang="en-AU" dirty="0" err="1"/>
              <a:t>dplyrFilter</a:t>
            </a:r>
            <a:r>
              <a:rPr lang="en-AU" dirty="0"/>
              <a:t> &lt;- </a:t>
            </a:r>
            <a:r>
              <a:rPr lang="en-AU" dirty="0" err="1"/>
              <a:t>carsTibble</a:t>
            </a:r>
            <a:r>
              <a:rPr lang="en-AU" dirty="0"/>
              <a:t> %&gt;%</a:t>
            </a:r>
          </a:p>
          <a:p>
            <a:r>
              <a:rPr lang="en-AU" dirty="0"/>
              <a:t>  	</a:t>
            </a:r>
            <a:r>
              <a:rPr lang="en-AU" dirty="0" err="1"/>
              <a:t>dplyr</a:t>
            </a:r>
            <a:r>
              <a:rPr lang="en-AU" dirty="0"/>
              <a:t>::filter(speed &gt; 5)</a:t>
            </a:r>
          </a:p>
        </p:txBody>
      </p:sp>
      <p:pic>
        <p:nvPicPr>
          <p:cNvPr id="14" name="Picture 13" descr="A logo of a company&#10;&#10;Description automatically generated with medium confidence">
            <a:extLst>
              <a:ext uri="{FF2B5EF4-FFF2-40B4-BE49-F238E27FC236}">
                <a16:creationId xmlns:a16="http://schemas.microsoft.com/office/drawing/2014/main" id="{BC9B25A5-3AAB-D0AF-0DBB-634E43CC7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870877"/>
            <a:ext cx="559998" cy="64633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5AFA11-9FF0-ED3D-73FA-7ADAB5C85AE9}"/>
              </a:ext>
            </a:extLst>
          </p:cNvPr>
          <p:cNvGrpSpPr/>
          <p:nvPr/>
        </p:nvGrpSpPr>
        <p:grpSpPr>
          <a:xfrm>
            <a:off x="4244157" y="5220005"/>
            <a:ext cx="1240787" cy="646332"/>
            <a:chOff x="4244157" y="5220005"/>
            <a:chExt cx="1240787" cy="646332"/>
          </a:xfrm>
        </p:grpSpPr>
        <p:pic>
          <p:nvPicPr>
            <p:cNvPr id="15" name="Picture 14" descr="A logo of a company&#10;&#10;Description automatically generated with medium confidence">
              <a:extLst>
                <a:ext uri="{FF2B5EF4-FFF2-40B4-BE49-F238E27FC236}">
                  <a16:creationId xmlns:a16="http://schemas.microsoft.com/office/drawing/2014/main" id="{E1B09517-CB96-E6C4-D878-738B53315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4157" y="5220006"/>
              <a:ext cx="559998" cy="646331"/>
            </a:xfrm>
            <a:prstGeom prst="rect">
              <a:avLst/>
            </a:prstGeom>
          </p:spPr>
        </p:pic>
        <p:pic>
          <p:nvPicPr>
            <p:cNvPr id="16" name="Picture 15" descr="A hexagon with a symbol and text&#10;&#10;Description automatically generated">
              <a:extLst>
                <a:ext uri="{FF2B5EF4-FFF2-40B4-BE49-F238E27FC236}">
                  <a16:creationId xmlns:a16="http://schemas.microsoft.com/office/drawing/2014/main" id="{9030DC9B-AE27-880B-4077-733738C9B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2916" y="5220005"/>
              <a:ext cx="562028" cy="646332"/>
            </a:xfrm>
            <a:prstGeom prst="rect">
              <a:avLst/>
            </a:prstGeom>
          </p:spPr>
        </p:pic>
      </p:grpSp>
      <p:pic>
        <p:nvPicPr>
          <p:cNvPr id="19" name="Picture 18" descr="A screenshot of a number table&#10;&#10;Description automatically generated">
            <a:extLst>
              <a:ext uri="{FF2B5EF4-FFF2-40B4-BE49-F238E27FC236}">
                <a16:creationId xmlns:a16="http://schemas.microsoft.com/office/drawing/2014/main" id="{0A3FB832-915B-1487-2D09-2CD544E18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712" y="3610540"/>
            <a:ext cx="1735711" cy="32474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4EB1BF-4D8A-34E5-CDCF-9CC4DD138484}"/>
              </a:ext>
            </a:extLst>
          </p:cNvPr>
          <p:cNvSpPr txBox="1"/>
          <p:nvPr/>
        </p:nvSpPr>
        <p:spPr>
          <a:xfrm>
            <a:off x="598891" y="6542817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…50 rows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B7E017-5250-69F3-1349-9C30493E54CA}"/>
              </a:ext>
            </a:extLst>
          </p:cNvPr>
          <p:cNvSpPr txBox="1"/>
          <p:nvPr/>
        </p:nvSpPr>
        <p:spPr>
          <a:xfrm>
            <a:off x="7694176" y="3318835"/>
            <a:ext cx="114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…48 rows</a:t>
            </a:r>
          </a:p>
        </p:txBody>
      </p:sp>
    </p:spTree>
    <p:extLst>
      <p:ext uri="{BB962C8B-B14F-4D97-AF65-F5344CB8AC3E}">
        <p14:creationId xmlns:p14="http://schemas.microsoft.com/office/powerpoint/2010/main" val="10651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6917-5CDD-C868-2506-B9373E51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Seminars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D808-F0D7-4DA5-8CB4-E0DE6148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If you have not picked two seminar topics, you must come and speak to use to make your choice this week.</a:t>
            </a:r>
          </a:p>
        </p:txBody>
      </p:sp>
    </p:spTree>
    <p:extLst>
      <p:ext uri="{BB962C8B-B14F-4D97-AF65-F5344CB8AC3E}">
        <p14:creationId xmlns:p14="http://schemas.microsoft.com/office/powerpoint/2010/main" val="41740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9F5F-5C72-86D6-6A80-4C36F17A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 to coding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E5D9612-0A51-1513-7C68-70FAB69D6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9"/>
          <a:stretch/>
        </p:blipFill>
        <p:spPr>
          <a:xfrm>
            <a:off x="323527" y="1462114"/>
            <a:ext cx="4536505" cy="52792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5763A3-ED0B-8B48-D0B3-5A3F6DE52BC8}"/>
              </a:ext>
            </a:extLst>
          </p:cNvPr>
          <p:cNvSpPr txBox="1"/>
          <p:nvPr/>
        </p:nvSpPr>
        <p:spPr>
          <a:xfrm>
            <a:off x="478604" y="1054477"/>
            <a:ext cx="4226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hlinkClick r:id="rId3"/>
              </a:rPr>
              <a:t>Most used programming languages</a:t>
            </a:r>
          </a:p>
          <a:p>
            <a:pPr algn="ctr"/>
            <a:r>
              <a:rPr lang="en-AU" dirty="0">
                <a:hlinkClick r:id="rId3"/>
              </a:rPr>
              <a:t>among </a:t>
            </a:r>
            <a:r>
              <a:rPr lang="en-AU" b="1" u="sng" dirty="0">
                <a:hlinkClick r:id="rId3"/>
              </a:rPr>
              <a:t>developers </a:t>
            </a:r>
            <a:r>
              <a:rPr lang="en-AU" dirty="0">
                <a:hlinkClick r:id="rId3"/>
              </a:rPr>
              <a:t>worldwide as of 2023</a:t>
            </a:r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B7F0BA-6696-134B-A82A-68EE9B4ECC19}"/>
              </a:ext>
            </a:extLst>
          </p:cNvPr>
          <p:cNvGrpSpPr/>
          <p:nvPr/>
        </p:nvGrpSpPr>
        <p:grpSpPr>
          <a:xfrm>
            <a:off x="4840579" y="1155111"/>
            <a:ext cx="4226349" cy="3244290"/>
            <a:chOff x="4840579" y="1155111"/>
            <a:chExt cx="4226349" cy="3244290"/>
          </a:xfrm>
        </p:grpSpPr>
        <p:pic>
          <p:nvPicPr>
            <p:cNvPr id="8" name="Picture 7" descr="A graph with blue and white bars&#10;&#10;Description automatically generated">
              <a:extLst>
                <a:ext uri="{FF2B5EF4-FFF2-40B4-BE49-F238E27FC236}">
                  <a16:creationId xmlns:a16="http://schemas.microsoft.com/office/drawing/2014/main" id="{22C071BC-62EA-A1DB-4979-E9592DBA8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0579" y="1694301"/>
              <a:ext cx="4226349" cy="27051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D870FF-C995-AA7D-DB60-136A1B831463}"/>
                </a:ext>
              </a:extLst>
            </p:cNvPr>
            <p:cNvSpPr txBox="1"/>
            <p:nvPr/>
          </p:nvSpPr>
          <p:spPr>
            <a:xfrm>
              <a:off x="5016119" y="1155111"/>
              <a:ext cx="389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hlinkClick r:id="rId5"/>
                </a:rPr>
                <a:t>LinkedIn's most wanted </a:t>
              </a:r>
              <a:r>
                <a:rPr lang="en-AU" b="1" u="sng" dirty="0">
                  <a:hlinkClick r:id="rId5"/>
                </a:rPr>
                <a:t>data science</a:t>
              </a:r>
            </a:p>
            <a:p>
              <a:pPr algn="ctr"/>
              <a:r>
                <a:rPr lang="en-AU" dirty="0">
                  <a:hlinkClick r:id="rId5"/>
                </a:rPr>
                <a:t>skills in United States as of April 2019</a:t>
              </a:r>
              <a:endParaRPr lang="en-A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F2C67C7-98DE-77FB-3245-B6C50B05E305}"/>
              </a:ext>
            </a:extLst>
          </p:cNvPr>
          <p:cNvSpPr txBox="1"/>
          <p:nvPr/>
        </p:nvSpPr>
        <p:spPr>
          <a:xfrm>
            <a:off x="5107258" y="4505093"/>
            <a:ext cx="38035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 is one of the most-commonly used</a:t>
            </a:r>
          </a:p>
          <a:p>
            <a:r>
              <a:rPr lang="en-AU" b="1" dirty="0"/>
              <a:t>Data Science</a:t>
            </a:r>
            <a:r>
              <a:rPr lang="en-AU" dirty="0"/>
              <a:t> skills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Perhaps most common in ecology and evolution</a:t>
            </a:r>
          </a:p>
          <a:p>
            <a:r>
              <a:rPr lang="en-AU" b="1" dirty="0"/>
              <a:t>ChatGPT says</a:t>
            </a:r>
            <a:r>
              <a:rPr lang="en-AU" dirty="0"/>
              <a:t>: R &gt; Python &gt; MATLAB &gt; Julia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8A727F-77FB-C3DF-6464-2D954DB711B3}"/>
              </a:ext>
            </a:extLst>
          </p:cNvPr>
          <p:cNvGrpSpPr/>
          <p:nvPr/>
        </p:nvGrpSpPr>
        <p:grpSpPr>
          <a:xfrm>
            <a:off x="109499" y="6011996"/>
            <a:ext cx="1942221" cy="369332"/>
            <a:chOff x="109499" y="6011996"/>
            <a:chExt cx="1942221" cy="369332"/>
          </a:xfrm>
        </p:grpSpPr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9BFD1DBA-2DC8-0DAE-E9EF-E383A4D90BA4}"/>
                </a:ext>
              </a:extLst>
            </p:cNvPr>
            <p:cNvSpPr/>
            <p:nvPr/>
          </p:nvSpPr>
          <p:spPr>
            <a:xfrm>
              <a:off x="628650" y="6021288"/>
              <a:ext cx="1423070" cy="360040"/>
            </a:xfrm>
            <a:prstGeom prst="frame">
              <a:avLst/>
            </a:prstGeom>
            <a:solidFill>
              <a:srgbClr val="F1B21F"/>
            </a:solidFill>
            <a:ln>
              <a:solidFill>
                <a:srgbClr val="F1B2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F2F6B4-AAAA-1318-37CE-218BB4FA0541}"/>
                </a:ext>
              </a:extLst>
            </p:cNvPr>
            <p:cNvSpPr txBox="1"/>
            <p:nvPr/>
          </p:nvSpPr>
          <p:spPr>
            <a:xfrm>
              <a:off x="109499" y="6011996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4%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E9223F-5386-34BB-F3EF-1EE91AD14D3E}"/>
              </a:ext>
            </a:extLst>
          </p:cNvPr>
          <p:cNvGrpSpPr/>
          <p:nvPr/>
        </p:nvGrpSpPr>
        <p:grpSpPr>
          <a:xfrm>
            <a:off x="4788514" y="2002464"/>
            <a:ext cx="3239870" cy="369332"/>
            <a:chOff x="4788514" y="2002464"/>
            <a:chExt cx="3239870" cy="369332"/>
          </a:xfrm>
        </p:grpSpPr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25B587B5-FD5F-A5E3-2CB4-8C1EC9833FED}"/>
                </a:ext>
              </a:extLst>
            </p:cNvPr>
            <p:cNvSpPr/>
            <p:nvPr/>
          </p:nvSpPr>
          <p:spPr>
            <a:xfrm>
              <a:off x="5364088" y="2033629"/>
              <a:ext cx="2664296" cy="307003"/>
            </a:xfrm>
            <a:prstGeom prst="frame">
              <a:avLst/>
            </a:prstGeom>
            <a:solidFill>
              <a:srgbClr val="F1B21F"/>
            </a:solidFill>
            <a:ln>
              <a:solidFill>
                <a:srgbClr val="F1B21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4AF88D-569F-0A29-A302-2C2D22EFE6C0}"/>
                </a:ext>
              </a:extLst>
            </p:cNvPr>
            <p:cNvSpPr txBox="1"/>
            <p:nvPr/>
          </p:nvSpPr>
          <p:spPr>
            <a:xfrm>
              <a:off x="4788514" y="200246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58%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44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bee&#10;&#10;Description automatically generated">
            <a:extLst>
              <a:ext uri="{FF2B5EF4-FFF2-40B4-BE49-F238E27FC236}">
                <a16:creationId xmlns:a16="http://schemas.microsoft.com/office/drawing/2014/main" id="{F3398E10-B7F0-F49C-8BCF-EC807A3E6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69" y="1852514"/>
            <a:ext cx="6731496" cy="4487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C485A9-4871-2852-737B-57A81172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 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34238-FCF7-9172-E8D0-4E2220F7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 language developed in 1976 (was commercial $)</a:t>
            </a:r>
          </a:p>
          <a:p>
            <a:r>
              <a:rPr lang="en-AU" dirty="0"/>
              <a:t>R released (FREE) in 1995 </a:t>
            </a:r>
          </a:p>
          <a:p>
            <a:pPr lvl="1"/>
            <a:r>
              <a:rPr lang="en-AU" dirty="0"/>
              <a:t>stable version in 2000</a:t>
            </a:r>
          </a:p>
          <a:p>
            <a:r>
              <a:rPr lang="en-AU" dirty="0"/>
              <a:t>RStudio released 2011</a:t>
            </a:r>
          </a:p>
          <a:p>
            <a:r>
              <a:rPr lang="en-AU" dirty="0"/>
              <a:t>What makes R powerful?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AU" dirty="0"/>
              <a:t>Open source and free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AU" dirty="0"/>
              <a:t>Developers (&gt;21,000 packages)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AU" dirty="0"/>
              <a:t>A huge amount of help and support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AU" dirty="0"/>
              <a:t>Runs on Mac, PC, Linux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AU" dirty="0"/>
              <a:t>Reproducible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046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bee&#10;&#10;Description automatically generated">
            <a:extLst>
              <a:ext uri="{FF2B5EF4-FFF2-40B4-BE49-F238E27FC236}">
                <a16:creationId xmlns:a16="http://schemas.microsoft.com/office/drawing/2014/main" id="{F568AEAD-9257-76DC-16AF-7B6DD9516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5" t="25706" r="15865" b="30398"/>
          <a:stretch/>
        </p:blipFill>
        <p:spPr>
          <a:xfrm>
            <a:off x="0" y="4077072"/>
            <a:ext cx="6405712" cy="2520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9DDDED-5A02-28C2-0E9B-38DE1301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 to base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54C8-63B0-8F99-F6E2-64F7633D5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Base R (and the default packages)</a:t>
            </a:r>
          </a:p>
          <a:p>
            <a:pPr lvl="1"/>
            <a:r>
              <a:rPr lang="en-AU" b="1" u="sng" dirty="0"/>
              <a:t>base</a:t>
            </a:r>
          </a:p>
          <a:p>
            <a:pPr lvl="1"/>
            <a:r>
              <a:rPr lang="en-AU" dirty="0"/>
              <a:t>compiler, datasets, </a:t>
            </a:r>
            <a:r>
              <a:rPr lang="en-AU" dirty="0" err="1"/>
              <a:t>grDevices</a:t>
            </a:r>
            <a:r>
              <a:rPr lang="en-AU" dirty="0"/>
              <a:t>, graphics, grid, methods, parallel, splines, </a:t>
            </a:r>
            <a:r>
              <a:rPr lang="en-AU" b="1" u="sng" dirty="0"/>
              <a:t>stats</a:t>
            </a:r>
            <a:r>
              <a:rPr lang="en-AU" dirty="0"/>
              <a:t>, stats4, </a:t>
            </a:r>
            <a:r>
              <a:rPr lang="en-AU" dirty="0" err="1"/>
              <a:t>tcltk</a:t>
            </a:r>
            <a:r>
              <a:rPr lang="en-AU" dirty="0"/>
              <a:t>, tools, translations, and utils</a:t>
            </a:r>
          </a:p>
          <a:p>
            <a:pPr lvl="1"/>
            <a:r>
              <a:rPr lang="en-AU" dirty="0"/>
              <a:t>This is what you get when you start R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69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D214-A3EE-192A-D951-A037E3392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 to CRAN+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3B4AA-E6BA-5E60-0512-466ECDA54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There’s more to be had!</a:t>
            </a:r>
          </a:p>
          <a:p>
            <a:r>
              <a:rPr lang="en-AU" dirty="0"/>
              <a:t>CRAN </a:t>
            </a:r>
          </a:p>
          <a:p>
            <a:pPr lvl="1"/>
            <a:r>
              <a:rPr lang="en-AU" dirty="0"/>
              <a:t>Has &gt;21,000 packages</a:t>
            </a:r>
          </a:p>
          <a:p>
            <a:pPr lvl="1"/>
            <a:r>
              <a:rPr lang="en-AU" dirty="0"/>
              <a:t>Run by volunteers</a:t>
            </a:r>
          </a:p>
          <a:p>
            <a:pPr lvl="1"/>
            <a:r>
              <a:rPr lang="en-AU" dirty="0"/>
              <a:t>Very strict upload policies — </a:t>
            </a:r>
            <a:r>
              <a:rPr lang="en-AU" b="1" dirty="0"/>
              <a:t>Tell me why</a:t>
            </a:r>
          </a:p>
          <a:p>
            <a:r>
              <a:rPr lang="en-AU" dirty="0"/>
              <a:t>Bioconductor</a:t>
            </a:r>
          </a:p>
          <a:p>
            <a:pPr lvl="1"/>
            <a:r>
              <a:rPr lang="en-AU" dirty="0"/>
              <a:t>Especially for </a:t>
            </a:r>
            <a:r>
              <a:rPr lang="en-AU" b="1" dirty="0"/>
              <a:t>GENETICS </a:t>
            </a:r>
            <a:r>
              <a:rPr lang="en-AU" dirty="0"/>
              <a:t>R packages</a:t>
            </a:r>
          </a:p>
          <a:p>
            <a:pPr lvl="1"/>
            <a:r>
              <a:rPr lang="en-AU" dirty="0"/>
              <a:t>3,700 packages</a:t>
            </a:r>
          </a:p>
          <a:p>
            <a:r>
              <a:rPr lang="en-AU" dirty="0"/>
              <a:t>GitHub</a:t>
            </a:r>
          </a:p>
          <a:p>
            <a:pPr lvl="1"/>
            <a:r>
              <a:rPr lang="en-AU" dirty="0"/>
              <a:t>Wild west</a:t>
            </a:r>
          </a:p>
          <a:p>
            <a:pPr lvl="1"/>
            <a:r>
              <a:rPr lang="en-AU" dirty="0"/>
              <a:t>??? Packages</a:t>
            </a:r>
          </a:p>
          <a:p>
            <a:pPr lvl="1"/>
            <a:r>
              <a:rPr lang="en-AU" dirty="0"/>
              <a:t>Great tool</a:t>
            </a:r>
          </a:p>
        </p:txBody>
      </p:sp>
      <p:pic>
        <p:nvPicPr>
          <p:cNvPr id="5" name="Picture 4" descr="A blue and grey logo&#10;&#10;Description automatically generated">
            <a:extLst>
              <a:ext uri="{FF2B5EF4-FFF2-40B4-BE49-F238E27FC236}">
                <a16:creationId xmlns:a16="http://schemas.microsoft.com/office/drawing/2014/main" id="{6EEDB009-E4EC-F5E7-402C-BF6328400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340768"/>
            <a:ext cx="1752600" cy="1409700"/>
          </a:xfrm>
          <a:prstGeom prst="rect">
            <a:avLst/>
          </a:prstGeom>
        </p:spPr>
      </p:pic>
      <p:pic>
        <p:nvPicPr>
          <p:cNvPr id="7" name="Picture 6" descr="A hexagon with a musical note and text&#10;&#10;Description automatically generated">
            <a:extLst>
              <a:ext uri="{FF2B5EF4-FFF2-40B4-BE49-F238E27FC236}">
                <a16:creationId xmlns:a16="http://schemas.microsoft.com/office/drawing/2014/main" id="{D46CA217-BB1A-DBAB-1F81-69E157CF7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373" y="2969097"/>
            <a:ext cx="2028751" cy="2276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679DFA-9EE4-977D-55D5-5CC471998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628" y="4640648"/>
            <a:ext cx="2028752" cy="20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3223-49EE-40C7-7E06-AE827D1B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base 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4A1FD-2FC3-9952-F4B5-D5E2D125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Comments — these are note read by R</a:t>
            </a:r>
          </a:p>
          <a:p>
            <a:pPr lvl="1"/>
            <a:r>
              <a:rPr lang="en-AU" b="1" i="1" dirty="0">
                <a:highlight>
                  <a:srgbClr val="FFFF00"/>
                </a:highlight>
              </a:rPr>
              <a:t>#</a:t>
            </a:r>
            <a:r>
              <a:rPr lang="en-AU" i="1" dirty="0"/>
              <a:t> text</a:t>
            </a:r>
          </a:p>
          <a:p>
            <a:r>
              <a:rPr lang="en-AU" dirty="0"/>
              <a:t>Assigning variables</a:t>
            </a:r>
          </a:p>
          <a:p>
            <a:pPr lvl="1"/>
            <a:r>
              <a:rPr lang="en-AU" dirty="0" err="1"/>
              <a:t>isNowThis</a:t>
            </a:r>
            <a:r>
              <a:rPr lang="en-AU" dirty="0"/>
              <a:t> </a:t>
            </a:r>
            <a:r>
              <a:rPr lang="en-AU" b="1" dirty="0">
                <a:highlight>
                  <a:srgbClr val="FFFF00"/>
                </a:highlight>
              </a:rPr>
              <a:t>&lt;-</a:t>
            </a:r>
            <a:r>
              <a:rPr lang="en-AU" dirty="0"/>
              <a:t> This</a:t>
            </a:r>
          </a:p>
          <a:p>
            <a:pPr lvl="1"/>
            <a:r>
              <a:rPr lang="en-AU" dirty="0" err="1"/>
              <a:t>isNowThis</a:t>
            </a:r>
            <a:r>
              <a:rPr lang="en-AU" b="1" dirty="0"/>
              <a:t> </a:t>
            </a:r>
            <a:r>
              <a:rPr lang="en-AU" b="1" dirty="0">
                <a:highlight>
                  <a:srgbClr val="FFFF00"/>
                </a:highlight>
              </a:rPr>
              <a:t>=</a:t>
            </a:r>
            <a:r>
              <a:rPr lang="en-AU" dirty="0"/>
              <a:t> This 	(usually only used in functions)</a:t>
            </a:r>
          </a:p>
          <a:p>
            <a:r>
              <a:rPr lang="en-AU" dirty="0"/>
              <a:t>Data types</a:t>
            </a:r>
          </a:p>
          <a:p>
            <a:pPr lvl="1"/>
            <a:r>
              <a:rPr lang="en-AU" dirty="0"/>
              <a:t>Numeric (</a:t>
            </a:r>
            <a:r>
              <a:rPr lang="en-AU" b="1" dirty="0"/>
              <a:t>1.23</a:t>
            </a:r>
            <a:r>
              <a:rPr lang="en-AU" dirty="0"/>
              <a:t> or </a:t>
            </a:r>
            <a:r>
              <a:rPr lang="en-AU" b="1" dirty="0"/>
              <a:t>9023.12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Logical (</a:t>
            </a:r>
            <a:r>
              <a:rPr lang="en-AU" b="1" dirty="0"/>
              <a:t>TRUE</a:t>
            </a:r>
            <a:r>
              <a:rPr lang="en-AU" dirty="0"/>
              <a:t> or </a:t>
            </a:r>
            <a:r>
              <a:rPr lang="en-AU" b="1" dirty="0"/>
              <a:t>FALSE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Character (</a:t>
            </a:r>
            <a:r>
              <a:rPr lang="en-AU" b="1" dirty="0"/>
              <a:t>“Sup nerds?”</a:t>
            </a:r>
            <a:r>
              <a:rPr lang="en-AU" dirty="0"/>
              <a:t>)</a:t>
            </a:r>
          </a:p>
          <a:p>
            <a:r>
              <a:rPr lang="en-AU" dirty="0"/>
              <a:t>Vectors (strings of data types)</a:t>
            </a:r>
          </a:p>
          <a:p>
            <a:pPr lvl="1"/>
            <a:r>
              <a:rPr lang="en-AU" dirty="0" err="1"/>
              <a:t>numericVector</a:t>
            </a:r>
            <a:r>
              <a:rPr lang="en-AU" dirty="0"/>
              <a:t> &lt;- </a:t>
            </a:r>
            <a:r>
              <a:rPr lang="en-AU" b="1" dirty="0"/>
              <a:t>c(1, 2, 3, 4, 5)</a:t>
            </a:r>
          </a:p>
          <a:p>
            <a:pPr lvl="1"/>
            <a:r>
              <a:rPr lang="en-AU" dirty="0" err="1"/>
              <a:t>logicalVector</a:t>
            </a:r>
            <a:r>
              <a:rPr lang="en-AU" dirty="0"/>
              <a:t> &lt;- </a:t>
            </a:r>
            <a:r>
              <a:rPr lang="en-AU" b="1" dirty="0"/>
              <a:t>c(TRUE, FALSE, FALSE)</a:t>
            </a:r>
          </a:p>
          <a:p>
            <a:pPr lvl="1"/>
            <a:r>
              <a:rPr lang="en-AU" dirty="0" err="1"/>
              <a:t>characterVector</a:t>
            </a:r>
            <a:r>
              <a:rPr lang="en-AU" dirty="0"/>
              <a:t> &lt;-</a:t>
            </a:r>
            <a:r>
              <a:rPr lang="en-AU" b="1" dirty="0"/>
              <a:t> c(“Sup”, “nerds”)</a:t>
            </a:r>
          </a:p>
        </p:txBody>
      </p:sp>
      <p:pic>
        <p:nvPicPr>
          <p:cNvPr id="4" name="Picture 3" descr="A blue and grey logo&#10;&#10;Description automatically generated">
            <a:extLst>
              <a:ext uri="{FF2B5EF4-FFF2-40B4-BE49-F238E27FC236}">
                <a16:creationId xmlns:a16="http://schemas.microsoft.com/office/drawing/2014/main" id="{CBABA37F-42FB-73F6-489B-A77CB7E32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268760"/>
            <a:ext cx="1752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3223-49EE-40C7-7E06-AE827D1B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base 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4A1FD-2FC3-9952-F4B5-D5E2D125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Lists</a:t>
            </a:r>
          </a:p>
          <a:p>
            <a:pPr lvl="1"/>
            <a:r>
              <a:rPr lang="en-AU" dirty="0" err="1"/>
              <a:t>myList</a:t>
            </a:r>
            <a:r>
              <a:rPr lang="en-AU" dirty="0"/>
              <a:t> &lt;- </a:t>
            </a:r>
            <a:r>
              <a:rPr lang="en-AU" b="1" dirty="0"/>
              <a:t>list( 	name = “James”,</a:t>
            </a:r>
            <a:br>
              <a:rPr lang="en-AU" b="1" dirty="0"/>
            </a:br>
            <a:r>
              <a:rPr lang="en-AU" b="1" dirty="0"/>
              <a:t>			topic = “BIOL365”,</a:t>
            </a:r>
            <a:br>
              <a:rPr lang="en-AU" b="1" dirty="0"/>
            </a:br>
            <a:r>
              <a:rPr lang="en-AU" b="1" dirty="0"/>
              <a:t>			Week = 2)</a:t>
            </a:r>
          </a:p>
          <a:p>
            <a:r>
              <a:rPr lang="en-AU" dirty="0"/>
              <a:t>Data frames</a:t>
            </a:r>
          </a:p>
          <a:p>
            <a:pPr lvl="1"/>
            <a:r>
              <a:rPr lang="en-AU" dirty="0" err="1"/>
              <a:t>myDataFrame</a:t>
            </a:r>
            <a:r>
              <a:rPr lang="en-AU" dirty="0"/>
              <a:t> &lt;- </a:t>
            </a:r>
            <a:r>
              <a:rPr lang="en-AU" b="1" dirty="0" err="1"/>
              <a:t>data.frame</a:t>
            </a:r>
            <a:r>
              <a:rPr lang="en-AU" b="1" dirty="0"/>
              <a:t>(	"column1" = c(1,2,3),</a:t>
            </a:r>
            <a:br>
              <a:rPr lang="en-AU" b="1" dirty="0"/>
            </a:br>
            <a:r>
              <a:rPr lang="en-AU" b="1" dirty="0"/>
              <a:t>					"column2" = c("a", "b", "c"))</a:t>
            </a:r>
          </a:p>
        </p:txBody>
      </p:sp>
      <p:pic>
        <p:nvPicPr>
          <p:cNvPr id="4" name="Picture 3" descr="A blue and grey logo&#10;&#10;Description automatically generated">
            <a:extLst>
              <a:ext uri="{FF2B5EF4-FFF2-40B4-BE49-F238E27FC236}">
                <a16:creationId xmlns:a16="http://schemas.microsoft.com/office/drawing/2014/main" id="{5424C5BA-0588-D749-5D8F-DC52964BA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268760"/>
            <a:ext cx="1752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2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3223-49EE-40C7-7E06-AE827D1B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base R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4A1FD-2FC3-9952-F4B5-D5E2D125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Extracting data</a:t>
            </a:r>
          </a:p>
          <a:p>
            <a:r>
              <a:rPr lang="en-AU" dirty="0"/>
              <a:t>We can take an element from a vector by position</a:t>
            </a:r>
          </a:p>
          <a:p>
            <a:pPr lvl="1"/>
            <a:r>
              <a:rPr lang="en-AU" dirty="0" err="1"/>
              <a:t>characterVector</a:t>
            </a:r>
            <a:r>
              <a:rPr lang="en-AU" dirty="0"/>
              <a:t> &lt;-</a:t>
            </a:r>
            <a:r>
              <a:rPr lang="en-AU" b="1" dirty="0"/>
              <a:t> </a:t>
            </a:r>
            <a:r>
              <a:rPr lang="en-AU" dirty="0"/>
              <a:t>c(“Sup”, “nerds”)</a:t>
            </a:r>
          </a:p>
          <a:p>
            <a:pPr lvl="1"/>
            <a:r>
              <a:rPr lang="en-AU" dirty="0" err="1"/>
              <a:t>characterVector</a:t>
            </a:r>
            <a:r>
              <a:rPr lang="en-AU" b="1" dirty="0">
                <a:highlight>
                  <a:srgbClr val="FFFF00"/>
                </a:highlight>
              </a:rPr>
              <a:t>[2]</a:t>
            </a:r>
            <a:r>
              <a:rPr lang="en-AU" b="1" dirty="0"/>
              <a:t> </a:t>
            </a:r>
            <a:r>
              <a:rPr lang="en-AU" dirty="0"/>
              <a:t>= “nerds”</a:t>
            </a:r>
          </a:p>
          <a:p>
            <a:r>
              <a:rPr lang="en-AU" dirty="0"/>
              <a:t>We can take an element from a data frame by position or name</a:t>
            </a:r>
          </a:p>
          <a:p>
            <a:pPr lvl="1"/>
            <a:r>
              <a:rPr lang="en-AU" dirty="0" err="1"/>
              <a:t>myDataFrame</a:t>
            </a:r>
            <a:r>
              <a:rPr lang="en-AU" dirty="0"/>
              <a:t> &lt;- </a:t>
            </a:r>
            <a:r>
              <a:rPr lang="en-AU" dirty="0" err="1"/>
              <a:t>data.frame</a:t>
            </a:r>
            <a:r>
              <a:rPr lang="en-AU" dirty="0"/>
              <a:t>(	"column1" = c(1,2,3),</a:t>
            </a:r>
            <a:br>
              <a:rPr lang="en-AU" dirty="0"/>
            </a:br>
            <a:r>
              <a:rPr lang="en-AU" dirty="0"/>
              <a:t>					"column2" = c("a", "b", "c"))</a:t>
            </a:r>
          </a:p>
          <a:p>
            <a:pPr lvl="1"/>
            <a:r>
              <a:rPr lang="en-AU" dirty="0"/>
              <a:t>By row 			</a:t>
            </a:r>
            <a:r>
              <a:rPr lang="en-AU" dirty="0" err="1"/>
              <a:t>myDataFrame</a:t>
            </a:r>
            <a:r>
              <a:rPr lang="en-AU" b="1" dirty="0">
                <a:highlight>
                  <a:srgbClr val="FFFF00"/>
                </a:highlight>
              </a:rPr>
              <a:t>[</a:t>
            </a:r>
            <a:r>
              <a:rPr lang="en-AU" dirty="0">
                <a:highlight>
                  <a:srgbClr val="FFFF00"/>
                </a:highlight>
              </a:rPr>
              <a:t>1,</a:t>
            </a:r>
            <a:r>
              <a:rPr lang="en-AU" b="1" dirty="0">
                <a:highlight>
                  <a:srgbClr val="FFFF00"/>
                </a:highlight>
              </a:rPr>
              <a:t>]</a:t>
            </a:r>
            <a:r>
              <a:rPr lang="en-AU" dirty="0"/>
              <a:t> = 	</a:t>
            </a:r>
            <a:r>
              <a:rPr lang="en-AU" b="1" dirty="0"/>
              <a:t>column1</a:t>
            </a:r>
            <a:r>
              <a:rPr lang="en-AU" dirty="0"/>
              <a:t> 	</a:t>
            </a:r>
            <a:r>
              <a:rPr lang="en-AU" b="1" dirty="0"/>
              <a:t>column2</a:t>
            </a:r>
            <a:br>
              <a:rPr lang="en-AU" dirty="0"/>
            </a:br>
            <a:r>
              <a:rPr lang="en-AU" dirty="0"/>
              <a:t>							1      		a</a:t>
            </a:r>
          </a:p>
          <a:p>
            <a:pPr lvl="1"/>
            <a:r>
              <a:rPr lang="en-AU" dirty="0"/>
              <a:t>By column 		</a:t>
            </a:r>
            <a:r>
              <a:rPr lang="en-AU" dirty="0" err="1"/>
              <a:t>myDataFrame</a:t>
            </a:r>
            <a:r>
              <a:rPr lang="en-AU" b="1" dirty="0">
                <a:highlight>
                  <a:srgbClr val="FFFF00"/>
                </a:highlight>
              </a:rPr>
              <a:t>[</a:t>
            </a:r>
            <a:r>
              <a:rPr lang="en-AU" dirty="0">
                <a:highlight>
                  <a:srgbClr val="FFFF00"/>
                </a:highlight>
              </a:rPr>
              <a:t>,1</a:t>
            </a:r>
            <a:r>
              <a:rPr lang="en-AU" b="1" dirty="0">
                <a:highlight>
                  <a:srgbClr val="FFFF00"/>
                </a:highlight>
              </a:rPr>
              <a:t>]</a:t>
            </a:r>
            <a:r>
              <a:rPr lang="en-AU" dirty="0"/>
              <a:t> = 1, 2, 3</a:t>
            </a:r>
          </a:p>
          <a:p>
            <a:pPr lvl="1"/>
            <a:r>
              <a:rPr lang="en-AU" dirty="0"/>
              <a:t>Or both 			</a:t>
            </a:r>
            <a:r>
              <a:rPr lang="en-AU" dirty="0" err="1"/>
              <a:t>myDataFrame</a:t>
            </a:r>
            <a:r>
              <a:rPr lang="en-AU" b="1" dirty="0">
                <a:highlight>
                  <a:srgbClr val="FFFF00"/>
                </a:highlight>
              </a:rPr>
              <a:t>[</a:t>
            </a:r>
            <a:r>
              <a:rPr lang="en-AU" dirty="0">
                <a:highlight>
                  <a:srgbClr val="FFFF00"/>
                </a:highlight>
              </a:rPr>
              <a:t>1,1</a:t>
            </a:r>
            <a:r>
              <a:rPr lang="en-AU" b="1" dirty="0">
                <a:highlight>
                  <a:srgbClr val="FFFF00"/>
                </a:highlight>
              </a:rPr>
              <a:t>]</a:t>
            </a:r>
            <a:r>
              <a:rPr lang="en-AU" dirty="0"/>
              <a:t> = 1</a:t>
            </a:r>
          </a:p>
          <a:p>
            <a:pPr lvl="1"/>
            <a:r>
              <a:rPr lang="en-AU" dirty="0"/>
              <a:t>By column name 	myDataFrame</a:t>
            </a:r>
            <a:r>
              <a:rPr lang="en-AU" b="1" dirty="0">
                <a:highlight>
                  <a:srgbClr val="FFFF00"/>
                </a:highlight>
              </a:rPr>
              <a:t>$</a:t>
            </a:r>
            <a:r>
              <a:rPr lang="en-AU" dirty="0"/>
              <a:t>column1 = 1, 2, 3</a:t>
            </a:r>
          </a:p>
        </p:txBody>
      </p:sp>
      <p:pic>
        <p:nvPicPr>
          <p:cNvPr id="4" name="Picture 3" descr="A blue and grey logo&#10;&#10;Description automatically generated">
            <a:extLst>
              <a:ext uri="{FF2B5EF4-FFF2-40B4-BE49-F238E27FC236}">
                <a16:creationId xmlns:a16="http://schemas.microsoft.com/office/drawing/2014/main" id="{5424C5BA-0588-D749-5D8F-DC52964BA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268760"/>
            <a:ext cx="1752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1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8D23-8110-D6BB-84CA-E828750D5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351679"/>
            <a:ext cx="4424082" cy="7398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4950" dirty="0">
                <a:solidFill>
                  <a:srgbClr val="9579B9"/>
                </a:solidFill>
              </a:rPr>
              <a:t>The </a:t>
            </a:r>
            <a:r>
              <a:rPr lang="en-AU" sz="4950" dirty="0" err="1">
                <a:solidFill>
                  <a:srgbClr val="9579B9"/>
                </a:solidFill>
              </a:rPr>
              <a:t>tidyverse</a:t>
            </a:r>
            <a:endParaRPr lang="en-AU" sz="4950" dirty="0">
              <a:solidFill>
                <a:srgbClr val="9579B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36F8EB-58F9-4365-C31A-6BE64BA8DA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43104" y="1833363"/>
            <a:ext cx="4200896" cy="41536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2186F-EC77-5316-D6D8-35EA86F5961E}"/>
              </a:ext>
            </a:extLst>
          </p:cNvPr>
          <p:cNvSpPr txBox="1"/>
          <p:nvPr/>
        </p:nvSpPr>
        <p:spPr>
          <a:xfrm>
            <a:off x="249382" y="4633603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B2C919-A5CA-FBC8-0D32-B81A12F5E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264" y="4072679"/>
            <a:ext cx="2096966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1777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hyloTemplate" id="{47EAE3C8-EEF7-B44B-AA90-67D3BA9F8622}" vid="{075996EB-0C29-FE42-AD65-7D372753E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6733</TotalTime>
  <Words>717</Words>
  <Application>Microsoft Macintosh PowerPoint</Application>
  <PresentationFormat>On-screen Show (4:3)</PresentationFormat>
  <Paragraphs>101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Lato</vt:lpstr>
      <vt:lpstr>1_Office Theme</vt:lpstr>
      <vt:lpstr>BIOL365: Marine and Terrestrial Ecology</vt:lpstr>
      <vt:lpstr>Intro to coding</vt:lpstr>
      <vt:lpstr>Intro to R</vt:lpstr>
      <vt:lpstr>Intro to base R</vt:lpstr>
      <vt:lpstr>Intro to CRAN+</vt:lpstr>
      <vt:lpstr>base R syntax</vt:lpstr>
      <vt:lpstr>base R syntax</vt:lpstr>
      <vt:lpstr>base R syntax</vt:lpstr>
      <vt:lpstr>PowerPoint Presentation</vt:lpstr>
      <vt:lpstr>A quick note</vt:lpstr>
      <vt:lpstr>Intro to the tidyverse</vt:lpstr>
      <vt:lpstr>Intro to the tidyverse</vt:lpstr>
      <vt:lpstr>Seminars </vt:lpstr>
    </vt:vector>
  </TitlesOfParts>
  <Company>University of Wollongong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pbyrne</dc:creator>
  <cp:lastModifiedBy>James B Dorey</cp:lastModifiedBy>
  <cp:revision>760</cp:revision>
  <dcterms:created xsi:type="dcterms:W3CDTF">2011-05-31T01:37:10Z</dcterms:created>
  <dcterms:modified xsi:type="dcterms:W3CDTF">2024-08-02T03:04:13Z</dcterms:modified>
</cp:coreProperties>
</file>