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87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8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AE8E-60BC-4A16-8CE2-474FAF232BEF}" type="datetimeFigureOut">
              <a:rPr lang="pt-PT" smtClean="0"/>
              <a:t>13/03/2017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2D3B-5B3D-4A4D-A136-89BDCF3F2A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109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AE8E-60BC-4A16-8CE2-474FAF232BEF}" type="datetimeFigureOut">
              <a:rPr lang="pt-PT" smtClean="0"/>
              <a:t>13/03/2017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2D3B-5B3D-4A4D-A136-89BDCF3F2A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393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AE8E-60BC-4A16-8CE2-474FAF232BEF}" type="datetimeFigureOut">
              <a:rPr lang="pt-PT" smtClean="0"/>
              <a:t>13/03/2017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2D3B-5B3D-4A4D-A136-89BDCF3F2A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604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AE8E-60BC-4A16-8CE2-474FAF232BEF}" type="datetimeFigureOut">
              <a:rPr lang="pt-PT" smtClean="0"/>
              <a:t>13/03/2017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2D3B-5B3D-4A4D-A136-89BDCF3F2A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53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AE8E-60BC-4A16-8CE2-474FAF232BEF}" type="datetimeFigureOut">
              <a:rPr lang="pt-PT" smtClean="0"/>
              <a:t>13/03/2017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2D3B-5B3D-4A4D-A136-89BDCF3F2A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771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AE8E-60BC-4A16-8CE2-474FAF232BEF}" type="datetimeFigureOut">
              <a:rPr lang="pt-PT" smtClean="0"/>
              <a:t>13/03/2017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2D3B-5B3D-4A4D-A136-89BDCF3F2A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62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AE8E-60BC-4A16-8CE2-474FAF232BEF}" type="datetimeFigureOut">
              <a:rPr lang="pt-PT" smtClean="0"/>
              <a:t>13/03/2017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2D3B-5B3D-4A4D-A136-89BDCF3F2A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303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AE8E-60BC-4A16-8CE2-474FAF232BEF}" type="datetimeFigureOut">
              <a:rPr lang="pt-PT" smtClean="0"/>
              <a:t>13/03/2017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2D3B-5B3D-4A4D-A136-89BDCF3F2A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84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AE8E-60BC-4A16-8CE2-474FAF232BEF}" type="datetimeFigureOut">
              <a:rPr lang="pt-PT" smtClean="0"/>
              <a:t>13/03/2017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2D3B-5B3D-4A4D-A136-89BDCF3F2A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346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AE8E-60BC-4A16-8CE2-474FAF232BEF}" type="datetimeFigureOut">
              <a:rPr lang="pt-PT" smtClean="0"/>
              <a:t>13/03/2017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2D3B-5B3D-4A4D-A136-89BDCF3F2A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21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AE8E-60BC-4A16-8CE2-474FAF232BEF}" type="datetimeFigureOut">
              <a:rPr lang="pt-PT" smtClean="0"/>
              <a:t>13/03/2017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2D3B-5B3D-4A4D-A136-89BDCF3F2A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404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AE8E-60BC-4A16-8CE2-474FAF232BEF}" type="datetimeFigureOut">
              <a:rPr lang="pt-PT" smtClean="0"/>
              <a:t>13/03/2017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2D3B-5B3D-4A4D-A136-89BDCF3F2A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18339" y="694807"/>
            <a:ext cx="9144000" cy="2167089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PT" sz="3200" b="1" dirty="0">
                <a:solidFill>
                  <a:srgbClr val="76923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Unidade Curricular de </a:t>
            </a:r>
            <a:endParaRPr kumimoji="0" lang="pt-PT" altLang="pt-PT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PT" sz="3200" b="1" dirty="0">
                <a:solidFill>
                  <a:srgbClr val="76923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Laboratórios de Informática IV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PT" altLang="pt-PT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Ano Letivo de 2016/2017</a:t>
            </a:r>
            <a:endParaRPr lang="pt-PT" sz="1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79672" y="1967247"/>
            <a:ext cx="5961185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Universidade do Minho</a:t>
            </a:r>
            <a:endParaRPr kumimoji="0" lang="pt-PT" altLang="pt-P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6A6A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Mestrado Integrado em Engenharia Informática</a:t>
            </a:r>
            <a:endParaRPr kumimoji="0" lang="pt-PT" altLang="pt-P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2000" b="1" i="0" u="none" strike="noStrike" cap="none" normalizeH="0" baseline="0" dirty="0">
              <a:ln>
                <a:noFill/>
              </a:ln>
              <a:solidFill>
                <a:srgbClr val="76923C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corReito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2427642" cy="121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0" y="4134336"/>
            <a:ext cx="12192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pt-PT" sz="1400" b="1" dirty="0"/>
          </a:p>
          <a:p>
            <a:pPr algn="ctr">
              <a:lnSpc>
                <a:spcPct val="150000"/>
              </a:lnSpc>
            </a:pPr>
            <a:r>
              <a:rPr lang="pt-PT" sz="1400" b="1" dirty="0"/>
              <a:t>Daniel Teixeira Militão - A74557</a:t>
            </a:r>
            <a:endParaRPr lang="pt-PT" sz="1400" dirty="0"/>
          </a:p>
          <a:p>
            <a:pPr algn="ctr">
              <a:lnSpc>
                <a:spcPct val="150000"/>
              </a:lnSpc>
            </a:pPr>
            <a:r>
              <a:rPr lang="pt-PT" sz="1400" b="1" dirty="0"/>
              <a:t>Hugo Alves Carvalho - A74219</a:t>
            </a:r>
            <a:endParaRPr lang="pt-PT" sz="1400" dirty="0"/>
          </a:p>
          <a:p>
            <a:pPr algn="ctr">
              <a:lnSpc>
                <a:spcPct val="150000"/>
              </a:lnSpc>
            </a:pPr>
            <a:r>
              <a:rPr lang="pt-PT" sz="1400" b="1" dirty="0"/>
              <a:t>João Ismael Barros Reis – A75372</a:t>
            </a:r>
            <a:endParaRPr lang="pt-PT" sz="1400" dirty="0"/>
          </a:p>
          <a:p>
            <a:pPr>
              <a:lnSpc>
                <a:spcPct val="150000"/>
              </a:lnSpc>
            </a:pPr>
            <a:r>
              <a:rPr lang="pt-PT" dirty="0"/>
              <a:t>	</a:t>
            </a:r>
          </a:p>
          <a:p>
            <a:pPr>
              <a:lnSpc>
                <a:spcPct val="150000"/>
              </a:lnSpc>
            </a:pPr>
            <a:r>
              <a:rPr lang="pt-PT" dirty="0"/>
              <a:t>	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3070411"/>
            <a:ext cx="12191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4000" b="1" i="1" dirty="0" err="1"/>
              <a:t>Eat</a:t>
            </a:r>
            <a:r>
              <a:rPr lang="pt-PT" sz="4000" b="1" i="1" dirty="0"/>
              <a:t> </a:t>
            </a:r>
            <a:r>
              <a:rPr lang="pt-PT" sz="4000" b="1" i="1" dirty="0" err="1"/>
              <a:t>Up</a:t>
            </a:r>
            <a:endParaRPr lang="pt-PT" sz="2000" dirty="0"/>
          </a:p>
          <a:p>
            <a:pPr>
              <a:lnSpc>
                <a:spcPct val="150000"/>
              </a:lnSpc>
            </a:pPr>
            <a:r>
              <a:rPr lang="pt-PT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255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Definição de um conjunto de medidas de sucesso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PT" dirty="0"/>
              <a:t>É fundamental que todas as etapas do projeto cumpram os prazos estipulados.</a:t>
            </a:r>
          </a:p>
          <a:p>
            <a:pPr lvl="1" algn="just"/>
            <a:r>
              <a:rPr lang="pt-PT" dirty="0"/>
              <a:t>Todos os requisitos identificados devem estar presentes na aplicação final implementada.</a:t>
            </a:r>
          </a:p>
          <a:p>
            <a:pPr lvl="1" algn="just"/>
            <a:r>
              <a:rPr lang="pt-PT" dirty="0"/>
              <a:t>No primeiro mês da aplicação, no mínimo:</a:t>
            </a:r>
          </a:p>
          <a:p>
            <a:pPr lvl="2" algn="just"/>
            <a:r>
              <a:rPr lang="pt-PT" dirty="0"/>
              <a:t>200 utilizadores</a:t>
            </a:r>
          </a:p>
          <a:p>
            <a:pPr lvl="2" algn="just"/>
            <a:r>
              <a:rPr lang="pt-PT" dirty="0"/>
              <a:t>10 restaurantes certificados no sistema</a:t>
            </a:r>
          </a:p>
          <a:p>
            <a:pPr lvl="2" algn="just"/>
            <a:r>
              <a:rPr lang="pt-PT" dirty="0"/>
              <a:t>10 comentários</a:t>
            </a:r>
          </a:p>
          <a:p>
            <a:pPr lvl="2" algn="just"/>
            <a:r>
              <a:rPr lang="pt-PT" dirty="0"/>
              <a:t>10 partilhas em redes sociais</a:t>
            </a:r>
          </a:p>
          <a:p>
            <a:pPr lvl="1" algn="just"/>
            <a:r>
              <a:rPr lang="pt-PT" dirty="0"/>
              <a:t>É essencial que os números apresentados para o primeiro mês sejam superados nos meses seguintes.</a:t>
            </a:r>
          </a:p>
          <a:p>
            <a:pPr marL="457200" lvl="1" indent="0" algn="just">
              <a:buNone/>
            </a:pPr>
            <a:endParaRPr lang="pt-PT" dirty="0"/>
          </a:p>
          <a:p>
            <a:pPr lvl="1"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660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Plano de Desenvolvimento</a:t>
            </a:r>
            <a:endParaRPr lang="pt-PT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035" y="1280632"/>
            <a:ext cx="10157962" cy="55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4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18339" y="694807"/>
            <a:ext cx="9144000" cy="2167089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PT" sz="3200" b="1" dirty="0">
                <a:solidFill>
                  <a:srgbClr val="76923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Unidade Curricular de </a:t>
            </a:r>
            <a:endParaRPr kumimoji="0" lang="pt-PT" altLang="pt-PT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PT" sz="3200" b="1" dirty="0">
                <a:solidFill>
                  <a:srgbClr val="76923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Laboratórios de Informática IV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PT" altLang="pt-PT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Ano Letivo de 2016/2017</a:t>
            </a:r>
            <a:endParaRPr lang="pt-PT" sz="1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79672" y="1967247"/>
            <a:ext cx="5961185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Universidade do Minho</a:t>
            </a:r>
            <a:endParaRPr kumimoji="0" lang="pt-PT" altLang="pt-P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6A6A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Mestrado Integrado em Engenharia Informática</a:t>
            </a:r>
            <a:endParaRPr kumimoji="0" lang="pt-PT" altLang="pt-P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pt-PT" altLang="pt-P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2000" b="1" i="0" u="none" strike="noStrike" cap="none" normalizeH="0" baseline="0" dirty="0">
              <a:ln>
                <a:noFill/>
              </a:ln>
              <a:solidFill>
                <a:srgbClr val="76923C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corReito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2427642" cy="121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0" y="4134336"/>
            <a:ext cx="12192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pt-PT" sz="1400" b="1" dirty="0"/>
          </a:p>
          <a:p>
            <a:pPr algn="ctr">
              <a:lnSpc>
                <a:spcPct val="150000"/>
              </a:lnSpc>
            </a:pPr>
            <a:r>
              <a:rPr lang="pt-PT" sz="1400" b="1" dirty="0"/>
              <a:t>Daniel Teixeira Militão - A74557</a:t>
            </a:r>
            <a:endParaRPr lang="pt-PT" sz="1400" dirty="0"/>
          </a:p>
          <a:p>
            <a:pPr algn="ctr">
              <a:lnSpc>
                <a:spcPct val="150000"/>
              </a:lnSpc>
            </a:pPr>
            <a:r>
              <a:rPr lang="pt-PT" sz="1400" b="1" dirty="0"/>
              <a:t>Hugo Alves Carvalho - A74219</a:t>
            </a:r>
            <a:endParaRPr lang="pt-PT" sz="1400" dirty="0"/>
          </a:p>
          <a:p>
            <a:pPr algn="ctr">
              <a:lnSpc>
                <a:spcPct val="150000"/>
              </a:lnSpc>
            </a:pPr>
            <a:r>
              <a:rPr lang="pt-PT" sz="1400" b="1" dirty="0"/>
              <a:t>João Ismael Barros Reis – A75372</a:t>
            </a:r>
            <a:endParaRPr lang="pt-PT" sz="1400" dirty="0"/>
          </a:p>
          <a:p>
            <a:pPr>
              <a:lnSpc>
                <a:spcPct val="150000"/>
              </a:lnSpc>
            </a:pPr>
            <a:r>
              <a:rPr lang="pt-PT" dirty="0"/>
              <a:t>	</a:t>
            </a:r>
          </a:p>
          <a:p>
            <a:pPr>
              <a:lnSpc>
                <a:spcPct val="150000"/>
              </a:lnSpc>
            </a:pPr>
            <a:r>
              <a:rPr lang="pt-PT" dirty="0"/>
              <a:t>	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3070411"/>
            <a:ext cx="12191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4000" b="1" i="1" dirty="0" err="1"/>
              <a:t>Eat</a:t>
            </a:r>
            <a:r>
              <a:rPr lang="pt-PT" sz="4000" b="1" i="1" dirty="0"/>
              <a:t> </a:t>
            </a:r>
            <a:r>
              <a:rPr lang="pt-PT" sz="4000" b="1" i="1" dirty="0" err="1"/>
              <a:t>Up</a:t>
            </a:r>
            <a:endParaRPr lang="pt-PT" sz="2000" dirty="0"/>
          </a:p>
          <a:p>
            <a:pPr>
              <a:lnSpc>
                <a:spcPct val="150000"/>
              </a:lnSpc>
            </a:pPr>
            <a:r>
              <a:rPr lang="pt-PT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706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Contextualização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Número elevado de pessoas que regularmente necessitam de procurar, num determinado local, restaurantes para poderem almoçar ou jantar de acordo com os seus gostos pessoais.</a:t>
            </a:r>
          </a:p>
          <a:p>
            <a:pPr algn="just"/>
            <a:r>
              <a:rPr lang="pt-PT" i="1" dirty="0"/>
              <a:t>Eat Up: </a:t>
            </a:r>
            <a:r>
              <a:rPr lang="pt-PT" dirty="0"/>
              <a:t>Aplicação móvel de recomendação e localização de restaurantes.</a:t>
            </a:r>
          </a:p>
          <a:p>
            <a:pPr algn="just"/>
            <a:r>
              <a:rPr lang="pt-PT" dirty="0"/>
              <a:t>Projeto enquadrado em Portugal:</a:t>
            </a:r>
          </a:p>
          <a:p>
            <a:pPr lvl="1" algn="just"/>
            <a:r>
              <a:rPr lang="pt-PT" dirty="0"/>
              <a:t>Local onde nos encontramos – facilita o nosso horizonte de conhecimentos;</a:t>
            </a:r>
          </a:p>
          <a:p>
            <a:pPr lvl="1" algn="just"/>
            <a:r>
              <a:rPr lang="pt-PT" dirty="0"/>
              <a:t>Mercado pouco desenvolvido do ponto de vista das ementas e preços dos restaurantes;</a:t>
            </a:r>
          </a:p>
          <a:p>
            <a:pPr lvl="1" algn="just"/>
            <a:r>
              <a:rPr lang="pt-PT" dirty="0"/>
              <a:t>Excelente ponto turístico;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265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Caso de Estudo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projeto a ser desenvolvido divide-se em duas interfaces de utilização – uma para utilizadores e outra para proprietários de negócio – em distintos tipos de plataforma</a:t>
            </a:r>
          </a:p>
          <a:p>
            <a:r>
              <a:rPr lang="pt-BR" dirty="0"/>
              <a:t>Na interface de utilizador, será criada uma aplicação móvel</a:t>
            </a:r>
          </a:p>
          <a:p>
            <a:r>
              <a:rPr lang="pt-BR" dirty="0"/>
              <a:t>Todas as características relativas a restaurante são obtidas de uma base de dados online</a:t>
            </a:r>
          </a:p>
          <a:p>
            <a:r>
              <a:rPr lang="pt-BR" dirty="0"/>
              <a:t>Essa base de dados será sustentada por proprietários de negócio numa página online exclusiva para a propósito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659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Motivação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Dificuldades na pesquisa de restaurantes que satisfaçam, em tempo real, os gostos pessoais do utilizador.</a:t>
            </a:r>
          </a:p>
          <a:p>
            <a:r>
              <a:rPr lang="pt-PT" dirty="0"/>
              <a:t>Falta de informação sobre as ementas e preços existentes nos restaurantes em Portugal.</a:t>
            </a:r>
          </a:p>
          <a:p>
            <a:r>
              <a:rPr lang="pt-PT" dirty="0"/>
              <a:t>Desperdício de tempo por parte do utilizador.</a:t>
            </a:r>
          </a:p>
          <a:p>
            <a:r>
              <a:rPr lang="pt-PT" dirty="0"/>
              <a:t>Informação falsa.</a:t>
            </a:r>
          </a:p>
          <a:p>
            <a:r>
              <a:rPr lang="pt-PT" dirty="0"/>
              <a:t>Dificuldade por parte dos restaurantes em partilhar as suas ementas e preços e obterem </a:t>
            </a:r>
            <a:r>
              <a:rPr lang="pt-PT" i="1" dirty="0"/>
              <a:t>feedback</a:t>
            </a:r>
            <a:r>
              <a:rPr lang="pt-PT" dirty="0"/>
              <a:t> dos consumidores.</a:t>
            </a:r>
          </a:p>
          <a:p>
            <a:pPr lvl="1"/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105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Objetivos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PT" dirty="0"/>
              <a:t>Disponibilizar uma interface intuitiva e de fácil utilização que simplifique o processo de pesquisa de restaurantes.</a:t>
            </a:r>
          </a:p>
          <a:p>
            <a:pPr algn="just"/>
            <a:r>
              <a:rPr lang="pt-PT" dirty="0"/>
              <a:t>Pesquisar um restaurante através de texto ou de voz, indicando as suas preferências pessoais.</a:t>
            </a:r>
          </a:p>
          <a:p>
            <a:pPr algn="just"/>
            <a:r>
              <a:rPr lang="pt-PT" dirty="0"/>
              <a:t>Localização geográfica.</a:t>
            </a:r>
          </a:p>
          <a:p>
            <a:pPr algn="just"/>
            <a:r>
              <a:rPr lang="pt-PT" dirty="0"/>
              <a:t>Possibilidade de um utilizador avaliar, comentar e reportar um determinado restaurante – tornando assim a informação mais verídica.</a:t>
            </a:r>
          </a:p>
          <a:p>
            <a:pPr algn="just"/>
            <a:r>
              <a:rPr lang="pt-PT" dirty="0"/>
              <a:t>Fornecer uma lista ordenada de acordo com o índice de avaliação de cada restaurante. </a:t>
            </a:r>
          </a:p>
          <a:p>
            <a:pPr algn="just"/>
            <a:r>
              <a:rPr lang="pt-PT" dirty="0"/>
              <a:t>Partilhar a experiência gastronómica em redes sociais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729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Justificação do Sistema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Na maioria das aplicações disponíveis em Portugal apenas é possível localizar restaurantes, não existindo qualquer indicação das ementas e dos preços que estes disponibilizam.</a:t>
            </a:r>
          </a:p>
          <a:p>
            <a:pPr algn="just"/>
            <a:r>
              <a:rPr lang="pt-PT" dirty="0"/>
              <a:t> Lista ordenada de acordo com as avaliações dos utilizadores.</a:t>
            </a:r>
          </a:p>
          <a:p>
            <a:pPr algn="just"/>
            <a:r>
              <a:rPr lang="pt-PT" dirty="0"/>
              <a:t>A possibilidade de procurar um restaurante através de texto e sobretudo por voz, é algo incomum nos nossos competidores.</a:t>
            </a:r>
          </a:p>
          <a:p>
            <a:pPr algn="just"/>
            <a:r>
              <a:rPr lang="pt-PT" dirty="0"/>
              <a:t>Possibilidade de qualquer restaurante divulgar as suas ementas e preços, bem como a sua localização e opinião dos seus clientes.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540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Estabelecimento da identidade do projeto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u="sng" dirty="0"/>
              <a:t>Nome:</a:t>
            </a:r>
            <a:r>
              <a:rPr lang="pt-BR" dirty="0"/>
              <a:t> “Eat Up”</a:t>
            </a:r>
          </a:p>
          <a:p>
            <a:pPr algn="just"/>
            <a:r>
              <a:rPr lang="pt-BR" u="sng" dirty="0"/>
              <a:t>Categoria:</a:t>
            </a:r>
            <a:r>
              <a:rPr lang="pt-BR" dirty="0"/>
              <a:t> “Alimentação e bebida”</a:t>
            </a:r>
          </a:p>
          <a:p>
            <a:pPr algn="just"/>
            <a:r>
              <a:rPr lang="pt-BR" u="sng" dirty="0"/>
              <a:t>Descrição:</a:t>
            </a:r>
            <a:r>
              <a:rPr lang="pt-BR" dirty="0"/>
              <a:t> A </a:t>
            </a:r>
            <a:r>
              <a:rPr lang="pt-BR" i="1" dirty="0"/>
              <a:t>Eat Up </a:t>
            </a:r>
            <a:r>
              <a:rPr lang="pt-BR" dirty="0"/>
              <a:t>é uma aplicação que o vai ajudar quando a fome começar a apertar; apenas utilize o seu smartphone, diga o que deseja comer e rapidamente lhe será dito onde e como chegar a um local indicado de acordo com as suas preferências. Não volte a aventurar-se no desconhecido sem saber o que lhe está à espera: o nosso sistema de avaliação permite também consultar a opinião do público geral de um determinado lugar.</a:t>
            </a:r>
          </a:p>
          <a:p>
            <a:pPr lvl="1" algn="just"/>
            <a:r>
              <a:rPr lang="pt-BR" dirty="0"/>
              <a:t>Características:</a:t>
            </a:r>
          </a:p>
          <a:p>
            <a:pPr lvl="2" algn="just"/>
            <a:r>
              <a:rPr lang="pt-BR" dirty="0"/>
              <a:t>Reconhecimento de texto e voz;</a:t>
            </a:r>
          </a:p>
          <a:p>
            <a:pPr lvl="2" algn="just"/>
            <a:r>
              <a:rPr lang="pt-BR" dirty="0"/>
              <a:t>Mapeamento de diversos restaurantes;</a:t>
            </a:r>
          </a:p>
          <a:p>
            <a:pPr lvl="2" algn="just"/>
            <a:r>
              <a:rPr lang="pt-BR" dirty="0"/>
              <a:t>Navegação GPS;</a:t>
            </a:r>
          </a:p>
          <a:p>
            <a:pPr lvl="2" algn="just"/>
            <a:r>
              <a:rPr lang="pt-BR" dirty="0"/>
              <a:t>Avaliações dos restaurantes;</a:t>
            </a:r>
          </a:p>
          <a:p>
            <a:pPr lvl="2" algn="just"/>
            <a:r>
              <a:rPr lang="pt-BR" dirty="0"/>
              <a:t>Partilhas em redes sociais;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395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Identificação dos recursos necessários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Informação inicial recolhida através </a:t>
            </a:r>
            <a:r>
              <a:rPr lang="pt-PT" i="1" dirty="0" err="1"/>
              <a:t>Yelp</a:t>
            </a:r>
            <a:r>
              <a:rPr lang="pt-PT" dirty="0"/>
              <a:t>, </a:t>
            </a:r>
            <a:r>
              <a:rPr lang="pt-PT" i="1" dirty="0" err="1"/>
              <a:t>TripAdvisor</a:t>
            </a:r>
            <a:r>
              <a:rPr lang="pt-PT" dirty="0"/>
              <a:t> e </a:t>
            </a:r>
            <a:r>
              <a:rPr lang="pt-PT" i="1" dirty="0" err="1"/>
              <a:t>Foursquare</a:t>
            </a:r>
            <a:r>
              <a:rPr lang="pt-PT" dirty="0"/>
              <a:t>;</a:t>
            </a:r>
          </a:p>
          <a:p>
            <a:r>
              <a:rPr lang="pt-PT" dirty="0"/>
              <a:t>Formar parcerias com principais restaurantes dos principais cidades do país – Braga, Porto e Lisboa;</a:t>
            </a:r>
          </a:p>
          <a:p>
            <a:r>
              <a:rPr lang="pt-PT" dirty="0"/>
              <a:t>Utilizadores utilizarão a aplicação para procurar, avaliar, partilhar e reportar restaurantes;</a:t>
            </a:r>
          </a:p>
          <a:p>
            <a:r>
              <a:rPr lang="pt-PT" dirty="0"/>
              <a:t>Proprietários de restaurantes utilizarão página web para adicionar restaurante e criar/editar as respetivas ementas</a:t>
            </a:r>
          </a:p>
          <a:p>
            <a:r>
              <a:rPr lang="pt-PT" dirty="0"/>
              <a:t>Diverso software de trabalho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176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Maqueta do Sistema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838201" y="1825625"/>
            <a:ext cx="4228750" cy="4351338"/>
          </a:xfrm>
        </p:spPr>
        <p:txBody>
          <a:bodyPr/>
          <a:lstStyle/>
          <a:p>
            <a:pPr algn="just"/>
            <a:r>
              <a:rPr lang="pt-PT" dirty="0"/>
              <a:t>Existem três camadas – de dados, de negócio e de utilizador;</a:t>
            </a:r>
          </a:p>
          <a:p>
            <a:pPr algn="just"/>
            <a:r>
              <a:rPr lang="pt-PT" dirty="0"/>
              <a:t>Poder-se à trabalhar de maneira independente nas diferentes camadas;</a:t>
            </a:r>
          </a:p>
          <a:p>
            <a:pPr algn="just"/>
            <a:r>
              <a:rPr lang="pt-PT" dirty="0"/>
              <a:t>Interfaces efetuam pedidos ao servidor, que por sua vez poderá aceder à base de dados.</a:t>
            </a:r>
          </a:p>
          <a:p>
            <a:pPr algn="just"/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816" y="820029"/>
            <a:ext cx="6051833" cy="521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0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752</Words>
  <Application>Microsoft Office PowerPoint</Application>
  <PresentationFormat>Ecrã Panorâmico</PresentationFormat>
  <Paragraphs>121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Contextualização</vt:lpstr>
      <vt:lpstr>Caso de Estudo</vt:lpstr>
      <vt:lpstr>Motivação</vt:lpstr>
      <vt:lpstr>Objetivos</vt:lpstr>
      <vt:lpstr>Justificação do Sistema</vt:lpstr>
      <vt:lpstr>Estabelecimento da identidade do projeto</vt:lpstr>
      <vt:lpstr>Identificação dos recursos necessários</vt:lpstr>
      <vt:lpstr>Maqueta do Sistema</vt:lpstr>
      <vt:lpstr>Definição de um conjunto de medidas de sucesso</vt:lpstr>
      <vt:lpstr>Plano de Desenvolvimento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Rodrigues</dc:creator>
  <cp:lastModifiedBy>Hugo Carvalho</cp:lastModifiedBy>
  <cp:revision>33</cp:revision>
  <dcterms:created xsi:type="dcterms:W3CDTF">2017-01-23T21:32:53Z</dcterms:created>
  <dcterms:modified xsi:type="dcterms:W3CDTF">2017-03-13T12:29:27Z</dcterms:modified>
</cp:coreProperties>
</file>