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71" r:id="rId6"/>
    <p:sldId id="272" r:id="rId7"/>
    <p:sldId id="273" r:id="rId8"/>
    <p:sldId id="274" r:id="rId9"/>
    <p:sldId id="275" r:id="rId10"/>
    <p:sldId id="276" r:id="rId11"/>
    <p:sldId id="277" r:id="rId12"/>
    <p:sldId id="278" r:id="rId13"/>
    <p:sldId id="279" r:id="rId14"/>
    <p:sldId id="280" r:id="rId15"/>
    <p:sldId id="281" r:id="rId16"/>
    <p:sldId id="282" r:id="rId17"/>
    <p:sldId id="263" r:id="rId18"/>
    <p:sldId id="264" r:id="rId19"/>
    <p:sldId id="260" r:id="rId20"/>
    <p:sldId id="265" r:id="rId21"/>
    <p:sldId id="266" r:id="rId22"/>
    <p:sldId id="267" r:id="rId23"/>
    <p:sldId id="268" r:id="rId24"/>
    <p:sldId id="269" r:id="rId25"/>
    <p:sldId id="270" r:id="rId26"/>
    <p:sldId id="261" r:id="rId27"/>
    <p:sldId id="26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81" d="100"/>
          <a:sy n="81" d="100"/>
        </p:scale>
        <p:origin x="60"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28EC63-1CFD-484E-905C-C860E647BF51}"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2671843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28EC63-1CFD-484E-905C-C860E647BF51}"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247676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28EC63-1CFD-484E-905C-C860E647BF51}"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733394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928EC63-1CFD-484E-905C-C860E647BF51}"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3844483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928EC63-1CFD-484E-905C-C860E647BF51}"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196151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28EC63-1CFD-484E-905C-C860E647BF51}"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589414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28EC63-1CFD-484E-905C-C860E647BF51}"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2674595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8EC63-1CFD-484E-905C-C860E647BF51}"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938478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8EC63-1CFD-484E-905C-C860E647BF51}"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113899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8EC63-1CFD-484E-905C-C860E647BF51}"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297716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28EC63-1CFD-484E-905C-C860E647BF51}"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63067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28EC63-1CFD-484E-905C-C860E647BF51}"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374171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28EC63-1CFD-484E-905C-C860E647BF51}" type="datetimeFigureOut">
              <a:rPr lang="en-US" smtClean="0"/>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206719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28EC63-1CFD-484E-905C-C860E647BF51}"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62068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8EC63-1CFD-484E-905C-C860E647BF51}" type="datetimeFigureOut">
              <a:rPr lang="en-US" smtClean="0"/>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270839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28EC63-1CFD-484E-905C-C860E647BF51}"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3661294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928EC63-1CFD-484E-905C-C860E647BF51}" type="datetimeFigureOut">
              <a:rPr lang="en-US" smtClean="0"/>
              <a:t>10/28/2021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AD59E1FE-7011-4DE1-B5FC-80E0A54E177C}" type="slidenum">
              <a:rPr lang="en-US" smtClean="0"/>
              <a:t>‹#›</a:t>
            </a:fld>
            <a:endParaRPr lang="en-US"/>
          </a:p>
        </p:txBody>
      </p:sp>
    </p:spTree>
    <p:extLst>
      <p:ext uri="{BB962C8B-B14F-4D97-AF65-F5344CB8AC3E}">
        <p14:creationId xmlns:p14="http://schemas.microsoft.com/office/powerpoint/2010/main" val="269218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928EC63-1CFD-484E-905C-C860E647BF51}" type="datetimeFigureOut">
              <a:rPr lang="en-US" smtClean="0"/>
              <a:t>10/28/2021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D59E1FE-7011-4DE1-B5FC-80E0A54E177C}" type="slidenum">
              <a:rPr lang="en-US" smtClean="0"/>
              <a:t>‹#›</a:t>
            </a:fld>
            <a:endParaRPr lang="en-US"/>
          </a:p>
        </p:txBody>
      </p:sp>
    </p:spTree>
    <p:extLst>
      <p:ext uri="{BB962C8B-B14F-4D97-AF65-F5344CB8AC3E}">
        <p14:creationId xmlns:p14="http://schemas.microsoft.com/office/powerpoint/2010/main" val="1973264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E046-1042-4C2F-84EC-E3F3DB503C50}"/>
              </a:ext>
            </a:extLst>
          </p:cNvPr>
          <p:cNvSpPr>
            <a:spLocks noGrp="1"/>
          </p:cNvSpPr>
          <p:nvPr>
            <p:ph type="ctrTitle"/>
          </p:nvPr>
        </p:nvSpPr>
        <p:spPr/>
        <p:txBody>
          <a:bodyPr>
            <a:normAutofit/>
          </a:bodyPr>
          <a:lstStyle/>
          <a:p>
            <a:r>
              <a:rPr lang="en-US" dirty="0"/>
              <a:t>Stock Portfolio selection by interest</a:t>
            </a:r>
          </a:p>
        </p:txBody>
      </p:sp>
      <p:sp>
        <p:nvSpPr>
          <p:cNvPr id="3" name="Subtitle 2">
            <a:extLst>
              <a:ext uri="{FF2B5EF4-FFF2-40B4-BE49-F238E27FC236}">
                <a16:creationId xmlns:a16="http://schemas.microsoft.com/office/drawing/2014/main" id="{DD12CAAD-B05F-483D-A22C-DFD254F09DEC}"/>
              </a:ext>
            </a:extLst>
          </p:cNvPr>
          <p:cNvSpPr>
            <a:spLocks noGrp="1"/>
          </p:cNvSpPr>
          <p:nvPr>
            <p:ph type="subTitle" idx="1"/>
          </p:nvPr>
        </p:nvSpPr>
        <p:spPr/>
        <p:txBody>
          <a:bodyPr/>
          <a:lstStyle/>
          <a:p>
            <a:r>
              <a:rPr lang="en-US" dirty="0"/>
              <a:t>By: Cory Graciano, Jaime Barragan, Morgan Williams</a:t>
            </a:r>
          </a:p>
        </p:txBody>
      </p:sp>
    </p:spTree>
    <p:extLst>
      <p:ext uri="{BB962C8B-B14F-4D97-AF65-F5344CB8AC3E}">
        <p14:creationId xmlns:p14="http://schemas.microsoft.com/office/powerpoint/2010/main" val="2841634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04DB-C2DC-4A75-BE53-83A3C2C99561}"/>
              </a:ext>
            </a:extLst>
          </p:cNvPr>
          <p:cNvSpPr>
            <a:spLocks noGrp="1"/>
          </p:cNvSpPr>
          <p:nvPr>
            <p:ph type="title"/>
          </p:nvPr>
        </p:nvSpPr>
        <p:spPr>
          <a:xfrm>
            <a:off x="1143000" y="609599"/>
            <a:ext cx="6132446" cy="2009775"/>
          </a:xfrm>
        </p:spPr>
        <p:txBody>
          <a:bodyPr>
            <a:normAutofit/>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GAMING STOCKS </a:t>
            </a:r>
          </a:p>
        </p:txBody>
      </p:sp>
      <p:pic>
        <p:nvPicPr>
          <p:cNvPr id="5" name="Picture 5" descr="Chart, line chart, histogram&#10;&#10;Description automatically generated">
            <a:extLst>
              <a:ext uri="{FF2B5EF4-FFF2-40B4-BE49-F238E27FC236}">
                <a16:creationId xmlns:a16="http://schemas.microsoft.com/office/drawing/2014/main" id="{776665E3-F44D-447A-B55E-BA88F79D45EF}"/>
              </a:ext>
            </a:extLst>
          </p:cNvPr>
          <p:cNvPicPr>
            <a:picLocks noChangeAspect="1"/>
          </p:cNvPicPr>
          <p:nvPr/>
        </p:nvPicPr>
        <p:blipFill>
          <a:blip r:embed="rId2"/>
          <a:stretch>
            <a:fillRect/>
          </a:stretch>
        </p:blipFill>
        <p:spPr>
          <a:xfrm>
            <a:off x="7552042" y="779168"/>
            <a:ext cx="3416888" cy="1887830"/>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73289752-4CFB-4BA0-BFB4-C33E236A9866}"/>
              </a:ext>
            </a:extLst>
          </p:cNvPr>
          <p:cNvSpPr>
            <a:spLocks noGrp="1"/>
          </p:cNvSpPr>
          <p:nvPr>
            <p:ph idx="1"/>
          </p:nvPr>
        </p:nvSpPr>
        <p:spPr>
          <a:xfrm>
            <a:off x="1143000" y="2774425"/>
            <a:ext cx="6132446" cy="3288445"/>
          </a:xfrm>
        </p:spPr>
        <p:txBody>
          <a:bodyPr>
            <a:normAutofit/>
          </a:bodyPr>
          <a:lstStyle/>
          <a:p>
            <a:pPr marL="0" indent="0">
              <a:buNone/>
            </a:pPr>
            <a:r>
              <a:rPr lang="en-US">
                <a:effectLst>
                  <a:glow rad="38100">
                    <a:prstClr val="black">
                      <a:lumMod val="50000"/>
                      <a:lumOff val="50000"/>
                      <a:alpha val="20000"/>
                    </a:prstClr>
                  </a:glow>
                  <a:outerShdw blurRad="44450" dist="12700" dir="13860000" algn="tl" rotWithShape="0">
                    <a:srgbClr val="000000">
                      <a:alpha val="20000"/>
                    </a:srgbClr>
                  </a:outerShdw>
                </a:effectLst>
              </a:rPr>
              <a:t>ELECTRONIC ARTS</a:t>
            </a:r>
            <a:endParaRPr lang="en-US"/>
          </a:p>
          <a:p>
            <a:pPr marL="342900" indent="-342900">
              <a:spcBef>
                <a:spcPts val="0"/>
              </a:spcBef>
              <a:spcAft>
                <a:spcPts val="0"/>
              </a:spcAft>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Andrew p. Wilson</a:t>
            </a:r>
          </a:p>
          <a:p>
            <a:pPr marL="342900" indent="-342900">
              <a:spcBef>
                <a:spcPts val="0"/>
              </a:spcBef>
              <a:spcAft>
                <a:spcPts val="0"/>
              </a:spcAft>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 1982</a:t>
            </a:r>
          </a:p>
          <a:p>
            <a:pPr marL="342900" indent="-342900">
              <a:spcBef>
                <a:spcPts val="0"/>
              </a:spcBef>
              <a:spcAft>
                <a:spcPts val="0"/>
              </a:spcAft>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38.69B</a:t>
            </a:r>
          </a:p>
          <a:p>
            <a:pPr marL="342900" indent="-342900">
              <a:spcBef>
                <a:spcPts val="0"/>
              </a:spcBef>
              <a:spcAft>
                <a:spcPts val="0"/>
              </a:spcAft>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 Week Min – 116.83</a:t>
            </a:r>
          </a:p>
          <a:p>
            <a:pPr marL="342900" indent="-342900">
              <a:spcBef>
                <a:spcPts val="0"/>
              </a:spcBef>
              <a:spcAft>
                <a:spcPts val="0"/>
              </a:spcAft>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Week Max – 148.97</a:t>
            </a:r>
          </a:p>
          <a:p>
            <a:pPr marL="342900" indent="-342900">
              <a:spcBef>
                <a:spcPts val="0"/>
              </a:spcBef>
              <a:spcAft>
                <a:spcPts val="0"/>
              </a:spcAft>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ATVI, NTDOY</a:t>
            </a:r>
            <a:endParaRPr lang="en-US" dirty="0"/>
          </a:p>
          <a:p>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Picture 4" descr="Graphical user interface, application&#10;&#10;Description automatically generated">
            <a:extLst>
              <a:ext uri="{FF2B5EF4-FFF2-40B4-BE49-F238E27FC236}">
                <a16:creationId xmlns:a16="http://schemas.microsoft.com/office/drawing/2014/main" id="{E9CE2B85-8351-4E0D-8C13-9931253A3932}"/>
              </a:ext>
            </a:extLst>
          </p:cNvPr>
          <p:cNvPicPr>
            <a:picLocks noChangeAspect="1"/>
          </p:cNvPicPr>
          <p:nvPr/>
        </p:nvPicPr>
        <p:blipFill>
          <a:blip r:embed="rId3"/>
          <a:stretch>
            <a:fillRect/>
          </a:stretch>
        </p:blipFill>
        <p:spPr>
          <a:xfrm>
            <a:off x="8290469" y="2918297"/>
            <a:ext cx="1940033" cy="3039797"/>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5120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F114-FA6C-4AD4-914B-E151201F149B}"/>
              </a:ext>
            </a:extLst>
          </p:cNvPr>
          <p:cNvSpPr>
            <a:spLocks noGrp="1"/>
          </p:cNvSpPr>
          <p:nvPr>
            <p:ph type="title"/>
          </p:nvPr>
        </p:nvSpPr>
        <p:spPr>
          <a:xfrm>
            <a:off x="1143000" y="609599"/>
            <a:ext cx="6132446" cy="2009775"/>
          </a:xfrm>
        </p:spPr>
        <p:txBody>
          <a:bodyPr>
            <a:normAutofit/>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Gaming Stocks </a:t>
            </a:r>
          </a:p>
        </p:txBody>
      </p:sp>
      <p:pic>
        <p:nvPicPr>
          <p:cNvPr id="4" name="Picture 4" descr="Chart, histogram&#10;&#10;Description automatically generated">
            <a:extLst>
              <a:ext uri="{FF2B5EF4-FFF2-40B4-BE49-F238E27FC236}">
                <a16:creationId xmlns:a16="http://schemas.microsoft.com/office/drawing/2014/main" id="{63FA99E4-1323-42CC-9A77-4D51BBF741BC}"/>
              </a:ext>
            </a:extLst>
          </p:cNvPr>
          <p:cNvPicPr>
            <a:picLocks noChangeAspect="1"/>
          </p:cNvPicPr>
          <p:nvPr/>
        </p:nvPicPr>
        <p:blipFill>
          <a:blip r:embed="rId2"/>
          <a:stretch>
            <a:fillRect/>
          </a:stretch>
        </p:blipFill>
        <p:spPr>
          <a:xfrm>
            <a:off x="7552042" y="779168"/>
            <a:ext cx="3416888" cy="1887830"/>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D2E625A2-3ABD-489C-A063-61526AD95B07}"/>
              </a:ext>
            </a:extLst>
          </p:cNvPr>
          <p:cNvSpPr>
            <a:spLocks noGrp="1"/>
          </p:cNvSpPr>
          <p:nvPr>
            <p:ph idx="1"/>
          </p:nvPr>
        </p:nvSpPr>
        <p:spPr>
          <a:xfrm>
            <a:off x="1143000" y="2774425"/>
            <a:ext cx="6132446" cy="3288445"/>
          </a:xfrm>
        </p:spPr>
        <p:txBody>
          <a:bodyPr>
            <a:normAutofit/>
          </a:bodyPr>
          <a:lstStyle/>
          <a:p>
            <a:pPr marL="0" indent="0">
              <a:spcBef>
                <a:spcPts val="0"/>
              </a:spcBef>
              <a:buNone/>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RIOT BLOCKCHAIN</a:t>
            </a:r>
          </a:p>
          <a:p>
            <a:pPr marL="0" indent="0">
              <a:spcBef>
                <a:spcPts val="0"/>
              </a:spcBef>
              <a:buNone/>
            </a:pP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Jason Les</a:t>
            </a:r>
            <a:endParaRPr lang="en-US"/>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 2000</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2.51</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 Week Min – 3.11</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Week Max – 77.90</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MARA, BTBT</a:t>
            </a:r>
            <a:endParaRPr lang="en-US"/>
          </a:p>
        </p:txBody>
      </p:sp>
      <p:pic>
        <p:nvPicPr>
          <p:cNvPr id="5" name="Picture 5">
            <a:extLst>
              <a:ext uri="{FF2B5EF4-FFF2-40B4-BE49-F238E27FC236}">
                <a16:creationId xmlns:a16="http://schemas.microsoft.com/office/drawing/2014/main" id="{4C8E8BC3-BDE3-4F71-AE42-5E8981D6C274}"/>
              </a:ext>
            </a:extLst>
          </p:cNvPr>
          <p:cNvPicPr>
            <a:picLocks noChangeAspect="1"/>
          </p:cNvPicPr>
          <p:nvPr/>
        </p:nvPicPr>
        <p:blipFill>
          <a:blip r:embed="rId3"/>
          <a:stretch>
            <a:fillRect/>
          </a:stretch>
        </p:blipFill>
        <p:spPr>
          <a:xfrm>
            <a:off x="8301878" y="2918297"/>
            <a:ext cx="1917216" cy="3039797"/>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85035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F114-FA6C-4AD4-914B-E151201F149B}"/>
              </a:ext>
            </a:extLst>
          </p:cNvPr>
          <p:cNvSpPr>
            <a:spLocks noGrp="1"/>
          </p:cNvSpPr>
          <p:nvPr>
            <p:ph type="title"/>
          </p:nvPr>
        </p:nvSpPr>
        <p:spPr>
          <a:xfrm>
            <a:off x="1143000" y="609599"/>
            <a:ext cx="6132446" cy="2009775"/>
          </a:xfrm>
        </p:spPr>
        <p:txBody>
          <a:bodyPr>
            <a:normAutofit/>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Gaming Stocks </a:t>
            </a:r>
          </a:p>
        </p:txBody>
      </p:sp>
      <p:pic>
        <p:nvPicPr>
          <p:cNvPr id="7" name="Picture 7" descr="Chart, histogram&#10;&#10;Description automatically generated">
            <a:extLst>
              <a:ext uri="{FF2B5EF4-FFF2-40B4-BE49-F238E27FC236}">
                <a16:creationId xmlns:a16="http://schemas.microsoft.com/office/drawing/2014/main" id="{016E84CE-D0F8-4D60-94FD-33BCB7FA14EB}"/>
              </a:ext>
            </a:extLst>
          </p:cNvPr>
          <p:cNvPicPr>
            <a:picLocks noChangeAspect="1"/>
          </p:cNvPicPr>
          <p:nvPr/>
        </p:nvPicPr>
        <p:blipFill>
          <a:blip r:embed="rId2"/>
          <a:stretch>
            <a:fillRect/>
          </a:stretch>
        </p:blipFill>
        <p:spPr>
          <a:xfrm>
            <a:off x="7552042" y="779168"/>
            <a:ext cx="3416888" cy="1887830"/>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D2E625A2-3ABD-489C-A063-61526AD95B07}"/>
              </a:ext>
            </a:extLst>
          </p:cNvPr>
          <p:cNvSpPr>
            <a:spLocks noGrp="1"/>
          </p:cNvSpPr>
          <p:nvPr>
            <p:ph idx="1"/>
          </p:nvPr>
        </p:nvSpPr>
        <p:spPr>
          <a:xfrm>
            <a:off x="1143000" y="2774425"/>
            <a:ext cx="6132446" cy="3288445"/>
          </a:xfrm>
        </p:spPr>
        <p:txBody>
          <a:bodyPr>
            <a:normAutofit/>
          </a:bodyPr>
          <a:lstStyle/>
          <a:p>
            <a:pPr marL="0" indent="0">
              <a:spcBef>
                <a:spcPts val="0"/>
              </a:spcBef>
              <a:buNone/>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MICROSOFT</a:t>
            </a:r>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0" indent="0">
              <a:spcBef>
                <a:spcPts val="0"/>
              </a:spcBef>
              <a:buNone/>
            </a:pP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Satya Nadella</a:t>
            </a:r>
            <a:endParaRPr lang="en-US" dirty="0"/>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 1975</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2.28T</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 Week Min – 202.33</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Week Max – 305.22</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AAPL, FB</a:t>
            </a:r>
            <a:endParaRPr lang="en-US" dirty="0"/>
          </a:p>
        </p:txBody>
      </p:sp>
      <p:pic>
        <p:nvPicPr>
          <p:cNvPr id="6" name="Picture 6" descr="A picture containing graphical user interface&#10;&#10;Description automatically generated">
            <a:extLst>
              <a:ext uri="{FF2B5EF4-FFF2-40B4-BE49-F238E27FC236}">
                <a16:creationId xmlns:a16="http://schemas.microsoft.com/office/drawing/2014/main" id="{D5FAF1FF-2937-4E5B-A01A-3F1842D0D671}"/>
              </a:ext>
            </a:extLst>
          </p:cNvPr>
          <p:cNvPicPr>
            <a:picLocks noChangeAspect="1"/>
          </p:cNvPicPr>
          <p:nvPr/>
        </p:nvPicPr>
        <p:blipFill>
          <a:blip r:embed="rId3"/>
          <a:stretch>
            <a:fillRect/>
          </a:stretch>
        </p:blipFill>
        <p:spPr>
          <a:xfrm>
            <a:off x="8249239" y="2918297"/>
            <a:ext cx="2022494" cy="3039797"/>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926533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FA6A-2151-47DA-8A65-3C07C64B2089}"/>
              </a:ext>
            </a:extLst>
          </p:cNvPr>
          <p:cNvSpPr>
            <a:spLocks noGrp="1"/>
          </p:cNvSpPr>
          <p:nvPr>
            <p:ph type="title"/>
          </p:nvPr>
        </p:nvSpPr>
        <p:spPr>
          <a:xfrm>
            <a:off x="1141413" y="609600"/>
            <a:ext cx="9905998" cy="752708"/>
          </a:xfrm>
        </p:spPr>
        <p:txBody>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Make the world turn</a:t>
            </a:r>
          </a:p>
        </p:txBody>
      </p:sp>
      <p:sp>
        <p:nvSpPr>
          <p:cNvPr id="3" name="Content Placeholder 2">
            <a:extLst>
              <a:ext uri="{FF2B5EF4-FFF2-40B4-BE49-F238E27FC236}">
                <a16:creationId xmlns:a16="http://schemas.microsoft.com/office/drawing/2014/main" id="{47FF168D-DA51-4023-B1F3-ED8DF43E722D}"/>
              </a:ext>
            </a:extLst>
          </p:cNvPr>
          <p:cNvSpPr>
            <a:spLocks noGrp="1"/>
          </p:cNvSpPr>
          <p:nvPr>
            <p:ph idx="1"/>
          </p:nvPr>
        </p:nvSpPr>
        <p:spPr>
          <a:xfrm>
            <a:off x="3854877" y="2648414"/>
            <a:ext cx="4590584" cy="931128"/>
          </a:xfrm>
        </p:spPr>
        <p:txBody>
          <a:bodyPr>
            <a:normAutofit/>
          </a:bodyPr>
          <a:lstStyle/>
          <a:p>
            <a:pPr marL="0" indent="0" algn="ctr">
              <a:buNone/>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ADOBE</a:t>
            </a:r>
          </a:p>
        </p:txBody>
      </p:sp>
      <p:sp>
        <p:nvSpPr>
          <p:cNvPr id="4" name="TextBox 3">
            <a:extLst>
              <a:ext uri="{FF2B5EF4-FFF2-40B4-BE49-F238E27FC236}">
                <a16:creationId xmlns:a16="http://schemas.microsoft.com/office/drawing/2014/main" id="{FD336C44-CE70-468C-90DE-D72FED8E2AD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5" name="TextBox 4">
            <a:extLst>
              <a:ext uri="{FF2B5EF4-FFF2-40B4-BE49-F238E27FC236}">
                <a16:creationId xmlns:a16="http://schemas.microsoft.com/office/drawing/2014/main" id="{DCAEA248-E503-43AF-91E4-CE648A7DD599}"/>
              </a:ext>
            </a:extLst>
          </p:cNvPr>
          <p:cNvSpPr txBox="1"/>
          <p:nvPr/>
        </p:nvSpPr>
        <p:spPr>
          <a:xfrm>
            <a:off x="1178079" y="3018031"/>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H&amp;R Block</a:t>
            </a:r>
          </a:p>
          <a:p>
            <a:pPr algn="ctr"/>
            <a:endParaRPr lang="en-US" sz="2400" dirty="0"/>
          </a:p>
        </p:txBody>
      </p:sp>
      <p:sp>
        <p:nvSpPr>
          <p:cNvPr id="6" name="TextBox 5">
            <a:extLst>
              <a:ext uri="{FF2B5EF4-FFF2-40B4-BE49-F238E27FC236}">
                <a16:creationId xmlns:a16="http://schemas.microsoft.com/office/drawing/2014/main" id="{056C4195-02DE-4863-B0BC-D4726339BE6B}"/>
              </a:ext>
            </a:extLst>
          </p:cNvPr>
          <p:cNvSpPr txBox="1"/>
          <p:nvPr/>
        </p:nvSpPr>
        <p:spPr>
          <a:xfrm>
            <a:off x="8067442" y="290071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PAYCHEX</a:t>
            </a:r>
          </a:p>
        </p:txBody>
      </p:sp>
      <p:pic>
        <p:nvPicPr>
          <p:cNvPr id="7" name="Picture 8" descr="A picture containing chart&#10;&#10;Description automatically generated">
            <a:extLst>
              <a:ext uri="{FF2B5EF4-FFF2-40B4-BE49-F238E27FC236}">
                <a16:creationId xmlns:a16="http://schemas.microsoft.com/office/drawing/2014/main" id="{FF93CD4C-BFB9-450A-BD8F-89917B1E539E}"/>
              </a:ext>
            </a:extLst>
          </p:cNvPr>
          <p:cNvPicPr>
            <a:picLocks noChangeAspect="1"/>
          </p:cNvPicPr>
          <p:nvPr/>
        </p:nvPicPr>
        <p:blipFill>
          <a:blip r:embed="rId2"/>
          <a:stretch>
            <a:fillRect/>
          </a:stretch>
        </p:blipFill>
        <p:spPr>
          <a:xfrm>
            <a:off x="2587082" y="4214491"/>
            <a:ext cx="6711175" cy="2276188"/>
          </a:xfrm>
          <a:prstGeom prst="rect">
            <a:avLst/>
          </a:prstGeom>
        </p:spPr>
      </p:pic>
    </p:spTree>
    <p:extLst>
      <p:ext uri="{BB962C8B-B14F-4D97-AF65-F5344CB8AC3E}">
        <p14:creationId xmlns:p14="http://schemas.microsoft.com/office/powerpoint/2010/main" val="1578270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F114-FA6C-4AD4-914B-E151201F149B}"/>
              </a:ext>
            </a:extLst>
          </p:cNvPr>
          <p:cNvSpPr>
            <a:spLocks noGrp="1"/>
          </p:cNvSpPr>
          <p:nvPr>
            <p:ph type="title"/>
          </p:nvPr>
        </p:nvSpPr>
        <p:spPr>
          <a:xfrm>
            <a:off x="1141414" y="609600"/>
            <a:ext cx="6038768" cy="1905000"/>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Make the world turn</a:t>
            </a:r>
          </a:p>
        </p:txBody>
      </p:sp>
      <p:sp>
        <p:nvSpPr>
          <p:cNvPr id="3" name="Content Placeholder 2">
            <a:extLst>
              <a:ext uri="{FF2B5EF4-FFF2-40B4-BE49-F238E27FC236}">
                <a16:creationId xmlns:a16="http://schemas.microsoft.com/office/drawing/2014/main" id="{D2E625A2-3ABD-489C-A063-61526AD95B07}"/>
              </a:ext>
            </a:extLst>
          </p:cNvPr>
          <p:cNvSpPr>
            <a:spLocks noGrp="1"/>
          </p:cNvSpPr>
          <p:nvPr>
            <p:ph idx="1"/>
          </p:nvPr>
        </p:nvSpPr>
        <p:spPr>
          <a:xfrm>
            <a:off x="1141414" y="2666999"/>
            <a:ext cx="5920867" cy="3373879"/>
          </a:xfrm>
        </p:spPr>
        <p:txBody>
          <a:bodyPr>
            <a:normAutofit/>
          </a:bodyPr>
          <a:lstStyle/>
          <a:p>
            <a:pPr marL="0" indent="0">
              <a:spcBef>
                <a:spcPts val="0"/>
              </a:spcBef>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H&amp;R BLOCK</a:t>
            </a:r>
          </a:p>
          <a:p>
            <a:pPr marL="0" indent="0">
              <a:spcBef>
                <a:spcPts val="0"/>
              </a:spcBef>
              <a:buNone/>
            </a:pP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Jeffrey J. Jones</a:t>
            </a:r>
            <a:endParaRPr lang="en-US" dirty="0"/>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 1955</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4.47B</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 Week Min – 15.16</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Week Max – 26.27</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INTU, SQ</a:t>
            </a:r>
            <a:endParaRPr lang="en-US" dirty="0"/>
          </a:p>
        </p:txBody>
      </p:sp>
      <p:pic>
        <p:nvPicPr>
          <p:cNvPr id="5" name="Picture 7">
            <a:extLst>
              <a:ext uri="{FF2B5EF4-FFF2-40B4-BE49-F238E27FC236}">
                <a16:creationId xmlns:a16="http://schemas.microsoft.com/office/drawing/2014/main" id="{4D3AE689-B4EF-425B-9463-2D54F7EE5A42}"/>
              </a:ext>
            </a:extLst>
          </p:cNvPr>
          <p:cNvPicPr>
            <a:picLocks noChangeAspect="1"/>
          </p:cNvPicPr>
          <p:nvPr/>
        </p:nvPicPr>
        <p:blipFill>
          <a:blip r:embed="rId2"/>
          <a:stretch>
            <a:fillRect/>
          </a:stretch>
        </p:blipFill>
        <p:spPr>
          <a:xfrm>
            <a:off x="8887427" y="484633"/>
            <a:ext cx="1796353" cy="2784348"/>
          </a:xfrm>
          <a:prstGeom prst="rect">
            <a:avLst/>
          </a:prstGeom>
        </p:spPr>
      </p:pic>
      <p:pic>
        <p:nvPicPr>
          <p:cNvPr id="4" name="Picture 4" descr="Chart, line chart, histogram&#10;&#10;Description automatically generated">
            <a:extLst>
              <a:ext uri="{FF2B5EF4-FFF2-40B4-BE49-F238E27FC236}">
                <a16:creationId xmlns:a16="http://schemas.microsoft.com/office/drawing/2014/main" id="{043E4674-0708-4FC1-9DCA-17A2CEBE8A79}"/>
              </a:ext>
            </a:extLst>
          </p:cNvPr>
          <p:cNvPicPr>
            <a:picLocks noChangeAspect="1"/>
          </p:cNvPicPr>
          <p:nvPr/>
        </p:nvPicPr>
        <p:blipFill>
          <a:blip r:embed="rId3"/>
          <a:stretch>
            <a:fillRect/>
          </a:stretch>
        </p:blipFill>
        <p:spPr>
          <a:xfrm>
            <a:off x="8019288" y="3589020"/>
            <a:ext cx="3532632" cy="1960610"/>
          </a:xfrm>
          <a:prstGeom prst="rect">
            <a:avLst/>
          </a:prstGeom>
        </p:spPr>
      </p:pic>
    </p:spTree>
    <p:extLst>
      <p:ext uri="{BB962C8B-B14F-4D97-AF65-F5344CB8AC3E}">
        <p14:creationId xmlns:p14="http://schemas.microsoft.com/office/powerpoint/2010/main" val="422435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F114-FA6C-4AD4-914B-E151201F149B}"/>
              </a:ext>
            </a:extLst>
          </p:cNvPr>
          <p:cNvSpPr>
            <a:spLocks noGrp="1"/>
          </p:cNvSpPr>
          <p:nvPr>
            <p:ph type="title"/>
          </p:nvPr>
        </p:nvSpPr>
        <p:spPr>
          <a:xfrm>
            <a:off x="6096000" y="609599"/>
            <a:ext cx="5435760" cy="2009775"/>
          </a:xfrm>
        </p:spPr>
        <p:txBody>
          <a:bodyPr>
            <a:normAutofit/>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Make the world turn</a:t>
            </a:r>
          </a:p>
        </p:txBody>
      </p:sp>
      <p:pic>
        <p:nvPicPr>
          <p:cNvPr id="7" name="Picture 7" descr="Chart, histogram&#10;&#10;Description automatically generated">
            <a:extLst>
              <a:ext uri="{FF2B5EF4-FFF2-40B4-BE49-F238E27FC236}">
                <a16:creationId xmlns:a16="http://schemas.microsoft.com/office/drawing/2014/main" id="{016B3EAD-A1F9-4E76-BA56-BE81E33B9910}"/>
              </a:ext>
            </a:extLst>
          </p:cNvPr>
          <p:cNvPicPr>
            <a:picLocks noChangeAspect="1"/>
          </p:cNvPicPr>
          <p:nvPr/>
        </p:nvPicPr>
        <p:blipFill>
          <a:blip r:embed="rId2"/>
          <a:stretch>
            <a:fillRect/>
          </a:stretch>
        </p:blipFill>
        <p:spPr>
          <a:xfrm>
            <a:off x="1237025" y="609600"/>
            <a:ext cx="3707025" cy="2057399"/>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6" name="Picture 6" descr="Graphical user interface, application&#10;&#10;Description automatically generated">
            <a:extLst>
              <a:ext uri="{FF2B5EF4-FFF2-40B4-BE49-F238E27FC236}">
                <a16:creationId xmlns:a16="http://schemas.microsoft.com/office/drawing/2014/main" id="{10A407E4-ED5E-45EB-A16A-F7594A16A23C}"/>
              </a:ext>
            </a:extLst>
          </p:cNvPr>
          <p:cNvPicPr>
            <a:picLocks noChangeAspect="1"/>
          </p:cNvPicPr>
          <p:nvPr/>
        </p:nvPicPr>
        <p:blipFill>
          <a:blip r:embed="rId3"/>
          <a:stretch>
            <a:fillRect/>
          </a:stretch>
        </p:blipFill>
        <p:spPr>
          <a:xfrm>
            <a:off x="2135953" y="2947481"/>
            <a:ext cx="1909169" cy="3010614"/>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D2E625A2-3ABD-489C-A063-61526AD95B07}"/>
              </a:ext>
            </a:extLst>
          </p:cNvPr>
          <p:cNvSpPr>
            <a:spLocks noGrp="1"/>
          </p:cNvSpPr>
          <p:nvPr>
            <p:ph idx="1"/>
          </p:nvPr>
        </p:nvSpPr>
        <p:spPr>
          <a:xfrm>
            <a:off x="6096000" y="2774425"/>
            <a:ext cx="5435760" cy="3288445"/>
          </a:xfrm>
        </p:spPr>
        <p:txBody>
          <a:bodyPr>
            <a:normAutofit/>
          </a:bodyPr>
          <a:lstStyle/>
          <a:p>
            <a:pPr marL="0" indent="0">
              <a:spcBef>
                <a:spcPts val="0"/>
              </a:spcBef>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ADOBE</a:t>
            </a:r>
          </a:p>
          <a:p>
            <a:pPr marL="0" indent="0">
              <a:spcBef>
                <a:spcPts val="0"/>
              </a:spcBef>
              <a:buNone/>
            </a:pP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Shantanu Narayen</a:t>
            </a:r>
            <a:endParaRPr lang="en-US" dirty="0"/>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 1982</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289.05B</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 Week Min – 421.20</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Week Max – 666.59</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CRM, SHOP</a:t>
            </a:r>
            <a:endParaRPr lang="en-US" dirty="0"/>
          </a:p>
        </p:txBody>
      </p:sp>
    </p:spTree>
    <p:extLst>
      <p:ext uri="{BB962C8B-B14F-4D97-AF65-F5344CB8AC3E}">
        <p14:creationId xmlns:p14="http://schemas.microsoft.com/office/powerpoint/2010/main" val="694208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F114-FA6C-4AD4-914B-E151201F149B}"/>
              </a:ext>
            </a:extLst>
          </p:cNvPr>
          <p:cNvSpPr>
            <a:spLocks noGrp="1"/>
          </p:cNvSpPr>
          <p:nvPr>
            <p:ph type="title"/>
          </p:nvPr>
        </p:nvSpPr>
        <p:spPr>
          <a:xfrm>
            <a:off x="4303643" y="609600"/>
            <a:ext cx="6743767" cy="1905000"/>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Make the world Turn </a:t>
            </a:r>
          </a:p>
        </p:txBody>
      </p:sp>
      <p:pic>
        <p:nvPicPr>
          <p:cNvPr id="8" name="Picture 8" descr="Chart, histogram&#10;&#10;Description automatically generated">
            <a:extLst>
              <a:ext uri="{FF2B5EF4-FFF2-40B4-BE49-F238E27FC236}">
                <a16:creationId xmlns:a16="http://schemas.microsoft.com/office/drawing/2014/main" id="{7312E664-F006-44C5-897A-031A1857C4A1}"/>
              </a:ext>
            </a:extLst>
          </p:cNvPr>
          <p:cNvPicPr>
            <a:picLocks noChangeAspect="1"/>
          </p:cNvPicPr>
          <p:nvPr/>
        </p:nvPicPr>
        <p:blipFill>
          <a:blip r:embed="rId2"/>
          <a:stretch>
            <a:fillRect/>
          </a:stretch>
        </p:blipFill>
        <p:spPr>
          <a:xfrm>
            <a:off x="320040" y="727852"/>
            <a:ext cx="3417073" cy="1896475"/>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pic>
        <p:nvPicPr>
          <p:cNvPr id="4" name="Picture 4">
            <a:extLst>
              <a:ext uri="{FF2B5EF4-FFF2-40B4-BE49-F238E27FC236}">
                <a16:creationId xmlns:a16="http://schemas.microsoft.com/office/drawing/2014/main" id="{6077D960-DDA8-46F0-8DA9-915004408768}"/>
              </a:ext>
            </a:extLst>
          </p:cNvPr>
          <p:cNvPicPr>
            <a:picLocks noChangeAspect="1"/>
          </p:cNvPicPr>
          <p:nvPr/>
        </p:nvPicPr>
        <p:blipFill>
          <a:blip r:embed="rId3"/>
          <a:stretch>
            <a:fillRect/>
          </a:stretch>
        </p:blipFill>
        <p:spPr>
          <a:xfrm>
            <a:off x="865456" y="2944367"/>
            <a:ext cx="2326241" cy="3585671"/>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D2E625A2-3ABD-489C-A063-61526AD95B07}"/>
              </a:ext>
            </a:extLst>
          </p:cNvPr>
          <p:cNvSpPr>
            <a:spLocks noGrp="1"/>
          </p:cNvSpPr>
          <p:nvPr>
            <p:ph idx="1"/>
          </p:nvPr>
        </p:nvSpPr>
        <p:spPr>
          <a:xfrm>
            <a:off x="4303643" y="2666999"/>
            <a:ext cx="7046844" cy="3415749"/>
          </a:xfrm>
        </p:spPr>
        <p:txBody>
          <a:bodyPr>
            <a:normAutofit/>
          </a:bodyPr>
          <a:lstStyle/>
          <a:p>
            <a:pPr marL="0" indent="0">
              <a:spcBef>
                <a:spcPts val="0"/>
              </a:spcBef>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PAYCHEX</a:t>
            </a:r>
          </a:p>
          <a:p>
            <a:pPr marL="0" indent="0">
              <a:spcBef>
                <a:spcPts val="0"/>
              </a:spcBef>
              <a:buNone/>
            </a:pP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Martin Mucci</a:t>
            </a:r>
            <a:endParaRPr lang="en-US" dirty="0"/>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 1971</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42.82B</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 Week Min – 80.15</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Week Max – 118.75</a:t>
            </a:r>
          </a:p>
          <a:p>
            <a:pPr marL="342900" indent="-342900">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V, MA</a:t>
            </a:r>
            <a:endParaRPr lang="en-US" dirty="0"/>
          </a:p>
        </p:txBody>
      </p:sp>
    </p:spTree>
    <p:extLst>
      <p:ext uri="{BB962C8B-B14F-4D97-AF65-F5344CB8AC3E}">
        <p14:creationId xmlns:p14="http://schemas.microsoft.com/office/powerpoint/2010/main" val="4189242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09DD-7B9D-4D0F-B99B-A7CF38B4C80E}"/>
              </a:ext>
            </a:extLst>
          </p:cNvPr>
          <p:cNvSpPr>
            <a:spLocks noGrp="1"/>
          </p:cNvSpPr>
          <p:nvPr>
            <p:ph type="title"/>
          </p:nvPr>
        </p:nvSpPr>
        <p:spPr>
          <a:xfrm>
            <a:off x="83079" y="114300"/>
            <a:ext cx="9905998" cy="1905000"/>
          </a:xfrm>
        </p:spPr>
        <p:txBody>
          <a:bodyPr/>
          <a:lstStyle/>
          <a:p>
            <a:r>
              <a:rPr lang="en-US" dirty="0"/>
              <a:t>Limitations/Early Revisions</a:t>
            </a:r>
          </a:p>
        </p:txBody>
      </p:sp>
      <p:sp>
        <p:nvSpPr>
          <p:cNvPr id="3" name="Content Placeholder 2">
            <a:extLst>
              <a:ext uri="{FF2B5EF4-FFF2-40B4-BE49-F238E27FC236}">
                <a16:creationId xmlns:a16="http://schemas.microsoft.com/office/drawing/2014/main" id="{5138415C-93D6-4499-B748-1E2424CE73FC}"/>
              </a:ext>
            </a:extLst>
          </p:cNvPr>
          <p:cNvSpPr>
            <a:spLocks noGrp="1"/>
          </p:cNvSpPr>
          <p:nvPr>
            <p:ph idx="1"/>
          </p:nvPr>
        </p:nvSpPr>
        <p:spPr>
          <a:xfrm>
            <a:off x="269346" y="1532466"/>
            <a:ext cx="9905998" cy="3124201"/>
          </a:xfrm>
        </p:spPr>
        <p:txBody>
          <a:bodyPr/>
          <a:lstStyle/>
          <a:p>
            <a:r>
              <a:rPr lang="en-US" dirty="0"/>
              <a:t>Our original plan was to incorporate a scanner that would match “</a:t>
            </a:r>
            <a:r>
              <a:rPr lang="en-US" dirty="0" err="1"/>
              <a:t>key”words</a:t>
            </a:r>
            <a:r>
              <a:rPr lang="en-US" dirty="0"/>
              <a:t> to a predefined stock portfolio selection as an input, but due to our very limited experience in coding, we were forced to select three names for each portfolio to represent the variety for this particular project</a:t>
            </a:r>
          </a:p>
          <a:p>
            <a:r>
              <a:rPr lang="en-US" dirty="0"/>
              <a:t>Subsequent revisions may include the incorporation of a stock scanner/screener for further functionality and choice for the user</a:t>
            </a:r>
          </a:p>
        </p:txBody>
      </p:sp>
    </p:spTree>
    <p:extLst>
      <p:ext uri="{BB962C8B-B14F-4D97-AF65-F5344CB8AC3E}">
        <p14:creationId xmlns:p14="http://schemas.microsoft.com/office/powerpoint/2010/main" val="1029330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C60E3-77FC-474E-94A7-618DF3AD0237}"/>
              </a:ext>
            </a:extLst>
          </p:cNvPr>
          <p:cNvSpPr>
            <a:spLocks noGrp="1"/>
          </p:cNvSpPr>
          <p:nvPr>
            <p:ph type="title"/>
          </p:nvPr>
        </p:nvSpPr>
        <p:spPr>
          <a:xfrm>
            <a:off x="142346" y="110065"/>
            <a:ext cx="9905998" cy="1024468"/>
          </a:xfrm>
        </p:spPr>
        <p:txBody>
          <a:bodyPr>
            <a:normAutofit fontScale="90000"/>
          </a:bodyPr>
          <a:lstStyle/>
          <a:p>
            <a:r>
              <a:rPr lang="en-US" dirty="0"/>
              <a:t>Sharpe Ratio’s used to run Monte Carlo Simulations on each portfolio</a:t>
            </a:r>
          </a:p>
        </p:txBody>
      </p:sp>
      <p:sp>
        <p:nvSpPr>
          <p:cNvPr id="3" name="Content Placeholder 2">
            <a:extLst>
              <a:ext uri="{FF2B5EF4-FFF2-40B4-BE49-F238E27FC236}">
                <a16:creationId xmlns:a16="http://schemas.microsoft.com/office/drawing/2014/main" id="{B6131639-5BFA-4608-AA79-4C0E9975E26A}"/>
              </a:ext>
            </a:extLst>
          </p:cNvPr>
          <p:cNvSpPr>
            <a:spLocks noGrp="1"/>
          </p:cNvSpPr>
          <p:nvPr>
            <p:ph idx="1"/>
          </p:nvPr>
        </p:nvSpPr>
        <p:spPr>
          <a:xfrm>
            <a:off x="142346" y="1191257"/>
            <a:ext cx="11760094" cy="1636331"/>
          </a:xfrm>
        </p:spPr>
        <p:txBody>
          <a:bodyPr>
            <a:normAutofit fontScale="85000" lnSpcReduction="20000"/>
          </a:bodyPr>
          <a:lstStyle/>
          <a:p>
            <a:r>
              <a:rPr lang="en-US" dirty="0"/>
              <a:t>With a sample size of 5000 trials</a:t>
            </a:r>
          </a:p>
          <a:p>
            <a:r>
              <a:rPr lang="en-US" dirty="0"/>
              <a:t>Stock balance weights of 1/3 each</a:t>
            </a:r>
          </a:p>
          <a:p>
            <a:r>
              <a:rPr lang="en-US" dirty="0"/>
              <a:t>Expected return and volatility timeframe for upcoming 12 months</a:t>
            </a:r>
          </a:p>
          <a:p>
            <a:r>
              <a:rPr lang="en-US" dirty="0"/>
              <a:t>Sharpe Ratio for all three portfolios visualized as a bar graph distribution, showing us a varying risk level for our return as the bars are centered around the zero value along the x-axis</a:t>
            </a:r>
          </a:p>
        </p:txBody>
      </p:sp>
      <p:pic>
        <p:nvPicPr>
          <p:cNvPr id="8194" name="Picture 2">
            <a:extLst>
              <a:ext uri="{FF2B5EF4-FFF2-40B4-BE49-F238E27FC236}">
                <a16:creationId xmlns:a16="http://schemas.microsoft.com/office/drawing/2014/main" id="{2474EA6A-0C9B-4D18-9464-7B1FDAB6A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4166" y="3689773"/>
            <a:ext cx="4185814" cy="3058162"/>
          </a:xfrm>
          <a:prstGeom prst="rect">
            <a:avLst/>
          </a:prstGeom>
          <a:solidFill>
            <a:schemeClr val="tx1"/>
          </a:solidFill>
        </p:spPr>
      </p:pic>
      <p:pic>
        <p:nvPicPr>
          <p:cNvPr id="8200" name="Picture 8">
            <a:extLst>
              <a:ext uri="{FF2B5EF4-FFF2-40B4-BE49-F238E27FC236}">
                <a16:creationId xmlns:a16="http://schemas.microsoft.com/office/drawing/2014/main" id="{BB0DE3F7-6EC7-4DE3-AE60-76E40C711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8907" y="3689773"/>
            <a:ext cx="3860747" cy="3058162"/>
          </a:xfrm>
          <a:prstGeom prst="rect">
            <a:avLst/>
          </a:prstGeom>
          <a:solidFill>
            <a:schemeClr val="tx1"/>
          </a:solidFill>
        </p:spPr>
      </p:pic>
      <p:pic>
        <p:nvPicPr>
          <p:cNvPr id="8204" name="Picture 12">
            <a:extLst>
              <a:ext uri="{FF2B5EF4-FFF2-40B4-BE49-F238E27FC236}">
                <a16:creationId xmlns:a16="http://schemas.microsoft.com/office/drawing/2014/main" id="{86895D40-3009-4830-86F8-1C541B9B6E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9" y="3689773"/>
            <a:ext cx="3764231" cy="3058162"/>
          </a:xfrm>
          <a:prstGeom prst="rect">
            <a:avLst/>
          </a:prstGeom>
          <a:solidFill>
            <a:schemeClr val="tx1"/>
          </a:solidFill>
        </p:spPr>
      </p:pic>
      <p:sp>
        <p:nvSpPr>
          <p:cNvPr id="4" name="TextBox 3">
            <a:extLst>
              <a:ext uri="{FF2B5EF4-FFF2-40B4-BE49-F238E27FC236}">
                <a16:creationId xmlns:a16="http://schemas.microsoft.com/office/drawing/2014/main" id="{B14721C1-6010-4AC1-A0DE-FE42D05B6B57}"/>
              </a:ext>
            </a:extLst>
          </p:cNvPr>
          <p:cNvSpPr txBox="1"/>
          <p:nvPr/>
        </p:nvSpPr>
        <p:spPr>
          <a:xfrm>
            <a:off x="696037" y="3059668"/>
            <a:ext cx="2494174" cy="369332"/>
          </a:xfrm>
          <a:prstGeom prst="rect">
            <a:avLst/>
          </a:prstGeom>
          <a:noFill/>
        </p:spPr>
        <p:txBody>
          <a:bodyPr wrap="square" rtlCol="0">
            <a:spAutoFit/>
          </a:bodyPr>
          <a:lstStyle/>
          <a:p>
            <a:r>
              <a:rPr lang="en-US" dirty="0"/>
              <a:t>Tropical Paradise</a:t>
            </a:r>
          </a:p>
        </p:txBody>
      </p:sp>
      <p:sp>
        <p:nvSpPr>
          <p:cNvPr id="13" name="TextBox 12">
            <a:extLst>
              <a:ext uri="{FF2B5EF4-FFF2-40B4-BE49-F238E27FC236}">
                <a16:creationId xmlns:a16="http://schemas.microsoft.com/office/drawing/2014/main" id="{8A31D554-4A9E-41E9-A6B3-5C261B1C4DB0}"/>
              </a:ext>
            </a:extLst>
          </p:cNvPr>
          <p:cNvSpPr txBox="1"/>
          <p:nvPr/>
        </p:nvSpPr>
        <p:spPr>
          <a:xfrm>
            <a:off x="4711753" y="3088362"/>
            <a:ext cx="2494174" cy="369332"/>
          </a:xfrm>
          <a:prstGeom prst="rect">
            <a:avLst/>
          </a:prstGeom>
          <a:noFill/>
        </p:spPr>
        <p:txBody>
          <a:bodyPr wrap="square" rtlCol="0">
            <a:spAutoFit/>
          </a:bodyPr>
          <a:lstStyle/>
          <a:p>
            <a:r>
              <a:rPr lang="en-US" dirty="0"/>
              <a:t>Gaming The System</a:t>
            </a:r>
          </a:p>
        </p:txBody>
      </p:sp>
      <p:sp>
        <p:nvSpPr>
          <p:cNvPr id="14" name="TextBox 13">
            <a:extLst>
              <a:ext uri="{FF2B5EF4-FFF2-40B4-BE49-F238E27FC236}">
                <a16:creationId xmlns:a16="http://schemas.microsoft.com/office/drawing/2014/main" id="{FB48AE82-9D81-454D-9D9D-5A9BFAF60EF5}"/>
              </a:ext>
            </a:extLst>
          </p:cNvPr>
          <p:cNvSpPr txBox="1"/>
          <p:nvPr/>
        </p:nvSpPr>
        <p:spPr>
          <a:xfrm>
            <a:off x="8366762" y="3164655"/>
            <a:ext cx="3682892" cy="369332"/>
          </a:xfrm>
          <a:prstGeom prst="rect">
            <a:avLst/>
          </a:prstGeom>
          <a:noFill/>
        </p:spPr>
        <p:txBody>
          <a:bodyPr wrap="square" rtlCol="0">
            <a:spAutoFit/>
          </a:bodyPr>
          <a:lstStyle/>
          <a:p>
            <a:r>
              <a:rPr lang="en-US" dirty="0"/>
              <a:t>Making the World Go Around</a:t>
            </a:r>
          </a:p>
        </p:txBody>
      </p:sp>
    </p:spTree>
    <p:extLst>
      <p:ext uri="{BB962C8B-B14F-4D97-AF65-F5344CB8AC3E}">
        <p14:creationId xmlns:p14="http://schemas.microsoft.com/office/powerpoint/2010/main" val="1106170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FB04-9600-4F35-BD42-B85640F05823}"/>
              </a:ext>
            </a:extLst>
          </p:cNvPr>
          <p:cNvSpPr>
            <a:spLocks noGrp="1"/>
          </p:cNvSpPr>
          <p:nvPr>
            <p:ph type="title"/>
          </p:nvPr>
        </p:nvSpPr>
        <p:spPr>
          <a:xfrm>
            <a:off x="167745" y="0"/>
            <a:ext cx="11897255" cy="1905000"/>
          </a:xfrm>
        </p:spPr>
        <p:txBody>
          <a:bodyPr/>
          <a:lstStyle/>
          <a:p>
            <a:r>
              <a:rPr lang="en-US" dirty="0"/>
              <a:t>Visualization – Portfolio Stock Price Performance (Past 12 months)</a:t>
            </a:r>
          </a:p>
        </p:txBody>
      </p:sp>
      <p:sp>
        <p:nvSpPr>
          <p:cNvPr id="3" name="Content Placeholder 2">
            <a:extLst>
              <a:ext uri="{FF2B5EF4-FFF2-40B4-BE49-F238E27FC236}">
                <a16:creationId xmlns:a16="http://schemas.microsoft.com/office/drawing/2014/main" id="{8AD1EC3C-2B6A-4ADE-A3D5-3C105E45F8F0}"/>
              </a:ext>
            </a:extLst>
          </p:cNvPr>
          <p:cNvSpPr>
            <a:spLocks noGrp="1"/>
          </p:cNvSpPr>
          <p:nvPr>
            <p:ph idx="1"/>
          </p:nvPr>
        </p:nvSpPr>
        <p:spPr>
          <a:xfrm>
            <a:off x="293158" y="1054099"/>
            <a:ext cx="4869920" cy="4593168"/>
          </a:xfrm>
        </p:spPr>
        <p:txBody>
          <a:bodyPr>
            <a:normAutofit/>
          </a:bodyPr>
          <a:lstStyle/>
          <a:p>
            <a:r>
              <a:rPr lang="en-US" dirty="0"/>
              <a:t>Tropical Paradise: </a:t>
            </a:r>
          </a:p>
          <a:p>
            <a:pPr lvl="1"/>
            <a:r>
              <a:rPr lang="en-US" dirty="0"/>
              <a:t>Hawaiian Airlines (HA)</a:t>
            </a:r>
          </a:p>
          <a:p>
            <a:pPr lvl="1"/>
            <a:r>
              <a:rPr lang="en-US" dirty="0"/>
              <a:t>Royal Caribbean (RCL)</a:t>
            </a:r>
          </a:p>
          <a:p>
            <a:pPr lvl="1"/>
            <a:r>
              <a:rPr lang="en-US" dirty="0"/>
              <a:t>Intercontinental Hotels (IHG)</a:t>
            </a:r>
          </a:p>
          <a:p>
            <a:pPr lvl="1"/>
            <a:endParaRPr lang="en-US" dirty="0"/>
          </a:p>
        </p:txBody>
      </p:sp>
      <p:pic>
        <p:nvPicPr>
          <p:cNvPr id="1026" name="Picture 2">
            <a:extLst>
              <a:ext uri="{FF2B5EF4-FFF2-40B4-BE49-F238E27FC236}">
                <a16:creationId xmlns:a16="http://schemas.microsoft.com/office/drawing/2014/main" id="{08974923-B600-4F9A-A994-B3037755C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2051051"/>
            <a:ext cx="6842506" cy="3450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47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C638-6563-4BD9-BFA9-3C4B679CA72C}"/>
              </a:ext>
            </a:extLst>
          </p:cNvPr>
          <p:cNvSpPr>
            <a:spLocks noGrp="1"/>
          </p:cNvSpPr>
          <p:nvPr>
            <p:ph type="title"/>
          </p:nvPr>
        </p:nvSpPr>
        <p:spPr/>
        <p:txBody>
          <a:bodyPr/>
          <a:lstStyle/>
          <a:p>
            <a:r>
              <a:rPr lang="en-US" dirty="0"/>
              <a:t>Hypothesis/Question</a:t>
            </a:r>
          </a:p>
        </p:txBody>
      </p:sp>
      <p:sp>
        <p:nvSpPr>
          <p:cNvPr id="3" name="Content Placeholder 2">
            <a:extLst>
              <a:ext uri="{FF2B5EF4-FFF2-40B4-BE49-F238E27FC236}">
                <a16:creationId xmlns:a16="http://schemas.microsoft.com/office/drawing/2014/main" id="{1771281D-0D26-4C6E-8333-DCA3CDAA2A20}"/>
              </a:ext>
            </a:extLst>
          </p:cNvPr>
          <p:cNvSpPr>
            <a:spLocks noGrp="1"/>
          </p:cNvSpPr>
          <p:nvPr>
            <p:ph idx="1"/>
          </p:nvPr>
        </p:nvSpPr>
        <p:spPr/>
        <p:txBody>
          <a:bodyPr/>
          <a:lstStyle/>
          <a:p>
            <a:r>
              <a:rPr lang="en-US" dirty="0"/>
              <a:t>Our initial goal was to utilize analysis within </a:t>
            </a:r>
            <a:r>
              <a:rPr lang="en-US" dirty="0" err="1"/>
              <a:t>jupyter</a:t>
            </a:r>
            <a:r>
              <a:rPr lang="en-US" dirty="0"/>
              <a:t> notebook to build a functioning input by the user which via a dropdown that compares 3 choices of “portfolios” or groups of pre-selected stock names that are grouped by a common theme</a:t>
            </a:r>
          </a:p>
          <a:p>
            <a:pPr lvl="1"/>
            <a:r>
              <a:rPr lang="en-US" dirty="0"/>
              <a:t>For example, our first portfolio’s theme was based around travel stocks which share the theme of taking a vacation in a tropical setting, hence the name “Tropical Paradise”</a:t>
            </a:r>
          </a:p>
        </p:txBody>
      </p:sp>
    </p:spTree>
    <p:extLst>
      <p:ext uri="{BB962C8B-B14F-4D97-AF65-F5344CB8AC3E}">
        <p14:creationId xmlns:p14="http://schemas.microsoft.com/office/powerpoint/2010/main" val="454166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700-2541-4B15-A2EB-687190359C56}"/>
              </a:ext>
            </a:extLst>
          </p:cNvPr>
          <p:cNvSpPr>
            <a:spLocks noGrp="1"/>
          </p:cNvSpPr>
          <p:nvPr>
            <p:ph type="title"/>
          </p:nvPr>
        </p:nvSpPr>
        <p:spPr>
          <a:xfrm>
            <a:off x="286280" y="211665"/>
            <a:ext cx="9905998" cy="1905000"/>
          </a:xfrm>
        </p:spPr>
        <p:txBody>
          <a:bodyPr/>
          <a:lstStyle/>
          <a:p>
            <a:r>
              <a:rPr lang="en-US" dirty="0"/>
              <a:t>Visualization – Portfolio Stock Price Performance (Past 12 months) Cont.</a:t>
            </a:r>
          </a:p>
        </p:txBody>
      </p:sp>
      <p:sp>
        <p:nvSpPr>
          <p:cNvPr id="3" name="Content Placeholder 2">
            <a:extLst>
              <a:ext uri="{FF2B5EF4-FFF2-40B4-BE49-F238E27FC236}">
                <a16:creationId xmlns:a16="http://schemas.microsoft.com/office/drawing/2014/main" id="{3BA0BC43-7021-4CEA-957C-BE3FE61A0A0D}"/>
              </a:ext>
            </a:extLst>
          </p:cNvPr>
          <p:cNvSpPr>
            <a:spLocks noGrp="1"/>
          </p:cNvSpPr>
          <p:nvPr>
            <p:ph idx="1"/>
          </p:nvPr>
        </p:nvSpPr>
        <p:spPr>
          <a:xfrm>
            <a:off x="7161213" y="1866899"/>
            <a:ext cx="9905998" cy="3124201"/>
          </a:xfrm>
        </p:spPr>
        <p:txBody>
          <a:bodyPr>
            <a:normAutofit/>
          </a:bodyPr>
          <a:lstStyle/>
          <a:p>
            <a:r>
              <a:rPr lang="en-US" dirty="0"/>
              <a:t>Gaming the System:</a:t>
            </a:r>
          </a:p>
          <a:p>
            <a:pPr lvl="1"/>
            <a:r>
              <a:rPr lang="en-US" dirty="0"/>
              <a:t>Riot Blockchain (RIOT)</a:t>
            </a:r>
          </a:p>
          <a:p>
            <a:pPr lvl="1"/>
            <a:r>
              <a:rPr lang="en-US" dirty="0"/>
              <a:t>Electronic Arts Studios (EA)</a:t>
            </a:r>
          </a:p>
          <a:p>
            <a:pPr lvl="1"/>
            <a:r>
              <a:rPr lang="en-US" dirty="0"/>
              <a:t>Microsoft (MSFT)</a:t>
            </a:r>
          </a:p>
          <a:p>
            <a:endParaRPr lang="en-US" dirty="0"/>
          </a:p>
        </p:txBody>
      </p:sp>
      <p:pic>
        <p:nvPicPr>
          <p:cNvPr id="2050" name="Picture 2">
            <a:extLst>
              <a:ext uri="{FF2B5EF4-FFF2-40B4-BE49-F238E27FC236}">
                <a16:creationId xmlns:a16="http://schemas.microsoft.com/office/drawing/2014/main" id="{EF9E82C5-C60C-4A8C-B3D4-DECB1A687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63" y="2359025"/>
            <a:ext cx="676275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339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C509-6355-4AA4-8EC3-2E06E06DC695}"/>
              </a:ext>
            </a:extLst>
          </p:cNvPr>
          <p:cNvSpPr>
            <a:spLocks noGrp="1"/>
          </p:cNvSpPr>
          <p:nvPr>
            <p:ph type="title"/>
          </p:nvPr>
        </p:nvSpPr>
        <p:spPr>
          <a:xfrm>
            <a:off x="108480" y="75686"/>
            <a:ext cx="9905998" cy="1905000"/>
          </a:xfrm>
        </p:spPr>
        <p:txBody>
          <a:bodyPr>
            <a:normAutofit/>
          </a:bodyPr>
          <a:lstStyle/>
          <a:p>
            <a:r>
              <a:rPr lang="en-US" sz="2800" dirty="0"/>
              <a:t>Visualization – Portfolio Stock Price Performance (Past 12 months) Cont.</a:t>
            </a:r>
          </a:p>
        </p:txBody>
      </p:sp>
      <p:sp>
        <p:nvSpPr>
          <p:cNvPr id="3" name="Content Placeholder 2">
            <a:extLst>
              <a:ext uri="{FF2B5EF4-FFF2-40B4-BE49-F238E27FC236}">
                <a16:creationId xmlns:a16="http://schemas.microsoft.com/office/drawing/2014/main" id="{E91ED837-D0C8-4283-887C-54DC6B16011F}"/>
              </a:ext>
            </a:extLst>
          </p:cNvPr>
          <p:cNvSpPr>
            <a:spLocks noGrp="1"/>
          </p:cNvSpPr>
          <p:nvPr>
            <p:ph idx="1"/>
          </p:nvPr>
        </p:nvSpPr>
        <p:spPr>
          <a:xfrm>
            <a:off x="320147" y="905932"/>
            <a:ext cx="6063720" cy="3124201"/>
          </a:xfrm>
        </p:spPr>
        <p:txBody>
          <a:bodyPr/>
          <a:lstStyle/>
          <a:p>
            <a:pPr lvl="1"/>
            <a:endParaRPr lang="en-US" dirty="0"/>
          </a:p>
          <a:p>
            <a:r>
              <a:rPr lang="en-US" dirty="0"/>
              <a:t>Digital Paper:</a:t>
            </a:r>
          </a:p>
          <a:p>
            <a:pPr lvl="1"/>
            <a:r>
              <a:rPr lang="en-US" dirty="0"/>
              <a:t>H&amp;R Block (HRB)</a:t>
            </a:r>
          </a:p>
          <a:p>
            <a:pPr lvl="1"/>
            <a:r>
              <a:rPr lang="en-US" dirty="0"/>
              <a:t>Paychex Inc. (PAYX)</a:t>
            </a:r>
          </a:p>
          <a:p>
            <a:pPr lvl="1"/>
            <a:r>
              <a:rPr lang="en-US" dirty="0"/>
              <a:t>Automatic Data Processing (ADP)</a:t>
            </a:r>
          </a:p>
          <a:p>
            <a:endParaRPr lang="en-US" dirty="0"/>
          </a:p>
        </p:txBody>
      </p:sp>
      <p:pic>
        <p:nvPicPr>
          <p:cNvPr id="3074" name="Picture 2">
            <a:extLst>
              <a:ext uri="{FF2B5EF4-FFF2-40B4-BE49-F238E27FC236}">
                <a16:creationId xmlns:a16="http://schemas.microsoft.com/office/drawing/2014/main" id="{95F08AEB-BF1C-4219-BACF-F0F6CEC70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933" y="1753111"/>
            <a:ext cx="6190720" cy="261568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14F7630-E0B5-41F7-B235-D0960CC74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80" y="4063639"/>
            <a:ext cx="3505200" cy="2362200"/>
          </a:xfrm>
          <a:prstGeom prst="rect">
            <a:avLst/>
          </a:prstGeom>
          <a:solidFill>
            <a:schemeClr val="tx1"/>
          </a:solidFill>
        </p:spPr>
      </p:pic>
      <p:sp>
        <p:nvSpPr>
          <p:cNvPr id="6" name="TextBox 5">
            <a:extLst>
              <a:ext uri="{FF2B5EF4-FFF2-40B4-BE49-F238E27FC236}">
                <a16:creationId xmlns:a16="http://schemas.microsoft.com/office/drawing/2014/main" id="{98B42080-E22E-4BD0-A4B9-76598F06F502}"/>
              </a:ext>
            </a:extLst>
          </p:cNvPr>
          <p:cNvSpPr txBox="1"/>
          <p:nvPr/>
        </p:nvSpPr>
        <p:spPr>
          <a:xfrm>
            <a:off x="4605867" y="4707467"/>
            <a:ext cx="4792133" cy="1200329"/>
          </a:xfrm>
          <a:prstGeom prst="rect">
            <a:avLst/>
          </a:prstGeom>
          <a:noFill/>
        </p:spPr>
        <p:txBody>
          <a:bodyPr wrap="square" rtlCol="0">
            <a:spAutoFit/>
          </a:bodyPr>
          <a:lstStyle/>
          <a:p>
            <a:r>
              <a:rPr lang="en-US" dirty="0"/>
              <a:t>The Sharpe ratio bar graph tells us that the strong concentration around the zero-value of the x-axis indicates a moderate risk for this particular portfolio</a:t>
            </a:r>
          </a:p>
        </p:txBody>
      </p:sp>
    </p:spTree>
    <p:extLst>
      <p:ext uri="{BB962C8B-B14F-4D97-AF65-F5344CB8AC3E}">
        <p14:creationId xmlns:p14="http://schemas.microsoft.com/office/powerpoint/2010/main" val="1592601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7242-D55F-4266-B6FD-AF56B732A107}"/>
              </a:ext>
            </a:extLst>
          </p:cNvPr>
          <p:cNvSpPr>
            <a:spLocks noGrp="1"/>
          </p:cNvSpPr>
          <p:nvPr>
            <p:ph type="title"/>
          </p:nvPr>
        </p:nvSpPr>
        <p:spPr/>
        <p:txBody>
          <a:bodyPr/>
          <a:lstStyle/>
          <a:p>
            <a:r>
              <a:rPr lang="en-US" dirty="0"/>
              <a:t>Monte Carlo Simulation to Produce efficient Frontier Graph</a:t>
            </a:r>
          </a:p>
        </p:txBody>
      </p:sp>
      <p:sp>
        <p:nvSpPr>
          <p:cNvPr id="3" name="Content Placeholder 2">
            <a:extLst>
              <a:ext uri="{FF2B5EF4-FFF2-40B4-BE49-F238E27FC236}">
                <a16:creationId xmlns:a16="http://schemas.microsoft.com/office/drawing/2014/main" id="{9431C8B6-B238-4EBC-A5BD-46BAE55A0F5D}"/>
              </a:ext>
            </a:extLst>
          </p:cNvPr>
          <p:cNvSpPr>
            <a:spLocks noGrp="1"/>
          </p:cNvSpPr>
          <p:nvPr>
            <p:ph idx="1"/>
          </p:nvPr>
        </p:nvSpPr>
        <p:spPr/>
        <p:txBody>
          <a:bodyPr/>
          <a:lstStyle/>
          <a:p>
            <a:r>
              <a:rPr lang="en-US" dirty="0"/>
              <a:t>The further along on the x-axis (volatility) the portfolio falls on, the higher the possibility is to land on the y-axis (expected return) will be</a:t>
            </a:r>
          </a:p>
          <a:p>
            <a:r>
              <a:rPr lang="en-US" dirty="0"/>
              <a:t>Simulates 5000 portfolios with, with each stock making up one third of the total weight</a:t>
            </a:r>
          </a:p>
          <a:p>
            <a:r>
              <a:rPr lang="en-US" dirty="0"/>
              <a:t>One can modify the weighing of the stocks in the portfolios to find the best frontier landing to calculate an excellent risk-to-reward ratio for the next year</a:t>
            </a:r>
          </a:p>
        </p:txBody>
      </p:sp>
    </p:spTree>
    <p:extLst>
      <p:ext uri="{BB962C8B-B14F-4D97-AF65-F5344CB8AC3E}">
        <p14:creationId xmlns:p14="http://schemas.microsoft.com/office/powerpoint/2010/main" val="72127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45B8-03EF-4A21-AF3B-6F1C412BF502}"/>
              </a:ext>
            </a:extLst>
          </p:cNvPr>
          <p:cNvSpPr>
            <a:spLocks noGrp="1"/>
          </p:cNvSpPr>
          <p:nvPr>
            <p:ph type="title"/>
          </p:nvPr>
        </p:nvSpPr>
        <p:spPr>
          <a:xfrm>
            <a:off x="3579018" y="137152"/>
            <a:ext cx="5030787" cy="1905000"/>
          </a:xfrm>
        </p:spPr>
        <p:txBody>
          <a:bodyPr/>
          <a:lstStyle/>
          <a:p>
            <a:r>
              <a:rPr lang="en-US" dirty="0"/>
              <a:t>Tropical Paradise</a:t>
            </a:r>
          </a:p>
        </p:txBody>
      </p:sp>
      <p:sp>
        <p:nvSpPr>
          <p:cNvPr id="3" name="Content Placeholder 2">
            <a:extLst>
              <a:ext uri="{FF2B5EF4-FFF2-40B4-BE49-F238E27FC236}">
                <a16:creationId xmlns:a16="http://schemas.microsoft.com/office/drawing/2014/main" id="{E3C34D9A-2B6D-4FFD-88F8-71C922894517}"/>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7CA74440-C71D-4514-8AD1-6608351F5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469" y="2042152"/>
            <a:ext cx="6248400" cy="3810008"/>
          </a:xfrm>
          <a:prstGeom prst="rect">
            <a:avLst/>
          </a:prstGeom>
          <a:solidFill>
            <a:schemeClr val="tx1"/>
          </a:solidFill>
        </p:spPr>
      </p:pic>
      <p:pic>
        <p:nvPicPr>
          <p:cNvPr id="6" name="Picture 5">
            <a:extLst>
              <a:ext uri="{FF2B5EF4-FFF2-40B4-BE49-F238E27FC236}">
                <a16:creationId xmlns:a16="http://schemas.microsoft.com/office/drawing/2014/main" id="{F927065A-5994-43C8-AB36-8B2145CAE06B}"/>
              </a:ext>
            </a:extLst>
          </p:cNvPr>
          <p:cNvPicPr>
            <a:picLocks noChangeAspect="1"/>
          </p:cNvPicPr>
          <p:nvPr/>
        </p:nvPicPr>
        <p:blipFill>
          <a:blip r:embed="rId3"/>
          <a:stretch>
            <a:fillRect/>
          </a:stretch>
        </p:blipFill>
        <p:spPr>
          <a:xfrm>
            <a:off x="1488586" y="2042152"/>
            <a:ext cx="2448267" cy="3835221"/>
          </a:xfrm>
          <a:prstGeom prst="rect">
            <a:avLst/>
          </a:prstGeom>
        </p:spPr>
      </p:pic>
    </p:spTree>
    <p:extLst>
      <p:ext uri="{BB962C8B-B14F-4D97-AF65-F5344CB8AC3E}">
        <p14:creationId xmlns:p14="http://schemas.microsoft.com/office/powerpoint/2010/main" val="453591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D28E-1350-4365-9357-097D2CF03682}"/>
              </a:ext>
            </a:extLst>
          </p:cNvPr>
          <p:cNvSpPr>
            <a:spLocks noGrp="1"/>
          </p:cNvSpPr>
          <p:nvPr>
            <p:ph type="title"/>
          </p:nvPr>
        </p:nvSpPr>
        <p:spPr>
          <a:xfrm>
            <a:off x="3388518" y="213358"/>
            <a:ext cx="5411787" cy="1905000"/>
          </a:xfrm>
        </p:spPr>
        <p:txBody>
          <a:bodyPr/>
          <a:lstStyle/>
          <a:p>
            <a:r>
              <a:rPr lang="en-US" dirty="0"/>
              <a:t>Gaming the System</a:t>
            </a:r>
          </a:p>
        </p:txBody>
      </p:sp>
      <p:sp>
        <p:nvSpPr>
          <p:cNvPr id="3" name="Content Placeholder 2">
            <a:extLst>
              <a:ext uri="{FF2B5EF4-FFF2-40B4-BE49-F238E27FC236}">
                <a16:creationId xmlns:a16="http://schemas.microsoft.com/office/drawing/2014/main" id="{EA2DBC16-6F58-427A-8B5B-B62AFBB1D6CA}"/>
              </a:ext>
            </a:extLst>
          </p:cNvPr>
          <p:cNvSpPr>
            <a:spLocks noGrp="1"/>
          </p:cNvSpPr>
          <p:nvPr>
            <p:ph idx="1"/>
          </p:nvPr>
        </p:nvSpPr>
        <p:spPr/>
        <p:txBody>
          <a:bodyPr/>
          <a:lstStyle/>
          <a:p>
            <a:endParaRPr lang="en-US" dirty="0"/>
          </a:p>
        </p:txBody>
      </p:sp>
      <p:pic>
        <p:nvPicPr>
          <p:cNvPr id="5124" name="Picture 4">
            <a:extLst>
              <a:ext uri="{FF2B5EF4-FFF2-40B4-BE49-F238E27FC236}">
                <a16:creationId xmlns:a16="http://schemas.microsoft.com/office/drawing/2014/main" id="{E1B033AC-BED2-41C6-81C4-D16C49DFD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100" y="2439355"/>
            <a:ext cx="5835842" cy="3900486"/>
          </a:xfrm>
          <a:prstGeom prst="rect">
            <a:avLst/>
          </a:prstGeom>
          <a:solidFill>
            <a:schemeClr val="tx1"/>
          </a:solidFill>
        </p:spPr>
      </p:pic>
      <p:pic>
        <p:nvPicPr>
          <p:cNvPr id="5" name="Picture 4">
            <a:extLst>
              <a:ext uri="{FF2B5EF4-FFF2-40B4-BE49-F238E27FC236}">
                <a16:creationId xmlns:a16="http://schemas.microsoft.com/office/drawing/2014/main" id="{96B0DA62-564A-4A68-A9F3-0DB214DED680}"/>
              </a:ext>
            </a:extLst>
          </p:cNvPr>
          <p:cNvPicPr>
            <a:picLocks noChangeAspect="1"/>
          </p:cNvPicPr>
          <p:nvPr/>
        </p:nvPicPr>
        <p:blipFill>
          <a:blip r:embed="rId3"/>
          <a:stretch>
            <a:fillRect/>
          </a:stretch>
        </p:blipFill>
        <p:spPr>
          <a:xfrm>
            <a:off x="1870571" y="2439355"/>
            <a:ext cx="3035893" cy="3900486"/>
          </a:xfrm>
          <a:prstGeom prst="rect">
            <a:avLst/>
          </a:prstGeom>
        </p:spPr>
      </p:pic>
    </p:spTree>
    <p:extLst>
      <p:ext uri="{BB962C8B-B14F-4D97-AF65-F5344CB8AC3E}">
        <p14:creationId xmlns:p14="http://schemas.microsoft.com/office/powerpoint/2010/main" val="132146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25D7-58F5-43A9-B03F-B8EAA89E8A79}"/>
              </a:ext>
            </a:extLst>
          </p:cNvPr>
          <p:cNvSpPr>
            <a:spLocks noGrp="1"/>
          </p:cNvSpPr>
          <p:nvPr>
            <p:ph type="title"/>
          </p:nvPr>
        </p:nvSpPr>
        <p:spPr>
          <a:xfrm>
            <a:off x="2286002" y="360472"/>
            <a:ext cx="9905998" cy="1905000"/>
          </a:xfrm>
        </p:spPr>
        <p:txBody>
          <a:bodyPr/>
          <a:lstStyle/>
          <a:p>
            <a:r>
              <a:rPr lang="en-US" dirty="0"/>
              <a:t>Making the World Go Around</a:t>
            </a:r>
          </a:p>
        </p:txBody>
      </p:sp>
      <p:sp>
        <p:nvSpPr>
          <p:cNvPr id="3" name="Content Placeholder 2">
            <a:extLst>
              <a:ext uri="{FF2B5EF4-FFF2-40B4-BE49-F238E27FC236}">
                <a16:creationId xmlns:a16="http://schemas.microsoft.com/office/drawing/2014/main" id="{5142625B-FECA-4EBE-A25C-F32F02E29739}"/>
              </a:ext>
            </a:extLst>
          </p:cNvPr>
          <p:cNvSpPr>
            <a:spLocks noGrp="1"/>
          </p:cNvSpPr>
          <p:nvPr>
            <p:ph idx="1"/>
          </p:nvPr>
        </p:nvSpPr>
        <p:spPr/>
        <p:txBody>
          <a:bodyPr/>
          <a:lstStyle/>
          <a:p>
            <a:endParaRPr lang="en-US"/>
          </a:p>
        </p:txBody>
      </p:sp>
      <p:pic>
        <p:nvPicPr>
          <p:cNvPr id="7170" name="Picture 2">
            <a:extLst>
              <a:ext uri="{FF2B5EF4-FFF2-40B4-BE49-F238E27FC236}">
                <a16:creationId xmlns:a16="http://schemas.microsoft.com/office/drawing/2014/main" id="{F1EE0977-3364-4F85-8F91-5DAA70DDF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9319" y="2423160"/>
            <a:ext cx="6096000" cy="4074368"/>
          </a:xfrm>
          <a:prstGeom prst="rect">
            <a:avLst/>
          </a:prstGeom>
          <a:solidFill>
            <a:schemeClr val="tx1"/>
          </a:solidFill>
        </p:spPr>
      </p:pic>
      <p:pic>
        <p:nvPicPr>
          <p:cNvPr id="5" name="Picture 4">
            <a:extLst>
              <a:ext uri="{FF2B5EF4-FFF2-40B4-BE49-F238E27FC236}">
                <a16:creationId xmlns:a16="http://schemas.microsoft.com/office/drawing/2014/main" id="{A35A6B75-2F56-42BC-A443-89E9783D576D}"/>
              </a:ext>
            </a:extLst>
          </p:cNvPr>
          <p:cNvPicPr>
            <a:picLocks noChangeAspect="1"/>
          </p:cNvPicPr>
          <p:nvPr/>
        </p:nvPicPr>
        <p:blipFill>
          <a:blip r:embed="rId3"/>
          <a:stretch>
            <a:fillRect/>
          </a:stretch>
        </p:blipFill>
        <p:spPr>
          <a:xfrm>
            <a:off x="1569321" y="2357022"/>
            <a:ext cx="3128532" cy="4074368"/>
          </a:xfrm>
          <a:prstGeom prst="rect">
            <a:avLst/>
          </a:prstGeom>
        </p:spPr>
      </p:pic>
    </p:spTree>
    <p:extLst>
      <p:ext uri="{BB962C8B-B14F-4D97-AF65-F5344CB8AC3E}">
        <p14:creationId xmlns:p14="http://schemas.microsoft.com/office/powerpoint/2010/main" val="500108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C1F8-DA7B-46E3-A667-938D855E7909}"/>
              </a:ext>
            </a:extLst>
          </p:cNvPr>
          <p:cNvSpPr>
            <a:spLocks noGrp="1"/>
          </p:cNvSpPr>
          <p:nvPr>
            <p:ph type="title"/>
          </p:nvPr>
        </p:nvSpPr>
        <p:spPr/>
        <p:txBody>
          <a:bodyPr/>
          <a:lstStyle/>
          <a:p>
            <a:r>
              <a:rPr lang="en-US" dirty="0"/>
              <a:t>Analyzing Our Findings</a:t>
            </a:r>
          </a:p>
        </p:txBody>
      </p:sp>
      <p:sp>
        <p:nvSpPr>
          <p:cNvPr id="3" name="Content Placeholder 2">
            <a:extLst>
              <a:ext uri="{FF2B5EF4-FFF2-40B4-BE49-F238E27FC236}">
                <a16:creationId xmlns:a16="http://schemas.microsoft.com/office/drawing/2014/main" id="{561C2FB9-827D-45AC-9CF4-B871A2FE799B}"/>
              </a:ext>
            </a:extLst>
          </p:cNvPr>
          <p:cNvSpPr>
            <a:spLocks noGrp="1"/>
          </p:cNvSpPr>
          <p:nvPr>
            <p:ph idx="1"/>
          </p:nvPr>
        </p:nvSpPr>
        <p:spPr>
          <a:xfrm>
            <a:off x="868280" y="1087581"/>
            <a:ext cx="9905998" cy="3124201"/>
          </a:xfrm>
        </p:spPr>
        <p:txBody>
          <a:bodyPr/>
          <a:lstStyle/>
          <a:p>
            <a:r>
              <a:rPr lang="en-US" dirty="0"/>
              <a:t>While the exercise did not allow us to add a stock scanner to find the most volatile stocks in real time by using certain themed-search parameters by using a data scraping method as we had originally planned, we found that we could improve on this stock selection method by revising the code to include said scanner in the future</a:t>
            </a:r>
          </a:p>
        </p:txBody>
      </p:sp>
      <p:pic>
        <p:nvPicPr>
          <p:cNvPr id="2050" name="Picture 2" descr="electronic-brain-square - Jackie Barnett">
            <a:extLst>
              <a:ext uri="{FF2B5EF4-FFF2-40B4-BE49-F238E27FC236}">
                <a16:creationId xmlns:a16="http://schemas.microsoft.com/office/drawing/2014/main" id="{866F4BE9-2163-49BC-A3A9-D9BA41C91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0011" y="3644178"/>
            <a:ext cx="3593709" cy="28916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usiness Team Working At Office Desk And Analyzing Financial Reports,  Finance And Accounting Concept, Top View Stock Photo, Picture And Royalty  Free Image. Image 67045141.">
            <a:extLst>
              <a:ext uri="{FF2B5EF4-FFF2-40B4-BE49-F238E27FC236}">
                <a16:creationId xmlns:a16="http://schemas.microsoft.com/office/drawing/2014/main" id="{064EF645-6822-4F87-8049-10F9240CF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75" y="3644178"/>
            <a:ext cx="4336124" cy="289164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0DD8DF2B-2D09-4624-88AD-B7A836F458CB}"/>
              </a:ext>
            </a:extLst>
          </p:cNvPr>
          <p:cNvCxnSpPr>
            <a:cxnSpLocks/>
          </p:cNvCxnSpPr>
          <p:nvPr/>
        </p:nvCxnSpPr>
        <p:spPr>
          <a:xfrm>
            <a:off x="5342312" y="5073930"/>
            <a:ext cx="1828800" cy="0"/>
          </a:xfrm>
          <a:prstGeom prst="straightConnector1">
            <a:avLst/>
          </a:prstGeom>
          <a:ln w="762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942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80FE-B946-432E-B7C9-6010AE7466D9}"/>
              </a:ext>
            </a:extLst>
          </p:cNvPr>
          <p:cNvSpPr>
            <a:spLocks noGrp="1"/>
          </p:cNvSpPr>
          <p:nvPr>
            <p:ph type="title"/>
          </p:nvPr>
        </p:nvSpPr>
        <p:spPr>
          <a:xfrm>
            <a:off x="2827709" y="761999"/>
            <a:ext cx="9905998" cy="1905000"/>
          </a:xfrm>
        </p:spPr>
        <p:txBody>
          <a:bodyPr/>
          <a:lstStyle/>
          <a:p>
            <a:r>
              <a:rPr lang="en-US" dirty="0"/>
              <a:t>Analysis and Benefit</a:t>
            </a:r>
          </a:p>
        </p:txBody>
      </p:sp>
      <p:sp>
        <p:nvSpPr>
          <p:cNvPr id="3" name="Content Placeholder 2">
            <a:extLst>
              <a:ext uri="{FF2B5EF4-FFF2-40B4-BE49-F238E27FC236}">
                <a16:creationId xmlns:a16="http://schemas.microsoft.com/office/drawing/2014/main" id="{77B85DB2-8B8D-4B22-B531-78AA2AFC8EE6}"/>
              </a:ext>
            </a:extLst>
          </p:cNvPr>
          <p:cNvSpPr>
            <a:spLocks noGrp="1"/>
          </p:cNvSpPr>
          <p:nvPr>
            <p:ph idx="1"/>
          </p:nvPr>
        </p:nvSpPr>
        <p:spPr/>
        <p:txBody>
          <a:bodyPr/>
          <a:lstStyle/>
          <a:p>
            <a:r>
              <a:rPr lang="en-US" dirty="0"/>
              <a:t>We believe that by beginning the stock selection process with a common interest to the user, they will be more active in overseeing their selections. The use of the Sharpe Ratio calculations for each portfolio allows us to compare and modify selections if necessary. The Efficient Frontier graph that was produced by the Monte Carlo simulations gives us a glimpse of what the portfolios performance  in terms of risk-to-reward balance could look like.</a:t>
            </a:r>
          </a:p>
        </p:txBody>
      </p:sp>
    </p:spTree>
    <p:extLst>
      <p:ext uri="{BB962C8B-B14F-4D97-AF65-F5344CB8AC3E}">
        <p14:creationId xmlns:p14="http://schemas.microsoft.com/office/powerpoint/2010/main" val="284966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86B9-E8EB-4737-B019-CE6CE4E6497F}"/>
              </a:ext>
            </a:extLst>
          </p:cNvPr>
          <p:cNvSpPr>
            <a:spLocks noGrp="1"/>
          </p:cNvSpPr>
          <p:nvPr>
            <p:ph type="title"/>
          </p:nvPr>
        </p:nvSpPr>
        <p:spPr/>
        <p:txBody>
          <a:bodyPr/>
          <a:lstStyle/>
          <a:p>
            <a:r>
              <a:rPr lang="en-US" dirty="0"/>
              <a:t>What we analyzed</a:t>
            </a:r>
          </a:p>
        </p:txBody>
      </p:sp>
      <p:sp>
        <p:nvSpPr>
          <p:cNvPr id="3" name="Content Placeholder 2">
            <a:extLst>
              <a:ext uri="{FF2B5EF4-FFF2-40B4-BE49-F238E27FC236}">
                <a16:creationId xmlns:a16="http://schemas.microsoft.com/office/drawing/2014/main" id="{A33BA3BC-DE6D-49D5-B5D4-6306DFF05C01}"/>
              </a:ext>
            </a:extLst>
          </p:cNvPr>
          <p:cNvSpPr>
            <a:spLocks noGrp="1"/>
          </p:cNvSpPr>
          <p:nvPr>
            <p:ph idx="1"/>
          </p:nvPr>
        </p:nvSpPr>
        <p:spPr>
          <a:xfrm>
            <a:off x="250764" y="2514600"/>
            <a:ext cx="4677496" cy="3124201"/>
          </a:xfrm>
        </p:spPr>
        <p:txBody>
          <a:bodyPr/>
          <a:lstStyle/>
          <a:p>
            <a:r>
              <a:rPr lang="en-US" dirty="0"/>
              <a:t>The three names of the “portfolios” we chose to focus on for this exercise are </a:t>
            </a:r>
          </a:p>
          <a:p>
            <a:pPr lvl="1"/>
            <a:r>
              <a:rPr lang="en-US" dirty="0"/>
              <a:t>Tropical Paradise </a:t>
            </a:r>
          </a:p>
          <a:p>
            <a:pPr lvl="1"/>
            <a:r>
              <a:rPr lang="en-US" dirty="0"/>
              <a:t>Gaming the Edge </a:t>
            </a:r>
          </a:p>
          <a:p>
            <a:pPr lvl="1"/>
            <a:r>
              <a:rPr lang="en-US" dirty="0"/>
              <a:t>Digital Exchange</a:t>
            </a:r>
          </a:p>
        </p:txBody>
      </p:sp>
      <p:pic>
        <p:nvPicPr>
          <p:cNvPr id="1026" name="Picture 2" descr="What to Wear on a Caribbean Cruise Ship - Clothing for Women - Dresses">
            <a:extLst>
              <a:ext uri="{FF2B5EF4-FFF2-40B4-BE49-F238E27FC236}">
                <a16:creationId xmlns:a16="http://schemas.microsoft.com/office/drawing/2014/main" id="{D940727D-3C21-4834-9C6A-61923FED5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0425" y="116716"/>
            <a:ext cx="4310742" cy="26196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A signals gaming boom extending run with upbeat annual forecast | Reuters">
            <a:extLst>
              <a:ext uri="{FF2B5EF4-FFF2-40B4-BE49-F238E27FC236}">
                <a16:creationId xmlns:a16="http://schemas.microsoft.com/office/drawing/2014/main" id="{7FC97CC2-4CE9-4E30-8EA2-732FE1B47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1861" y="4348546"/>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ntech vs Traditional Banks: Competition or Collaboration? | MONEI">
            <a:extLst>
              <a:ext uri="{FF2B5EF4-FFF2-40B4-BE49-F238E27FC236}">
                <a16:creationId xmlns:a16="http://schemas.microsoft.com/office/drawing/2014/main" id="{3C63575C-2C03-4342-A922-2FD141FBB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908" y="3007484"/>
            <a:ext cx="4047505" cy="2516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04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1B91-E9AF-46AD-8DFC-C35691EE539D}"/>
              </a:ext>
            </a:extLst>
          </p:cNvPr>
          <p:cNvSpPr>
            <a:spLocks noGrp="1"/>
          </p:cNvSpPr>
          <p:nvPr>
            <p:ph type="title"/>
          </p:nvPr>
        </p:nvSpPr>
        <p:spPr>
          <a:xfrm>
            <a:off x="357642" y="609600"/>
            <a:ext cx="4511240" cy="1905000"/>
          </a:xfrm>
        </p:spPr>
        <p:txBody>
          <a:bodyPr/>
          <a:lstStyle/>
          <a:p>
            <a:r>
              <a:rPr lang="en-US" dirty="0"/>
              <a:t>Data import Method and Cleaning Example</a:t>
            </a:r>
          </a:p>
        </p:txBody>
      </p:sp>
      <p:sp>
        <p:nvSpPr>
          <p:cNvPr id="3" name="Content Placeholder 2">
            <a:extLst>
              <a:ext uri="{FF2B5EF4-FFF2-40B4-BE49-F238E27FC236}">
                <a16:creationId xmlns:a16="http://schemas.microsoft.com/office/drawing/2014/main" id="{CBA46FEE-A584-43F4-A1A7-11123A85676B}"/>
              </a:ext>
            </a:extLst>
          </p:cNvPr>
          <p:cNvSpPr>
            <a:spLocks noGrp="1"/>
          </p:cNvSpPr>
          <p:nvPr>
            <p:ph idx="1"/>
          </p:nvPr>
        </p:nvSpPr>
        <p:spPr>
          <a:xfrm>
            <a:off x="267015" y="2781300"/>
            <a:ext cx="4511241" cy="3124201"/>
          </a:xfrm>
        </p:spPr>
        <p:txBody>
          <a:bodyPr/>
          <a:lstStyle/>
          <a:p>
            <a:r>
              <a:rPr lang="en-US" dirty="0"/>
              <a:t>API of Choice: </a:t>
            </a:r>
          </a:p>
          <a:p>
            <a:pPr lvl="1"/>
            <a:r>
              <a:rPr lang="en-US" dirty="0"/>
              <a:t>Initially: </a:t>
            </a:r>
            <a:r>
              <a:rPr lang="en-US" dirty="0" err="1"/>
              <a:t>Alphavantage</a:t>
            </a:r>
            <a:endParaRPr lang="en-US" dirty="0"/>
          </a:p>
          <a:p>
            <a:pPr lvl="1"/>
            <a:r>
              <a:rPr lang="en-US" dirty="0"/>
              <a:t>Revised: Yahoo Finance</a:t>
            </a:r>
          </a:p>
          <a:p>
            <a:r>
              <a:rPr lang="en-US" dirty="0"/>
              <a:t>Timeframe of Analysis, daily close = Past 12 Months</a:t>
            </a:r>
          </a:p>
          <a:p>
            <a:r>
              <a:rPr lang="en-US" dirty="0"/>
              <a:t>Only 3 names in each portfolio</a:t>
            </a:r>
          </a:p>
          <a:p>
            <a:endParaRPr lang="en-US" dirty="0"/>
          </a:p>
        </p:txBody>
      </p:sp>
    </p:spTree>
    <p:extLst>
      <p:ext uri="{BB962C8B-B14F-4D97-AF65-F5344CB8AC3E}">
        <p14:creationId xmlns:p14="http://schemas.microsoft.com/office/powerpoint/2010/main" val="331590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FB04-9600-4F35-BD42-B85640F05823}"/>
              </a:ext>
            </a:extLst>
          </p:cNvPr>
          <p:cNvSpPr>
            <a:spLocks noGrp="1"/>
          </p:cNvSpPr>
          <p:nvPr>
            <p:ph type="title"/>
          </p:nvPr>
        </p:nvSpPr>
        <p:spPr>
          <a:xfrm>
            <a:off x="1141413" y="609600"/>
            <a:ext cx="9905998" cy="724830"/>
          </a:xfrm>
        </p:spPr>
        <p:txBody>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Tropical Paradise Stocks</a:t>
            </a:r>
          </a:p>
        </p:txBody>
      </p:sp>
      <p:sp>
        <p:nvSpPr>
          <p:cNvPr id="3" name="Content Placeholder 2">
            <a:extLst>
              <a:ext uri="{FF2B5EF4-FFF2-40B4-BE49-F238E27FC236}">
                <a16:creationId xmlns:a16="http://schemas.microsoft.com/office/drawing/2014/main" id="{8AD1EC3C-2B6A-4ADE-A3D5-3C105E45F8F0}"/>
              </a:ext>
            </a:extLst>
          </p:cNvPr>
          <p:cNvSpPr>
            <a:spLocks noGrp="1"/>
          </p:cNvSpPr>
          <p:nvPr>
            <p:ph idx="1"/>
          </p:nvPr>
        </p:nvSpPr>
        <p:spPr>
          <a:xfrm>
            <a:off x="1215754" y="2601949"/>
            <a:ext cx="3884340" cy="810325"/>
          </a:xfrm>
        </p:spPr>
        <p:txBody>
          <a:bodyPr/>
          <a:lstStyle/>
          <a:p>
            <a:pPr marL="0" indent="0" algn="ctr">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rPr>
              <a:t>Hawaiin Airlines </a:t>
            </a:r>
          </a:p>
          <a:p>
            <a:endParaRPr lang="en-US" sz="1200"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en-US" sz="12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10" name="TextBox 9">
            <a:extLst>
              <a:ext uri="{FF2B5EF4-FFF2-40B4-BE49-F238E27FC236}">
                <a16:creationId xmlns:a16="http://schemas.microsoft.com/office/drawing/2014/main" id="{DD897208-AF6E-44CA-8E70-01C688544B33}"/>
              </a:ext>
            </a:extLst>
          </p:cNvPr>
          <p:cNvSpPr txBox="1"/>
          <p:nvPr/>
        </p:nvSpPr>
        <p:spPr>
          <a:xfrm rot="-10800000" flipV="1">
            <a:off x="4782481" y="2556182"/>
            <a:ext cx="3449443" cy="11344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INTERCONTINENTAL HOTELS</a:t>
            </a:r>
            <a:r>
              <a:rPr lang="en-US" dirty="0"/>
              <a:t> </a:t>
            </a:r>
          </a:p>
          <a:p>
            <a:pPr marL="171450" indent="-171450">
              <a:buFont typeface="Arial"/>
              <a:buChar char="•"/>
            </a:pPr>
            <a:endParaRPr lang="en-US" sz="1200" dirty="0"/>
          </a:p>
          <a:p>
            <a:pPr marL="285750" indent="-285750">
              <a:lnSpc>
                <a:spcPct val="150000"/>
              </a:lnSpc>
              <a:buFont typeface="Arial"/>
              <a:buChar char="•"/>
            </a:pPr>
            <a:endParaRPr lang="en-US" sz="1200" dirty="0"/>
          </a:p>
        </p:txBody>
      </p:sp>
      <p:sp>
        <p:nvSpPr>
          <p:cNvPr id="12" name="TextBox 11">
            <a:extLst>
              <a:ext uri="{FF2B5EF4-FFF2-40B4-BE49-F238E27FC236}">
                <a16:creationId xmlns:a16="http://schemas.microsoft.com/office/drawing/2014/main" id="{07137206-9EE6-499E-A242-BF8E1863E833}"/>
              </a:ext>
            </a:extLst>
          </p:cNvPr>
          <p:cNvSpPr txBox="1"/>
          <p:nvPr/>
        </p:nvSpPr>
        <p:spPr>
          <a:xfrm>
            <a:off x="9045498" y="2559205"/>
            <a:ext cx="274320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ROYAL CARIBBEAN GROUP</a:t>
            </a:r>
          </a:p>
          <a:p>
            <a:pPr marL="342900" indent="-342900">
              <a:buFont typeface="Arial"/>
              <a:buChar char="•"/>
            </a:pPr>
            <a:endParaRPr lang="en-US" sz="1200" dirty="0"/>
          </a:p>
        </p:txBody>
      </p:sp>
      <p:pic>
        <p:nvPicPr>
          <p:cNvPr id="13" name="Picture 13">
            <a:extLst>
              <a:ext uri="{FF2B5EF4-FFF2-40B4-BE49-F238E27FC236}">
                <a16:creationId xmlns:a16="http://schemas.microsoft.com/office/drawing/2014/main" id="{ACA720A2-982D-4B51-99B2-ABD51812B360}"/>
              </a:ext>
            </a:extLst>
          </p:cNvPr>
          <p:cNvPicPr>
            <a:picLocks noChangeAspect="1"/>
          </p:cNvPicPr>
          <p:nvPr/>
        </p:nvPicPr>
        <p:blipFill>
          <a:blip r:embed="rId2"/>
          <a:stretch>
            <a:fillRect/>
          </a:stretch>
        </p:blipFill>
        <p:spPr>
          <a:xfrm>
            <a:off x="2326888" y="3903399"/>
            <a:ext cx="7621858" cy="2312933"/>
          </a:xfrm>
          <a:prstGeom prst="rect">
            <a:avLst/>
          </a:prstGeom>
        </p:spPr>
      </p:pic>
    </p:spTree>
    <p:extLst>
      <p:ext uri="{BB962C8B-B14F-4D97-AF65-F5344CB8AC3E}">
        <p14:creationId xmlns:p14="http://schemas.microsoft.com/office/powerpoint/2010/main" val="46410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A3D9-113D-4359-9292-4FEA4978F128}"/>
              </a:ext>
            </a:extLst>
          </p:cNvPr>
          <p:cNvSpPr>
            <a:spLocks noGrp="1"/>
          </p:cNvSpPr>
          <p:nvPr>
            <p:ph type="title"/>
          </p:nvPr>
        </p:nvSpPr>
        <p:spPr>
          <a:xfrm>
            <a:off x="6096000" y="609599"/>
            <a:ext cx="5435760" cy="2009775"/>
          </a:xfrm>
        </p:spPr>
        <p:txBody>
          <a:bodyPr>
            <a:normAutofit/>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Tropical Paradise Stocks</a:t>
            </a:r>
          </a:p>
        </p:txBody>
      </p:sp>
      <p:pic>
        <p:nvPicPr>
          <p:cNvPr id="5" name="Picture 5" descr="Chart, line chart, histogram&#10;&#10;Description automatically generated">
            <a:extLst>
              <a:ext uri="{FF2B5EF4-FFF2-40B4-BE49-F238E27FC236}">
                <a16:creationId xmlns:a16="http://schemas.microsoft.com/office/drawing/2014/main" id="{7E99021F-8FDD-4EFD-9BA1-539F7BC47811}"/>
              </a:ext>
            </a:extLst>
          </p:cNvPr>
          <p:cNvPicPr>
            <a:picLocks noChangeAspect="1"/>
          </p:cNvPicPr>
          <p:nvPr/>
        </p:nvPicPr>
        <p:blipFill>
          <a:blip r:embed="rId2"/>
          <a:stretch>
            <a:fillRect/>
          </a:stretch>
        </p:blipFill>
        <p:spPr>
          <a:xfrm>
            <a:off x="1220174" y="609600"/>
            <a:ext cx="3740726" cy="2057399"/>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4" name="Picture 4">
            <a:extLst>
              <a:ext uri="{FF2B5EF4-FFF2-40B4-BE49-F238E27FC236}">
                <a16:creationId xmlns:a16="http://schemas.microsoft.com/office/drawing/2014/main" id="{4C8C98BD-6CCC-466D-BEDC-7D8F46EA6A60}"/>
              </a:ext>
            </a:extLst>
          </p:cNvPr>
          <p:cNvPicPr>
            <a:picLocks noChangeAspect="1"/>
          </p:cNvPicPr>
          <p:nvPr/>
        </p:nvPicPr>
        <p:blipFill>
          <a:blip r:embed="rId3"/>
          <a:stretch>
            <a:fillRect/>
          </a:stretch>
        </p:blipFill>
        <p:spPr>
          <a:xfrm>
            <a:off x="2130362" y="2947481"/>
            <a:ext cx="1920350" cy="3010614"/>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4FDEEEF4-1CF6-471C-928B-1FC1FC249554}"/>
              </a:ext>
            </a:extLst>
          </p:cNvPr>
          <p:cNvSpPr>
            <a:spLocks noGrp="1"/>
          </p:cNvSpPr>
          <p:nvPr>
            <p:ph idx="1"/>
          </p:nvPr>
        </p:nvSpPr>
        <p:spPr>
          <a:xfrm>
            <a:off x="6096000" y="2774425"/>
            <a:ext cx="5435760" cy="3288445"/>
          </a:xfrm>
        </p:spPr>
        <p:txBody>
          <a:bodyPr>
            <a:normAutofit/>
          </a:bodyPr>
          <a:lstStyle/>
          <a:p>
            <a:pPr marL="0" indent="0">
              <a:buNone/>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Hawaiin Airlines </a:t>
            </a:r>
            <a:endParaRPr lang="en-US"/>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Peter R. Ingrem</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in 1929</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1.14B</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52-Week Min - 13.17</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Week Max – 29.92</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AA, LUV, DAL</a:t>
            </a: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27512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06CA-326D-4B86-9845-4870F36178BF}"/>
              </a:ext>
            </a:extLst>
          </p:cNvPr>
          <p:cNvSpPr>
            <a:spLocks noGrp="1"/>
          </p:cNvSpPr>
          <p:nvPr>
            <p:ph type="title"/>
          </p:nvPr>
        </p:nvSpPr>
        <p:spPr>
          <a:xfrm>
            <a:off x="6096000" y="609599"/>
            <a:ext cx="5435760" cy="2009775"/>
          </a:xfrm>
        </p:spPr>
        <p:txBody>
          <a:bodyPr>
            <a:normAutofit/>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Tropical Paradise Stocks</a:t>
            </a:r>
          </a:p>
        </p:txBody>
      </p:sp>
      <p:pic>
        <p:nvPicPr>
          <p:cNvPr id="4" name="Picture 4" descr="Chart, histogram&#10;&#10;Description automatically generated">
            <a:extLst>
              <a:ext uri="{FF2B5EF4-FFF2-40B4-BE49-F238E27FC236}">
                <a16:creationId xmlns:a16="http://schemas.microsoft.com/office/drawing/2014/main" id="{1F30B459-8E71-464C-A65F-04E47AF54700}"/>
              </a:ext>
            </a:extLst>
          </p:cNvPr>
          <p:cNvPicPr>
            <a:picLocks noChangeAspect="1"/>
          </p:cNvPicPr>
          <p:nvPr/>
        </p:nvPicPr>
        <p:blipFill>
          <a:blip r:embed="rId2"/>
          <a:stretch>
            <a:fillRect/>
          </a:stretch>
        </p:blipFill>
        <p:spPr>
          <a:xfrm>
            <a:off x="1245336" y="609600"/>
            <a:ext cx="3690402" cy="2057399"/>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5" name="Picture 5">
            <a:extLst>
              <a:ext uri="{FF2B5EF4-FFF2-40B4-BE49-F238E27FC236}">
                <a16:creationId xmlns:a16="http://schemas.microsoft.com/office/drawing/2014/main" id="{1A64E216-4BB3-4AFE-84AF-B1F8F4D7E087}"/>
              </a:ext>
            </a:extLst>
          </p:cNvPr>
          <p:cNvPicPr>
            <a:picLocks noChangeAspect="1"/>
          </p:cNvPicPr>
          <p:nvPr/>
        </p:nvPicPr>
        <p:blipFill>
          <a:blip r:embed="rId3"/>
          <a:stretch>
            <a:fillRect/>
          </a:stretch>
        </p:blipFill>
        <p:spPr>
          <a:xfrm>
            <a:off x="2152006" y="2947481"/>
            <a:ext cx="1877062" cy="3010614"/>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30D6D5DD-D101-4C9C-BCF4-FB4D3DE653AA}"/>
              </a:ext>
            </a:extLst>
          </p:cNvPr>
          <p:cNvSpPr>
            <a:spLocks noGrp="1"/>
          </p:cNvSpPr>
          <p:nvPr>
            <p:ph idx="1"/>
          </p:nvPr>
        </p:nvSpPr>
        <p:spPr>
          <a:xfrm>
            <a:off x="6096000" y="2774425"/>
            <a:ext cx="5435760" cy="3288445"/>
          </a:xfrm>
        </p:spPr>
        <p:txBody>
          <a:bodyPr>
            <a:normAutofit/>
          </a:bodyPr>
          <a:lstStyle/>
          <a:p>
            <a:pPr marL="0" indent="0">
              <a:spcBef>
                <a:spcPts val="0"/>
              </a:spcBef>
              <a:spcAft>
                <a:spcPts val="0"/>
              </a:spcAft>
              <a:buNone/>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INTERCONTINENTAL HOTELS </a:t>
            </a:r>
            <a:endParaRPr lang="en-US"/>
          </a:p>
          <a:p>
            <a:pPr marL="171450" indent="-171450">
              <a:spcBef>
                <a:spcPts val="0"/>
              </a:spcBef>
              <a:spcAft>
                <a:spcPts val="0"/>
              </a:spcAft>
              <a:buClr>
                <a:srgbClr val="FFFFFF"/>
              </a:buClr>
              <a:buFont typeface="Arial,Sans-Serif"/>
            </a:pPr>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spcBef>
                <a:spcPts val="0"/>
              </a:spcBef>
              <a:spcAft>
                <a:spcPts val="0"/>
              </a:spcAft>
              <a:buClr>
                <a:srgbClr val="FFFFFF"/>
              </a:buClr>
              <a:buFont typeface="Arial,Sans-Serif"/>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Keith Barr</a:t>
            </a:r>
          </a:p>
          <a:p>
            <a:pPr>
              <a:spcBef>
                <a:spcPts val="0"/>
              </a:spcBef>
              <a:spcAft>
                <a:spcPts val="0"/>
              </a:spcAft>
              <a:buClr>
                <a:srgbClr val="FFFFFF"/>
              </a:buClr>
              <a:buFont typeface="Arial,Sans-Serif"/>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2004</a:t>
            </a:r>
          </a:p>
          <a:p>
            <a:pPr>
              <a:spcBef>
                <a:spcPts val="0"/>
              </a:spcBef>
              <a:spcAft>
                <a:spcPts val="0"/>
              </a:spcAft>
              <a:buClr>
                <a:srgbClr val="FFFFFF"/>
              </a:buClr>
              <a:buFont typeface="Arial,Sans-Serif"/>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12.48B</a:t>
            </a:r>
          </a:p>
          <a:p>
            <a:pPr>
              <a:spcBef>
                <a:spcPts val="0"/>
              </a:spcBef>
              <a:spcAft>
                <a:spcPts val="0"/>
              </a:spcAft>
              <a:buClr>
                <a:srgbClr val="FFFFFF"/>
              </a:buClr>
              <a:buFont typeface="Arial,Sans-Serif"/>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52-Week Min – 49.43</a:t>
            </a:r>
          </a:p>
          <a:p>
            <a:pPr>
              <a:spcBef>
                <a:spcPts val="0"/>
              </a:spcBef>
              <a:spcAft>
                <a:spcPts val="0"/>
              </a:spcAft>
              <a:buClr>
                <a:srgbClr val="FFFFFF"/>
              </a:buClr>
              <a:buFont typeface="Arial,Sans-Serif"/>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52-Week Max – 74.12</a:t>
            </a:r>
          </a:p>
          <a:p>
            <a:pPr>
              <a:spcBef>
                <a:spcPts val="0"/>
              </a:spcBef>
              <a:spcAft>
                <a:spcPts val="0"/>
              </a:spcAft>
              <a:buClr>
                <a:srgbClr val="FFFFFF"/>
              </a:buClr>
              <a:buFont typeface="Arial,Sans-Serif"/>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DIS, CCL</a:t>
            </a: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52476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E52A-8ADB-4674-BE57-EC9DE7BF7BC0}"/>
              </a:ext>
            </a:extLst>
          </p:cNvPr>
          <p:cNvSpPr>
            <a:spLocks noGrp="1"/>
          </p:cNvSpPr>
          <p:nvPr>
            <p:ph type="title"/>
          </p:nvPr>
        </p:nvSpPr>
        <p:spPr>
          <a:xfrm>
            <a:off x="1143000" y="609599"/>
            <a:ext cx="6132446" cy="2009775"/>
          </a:xfrm>
        </p:spPr>
        <p:txBody>
          <a:bodyPr>
            <a:normAutofit/>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Tropical paradise Stocks</a:t>
            </a:r>
          </a:p>
        </p:txBody>
      </p:sp>
      <p:pic>
        <p:nvPicPr>
          <p:cNvPr id="4" name="Picture 4" descr="Chart, line chart, histogram&#10;&#10;Description automatically generated">
            <a:extLst>
              <a:ext uri="{FF2B5EF4-FFF2-40B4-BE49-F238E27FC236}">
                <a16:creationId xmlns:a16="http://schemas.microsoft.com/office/drawing/2014/main" id="{41B53B6E-5CEB-4513-9BB8-B02D1549C1FC}"/>
              </a:ext>
            </a:extLst>
          </p:cNvPr>
          <p:cNvPicPr>
            <a:picLocks noChangeAspect="1"/>
          </p:cNvPicPr>
          <p:nvPr/>
        </p:nvPicPr>
        <p:blipFill>
          <a:blip r:embed="rId2"/>
          <a:stretch>
            <a:fillRect/>
          </a:stretch>
        </p:blipFill>
        <p:spPr>
          <a:xfrm>
            <a:off x="7552042" y="736458"/>
            <a:ext cx="3416888" cy="1930541"/>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B4E7097A-5897-4F11-BD1A-30C3F03FA9AF}"/>
              </a:ext>
            </a:extLst>
          </p:cNvPr>
          <p:cNvSpPr>
            <a:spLocks noGrp="1"/>
          </p:cNvSpPr>
          <p:nvPr>
            <p:ph idx="1"/>
          </p:nvPr>
        </p:nvSpPr>
        <p:spPr>
          <a:xfrm>
            <a:off x="1143000" y="2774425"/>
            <a:ext cx="6132446" cy="3288445"/>
          </a:xfrm>
        </p:spPr>
        <p:txBody>
          <a:bodyPr>
            <a:normAutofit/>
          </a:bodyPr>
          <a:lstStyle/>
          <a:p>
            <a:pPr marL="0" indent="0">
              <a:spcBef>
                <a:spcPts val="0"/>
              </a:spcBef>
              <a:spcAft>
                <a:spcPts val="0"/>
              </a:spcAft>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ROYAL CARIBBEAN GROUP</a:t>
            </a:r>
            <a:endParaRPr lang="en-US"/>
          </a:p>
          <a:p>
            <a:pPr marL="0" indent="0">
              <a:spcBef>
                <a:spcPts val="0"/>
              </a:spcBef>
              <a:spcAft>
                <a:spcPts val="0"/>
              </a:spcAft>
              <a:buNone/>
            </a:pP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spcAft>
                <a:spcPts val="0"/>
              </a:spcAft>
              <a:buClr>
                <a:srgbClr val="FFFFFF"/>
              </a:buClr>
              <a:buFont typeface="Arial,Sans-Serif"/>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CEO – Richard D. Fain</a:t>
            </a:r>
          </a:p>
          <a:p>
            <a:pPr marL="342900" indent="-342900">
              <a:spcBef>
                <a:spcPts val="0"/>
              </a:spcBef>
              <a:spcAft>
                <a:spcPts val="0"/>
              </a:spcAft>
              <a:buClr>
                <a:srgbClr val="FFFFFF"/>
              </a:buClr>
              <a:buFont typeface="Arial,Sans-Serif"/>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Founded – 1968</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spcAft>
                <a:spcPts val="0"/>
              </a:spcAft>
              <a:buClr>
                <a:srgbClr val="FFFFFF"/>
              </a:buClr>
              <a:buFont typeface="Arial,Sans-Serif"/>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Market Cap – 22.62B</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spcAft>
                <a:spcPts val="0"/>
              </a:spcAft>
              <a:buClr>
                <a:srgbClr val="FFFFFF"/>
              </a:buClr>
              <a:buFont typeface="Arial,Sans-Serif"/>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 Week Min – 53.11</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spcAft>
                <a:spcPts val="0"/>
              </a:spcAft>
              <a:buClr>
                <a:srgbClr val="FFFFFF"/>
              </a:buClr>
              <a:buFont typeface="Arial,Sans-Serif"/>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52- Week Max – 96.98</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342900" indent="-342900">
              <a:spcBef>
                <a:spcPts val="0"/>
              </a:spcBef>
              <a:spcAft>
                <a:spcPts val="0"/>
              </a:spcAft>
              <a:buClr>
                <a:srgbClr val="FFFFFF"/>
              </a:buClr>
              <a:buFont typeface="Arial,Sans-Serif"/>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Similar Stocks – CCL, NCLH</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5" name="Picture 5" descr="Graphical user interface, application&#10;&#10;Description automatically generated">
            <a:extLst>
              <a:ext uri="{FF2B5EF4-FFF2-40B4-BE49-F238E27FC236}">
                <a16:creationId xmlns:a16="http://schemas.microsoft.com/office/drawing/2014/main" id="{6CC46812-D6B2-4119-AD43-3877CC20BD10}"/>
              </a:ext>
            </a:extLst>
          </p:cNvPr>
          <p:cNvPicPr>
            <a:picLocks noChangeAspect="1"/>
          </p:cNvPicPr>
          <p:nvPr/>
        </p:nvPicPr>
        <p:blipFill>
          <a:blip r:embed="rId3"/>
          <a:stretch>
            <a:fillRect/>
          </a:stretch>
        </p:blipFill>
        <p:spPr>
          <a:xfrm>
            <a:off x="8259730" y="2918297"/>
            <a:ext cx="2001512" cy="3039797"/>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769236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FA6A-2151-47DA-8A65-3C07C64B2089}"/>
              </a:ext>
            </a:extLst>
          </p:cNvPr>
          <p:cNvSpPr>
            <a:spLocks noGrp="1"/>
          </p:cNvSpPr>
          <p:nvPr>
            <p:ph type="title"/>
          </p:nvPr>
        </p:nvSpPr>
        <p:spPr>
          <a:xfrm>
            <a:off x="1141413" y="609600"/>
            <a:ext cx="9905998" cy="752708"/>
          </a:xfrm>
        </p:spPr>
        <p:txBody>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Gaming Stocks </a:t>
            </a:r>
          </a:p>
        </p:txBody>
      </p:sp>
      <p:sp>
        <p:nvSpPr>
          <p:cNvPr id="3" name="Content Placeholder 2">
            <a:extLst>
              <a:ext uri="{FF2B5EF4-FFF2-40B4-BE49-F238E27FC236}">
                <a16:creationId xmlns:a16="http://schemas.microsoft.com/office/drawing/2014/main" id="{47FF168D-DA51-4023-B1F3-ED8DF43E722D}"/>
              </a:ext>
            </a:extLst>
          </p:cNvPr>
          <p:cNvSpPr>
            <a:spLocks noGrp="1"/>
          </p:cNvSpPr>
          <p:nvPr>
            <p:ph idx="1"/>
          </p:nvPr>
        </p:nvSpPr>
        <p:spPr>
          <a:xfrm>
            <a:off x="3854877" y="2648414"/>
            <a:ext cx="4590584" cy="931128"/>
          </a:xfrm>
        </p:spPr>
        <p:txBody>
          <a:bodyPr>
            <a:normAutofit/>
          </a:bodyPr>
          <a:lstStyle/>
          <a:p>
            <a:pPr marL="0" indent="0" algn="ctr">
              <a:buNone/>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Electronic Arts</a:t>
            </a:r>
            <a:endParaRPr lang="en-US"/>
          </a:p>
        </p:txBody>
      </p:sp>
      <p:sp>
        <p:nvSpPr>
          <p:cNvPr id="4" name="TextBox 3">
            <a:extLst>
              <a:ext uri="{FF2B5EF4-FFF2-40B4-BE49-F238E27FC236}">
                <a16:creationId xmlns:a16="http://schemas.microsoft.com/office/drawing/2014/main" id="{FD336C44-CE70-468C-90DE-D72FED8E2AD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5" name="TextBox 4">
            <a:extLst>
              <a:ext uri="{FF2B5EF4-FFF2-40B4-BE49-F238E27FC236}">
                <a16:creationId xmlns:a16="http://schemas.microsoft.com/office/drawing/2014/main" id="{DCAEA248-E503-43AF-91E4-CE648A7DD599}"/>
              </a:ext>
            </a:extLst>
          </p:cNvPr>
          <p:cNvSpPr txBox="1"/>
          <p:nvPr/>
        </p:nvSpPr>
        <p:spPr>
          <a:xfrm>
            <a:off x="1178079" y="3018031"/>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MICROSOFT </a:t>
            </a:r>
          </a:p>
          <a:p>
            <a:pPr algn="ctr"/>
            <a:endParaRPr lang="en-US" sz="2400" dirty="0"/>
          </a:p>
        </p:txBody>
      </p:sp>
      <p:sp>
        <p:nvSpPr>
          <p:cNvPr id="6" name="TextBox 5">
            <a:extLst>
              <a:ext uri="{FF2B5EF4-FFF2-40B4-BE49-F238E27FC236}">
                <a16:creationId xmlns:a16="http://schemas.microsoft.com/office/drawing/2014/main" id="{056C4195-02DE-4863-B0BC-D4726339BE6B}"/>
              </a:ext>
            </a:extLst>
          </p:cNvPr>
          <p:cNvSpPr txBox="1"/>
          <p:nvPr/>
        </p:nvSpPr>
        <p:spPr>
          <a:xfrm>
            <a:off x="8067442" y="2900711"/>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RIOT BLOCKCHAIN</a:t>
            </a:r>
            <a:endParaRPr lang="en-US"/>
          </a:p>
        </p:txBody>
      </p:sp>
      <p:pic>
        <p:nvPicPr>
          <p:cNvPr id="8" name="Picture 8" descr="A picture containing timeline&#10;&#10;Description automatically generated">
            <a:extLst>
              <a:ext uri="{FF2B5EF4-FFF2-40B4-BE49-F238E27FC236}">
                <a16:creationId xmlns:a16="http://schemas.microsoft.com/office/drawing/2014/main" id="{D1F96F4F-0330-4AE7-9A51-D67242831D83}"/>
              </a:ext>
            </a:extLst>
          </p:cNvPr>
          <p:cNvPicPr>
            <a:picLocks noChangeAspect="1"/>
          </p:cNvPicPr>
          <p:nvPr/>
        </p:nvPicPr>
        <p:blipFill>
          <a:blip r:embed="rId2"/>
          <a:stretch>
            <a:fillRect/>
          </a:stretch>
        </p:blipFill>
        <p:spPr>
          <a:xfrm>
            <a:off x="2828693" y="4037990"/>
            <a:ext cx="6432394" cy="2545557"/>
          </a:xfrm>
          <a:prstGeom prst="rect">
            <a:avLst/>
          </a:prstGeom>
        </p:spPr>
      </p:pic>
    </p:spTree>
    <p:extLst>
      <p:ext uri="{BB962C8B-B14F-4D97-AF65-F5344CB8AC3E}">
        <p14:creationId xmlns:p14="http://schemas.microsoft.com/office/powerpoint/2010/main" val="2856443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387</TotalTime>
  <Words>990</Words>
  <Application>Microsoft Office PowerPoint</Application>
  <PresentationFormat>Widescreen</PresentationFormat>
  <Paragraphs>146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Arial,Sans-Serif</vt:lpstr>
      <vt:lpstr>Century Gothic</vt:lpstr>
      <vt:lpstr>Mesh</vt:lpstr>
      <vt:lpstr>Stock Portfolio selection by interest</vt:lpstr>
      <vt:lpstr>Hypothesis/Question</vt:lpstr>
      <vt:lpstr>What we analyzed</vt:lpstr>
      <vt:lpstr>Data import Method and Cleaning Example</vt:lpstr>
      <vt:lpstr>Tropical Paradise Stocks</vt:lpstr>
      <vt:lpstr>Tropical Paradise Stocks</vt:lpstr>
      <vt:lpstr>Tropical Paradise Stocks</vt:lpstr>
      <vt:lpstr>Tropical paradise Stocks</vt:lpstr>
      <vt:lpstr>Gaming Stocks </vt:lpstr>
      <vt:lpstr>GAMING STOCKS </vt:lpstr>
      <vt:lpstr>Gaming Stocks </vt:lpstr>
      <vt:lpstr>Gaming Stocks </vt:lpstr>
      <vt:lpstr>Make the world turn</vt:lpstr>
      <vt:lpstr>Make the world turn</vt:lpstr>
      <vt:lpstr>Make the world turn</vt:lpstr>
      <vt:lpstr>Make the world Turn </vt:lpstr>
      <vt:lpstr>Limitations/Early Revisions</vt:lpstr>
      <vt:lpstr>Sharpe Ratio’s used to run Monte Carlo Simulations on each portfolio</vt:lpstr>
      <vt:lpstr>Visualization – Portfolio Stock Price Performance (Past 12 months)</vt:lpstr>
      <vt:lpstr>Visualization – Portfolio Stock Price Performance (Past 12 months) Cont.</vt:lpstr>
      <vt:lpstr>Visualization – Portfolio Stock Price Performance (Past 12 months) Cont.</vt:lpstr>
      <vt:lpstr>Monte Carlo Simulation to Produce efficient Frontier Graph</vt:lpstr>
      <vt:lpstr>Tropical Paradise</vt:lpstr>
      <vt:lpstr>Gaming the System</vt:lpstr>
      <vt:lpstr>Making the World Go Around</vt:lpstr>
      <vt:lpstr>Analyzing Our Findings</vt:lpstr>
      <vt:lpstr>Analysis and Benefit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Grouped Stocks Analysis by Interest in Past 12 Months</dc:title>
  <dc:creator>Jaime Barragan</dc:creator>
  <cp:lastModifiedBy>Jaime Barragan</cp:lastModifiedBy>
  <cp:revision>7</cp:revision>
  <dcterms:created xsi:type="dcterms:W3CDTF">2021-10-13T02:03:19Z</dcterms:created>
  <dcterms:modified xsi:type="dcterms:W3CDTF">2021-10-28T20:35:08Z</dcterms:modified>
</cp:coreProperties>
</file>