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CF72A-4C54-4CD2-AF99-3FF5AFCD7302}" v="1" dt="2024-08-07T12:17:44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293-1CC6-4A1E-8274-84617D6A9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67E8B-D529-4F84-8AEB-634F8CBA9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BB4D-E756-4947-BB4B-5E2DAD42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396C-6CF2-4738-A621-18DDA0A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1F4F-C19C-4FAD-A346-BBD2BE3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173D-8325-49F1-91A7-D70D2BBA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5DA1-AE38-4583-9564-6CA0DFCD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A326-55E3-4DB5-9094-77B4088B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4547-F5A0-48FE-9124-23C154AE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F227-7AEA-4998-BC8A-8F56A71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9392F-E5BB-4D67-91F9-C4FC4898F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53C8-5CAA-400E-A37B-DCAEC098A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ABE-919C-4D45-8649-3BF14D12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878A-5FD3-4AAA-B966-4D1C5A73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91D0-2845-4FFB-8A62-F6AA6F42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359B-2981-46AE-899C-7D0E5B1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25E0-67F9-48E6-AD18-671ACFA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2915-0437-4D26-ADEF-EF95E3F0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29D0-9B57-4CAF-AA1C-9D05C27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230-BA81-496B-A5B4-4C349210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4600-1426-4891-B9C9-398976B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4C8C-4131-438A-B848-143F923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5B40-7331-4039-96FD-2036E2A8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446B-20A6-488F-8FDD-F347849E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8AA9-4132-4525-84CB-B727F22F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435-7D11-4709-984B-4A7F1A61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59B6-AE2F-45DC-9278-9FDB88333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2754-19B7-44C3-AB4B-06CBEFAF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C6B2-A966-4A7E-A32F-1C07F073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B233-4556-4BED-97E3-898B4992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7AEB-4840-45EF-8D6A-BE28EBC6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42AB-9B7B-46AA-BF2E-414E015F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6A26-46BD-4382-B0D0-710EDEA6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8534-644A-439F-8BA0-3C96003C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F9E0-87C6-4C1C-8610-EA22C8D9A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CBE36-37D9-44FB-AE16-A37303A60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3C752-0841-4397-8853-A9FF3361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FB5B3-094C-4179-AFA5-C226C19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960CD-0466-4DE1-B86C-AD955DFD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84FC-F794-46AA-9A1D-B7EC2B91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5CC31-DD59-4C41-BF5E-3973F2BA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9E05-D1EE-4CC6-AB79-49396B26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0AA5-B034-48B3-9A80-EBF17B8B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AF3C-E315-48CA-9379-5EB8B95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64A6-6582-4F3B-9A03-694F2831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E7E-6629-4CBD-8BA9-27E3DEA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7CEE-D3E5-41C6-B282-D237084C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CC7E-A5D3-430C-95DB-8AF6EA3B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5772E-1E31-45E4-A7D9-1A6A93348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715E1-7293-4EEA-B0EF-313500F6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0839-DAC9-4555-9D10-4A227F1B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BB50-3C27-4048-97A9-C7DE2499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72FD-0026-4BAE-B34C-B3F3FB08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5ED2-085B-4E17-8D6D-ED592E84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A86E-F038-40A8-94E4-3AB6290D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01DD-D3D0-4A09-BFAA-8C67DD50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BAE60-D4BE-4DAF-917A-7D7C5EB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5B36-244E-4A32-87ED-A937F691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2303B-8D65-4092-A2B8-C2CDC5F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E639-F4D7-467D-9884-A4FB1E10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FD66-B944-4E13-9E21-705979A23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42FF-0816-4926-9F5C-91B5244A45F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799-BA4A-49F5-AF7E-51E4E2821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0A31-499A-4B0B-819A-839355882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F210-7C7A-43EC-ABC3-ABB00B7F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2AC1EE-5483-4B9F-98E7-3F920124F11A}"/>
              </a:ext>
            </a:extLst>
          </p:cNvPr>
          <p:cNvSpPr txBox="1"/>
          <p:nvPr/>
        </p:nvSpPr>
        <p:spPr>
          <a:xfrm>
            <a:off x="5800726" y="308173"/>
            <a:ext cx="5559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Process Mapping – Calibration Report Process for JCNS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528B8B8F-843D-477E-87C4-55A3ACE7B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t="12344" b="19092"/>
          <a:stretch/>
        </p:blipFill>
        <p:spPr>
          <a:xfrm>
            <a:off x="831850" y="-9046"/>
            <a:ext cx="914400" cy="5057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19FC00-75A0-4FCF-8D94-212926FFC2B6}"/>
              </a:ext>
            </a:extLst>
          </p:cNvPr>
          <p:cNvCxnSpPr>
            <a:cxnSpLocks/>
          </p:cNvCxnSpPr>
          <p:nvPr/>
        </p:nvCxnSpPr>
        <p:spPr>
          <a:xfrm>
            <a:off x="831850" y="58254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212CF4-1D6B-4CFC-8BEB-A6158C5BE922}"/>
              </a:ext>
            </a:extLst>
          </p:cNvPr>
          <p:cNvSpPr txBox="1"/>
          <p:nvPr/>
        </p:nvSpPr>
        <p:spPr>
          <a:xfrm>
            <a:off x="8839200" y="580938"/>
            <a:ext cx="2508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JCI INTERNAL ONLY</a:t>
            </a:r>
            <a:endParaRPr lang="en-US" sz="11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F584FB-7686-4438-A75D-A6705B07B498}"/>
              </a:ext>
            </a:extLst>
          </p:cNvPr>
          <p:cNvCxnSpPr>
            <a:cxnSpLocks/>
          </p:cNvCxnSpPr>
          <p:nvPr/>
        </p:nvCxnSpPr>
        <p:spPr>
          <a:xfrm>
            <a:off x="844550" y="649882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EF7EEF-EBB5-49B8-9195-93EDB351892E}"/>
              </a:ext>
            </a:extLst>
          </p:cNvPr>
          <p:cNvSpPr txBox="1"/>
          <p:nvPr/>
        </p:nvSpPr>
        <p:spPr>
          <a:xfrm>
            <a:off x="831850" y="6513868"/>
            <a:ext cx="183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Revision: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F339D-4EDE-47C7-B074-F7AB2819985D}"/>
              </a:ext>
            </a:extLst>
          </p:cNvPr>
          <p:cNvSpPr txBox="1"/>
          <p:nvPr/>
        </p:nvSpPr>
        <p:spPr>
          <a:xfrm>
            <a:off x="9512300" y="6246744"/>
            <a:ext cx="183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Process Map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EB4360-E048-4707-948B-A900C32CF35E}"/>
              </a:ext>
            </a:extLst>
          </p:cNvPr>
          <p:cNvSpPr txBox="1"/>
          <p:nvPr/>
        </p:nvSpPr>
        <p:spPr>
          <a:xfrm>
            <a:off x="5184775" y="6508354"/>
            <a:ext cx="183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Effective Date: Pending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50785-F535-4D61-9907-A8A3C22B08BC}"/>
              </a:ext>
            </a:extLst>
          </p:cNvPr>
          <p:cNvSpPr txBox="1"/>
          <p:nvPr/>
        </p:nvSpPr>
        <p:spPr>
          <a:xfrm>
            <a:off x="9512300" y="6513868"/>
            <a:ext cx="183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Page </a:t>
            </a:r>
            <a:fld id="{A2A2A6BC-94AF-45CA-A072-B4C9AA993272}" type="slidenum">
              <a:rPr lang="en-US" sz="1100" smtClean="0"/>
              <a:t>1</a:t>
            </a:fld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745F5-F626-41DD-9D0D-4174785AE1ED}"/>
              </a:ext>
            </a:extLst>
          </p:cNvPr>
          <p:cNvSpPr txBox="1"/>
          <p:nvPr/>
        </p:nvSpPr>
        <p:spPr>
          <a:xfrm>
            <a:off x="152400" y="5029200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Process Map Key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790828-140E-485E-A383-3DA57395C5D6}"/>
              </a:ext>
            </a:extLst>
          </p:cNvPr>
          <p:cNvSpPr/>
          <p:nvPr/>
        </p:nvSpPr>
        <p:spPr>
          <a:xfrm>
            <a:off x="269876" y="5408906"/>
            <a:ext cx="228600" cy="228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38FD68-49C5-4927-B873-48CE7EA24DA0}"/>
              </a:ext>
            </a:extLst>
          </p:cNvPr>
          <p:cNvSpPr/>
          <p:nvPr/>
        </p:nvSpPr>
        <p:spPr>
          <a:xfrm>
            <a:off x="269876" y="5984582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6A899F-13F3-4506-849F-E06AF5FF1BA4}"/>
              </a:ext>
            </a:extLst>
          </p:cNvPr>
          <p:cNvSpPr txBox="1"/>
          <p:nvPr/>
        </p:nvSpPr>
        <p:spPr>
          <a:xfrm>
            <a:off x="498475" y="5338251"/>
            <a:ext cx="216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Johnson Controls Navy Systems (JCNS)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E8D7A7-B6DD-4EF9-91F0-AB6565A1F655}"/>
              </a:ext>
            </a:extLst>
          </p:cNvPr>
          <p:cNvSpPr txBox="1"/>
          <p:nvPr/>
        </p:nvSpPr>
        <p:spPr>
          <a:xfrm>
            <a:off x="498474" y="5913927"/>
            <a:ext cx="35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Calibration Lab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761FA12-DBDC-43FB-B107-C0D3E81AAE92}"/>
              </a:ext>
            </a:extLst>
          </p:cNvPr>
          <p:cNvSpPr/>
          <p:nvPr/>
        </p:nvSpPr>
        <p:spPr>
          <a:xfrm>
            <a:off x="273050" y="958387"/>
            <a:ext cx="11430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Begin Process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4B54BE-A7D7-4E90-A32A-2E06450F60F5}"/>
              </a:ext>
            </a:extLst>
          </p:cNvPr>
          <p:cNvSpPr/>
          <p:nvPr/>
        </p:nvSpPr>
        <p:spPr>
          <a:xfrm>
            <a:off x="5154904" y="417075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Send report to JCNS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25F6BB-12E4-4CF4-BCE5-E8D45809408A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033380" y="1295782"/>
            <a:ext cx="474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0">
            <a:extLst>
              <a:ext uri="{FF2B5EF4-FFF2-40B4-BE49-F238E27FC236}">
                <a16:creationId xmlns:a16="http://schemas.microsoft.com/office/drawing/2014/main" id="{24D6380A-B5DB-4B17-A4BC-97D7165EF09D}"/>
              </a:ext>
            </a:extLst>
          </p:cNvPr>
          <p:cNvSpPr txBox="1"/>
          <p:nvPr/>
        </p:nvSpPr>
        <p:spPr>
          <a:xfrm>
            <a:off x="1729474" y="1955347"/>
            <a:ext cx="1625417" cy="166416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Requests must include date of most current instrumentation load out.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Requests must include an Instrumentation Map.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0DAC40-2E88-4D39-B312-361E54813D3A}"/>
              </a:ext>
            </a:extLst>
          </p:cNvPr>
          <p:cNvSpPr/>
          <p:nvPr/>
        </p:nvSpPr>
        <p:spPr>
          <a:xfrm>
            <a:off x="5125506" y="96084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report template file and save to folder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420A0B-2E44-4BD4-B20C-4D1AA499C2B3}"/>
              </a:ext>
            </a:extLst>
          </p:cNvPr>
          <p:cNvSpPr/>
          <p:nvPr/>
        </p:nvSpPr>
        <p:spPr>
          <a:xfrm>
            <a:off x="8360166" y="96084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Paste instrumentation map into the report template.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701AB6-5090-456E-861B-61872BFB9B9A}"/>
              </a:ext>
            </a:extLst>
          </p:cNvPr>
          <p:cNvSpPr/>
          <p:nvPr/>
        </p:nvSpPr>
        <p:spPr>
          <a:xfrm>
            <a:off x="9945701" y="95168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Calibration report utility to generate “combined report”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D6F5BD-8D06-4664-932C-B6E8C016FA6A}"/>
              </a:ext>
            </a:extLst>
          </p:cNvPr>
          <p:cNvSpPr/>
          <p:nvPr/>
        </p:nvSpPr>
        <p:spPr>
          <a:xfrm>
            <a:off x="9945701" y="202470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Save combined report to the folder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35DE9F-756E-4074-8CBB-B066B752A1B1}"/>
              </a:ext>
            </a:extLst>
          </p:cNvPr>
          <p:cNvSpPr/>
          <p:nvPr/>
        </p:nvSpPr>
        <p:spPr>
          <a:xfrm>
            <a:off x="9957651" y="309773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Paste combined report into the template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297160-9155-40B6-86EB-3D59E7B14321}"/>
              </a:ext>
            </a:extLst>
          </p:cNvPr>
          <p:cNvSpPr/>
          <p:nvPr/>
        </p:nvSpPr>
        <p:spPr>
          <a:xfrm>
            <a:off x="8295553" y="417075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Template performs checks and generates report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6EAADC-0A09-4473-9534-EC5FD8A0A00C}"/>
              </a:ext>
            </a:extLst>
          </p:cNvPr>
          <p:cNvSpPr/>
          <p:nvPr/>
        </p:nvSpPr>
        <p:spPr>
          <a:xfrm>
            <a:off x="6704877" y="417075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Print PDF of report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83A975-8C3A-463E-B86A-FEA65E7E613F}"/>
              </a:ext>
            </a:extLst>
          </p:cNvPr>
          <p:cNvSpPr/>
          <p:nvPr/>
        </p:nvSpPr>
        <p:spPr>
          <a:xfrm>
            <a:off x="5154904" y="5216492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Save report to folder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B2C8EF-2F4C-4BF7-97B3-30D92CE4BD2B}"/>
              </a:ext>
            </a:extLst>
          </p:cNvPr>
          <p:cNvCxnSpPr>
            <a:cxnSpLocks/>
            <a:stCxn id="79" idx="2"/>
            <a:endCxn id="63" idx="0"/>
          </p:cNvCxnSpPr>
          <p:nvPr/>
        </p:nvCxnSpPr>
        <p:spPr>
          <a:xfrm>
            <a:off x="10529151" y="3783533"/>
            <a:ext cx="0" cy="384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F3FBCD2-8378-43DD-9F8F-16B9D74AF831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>
            <a:off x="7847877" y="4513657"/>
            <a:ext cx="4476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E2AF00-4536-4A2D-A26E-BE4AA91AA1B4}"/>
              </a:ext>
            </a:extLst>
          </p:cNvPr>
          <p:cNvSpPr/>
          <p:nvPr/>
        </p:nvSpPr>
        <p:spPr>
          <a:xfrm>
            <a:off x="3564228" y="417075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JCNS will provide follow up if required.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DD33A6-5347-43EE-8089-83C1629C7E2E}"/>
              </a:ext>
            </a:extLst>
          </p:cNvPr>
          <p:cNvSpPr/>
          <p:nvPr/>
        </p:nvSpPr>
        <p:spPr>
          <a:xfrm>
            <a:off x="1890380" y="952882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Request Calibration Report from Calibration Lab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5B2372-4188-4DFD-94AE-F70E7F8129BF}"/>
              </a:ext>
            </a:extLst>
          </p:cNvPr>
          <p:cNvSpPr/>
          <p:nvPr/>
        </p:nvSpPr>
        <p:spPr>
          <a:xfrm>
            <a:off x="3507710" y="952882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 folder for the project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0BC64-2E92-4D29-AA66-28B5111025FF}"/>
              </a:ext>
            </a:extLst>
          </p:cNvPr>
          <p:cNvSpPr/>
          <p:nvPr/>
        </p:nvSpPr>
        <p:spPr>
          <a:xfrm>
            <a:off x="6742836" y="95486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Copy the map to the folder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81E6FD-90FB-428B-8A6C-CA4AA59B28EA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 flipV="1">
            <a:off x="1416050" y="1295782"/>
            <a:ext cx="474330" cy="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60B4333-AD64-4958-BFBE-B060D59BAE02}"/>
              </a:ext>
            </a:extLst>
          </p:cNvPr>
          <p:cNvSpPr/>
          <p:nvPr/>
        </p:nvSpPr>
        <p:spPr>
          <a:xfrm>
            <a:off x="1890380" y="1637720"/>
            <a:ext cx="228600" cy="228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510863-692A-45D8-819D-E3518DBF0D5D}"/>
              </a:ext>
            </a:extLst>
          </p:cNvPr>
          <p:cNvSpPr/>
          <p:nvPr/>
        </p:nvSpPr>
        <p:spPr>
          <a:xfrm>
            <a:off x="3499378" y="1637720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2018E6-9AAF-42EF-AF2D-468C0D671017}"/>
              </a:ext>
            </a:extLst>
          </p:cNvPr>
          <p:cNvCxnSpPr>
            <a:cxnSpLocks/>
            <a:stCxn id="87" idx="3"/>
            <a:endCxn id="74" idx="1"/>
          </p:cNvCxnSpPr>
          <p:nvPr/>
        </p:nvCxnSpPr>
        <p:spPr>
          <a:xfrm>
            <a:off x="4650710" y="1295782"/>
            <a:ext cx="474796" cy="7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EF0BAC-3C39-4007-BE02-BFEBEA83E7DE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6268506" y="1297765"/>
            <a:ext cx="474330" cy="5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218E36-A94B-48C6-B28A-38E894A1EAC5}"/>
              </a:ext>
            </a:extLst>
          </p:cNvPr>
          <p:cNvCxnSpPr>
            <a:cxnSpLocks/>
            <a:stCxn id="88" idx="3"/>
            <a:endCxn id="76" idx="1"/>
          </p:cNvCxnSpPr>
          <p:nvPr/>
        </p:nvCxnSpPr>
        <p:spPr>
          <a:xfrm>
            <a:off x="7885836" y="1297765"/>
            <a:ext cx="474330" cy="5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E3A1A9-F066-44A7-A8F9-0C81D0E0034E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9503166" y="1294585"/>
            <a:ext cx="442535" cy="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1BEAB5-6BFD-4AD4-BC36-8E36BB118D9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0517201" y="1637485"/>
            <a:ext cx="0" cy="387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E0E45E9-1368-457A-9DFC-9D95AF466F1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0517201" y="2710509"/>
            <a:ext cx="11950" cy="387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3CB3676-6816-4D20-A9F9-666D43714AB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rot="5400000">
            <a:off x="6435724" y="4718738"/>
            <a:ext cx="702835" cy="9784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81C84E-0ADE-45EF-BBDA-34F8B69CD47C}"/>
              </a:ext>
            </a:extLst>
          </p:cNvPr>
          <p:cNvCxnSpPr>
            <a:cxnSpLocks/>
            <a:stCxn id="81" idx="1"/>
            <a:endCxn id="71" idx="3"/>
          </p:cNvCxnSpPr>
          <p:nvPr/>
        </p:nvCxnSpPr>
        <p:spPr>
          <a:xfrm flipH="1">
            <a:off x="6297904" y="4513657"/>
            <a:ext cx="406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F9731A9-2E9D-4870-A6AF-9CF122945FDB}"/>
              </a:ext>
            </a:extLst>
          </p:cNvPr>
          <p:cNvCxnSpPr>
            <a:cxnSpLocks/>
            <a:stCxn id="71" idx="1"/>
            <a:endCxn id="85" idx="3"/>
          </p:cNvCxnSpPr>
          <p:nvPr/>
        </p:nvCxnSpPr>
        <p:spPr>
          <a:xfrm flipH="1">
            <a:off x="4707228" y="4513657"/>
            <a:ext cx="4476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41DFAC-E0EB-44E1-A737-3239EEFF46BC}"/>
              </a:ext>
            </a:extLst>
          </p:cNvPr>
          <p:cNvSpPr/>
          <p:nvPr/>
        </p:nvSpPr>
        <p:spPr>
          <a:xfrm>
            <a:off x="5108376" y="1644904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36DD4D5-79DC-4BAE-BF69-443CFAD1A9A1}"/>
              </a:ext>
            </a:extLst>
          </p:cNvPr>
          <p:cNvSpPr/>
          <p:nvPr/>
        </p:nvSpPr>
        <p:spPr>
          <a:xfrm>
            <a:off x="6740726" y="1651517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27B34F-4F25-4772-94FF-4A06CE175DE0}"/>
              </a:ext>
            </a:extLst>
          </p:cNvPr>
          <p:cNvSpPr/>
          <p:nvPr/>
        </p:nvSpPr>
        <p:spPr>
          <a:xfrm>
            <a:off x="8351838" y="1644904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5C1E461-2F26-4D45-9132-DA796DB43521}"/>
              </a:ext>
            </a:extLst>
          </p:cNvPr>
          <p:cNvSpPr/>
          <p:nvPr/>
        </p:nvSpPr>
        <p:spPr>
          <a:xfrm>
            <a:off x="9945701" y="1644904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1346947-1B07-4333-AA8E-AED7FBD25FBD}"/>
              </a:ext>
            </a:extLst>
          </p:cNvPr>
          <p:cNvSpPr/>
          <p:nvPr/>
        </p:nvSpPr>
        <p:spPr>
          <a:xfrm>
            <a:off x="9940156" y="2723435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398D417-0CFE-4127-973B-AD1A500159CA}"/>
              </a:ext>
            </a:extLst>
          </p:cNvPr>
          <p:cNvSpPr/>
          <p:nvPr/>
        </p:nvSpPr>
        <p:spPr>
          <a:xfrm>
            <a:off x="9950654" y="3783533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38B6116-C377-44AD-9A44-809678D02F9A}"/>
              </a:ext>
            </a:extLst>
          </p:cNvPr>
          <p:cNvSpPr/>
          <p:nvPr/>
        </p:nvSpPr>
        <p:spPr>
          <a:xfrm>
            <a:off x="8278058" y="4856557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33A2B11-F395-46DB-B043-824998CD6D74}"/>
              </a:ext>
            </a:extLst>
          </p:cNvPr>
          <p:cNvSpPr/>
          <p:nvPr/>
        </p:nvSpPr>
        <p:spPr>
          <a:xfrm>
            <a:off x="6704877" y="4869076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7601989-8807-4D64-AC52-46B4F385CE38}"/>
              </a:ext>
            </a:extLst>
          </p:cNvPr>
          <p:cNvSpPr/>
          <p:nvPr/>
        </p:nvSpPr>
        <p:spPr>
          <a:xfrm>
            <a:off x="5159667" y="4854728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9CEA1FD-B5D5-41D3-AC7A-01597A0E8DBE}"/>
              </a:ext>
            </a:extLst>
          </p:cNvPr>
          <p:cNvSpPr/>
          <p:nvPr/>
        </p:nvSpPr>
        <p:spPr>
          <a:xfrm>
            <a:off x="5157381" y="5921156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16E08D5-EDB7-45B1-8964-F838166CA6DA}"/>
              </a:ext>
            </a:extLst>
          </p:cNvPr>
          <p:cNvSpPr/>
          <p:nvPr/>
        </p:nvSpPr>
        <p:spPr>
          <a:xfrm>
            <a:off x="3571024" y="4859406"/>
            <a:ext cx="228600" cy="228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318D8F-7CA2-4946-B18D-80194A33E7C2}"/>
              </a:ext>
            </a:extLst>
          </p:cNvPr>
          <p:cNvSpPr/>
          <p:nvPr/>
        </p:nvSpPr>
        <p:spPr>
          <a:xfrm>
            <a:off x="1981200" y="4175094"/>
            <a:ext cx="1143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End Process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19BE42-088D-4E7A-82E4-5FF6960FCCC0}"/>
              </a:ext>
            </a:extLst>
          </p:cNvPr>
          <p:cNvCxnSpPr>
            <a:cxnSpLocks/>
            <a:stCxn id="85" idx="1"/>
            <a:endCxn id="124" idx="6"/>
          </p:cNvCxnSpPr>
          <p:nvPr/>
        </p:nvCxnSpPr>
        <p:spPr>
          <a:xfrm flipH="1">
            <a:off x="3124200" y="4513657"/>
            <a:ext cx="440028" cy="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28989626-C35B-4E9E-BD9D-DE7BABF9E27C}"/>
              </a:ext>
            </a:extLst>
          </p:cNvPr>
          <p:cNvSpPr/>
          <p:nvPr/>
        </p:nvSpPr>
        <p:spPr>
          <a:xfrm rot="5400000">
            <a:off x="2287989" y="1193614"/>
            <a:ext cx="325900" cy="1487599"/>
          </a:xfrm>
          <a:prstGeom prst="leftBrace">
            <a:avLst>
              <a:gd name="adj1" fmla="val 833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F415486D-DDF4-4AE7-B3D6-810FD1C04815}"/>
              </a:ext>
            </a:extLst>
          </p:cNvPr>
          <p:cNvSpPr txBox="1"/>
          <p:nvPr/>
        </p:nvSpPr>
        <p:spPr>
          <a:xfrm>
            <a:off x="4684080" y="2115965"/>
            <a:ext cx="2170946" cy="113116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Each unit has a different calibration report template.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Name Format: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TemplateName_Unit_Date.xlsx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F5E3400C-94B2-4AFC-83F0-30FBCFDF040E}"/>
              </a:ext>
            </a:extLst>
          </p:cNvPr>
          <p:cNvSpPr/>
          <p:nvPr/>
        </p:nvSpPr>
        <p:spPr>
          <a:xfrm rot="5400000">
            <a:off x="5488437" y="1169251"/>
            <a:ext cx="325898" cy="14875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0E960-13F7-42EB-8EF2-A5A6B6D3B83E}"/>
              </a:ext>
            </a:extLst>
          </p:cNvPr>
          <p:cNvSpPr/>
          <p:nvPr/>
        </p:nvSpPr>
        <p:spPr>
          <a:xfrm>
            <a:off x="9957651" y="416850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Populate the template using the map and combined report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48BF4D-CCB5-46F8-87BA-9C2336FA6C36}"/>
              </a:ext>
            </a:extLst>
          </p:cNvPr>
          <p:cNvCxnSpPr>
            <a:cxnSpLocks/>
            <a:stCxn id="63" idx="1"/>
            <a:endCxn id="80" idx="3"/>
          </p:cNvCxnSpPr>
          <p:nvPr/>
        </p:nvCxnSpPr>
        <p:spPr>
          <a:xfrm flipH="1">
            <a:off x="9438553" y="4511405"/>
            <a:ext cx="519098" cy="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7CDD8DB-9355-46A4-9527-41633BEEC84F}"/>
              </a:ext>
            </a:extLst>
          </p:cNvPr>
          <p:cNvSpPr/>
          <p:nvPr/>
        </p:nvSpPr>
        <p:spPr>
          <a:xfrm>
            <a:off x="9943262" y="4860894"/>
            <a:ext cx="22860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0">
            <a:extLst>
              <a:ext uri="{FF2B5EF4-FFF2-40B4-BE49-F238E27FC236}">
                <a16:creationId xmlns:a16="http://schemas.microsoft.com/office/drawing/2014/main" id="{EE3CAC8F-BFF4-4F6F-8DB7-83E90A4000FC}"/>
              </a:ext>
            </a:extLst>
          </p:cNvPr>
          <p:cNvSpPr txBox="1"/>
          <p:nvPr/>
        </p:nvSpPr>
        <p:spPr>
          <a:xfrm>
            <a:off x="7972600" y="2267512"/>
            <a:ext cx="1838919" cy="5199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Name Format: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Calibration Report_Date.csv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 Box 10">
            <a:extLst>
              <a:ext uri="{FF2B5EF4-FFF2-40B4-BE49-F238E27FC236}">
                <a16:creationId xmlns:a16="http://schemas.microsoft.com/office/drawing/2014/main" id="{7BD78441-79DA-4010-A5A1-81CAF13F81B5}"/>
              </a:ext>
            </a:extLst>
          </p:cNvPr>
          <p:cNvSpPr txBox="1"/>
          <p:nvPr/>
        </p:nvSpPr>
        <p:spPr>
          <a:xfrm>
            <a:off x="5474654" y="5953222"/>
            <a:ext cx="2217270" cy="5199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Format: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TemplateName_Unit_Date.pdf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2AC1EE-5483-4B9F-98E7-3F920124F11A}"/>
              </a:ext>
            </a:extLst>
          </p:cNvPr>
          <p:cNvSpPr txBox="1"/>
          <p:nvPr/>
        </p:nvSpPr>
        <p:spPr>
          <a:xfrm>
            <a:off x="0" y="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Mapping – </a:t>
            </a:r>
            <a:r>
              <a:rPr lang="en-US" b="1" dirty="0">
                <a:solidFill>
                  <a:srgbClr val="FF0000"/>
                </a:solidFill>
              </a:rPr>
              <a:t>CI Opportunities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F758B721-47EB-4E34-8A15-4C2CB611D5B0}"/>
              </a:ext>
            </a:extLst>
          </p:cNvPr>
          <p:cNvSpPr txBox="1"/>
          <p:nvPr/>
        </p:nvSpPr>
        <p:spPr>
          <a:xfrm>
            <a:off x="152400" y="457200"/>
            <a:ext cx="11887200" cy="61722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Notes: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Instrument map: have to type in unit type, test request number, instrument map date (“good run date”).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Date and map that is accurate to that date.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Yellow boxes at top of template</a:t>
            </a:r>
          </a:p>
          <a:p>
            <a:pPr marL="171450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What power analyzers were used for testing, (not on instrument map)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ID number (XT2640-###)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Measurement Description (ex: Chiller Input</a:t>
            </a:r>
          </a:p>
          <a:p>
            <a:pPr marL="171450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Update channel names in instrument maps</a:t>
            </a:r>
          </a:p>
          <a:p>
            <a:pPr marL="171450" indent="-171450">
              <a:lnSpc>
                <a:spcPct val="107000"/>
              </a:lnSpc>
              <a:buFontTx/>
              <a:buChar char="-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Operators need to verify in SCADA system that calibration light is off (not red) before testing. </a:t>
            </a:r>
          </a:p>
        </p:txBody>
      </p:sp>
    </p:spTree>
    <p:extLst>
      <p:ext uri="{BB962C8B-B14F-4D97-AF65-F5344CB8AC3E}">
        <p14:creationId xmlns:p14="http://schemas.microsoft.com/office/powerpoint/2010/main" val="10364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288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Scott Wickey</dc:creator>
  <cp:lastModifiedBy>Scott Gerald Beach</cp:lastModifiedBy>
  <cp:revision>45</cp:revision>
  <dcterms:created xsi:type="dcterms:W3CDTF">2022-03-29T12:20:42Z</dcterms:created>
  <dcterms:modified xsi:type="dcterms:W3CDTF">2024-08-07T12:17:44Z</dcterms:modified>
</cp:coreProperties>
</file>