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8" r:id="rId1"/>
  </p:sldMasterIdLst>
  <p:notesMasterIdLst>
    <p:notesMasterId r:id="rId12"/>
  </p:notesMasterIdLst>
  <p:sldIdLst>
    <p:sldId id="263" r:id="rId2"/>
    <p:sldId id="287" r:id="rId3"/>
    <p:sldId id="297" r:id="rId4"/>
    <p:sldId id="289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2D2A-235E-4961-B7F8-251CA3B09926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EC60-A05C-4AA8-AD39-C4FA02473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1DFC7-920A-43DB-A576-7CAA7D71368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637" y="1269554"/>
            <a:ext cx="8750763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824" y="3636000"/>
            <a:ext cx="8744577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églalap 7"/>
          <p:cNvSpPr/>
          <p:nvPr/>
        </p:nvSpPr>
        <p:spPr bwMode="auto">
          <a:xfrm>
            <a:off x="0" y="5166000"/>
            <a:ext cx="12192000" cy="1692000"/>
          </a:xfrm>
          <a:prstGeom prst="rect">
            <a:avLst/>
          </a:prstGeom>
          <a:gradFill>
            <a:gsLst>
              <a:gs pos="0">
                <a:srgbClr val="C81426"/>
              </a:gs>
              <a:gs pos="100000">
                <a:srgbClr val="910B26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" y="5684400"/>
            <a:ext cx="5280000" cy="7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09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jezet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09600" y="1602024"/>
            <a:ext cx="109728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 smtClean="0"/>
              <a:t>Fejezetcím</a:t>
            </a:r>
            <a:endParaRPr lang="hu-H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391024"/>
            <a:ext cx="109728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Fejezet alcím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6603187" y="6430339"/>
            <a:ext cx="4979213" cy="3133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5736000" y="6430339"/>
            <a:ext cx="720000" cy="313361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967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&gt;"/>
              <a:defRPr/>
            </a:lvl2pPr>
            <a:lvl3pPr marL="1180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–"/>
              <a:defRPr/>
            </a:lvl3pPr>
            <a:lvl4pPr marL="15660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4pPr>
            <a:lvl5pPr marL="20232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8775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/>
          <p:cNvGrpSpPr/>
          <p:nvPr/>
        </p:nvGrpSpPr>
        <p:grpSpPr>
          <a:xfrm>
            <a:off x="-7408" y="6335002"/>
            <a:ext cx="12199408" cy="522998"/>
            <a:chOff x="-5556" y="6335002"/>
            <a:chExt cx="9144000" cy="550382"/>
          </a:xfrm>
        </p:grpSpPr>
        <p:sp>
          <p:nvSpPr>
            <p:cNvPr id="18" name="Téglalap 17"/>
            <p:cNvSpPr/>
            <p:nvPr userDrawn="1"/>
          </p:nvSpPr>
          <p:spPr bwMode="auto">
            <a:xfrm>
              <a:off x="-5556" y="6335002"/>
              <a:ext cx="9144000" cy="550382"/>
            </a:xfrm>
            <a:prstGeom prst="rect">
              <a:avLst/>
            </a:prstGeom>
            <a:gradFill>
              <a:gsLst>
                <a:gs pos="0">
                  <a:srgbClr val="C81426"/>
                </a:gs>
                <a:gs pos="100000">
                  <a:srgbClr val="910B26"/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Tx/>
                <a:buNone/>
                <a:tabLst/>
              </a:pPr>
              <a:endParaRPr kumimoji="0" 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riol Regular" panose="02000506040000020003" pitchFamily="2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6482093"/>
              <a:ext cx="860703" cy="29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514"/>
            <a:ext cx="109728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187" y="6430339"/>
            <a:ext cx="4979213" cy="31336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6000" y="6430339"/>
            <a:ext cx="72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pPr defTabSz="914400"/>
            <a:fld id="{8C71CAF9-4461-454A-B702-D536C37757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609600" y="115200"/>
            <a:ext cx="109728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31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SzPct val="100000"/>
        <a:buFont typeface="Bariol Regular" panose="02000506040000020003" pitchFamily="2" charset="0"/>
        <a:buChar char="&gt;"/>
        <a:defRPr lang="hu-HU" sz="2800" kern="1200" dirty="0" smtClean="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WebRTC Alapú csoportos csevegő alkalmazás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Juhász Bálint</a:t>
            </a:r>
          </a:p>
          <a:p>
            <a:r>
              <a:rPr lang="en-US" dirty="0"/>
              <a:t>Konzulens: Jánoky </a:t>
            </a:r>
            <a:r>
              <a:rPr lang="en-US" dirty="0" smtClean="0"/>
              <a:t>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Tervek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26291"/>
            <a:ext cx="9722338" cy="4777523"/>
          </a:xfrm>
        </p:spPr>
        <p:txBody>
          <a:bodyPr>
            <a:normAutofit/>
          </a:bodyPr>
          <a:lstStyle/>
          <a:p>
            <a:r>
              <a:rPr lang="en-US" dirty="0"/>
              <a:t>SFU, MCU</a:t>
            </a:r>
          </a:p>
          <a:p>
            <a:r>
              <a:rPr lang="en-US" dirty="0"/>
              <a:t>UX, UI</a:t>
            </a:r>
          </a:p>
          <a:p>
            <a:r>
              <a:rPr lang="en-US" dirty="0" smtClean="0"/>
              <a:t>Optimalizáció</a:t>
            </a:r>
          </a:p>
          <a:p>
            <a:r>
              <a:rPr lang="en-US" dirty="0" smtClean="0"/>
              <a:t>Benchmarking</a:t>
            </a:r>
          </a:p>
          <a:p>
            <a:r>
              <a:rPr lang="en-US" dirty="0" smtClean="0"/>
              <a:t>Security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10" y="4622682"/>
            <a:ext cx="2808329" cy="959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17" y="4742763"/>
            <a:ext cx="4436859" cy="839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2757" y="4622682"/>
            <a:ext cx="1208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&lt;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135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Feladat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326291"/>
            <a:ext cx="9722338" cy="477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1pPr>
            <a:lvl2pPr marL="685800" indent="-216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Bariol Regular" panose="02000506040000020003" pitchFamily="2" charset="0"/>
              <a:buChar char="&gt;"/>
              <a:defRPr lang="hu-HU" sz="2800" kern="1200" dirty="0" smtClean="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2pPr>
            <a:lvl3pPr marL="1180800" indent="-216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Bariol Regular" panose="02000506040000020003" pitchFamily="2" charset="0"/>
              <a:buChar char="–"/>
              <a:defRPr sz="24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3pPr>
            <a:lvl4pPr marL="1566000" indent="-158400" algn="l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4pPr>
            <a:lvl5pPr marL="2023200" indent="-158400" algn="l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Ismerkedés </a:t>
            </a:r>
          </a:p>
          <a:p>
            <a:r>
              <a:rPr lang="en-US" dirty="0" smtClean="0"/>
              <a:t>API Demó</a:t>
            </a:r>
          </a:p>
          <a:p>
            <a:r>
              <a:rPr lang="en-US" dirty="0" smtClean="0"/>
              <a:t>Téma alapján web app</a:t>
            </a:r>
          </a:p>
          <a:p>
            <a:r>
              <a:rPr lang="en-US" dirty="0" smtClean="0"/>
              <a:t>Speciális funkciók</a:t>
            </a:r>
          </a:p>
          <a:p>
            <a:r>
              <a:rPr lang="en-US" dirty="0" smtClean="0"/>
              <a:t>Benchmarking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49" y="1369461"/>
            <a:ext cx="573089" cy="4873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68" y="2032217"/>
            <a:ext cx="573089" cy="4873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68" y="2722683"/>
            <a:ext cx="573089" cy="4873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23147" y="2519547"/>
            <a:ext cx="863567" cy="4468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s://encrypted-tbn0.gstatic.com/images?q=tbn:ANd9GcREAF-kPwbMSHkZ8nHhk5ByHJmI9uuPtCd0YwGHCcIQs0wUCSUY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83" y="3305125"/>
            <a:ext cx="272788" cy="40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encrypted-tbn0.gstatic.com/images?q=tbn:ANd9GcREAF-kPwbMSHkZ8nHhk5ByHJmI9uuPtCd0YwGHCcIQs0wUCSUY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07" y="4023582"/>
            <a:ext cx="272788" cy="40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 WebRTC?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4075"/>
              </p:ext>
            </p:extLst>
          </p:nvPr>
        </p:nvGraphicFramePr>
        <p:xfrm>
          <a:off x="5377594" y="4365748"/>
          <a:ext cx="5501421" cy="160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6057000" imgH="1764720" progId="Photoshop.Image.18">
                  <p:embed/>
                </p:oleObj>
              </mc:Choice>
              <mc:Fallback>
                <p:oleObj name="Image" r:id="rId3" imgW="6057000" imgH="1764720" progId="Photoshop.Image.18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7594" y="4365748"/>
                        <a:ext cx="5501421" cy="160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Image result for webrt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60" y="742517"/>
            <a:ext cx="24288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326291"/>
            <a:ext cx="9722338" cy="477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1pPr>
            <a:lvl2pPr marL="685800" indent="-216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Bariol Regular" panose="02000506040000020003" pitchFamily="2" charset="0"/>
              <a:buChar char="&gt;"/>
              <a:defRPr lang="hu-HU" sz="2800" kern="1200" dirty="0" smtClean="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2pPr>
            <a:lvl3pPr marL="1180800" indent="-216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Bariol Regular" panose="02000506040000020003" pitchFamily="2" charset="0"/>
              <a:buChar char="–"/>
              <a:defRPr sz="24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3pPr>
            <a:lvl4pPr marL="1566000" indent="-158400" algn="l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4pPr>
            <a:lvl5pPr marL="2023200" indent="-158400" algn="l" defTabSz="914400" rtl="0" eaLnBrk="1" latinLnBrk="0" hangingPunct="1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iol Regular" panose="0200050604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RTC, elsődlegesen P2P</a:t>
            </a:r>
          </a:p>
          <a:p>
            <a:r>
              <a:rPr lang="en-US" smtClean="0"/>
              <a:t>Open source projekt (2011-)</a:t>
            </a:r>
          </a:p>
          <a:p>
            <a:r>
              <a:rPr lang="en-US" smtClean="0"/>
              <a:t>VoIP böngészőben</a:t>
            </a:r>
          </a:p>
          <a:p>
            <a:r>
              <a:rPr lang="en-US" smtClean="0"/>
              <a:t>Böngészők </a:t>
            </a:r>
            <a:r>
              <a:rPr lang="en-US" u="sng" smtClean="0"/>
              <a:t>már</a:t>
            </a:r>
            <a:r>
              <a:rPr lang="en-US" smtClean="0"/>
              <a:t> támogatják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0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98334"/>
              </p:ext>
            </p:extLst>
          </p:nvPr>
        </p:nvGraphicFramePr>
        <p:xfrm>
          <a:off x="2133599" y="1670539"/>
          <a:ext cx="9607421" cy="428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Image" r:id="rId3" imgW="8025120" imgH="3580920" progId="Photoshop.Image.18">
                  <p:embed/>
                </p:oleObj>
              </mc:Choice>
              <mc:Fallback>
                <p:oleObj name="Image" r:id="rId3" imgW="8025120" imgH="3580920" progId="Photoshop.Image.18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599" y="1670539"/>
                        <a:ext cx="9607421" cy="4287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Első feladat: demó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6291"/>
            <a:ext cx="9722338" cy="47775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API</a:t>
            </a:r>
          </a:p>
          <a:p>
            <a:r>
              <a:rPr lang="en-US" dirty="0" smtClean="0"/>
              <a:t>P2P 1-1 fővel</a:t>
            </a:r>
          </a:p>
          <a:p>
            <a:r>
              <a:rPr lang="en-US" sz="3200" dirty="0" smtClean="0"/>
              <a:t>Ne legyen szerver</a:t>
            </a:r>
          </a:p>
          <a:p>
            <a:r>
              <a:rPr lang="en-US" sz="3200" dirty="0" smtClean="0"/>
              <a:t>Feature-ök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42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Első feladat: demó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675" y="1617658"/>
            <a:ext cx="6891725" cy="4549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01" y="907200"/>
            <a:ext cx="2870815" cy="200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1" y="3171048"/>
            <a:ext cx="3527255" cy="2996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Arrow Connector 9"/>
          <p:cNvCxnSpPr>
            <a:stCxn id="23" idx="3"/>
          </p:cNvCxnSpPr>
          <p:nvPr/>
        </p:nvCxnSpPr>
        <p:spPr>
          <a:xfrm flipH="1">
            <a:off x="4304616" y="3639835"/>
            <a:ext cx="1695362" cy="75488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5"/>
          </p:cNvCxnSpPr>
          <p:nvPr/>
        </p:nvCxnSpPr>
        <p:spPr>
          <a:xfrm>
            <a:off x="2186695" y="2663049"/>
            <a:ext cx="2590578" cy="24627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99118" y="2304661"/>
            <a:ext cx="805546" cy="419878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66317" y="3281447"/>
            <a:ext cx="1595535" cy="419878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Második feladat: web app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326291"/>
            <a:ext cx="9722338" cy="4777523"/>
          </a:xfrm>
        </p:spPr>
        <p:txBody>
          <a:bodyPr>
            <a:normAutofit/>
          </a:bodyPr>
          <a:lstStyle/>
          <a:p>
            <a:r>
              <a:rPr lang="en-US" dirty="0" smtClean="0"/>
              <a:t>Skype, Discord</a:t>
            </a:r>
          </a:p>
          <a:p>
            <a:r>
              <a:rPr lang="en-US" dirty="0" smtClean="0"/>
              <a:t>Privát és csoportos chat</a:t>
            </a:r>
          </a:p>
          <a:p>
            <a:r>
              <a:rPr lang="en-US" dirty="0" smtClean="0"/>
              <a:t>Láthatóság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2" t="761" r="1467"/>
          <a:stretch/>
        </p:blipFill>
        <p:spPr>
          <a:xfrm>
            <a:off x="5057192" y="1746356"/>
            <a:ext cx="6708710" cy="3481685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7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71" y="1556294"/>
            <a:ext cx="8916595" cy="44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01107" y="1109211"/>
            <a:ext cx="3135086" cy="143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Második feladat: web app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326291"/>
            <a:ext cx="9722338" cy="4777523"/>
          </a:xfrm>
        </p:spPr>
        <p:txBody>
          <a:bodyPr>
            <a:normAutofit/>
          </a:bodyPr>
          <a:lstStyle/>
          <a:p>
            <a:r>
              <a:rPr lang="en-US" dirty="0" smtClean="0"/>
              <a:t>Szerver</a:t>
            </a:r>
          </a:p>
          <a:p>
            <a:pPr lvl="1"/>
            <a:r>
              <a:rPr lang="en-US" dirty="0" smtClean="0"/>
              <a:t>Signaling server (node, SDP)</a:t>
            </a:r>
            <a:endParaRPr lang="en-US" dirty="0"/>
          </a:p>
          <a:p>
            <a:pPr lvl="1"/>
            <a:r>
              <a:rPr lang="en-US" dirty="0"/>
              <a:t>NAT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STUN, Tűzfal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TURN</a:t>
            </a:r>
          </a:p>
          <a:p>
            <a:pPr lvl="1"/>
            <a:r>
              <a:rPr lang="en-US" dirty="0" smtClean="0"/>
              <a:t>SFU? MCU?</a:t>
            </a:r>
          </a:p>
          <a:p>
            <a:r>
              <a:rPr lang="en-US" dirty="0" smtClean="0"/>
              <a:t>Kliens</a:t>
            </a:r>
          </a:p>
          <a:p>
            <a:pPr lvl="1"/>
            <a:r>
              <a:rPr lang="en-US" dirty="0" smtClean="0"/>
              <a:t>SPA (Angular)</a:t>
            </a:r>
          </a:p>
          <a:p>
            <a:pPr lvl="1"/>
            <a:r>
              <a:rPr lang="en-US" dirty="0" smtClean="0"/>
              <a:t>simple-peer lib</a:t>
            </a:r>
          </a:p>
        </p:txBody>
      </p:sp>
    </p:spTree>
    <p:extLst>
      <p:ext uri="{BB962C8B-B14F-4D97-AF65-F5344CB8AC3E}">
        <p14:creationId xmlns:p14="http://schemas.microsoft.com/office/powerpoint/2010/main" val="23850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Második feladat: web app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2" y="1093813"/>
            <a:ext cx="3448050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12" y="1093813"/>
            <a:ext cx="7239000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Straight Arrow Connector 9"/>
          <p:cNvCxnSpPr/>
          <p:nvPr/>
        </p:nvCxnSpPr>
        <p:spPr>
          <a:xfrm>
            <a:off x="2233127" y="3377682"/>
            <a:ext cx="2161591" cy="1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81328" y="1843862"/>
            <a:ext cx="1073021" cy="451469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Második feladat: web app</a:t>
            </a:r>
            <a:endParaRPr lang="hu-HU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3158" y="0"/>
            <a:ext cx="2306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26291"/>
            <a:ext cx="9722338" cy="4777523"/>
          </a:xfrm>
        </p:spPr>
        <p:txBody>
          <a:bodyPr>
            <a:normAutofit/>
          </a:bodyPr>
          <a:lstStyle/>
          <a:p>
            <a:r>
              <a:rPr lang="en-US" dirty="0" smtClean="0"/>
              <a:t>“Under the hood”</a:t>
            </a:r>
          </a:p>
          <a:p>
            <a:pPr lvl="1"/>
            <a:r>
              <a:rPr lang="en-US" dirty="0" smtClean="0"/>
              <a:t>SDP csere</a:t>
            </a:r>
          </a:p>
          <a:p>
            <a:pPr lvl="1"/>
            <a:r>
              <a:rPr lang="en-US" dirty="0" smtClean="0"/>
              <a:t>Chat szerver funkciók</a:t>
            </a:r>
          </a:p>
          <a:p>
            <a:r>
              <a:rPr lang="en-US" dirty="0" smtClean="0"/>
              <a:t>Saját ötlet</a:t>
            </a:r>
          </a:p>
          <a:p>
            <a:pPr lvl="1"/>
            <a:r>
              <a:rPr lang="en-US" dirty="0" smtClean="0"/>
              <a:t>ICE Candidate caching</a:t>
            </a:r>
          </a:p>
          <a:p>
            <a:pPr lvl="1"/>
            <a:r>
              <a:rPr lang="en-US" dirty="0" smtClean="0"/>
              <a:t>Publikus IP-vel kezd</a:t>
            </a:r>
          </a:p>
          <a:p>
            <a:r>
              <a:rPr lang="en-US" dirty="0" smtClean="0"/>
              <a:t>Stream teljesítmény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2587" y="1587548"/>
            <a:ext cx="7100597" cy="34163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Connected client on port 80.</a:t>
            </a:r>
          </a:p>
          <a:p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Connected client on port 80.</a:t>
            </a:r>
          </a:p>
          <a:p>
            <a:r>
              <a:rPr lang="en-US" sz="2400" dirty="0"/>
              <a:t>Server -&gt; Client: {"type":"</a:t>
            </a:r>
            <a:r>
              <a:rPr lang="en-US" sz="2400" b="1" dirty="0"/>
              <a:t>IsUserNameUsed</a:t>
            </a:r>
            <a:r>
              <a:rPr lang="en-US" sz="2400" dirty="0"/>
              <a:t>","isUsed":false}</a:t>
            </a:r>
          </a:p>
          <a:p>
            <a:r>
              <a:rPr lang="en-US" sz="2400" dirty="0"/>
              <a:t>Server -&gt; Client[]: {"type":"</a:t>
            </a:r>
            <a:r>
              <a:rPr lang="en-US" sz="2400" b="1" dirty="0"/>
              <a:t>NewUser</a:t>
            </a:r>
            <a:r>
              <a:rPr lang="en-US" sz="2400" dirty="0"/>
              <a:t>","userName":"User2"}</a:t>
            </a:r>
          </a:p>
          <a:p>
            <a:r>
              <a:rPr lang="en-US" sz="2400" dirty="0"/>
              <a:t>Server -&gt; Client: {"type":"</a:t>
            </a:r>
            <a:r>
              <a:rPr lang="en-US" sz="2400" b="1" dirty="0"/>
              <a:t>UserList</a:t>
            </a:r>
            <a:r>
              <a:rPr lang="en-US" sz="2400" dirty="0"/>
              <a:t>","users":["Balint"]}</a:t>
            </a:r>
          </a:p>
          <a:p>
            <a:r>
              <a:rPr lang="en-US" sz="2400" dirty="0"/>
              <a:t>Server -&gt; Client: &lt;</a:t>
            </a:r>
            <a:r>
              <a:rPr lang="en-US" sz="2400" b="1" dirty="0"/>
              <a:t>SDP Header</a:t>
            </a:r>
            <a:r>
              <a:rPr lang="en-US" sz="2400" dirty="0"/>
              <a:t>&gt; (Balint -&gt; User2)</a:t>
            </a:r>
          </a:p>
          <a:p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Server -&gt; Client: &lt;</a:t>
            </a:r>
            <a:r>
              <a:rPr lang="en-US" sz="2400" b="1" dirty="0"/>
              <a:t>SDP Header</a:t>
            </a:r>
            <a:r>
              <a:rPr lang="en-US" sz="2400" dirty="0"/>
              <a:t>&gt; (User2 -&gt; Balint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63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222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Bariol Light</vt:lpstr>
      <vt:lpstr>Bariol Regular</vt:lpstr>
      <vt:lpstr>Calibri</vt:lpstr>
      <vt:lpstr>Wingdings</vt:lpstr>
      <vt:lpstr>Office-téma</vt:lpstr>
      <vt:lpstr>Adobe Photoshop Image</vt:lpstr>
      <vt:lpstr>WebRTC Alapú csoportos csevegő alkalmazás</vt:lpstr>
      <vt:lpstr>Feladat</vt:lpstr>
      <vt:lpstr>Mi a WebRTC?</vt:lpstr>
      <vt:lpstr>Első feladat: demó</vt:lpstr>
      <vt:lpstr>Első feladat: demó</vt:lpstr>
      <vt:lpstr>Második feladat: web app</vt:lpstr>
      <vt:lpstr>Második feladat: web app</vt:lpstr>
      <vt:lpstr>Második feladat: web app</vt:lpstr>
      <vt:lpstr>Második feladat: web app</vt:lpstr>
      <vt:lpstr>Tervek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prezentáció készítése</dc:title>
  <dc:creator>Ákos Dudás</dc:creator>
  <cp:lastModifiedBy>Balint Juhasz</cp:lastModifiedBy>
  <cp:revision>55</cp:revision>
  <dcterms:created xsi:type="dcterms:W3CDTF">2015-06-24T10:40:22Z</dcterms:created>
  <dcterms:modified xsi:type="dcterms:W3CDTF">2018-05-23T21:32:39Z</dcterms:modified>
</cp:coreProperties>
</file>