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297" r:id="rId4"/>
    <p:sldId id="300" r:id="rId5"/>
    <p:sldId id="293" r:id="rId6"/>
    <p:sldId id="301" r:id="rId7"/>
    <p:sldId id="302" r:id="rId8"/>
    <p:sldId id="296" r:id="rId9"/>
    <p:sldId id="303" r:id="rId10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ri Wolff" initials="CW" lastIdx="2" clrIdx="0"/>
  <p:cmAuthor id="1" name="Melissa Currence" initials="MC" lastIdx="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98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 Miller" userId="S::liz@artworkscincinnati.org::75599fa4-95c3-4514-a29a-4a63a5e967ac" providerId="AD" clId="Web-{6B34D79D-9C8C-4A7D-14D9-5374994FDC1D}"/>
    <pc:docChg chg="modSld">
      <pc:chgData name="Liz Miller" userId="S::liz@artworkscincinnati.org::75599fa4-95c3-4514-a29a-4a63a5e967ac" providerId="AD" clId="Web-{6B34D79D-9C8C-4A7D-14D9-5374994FDC1D}" dt="2018-11-28T19:36:14.543" v="18" actId="20577"/>
      <pc:docMkLst>
        <pc:docMk/>
      </pc:docMkLst>
      <pc:sldChg chg="modSp">
        <pc:chgData name="Liz Miller" userId="S::liz@artworkscincinnati.org::75599fa4-95c3-4514-a29a-4a63a5e967ac" providerId="AD" clId="Web-{6B34D79D-9C8C-4A7D-14D9-5374994FDC1D}" dt="2018-11-28T19:35:25.981" v="4" actId="20577"/>
        <pc:sldMkLst>
          <pc:docMk/>
          <pc:sldMk cId="300017631" sldId="296"/>
        </pc:sldMkLst>
        <pc:spChg chg="mod">
          <ac:chgData name="Liz Miller" userId="S::liz@artworkscincinnati.org::75599fa4-95c3-4514-a29a-4a63a5e967ac" providerId="AD" clId="Web-{6B34D79D-9C8C-4A7D-14D9-5374994FDC1D}" dt="2018-11-28T19:35:25.981" v="4" actId="20577"/>
          <ac:spMkLst>
            <pc:docMk/>
            <pc:sldMk cId="300017631" sldId="296"/>
            <ac:spMk id="3" creationId="{00000000-0000-0000-0000-000000000000}"/>
          </ac:spMkLst>
        </pc:spChg>
      </pc:sldChg>
      <pc:sldChg chg="modSp">
        <pc:chgData name="Liz Miller" userId="S::liz@artworkscincinnati.org::75599fa4-95c3-4514-a29a-4a63a5e967ac" providerId="AD" clId="Web-{6B34D79D-9C8C-4A7D-14D9-5374994FDC1D}" dt="2018-11-28T19:36:14.543" v="17" actId="20577"/>
        <pc:sldMkLst>
          <pc:docMk/>
          <pc:sldMk cId="1335559586" sldId="303"/>
        </pc:sldMkLst>
        <pc:spChg chg="mod">
          <ac:chgData name="Liz Miller" userId="S::liz@artworkscincinnati.org::75599fa4-95c3-4514-a29a-4a63a5e967ac" providerId="AD" clId="Web-{6B34D79D-9C8C-4A7D-14D9-5374994FDC1D}" dt="2018-11-28T19:36:14.543" v="17" actId="20577"/>
          <ac:spMkLst>
            <pc:docMk/>
            <pc:sldMk cId="1335559586" sldId="303"/>
            <ac:spMk id="8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6T10:30:09.783" idx="1">
    <p:pos x="10" y="10"/>
    <p:text>just a reminder for me to replace with new artwork from chamber. graphic has 2017's date. 
</p:text>
    <p:extLst>
      <p:ext uri="{C676402C-5697-4E1C-873F-D02D1690AC5C}">
        <p15:threadingInfo xmlns:p15="http://schemas.microsoft.com/office/powerpoint/2012/main" timeZoneBias="480"/>
      </p:ext>
    </p:extLst>
  </p:cm>
  <p:cm authorId="1" dt="2018-11-16T10:35:12.951" idx="2">
    <p:pos x="5760" y="2012"/>
    <p:text>will need to rename document to 2019
</p:text>
    <p:extLst>
      <p:ext uri="{C676402C-5697-4E1C-873F-D02D1690AC5C}">
        <p15:threadingInfo xmlns:p15="http://schemas.microsoft.com/office/powerpoint/2012/main" timeZoneBias="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l">
              <a:defRPr sz="1200"/>
            </a:lvl1pPr>
          </a:lstStyle>
          <a:p>
            <a:endParaRPr lang="en-US">
              <a:latin typeface="Futura Std Book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r">
              <a:defRPr sz="1200"/>
            </a:lvl1pPr>
          </a:lstStyle>
          <a:p>
            <a:fld id="{71456359-CC49-47C8-B110-36293A94A51F}" type="datetimeFigureOut">
              <a:rPr lang="en-US" smtClean="0">
                <a:latin typeface="Futura Std Book" pitchFamily="34" charset="0"/>
              </a:rPr>
              <a:t>1/23/2019</a:t>
            </a:fld>
            <a:endParaRPr lang="en-US">
              <a:latin typeface="Futura Std Boo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l">
              <a:defRPr sz="1200"/>
            </a:lvl1pPr>
          </a:lstStyle>
          <a:p>
            <a:endParaRPr lang="en-US">
              <a:latin typeface="Futura Std Book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r">
              <a:defRPr sz="1200"/>
            </a:lvl1pPr>
          </a:lstStyle>
          <a:p>
            <a:fld id="{B7BD7359-DD03-47A3-923C-F7FE220A3056}" type="slidenum">
              <a:rPr lang="en-US" smtClean="0">
                <a:latin typeface="Futura Std Book" pitchFamily="34" charset="0"/>
              </a:rPr>
              <a:t>‹#›</a:t>
            </a:fld>
            <a:endParaRPr lang="en-US">
              <a:latin typeface="Futura Std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25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163" cy="4699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>
                <a:latin typeface="Futura Std Book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6" y="0"/>
            <a:ext cx="3078163" cy="4699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>
                <a:latin typeface="Futura Std Book" pitchFamily="34" charset="0"/>
              </a:defRPr>
            </a:lvl1pPr>
          </a:lstStyle>
          <a:p>
            <a:fld id="{4E1DD188-4BB5-42C1-97C1-B4A2E0E1E24D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9"/>
            <a:ext cx="5683250" cy="4224337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6988"/>
            <a:ext cx="3078163" cy="4699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>
                <a:latin typeface="Futura Std Book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6" y="8916988"/>
            <a:ext cx="3078163" cy="4699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>
                <a:latin typeface="Futura Std Book" pitchFamily="34" charset="0"/>
              </a:defRPr>
            </a:lvl1pPr>
          </a:lstStyle>
          <a:p>
            <a:fld id="{7BAE828A-C373-41F5-825C-219455CA3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Std Book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Std Book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Std Book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Std Book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Std Boo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Important message from BLINK</a:t>
            </a:r>
            <a:r>
              <a:rPr lang="en-US" baseline="0" dirty="0">
                <a:solidFill>
                  <a:srgbClr val="FF0000"/>
                </a:solidFill>
              </a:rPr>
              <a:t> Creative Team:  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olidFill>
                  <a:srgbClr val="FF0000"/>
                </a:solidFill>
              </a:rPr>
              <a:t>Please email your final presentation as a PowerPoint document (NOT a PDF) to BLINKsubmissions@gmail.com with the subject line:  “BLINK 2017 Submission – [Last Name], [First Name]”.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2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4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4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E828A-C373-41F5-825C-219455CA367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1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A136-6EA6-4B66-BC7A-F0FEC0B55FA4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5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F8C2-AA00-40A9-9CB0-D8DCCE3B49A1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0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553-E579-4E13-82F1-CEFF5FBEE426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0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13B0-51E3-4B82-972B-C6AD061094AE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7A9C-114C-42A1-9036-D719D19540D3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515-D274-4647-B5D3-AA9D300344C3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C8B1-03FD-4223-A2F5-95E4FC1AF351}" type="datetime1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6F6E-979D-4F80-BF29-511D11FD9EB4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068A-AE6B-428A-BE1F-C81AE142ECC0}" type="datetime1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7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2649-E39D-4250-AC74-F10CF3F5432A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1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C22F-0951-4C56-8C36-4A530646D36A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Std Book" pitchFamily="34" charset="0"/>
              </a:defRPr>
            </a:lvl1pPr>
          </a:lstStyle>
          <a:p>
            <a:fld id="{3EF7268B-D7D0-434E-ACB6-6442413EED17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Std Book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Std Book" pitchFamily="34" charset="0"/>
              </a:defRPr>
            </a:lvl1pPr>
          </a:lstStyle>
          <a:p>
            <a:fld id="{E93A8D10-1C6E-44CC-A820-7BE9A2A1B5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Futura Std Boo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utura Std Book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Futura Std Book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Std Book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utura Std Book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Futura Std Book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inkcincinnati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mailto:Liz@artworkscincinnati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mailto:liz@artworkscincinnati.org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00400"/>
            <a:ext cx="9144000" cy="388620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latin typeface="ITC Avant Garde Std Bk" pitchFamily="34" charset="0"/>
              </a:rPr>
              <a:t>LIGHT-BASED ARTISTIC CONCEPTS SUBMISSION</a:t>
            </a:r>
          </a:p>
          <a:p>
            <a:r>
              <a:rPr lang="en-US" sz="1600" b="1" dirty="0">
                <a:solidFill>
                  <a:srgbClr val="CC0099"/>
                </a:solidFill>
                <a:latin typeface="ITC Avant Garde Std Md" pitchFamily="34" charset="0"/>
              </a:rPr>
              <a:t>[Last Name], [First Name]</a:t>
            </a:r>
          </a:p>
          <a:p>
            <a:r>
              <a:rPr lang="en-US" sz="1600" b="1" i="1" dirty="0">
                <a:solidFill>
                  <a:srgbClr val="CC0099"/>
                </a:solidFill>
                <a:latin typeface="ITC Avant Garde Std Md" pitchFamily="34" charset="0"/>
              </a:rPr>
              <a:t>[Title of Concept Proposal]</a:t>
            </a:r>
          </a:p>
          <a:p>
            <a:r>
              <a:rPr lang="en-US" sz="2400" dirty="0">
                <a:solidFill>
                  <a:schemeClr val="tx1"/>
                </a:solidFill>
                <a:latin typeface="ITC Avant Garde Std Bk" pitchFamily="34" charset="0"/>
              </a:rPr>
              <a:t>2019</a:t>
            </a:r>
            <a:endParaRPr lang="en-US" dirty="0">
              <a:solidFill>
                <a:schemeClr val="tx1"/>
              </a:solidFill>
              <a:latin typeface="ITC Avant Garde Std Bk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A229B-CC56-4D40-AD01-F59B8F332F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8" y="4271919"/>
            <a:ext cx="2404963" cy="618877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2887" cy="371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75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3733800" cy="2819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C0099"/>
                </a:solidFill>
                <a:latin typeface="ITC Avant Garde Std Md" pitchFamily="34" charset="0"/>
              </a:rPr>
              <a:t>Beetz, Jason</a:t>
            </a: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 u="sng" dirty="0">
                <a:latin typeface="ITC Avant Garde Std Bk" pitchFamily="34" charset="0"/>
              </a:rPr>
              <a:t>Contact Information</a:t>
            </a:r>
          </a:p>
          <a:p>
            <a:pPr marL="0" indent="0">
              <a:buNone/>
            </a:pPr>
            <a:r>
              <a:rPr lang="en-US" sz="1600" dirty="0">
                <a:latin typeface="ITC Avant Garde Std Bk" pitchFamily="34" charset="0"/>
                <a:sym typeface="Symbol"/>
              </a:rPr>
              <a:t>Artist or artistic group’s full name:</a:t>
            </a:r>
          </a:p>
          <a:p>
            <a:pPr marL="0" indent="0">
              <a:buNone/>
            </a:pPr>
            <a:endParaRPr lang="en-US" sz="1600" dirty="0">
              <a:latin typeface="ITC Avant Garde Std Bk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ITC Avant Garde Std Bk" pitchFamily="34" charset="0"/>
                <a:sym typeface="Symbol"/>
              </a:rPr>
              <a:t> </a:t>
            </a:r>
            <a:endParaRPr lang="en-US" sz="1600" dirty="0">
              <a:latin typeface="ITC Avant Garde Std Bk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ITC Avant Garde Std Bk" pitchFamily="34" charset="0"/>
                <a:sym typeface="Symbol"/>
              </a:rPr>
              <a:t>Email address*:</a:t>
            </a:r>
          </a:p>
          <a:p>
            <a:pPr marL="0" indent="0">
              <a:buNone/>
            </a:pPr>
            <a:r>
              <a:rPr lang="en-US" sz="1600" dirty="0">
                <a:latin typeface="ITC Avant Garde Std Bk" pitchFamily="34" charset="0"/>
                <a:sym typeface="Symbol"/>
              </a:rPr>
              <a:t>jbeetz@Hotmail.com</a:t>
            </a:r>
          </a:p>
          <a:p>
            <a:pPr marL="0" indent="0">
              <a:buNone/>
            </a:pPr>
            <a:r>
              <a:rPr lang="en-US" sz="1600" dirty="0">
                <a:latin typeface="ITC Avant Garde Std Bk" pitchFamily="34" charset="0"/>
                <a:sym typeface="Symbol"/>
              </a:rPr>
              <a:t>Phone number:  </a:t>
            </a:r>
            <a:br>
              <a:rPr lang="en-US" sz="1600" dirty="0">
                <a:latin typeface="ITC Avant Garde Std Bk"/>
              </a:rPr>
            </a:br>
            <a:r>
              <a:rPr lang="en-US" sz="1600" dirty="0">
                <a:latin typeface="ITC Avant Garde Std Bk"/>
              </a:rPr>
              <a:t>859-443-4667</a:t>
            </a:r>
            <a:endParaRPr lang="en-US" sz="1600" dirty="0">
              <a:sym typeface="Symbol"/>
            </a:endParaRPr>
          </a:p>
          <a:p>
            <a:pPr marL="0" indent="0">
              <a:buNone/>
            </a:pP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724400" y="1295400"/>
            <a:ext cx="4419600" cy="5486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i="1" dirty="0">
                <a:solidFill>
                  <a:srgbClr val="CC0099"/>
                </a:solidFill>
                <a:latin typeface="ITC Avant Garde Std Bk" pitchFamily="34" charset="0"/>
              </a:rPr>
              <a:t>[Title of Concept Proposal]</a:t>
            </a:r>
          </a:p>
          <a:p>
            <a:pPr marL="0" indent="0">
              <a:buNone/>
            </a:pPr>
            <a:endParaRPr lang="en-US" sz="1300" b="1" dirty="0">
              <a:latin typeface="ITC Avant Garde Std Bk" pitchFamily="34" charset="0"/>
            </a:endParaRPr>
          </a:p>
          <a:p>
            <a:pPr marL="0" indent="0">
              <a:buNone/>
            </a:pPr>
            <a:r>
              <a:rPr lang="en-US" sz="1600" b="1" u="sng" dirty="0">
                <a:latin typeface="ITC Avant Garde Std Bk" pitchFamily="34" charset="0"/>
              </a:rPr>
              <a:t>Concept Proposal Checklist</a:t>
            </a:r>
            <a:r>
              <a:rPr lang="en-US" sz="1600" b="1" dirty="0">
                <a:latin typeface="ITC Avant Garde Std Bk" pitchFamily="34" charset="0"/>
              </a:rPr>
              <a:t>**</a:t>
            </a:r>
          </a:p>
          <a:p>
            <a:pPr marL="0" indent="0">
              <a:buNone/>
            </a:pPr>
            <a:r>
              <a:rPr lang="en-US" sz="1400" dirty="0">
                <a:latin typeface="ITC Avant Garde Std Bk" pitchFamily="34" charset="0"/>
                <a:sym typeface="Symbol"/>
              </a:rPr>
              <a:t>  </a:t>
            </a:r>
            <a:r>
              <a:rPr lang="en-US" sz="1400" b="1" dirty="0">
                <a:latin typeface="ITC Avant Garde Std Bk" pitchFamily="34" charset="0"/>
                <a:sym typeface="Symbol"/>
              </a:rPr>
              <a:t>Artist’s Biography</a:t>
            </a:r>
          </a:p>
          <a:p>
            <a:pPr marL="0" indent="0">
              <a:buNone/>
            </a:pPr>
            <a:endParaRPr lang="en-US" sz="1400" dirty="0">
              <a:latin typeface="ITC Avant Garde Std Bk" pitchFamily="34" charset="0"/>
              <a:sym typeface="Symbol"/>
            </a:endParaRPr>
          </a:p>
          <a:p>
            <a:pPr marL="0" indent="0">
              <a:buNone/>
            </a:pPr>
            <a:r>
              <a:rPr lang="en-US" sz="1400" dirty="0">
                <a:latin typeface="ITC Avant Garde Std Bk" pitchFamily="34" charset="0"/>
                <a:sym typeface="Symbol"/>
              </a:rPr>
              <a:t>  </a:t>
            </a:r>
            <a:r>
              <a:rPr lang="en-US" sz="1400" b="1" dirty="0">
                <a:latin typeface="ITC Avant Garde Std Bk" pitchFamily="34" charset="0"/>
                <a:sym typeface="Symbol"/>
              </a:rPr>
              <a:t>Previous Work Samples</a:t>
            </a:r>
          </a:p>
          <a:p>
            <a:pPr marL="0" indent="0">
              <a:buNone/>
            </a:pPr>
            <a:r>
              <a:rPr lang="en-US" sz="1200" i="1" dirty="0">
                <a:latin typeface="ITC Avant Garde Std Bk" pitchFamily="34" charset="0"/>
                <a:sym typeface="Symbol"/>
              </a:rPr>
              <a:t>(Up to 5 images with corresponding information)</a:t>
            </a:r>
            <a:endParaRPr lang="en-US" sz="1200" i="1" dirty="0">
              <a:latin typeface="ITC Avant Garde Std Bk" pitchFamily="34" charset="0"/>
            </a:endParaRPr>
          </a:p>
          <a:p>
            <a:pPr marL="0" indent="0">
              <a:buNone/>
            </a:pPr>
            <a:endParaRPr lang="en-US" sz="1400" i="1" dirty="0">
              <a:latin typeface="ITC Avant Garde Std Bk" pitchFamily="34" charset="0"/>
              <a:sym typeface="Symbol"/>
            </a:endParaRPr>
          </a:p>
          <a:p>
            <a:pPr marL="0" indent="0">
              <a:buNone/>
            </a:pPr>
            <a:r>
              <a:rPr lang="en-US" sz="1400" dirty="0">
                <a:latin typeface="ITC Avant Garde Std Bk" pitchFamily="34" charset="0"/>
                <a:sym typeface="Symbol"/>
              </a:rPr>
              <a:t>  </a:t>
            </a:r>
            <a:r>
              <a:rPr lang="en-US" sz="1400" b="1" dirty="0">
                <a:latin typeface="ITC Avant Garde Std Bk" pitchFamily="34" charset="0"/>
                <a:sym typeface="Symbol"/>
              </a:rPr>
              <a:t>BLINK Concept Proposal Description</a:t>
            </a:r>
          </a:p>
          <a:p>
            <a:pPr>
              <a:buFont typeface="Symbol" pitchFamily="18" charset="2"/>
              <a:buChar char=" "/>
            </a:pPr>
            <a:endParaRPr lang="en-US" sz="1400" dirty="0">
              <a:latin typeface="ITC Avant Garde Std Bk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ITC Avant Garde Std Bk" pitchFamily="34" charset="0"/>
                <a:sym typeface="Symbol"/>
              </a:rPr>
              <a:t>  </a:t>
            </a:r>
            <a:r>
              <a:rPr lang="en-US" sz="1400" b="1" dirty="0">
                <a:latin typeface="ITC Avant Garde Std Bk" pitchFamily="34" charset="0"/>
                <a:sym typeface="Symbol"/>
              </a:rPr>
              <a:t>BLINK Concept Proposal Supporting Images</a:t>
            </a:r>
            <a:endParaRPr lang="en-US" sz="1400" b="1" dirty="0">
              <a:latin typeface="ITC Avant Garde Std Bk" pitchFamily="34" charset="0"/>
            </a:endParaRPr>
          </a:p>
          <a:p>
            <a:pPr>
              <a:buFont typeface="Symbol" pitchFamily="18" charset="2"/>
              <a:buChar char=" "/>
            </a:pPr>
            <a:endParaRPr lang="en-US" sz="1200" i="1" dirty="0">
              <a:latin typeface="ITC Avant Garde Std Bk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ITC Avant Garde Std Bk" pitchFamily="34" charset="0"/>
                <a:sym typeface="Symbol"/>
              </a:rPr>
              <a:t>  </a:t>
            </a:r>
            <a:r>
              <a:rPr lang="en-US" sz="1400" b="1" dirty="0">
                <a:latin typeface="ITC Avant Garde Std Bk" pitchFamily="34" charset="0"/>
                <a:sym typeface="Symbol"/>
              </a:rPr>
              <a:t>BLINK Concept Proposal Location Request </a:t>
            </a:r>
            <a:endParaRPr lang="en-US" sz="1400" b="1" dirty="0">
              <a:latin typeface="ITC Avant Garde Std Bk" pitchFamily="34" charset="0"/>
            </a:endParaRPr>
          </a:p>
          <a:p>
            <a:pPr marL="0" indent="0">
              <a:buNone/>
            </a:pPr>
            <a:r>
              <a:rPr lang="en-US" sz="1200" i="1" dirty="0">
                <a:latin typeface="ITC Avant Garde Std Bk" pitchFamily="34" charset="0"/>
                <a:sym typeface="Symbol"/>
              </a:rPr>
              <a:t>    (optional; </a:t>
            </a:r>
            <a:r>
              <a:rPr lang="en-US" sz="1200" i="1" u="sng" dirty="0">
                <a:latin typeface="ITC Avant Garde Std Bk" pitchFamily="34" charset="0"/>
                <a:sym typeface="Symbol"/>
              </a:rPr>
              <a:t>location not guaranteed</a:t>
            </a:r>
            <a:r>
              <a:rPr lang="en-US" sz="1200" i="1" dirty="0">
                <a:latin typeface="ITC Avant Garde Std Bk" pitchFamily="34" charset="0"/>
                <a:sym typeface="Symbol"/>
              </a:rPr>
              <a:t>)</a:t>
            </a:r>
            <a:endParaRPr lang="en-US" sz="1200" i="1" dirty="0">
              <a:latin typeface="ITC Avant Garde Std Bk" pitchFamily="34" charset="0"/>
            </a:endParaRPr>
          </a:p>
          <a:p>
            <a:pPr marL="0" indent="0">
              <a:buNone/>
            </a:pPr>
            <a:endParaRPr lang="en-US" sz="1200" i="1" dirty="0">
              <a:latin typeface="ITC Avant Garde Std Bk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ITC Avant Garde Std Bk" pitchFamily="34" charset="0"/>
                <a:sym typeface="Symbol"/>
              </a:rPr>
              <a:t>  </a:t>
            </a:r>
            <a:r>
              <a:rPr lang="en-US" sz="1400" b="1" dirty="0">
                <a:latin typeface="ITC Avant Garde Std Bk" pitchFamily="34" charset="0"/>
                <a:sym typeface="Symbol"/>
              </a:rPr>
              <a:t>BLINK Concept Proposal Budget</a:t>
            </a:r>
          </a:p>
          <a:p>
            <a:pPr>
              <a:buFont typeface="Symbol" pitchFamily="18" charset="2"/>
              <a:buChar char=" "/>
            </a:pPr>
            <a:endParaRPr lang="en-US" sz="1400" b="1" dirty="0">
              <a:latin typeface="ITC Avant Garde Std Bk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ITC Avant Garde Std Bk" pitchFamily="34" charset="0"/>
                <a:sym typeface="Symbol"/>
              </a:rPr>
              <a:t>  </a:t>
            </a:r>
            <a:r>
              <a:rPr lang="en-US" sz="1400" b="1" dirty="0">
                <a:latin typeface="ITC Avant Garde Std Bk" pitchFamily="34" charset="0"/>
                <a:sym typeface="Symbol"/>
              </a:rPr>
              <a:t>$35 application fee </a:t>
            </a:r>
            <a:endParaRPr lang="en-US" sz="1600" b="1" dirty="0">
              <a:latin typeface="ITC Avant Garde Std Bk" pitchFamily="34" charset="0"/>
              <a:sym typeface="Symbol"/>
            </a:endParaRPr>
          </a:p>
          <a:p>
            <a:pPr marL="0" indent="0">
              <a:buNone/>
            </a:pPr>
            <a:r>
              <a:rPr lang="en-US" sz="1400" dirty="0">
                <a:latin typeface="ITC Avant Garde Std Bk" pitchFamily="34" charset="0"/>
                <a:sym typeface="Symbol"/>
              </a:rPr>
              <a:t>     Visit </a:t>
            </a:r>
            <a:r>
              <a:rPr lang="en-US" sz="1400" dirty="0">
                <a:solidFill>
                  <a:srgbClr val="FF0000"/>
                </a:solidFill>
                <a:latin typeface="ITC Avant Garde Std Bk" pitchFamily="34" charset="0"/>
                <a:sym typeface="Symbol"/>
                <a:hlinkClick r:id="rId3"/>
              </a:rPr>
              <a:t>BLINKcincinnati.com</a:t>
            </a:r>
            <a:r>
              <a:rPr lang="en-US" sz="1400" dirty="0">
                <a:solidFill>
                  <a:srgbClr val="FF0000"/>
                </a:solidFill>
                <a:latin typeface="ITC Avant Garde Std Bk" pitchFamily="34" charset="0"/>
                <a:sym typeface="Symbol"/>
              </a:rPr>
              <a:t> </a:t>
            </a:r>
            <a:r>
              <a:rPr lang="en-US" sz="1400" dirty="0">
                <a:latin typeface="ITC Avant Garde Std Bk" pitchFamily="34" charset="0"/>
                <a:sym typeface="Symbol"/>
              </a:rPr>
              <a:t>to submit payment</a:t>
            </a:r>
            <a:endParaRPr lang="en-US" sz="1400" dirty="0">
              <a:latin typeface="ITC Avant Garde Std Bk" pitchFamily="34" charset="0"/>
            </a:endParaRPr>
          </a:p>
          <a:p>
            <a:pPr marL="0" indent="0">
              <a:buNone/>
            </a:pPr>
            <a:r>
              <a:rPr lang="en-US" sz="1300" b="1" i="1" dirty="0">
                <a:latin typeface="ITC Avant Garde Std Bk" pitchFamily="34" charset="0"/>
              </a:rPr>
              <a:t>**All proposals must be received by January 28, 2019. </a:t>
            </a:r>
            <a:r>
              <a:rPr lang="en-US" sz="1300" b="1" i="1" u="sng" dirty="0">
                <a:latin typeface="ITC Avant Garde Std Bk" pitchFamily="34" charset="0"/>
              </a:rPr>
              <a:t>Incomplete or late proposals will not be accepted</a:t>
            </a:r>
            <a:r>
              <a:rPr lang="en-US" sz="1300" b="1" i="1" dirty="0">
                <a:latin typeface="ITC Avant Garde Std Bk" pitchFamily="34" charset="0"/>
              </a:rPr>
              <a:t>.</a:t>
            </a:r>
          </a:p>
          <a:p>
            <a:pPr marL="0" indent="0">
              <a:buNone/>
            </a:pPr>
            <a:endParaRPr lang="en-US" sz="1300" b="1" i="1" dirty="0">
              <a:latin typeface="ITC Avant Garde Std Bk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162" y="162661"/>
            <a:ext cx="3505200" cy="7921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ITC Avant Garde Std Bk" pitchFamily="34" charset="0"/>
              </a:rPr>
              <a:t>Artist Contact Information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93147" y="4754315"/>
            <a:ext cx="4114800" cy="20005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sz="1200" i="1" dirty="0">
                <a:latin typeface="ITC Avant Garde Std Bk" pitchFamily="34" charset="0"/>
              </a:rPr>
              <a:t>*Our primary mode of communication will be email.</a:t>
            </a:r>
          </a:p>
          <a:p>
            <a:endParaRPr lang="en-US" sz="1400" i="1" dirty="0">
              <a:latin typeface="ITC Avant Garde Std Bk" pitchFamily="34" charset="0"/>
            </a:endParaRPr>
          </a:p>
          <a:p>
            <a:r>
              <a:rPr lang="en-US" sz="1400" i="1" dirty="0">
                <a:latin typeface="ITC Avant Garde Std Md" pitchFamily="34" charset="0"/>
              </a:rPr>
              <a:t>Please use the templates provided.  </a:t>
            </a:r>
          </a:p>
          <a:p>
            <a:endParaRPr lang="en-US" sz="1400" i="1" dirty="0">
              <a:latin typeface="ITC Avant Garde Std Md" pitchFamily="34" charset="0"/>
            </a:endParaRPr>
          </a:p>
          <a:p>
            <a:r>
              <a:rPr lang="en-US" sz="1400" i="1" u="sng" dirty="0">
                <a:latin typeface="ITC Avant Garde Std Md" pitchFamily="34" charset="0"/>
              </a:rPr>
              <a:t>Any submissions that do not use the provided templates will not be reviewed. </a:t>
            </a:r>
          </a:p>
          <a:p>
            <a:endParaRPr lang="en-US" sz="1400" i="1" dirty="0">
              <a:latin typeface="ITC Avant Garde Std Bk" pitchFamily="34" charset="0"/>
            </a:endParaRPr>
          </a:p>
          <a:p>
            <a:r>
              <a:rPr lang="en-US" sz="1400" i="1" dirty="0">
                <a:latin typeface="ITC Avant Garde Std Bk" pitchFamily="34" charset="0"/>
              </a:rPr>
              <a:t>Questions: Contact Liz Miller, </a:t>
            </a:r>
            <a:r>
              <a:rPr lang="en-US" sz="1400" i="1" dirty="0" err="1">
                <a:latin typeface="ITC Avant Garde Std Bk" pitchFamily="34" charset="0"/>
              </a:rPr>
              <a:t>ArtWorks</a:t>
            </a:r>
            <a:r>
              <a:rPr lang="en-US" sz="1400" i="1" dirty="0">
                <a:latin typeface="ITC Avant Garde Std Bk" pitchFamily="34" charset="0"/>
              </a:rPr>
              <a:t> </a:t>
            </a:r>
          </a:p>
          <a:p>
            <a:r>
              <a:rPr lang="en-US" sz="1400" i="1" dirty="0">
                <a:latin typeface="ITC Avant Garde Std Bk" pitchFamily="34" charset="0"/>
                <a:hlinkClick r:id="rId4"/>
              </a:rPr>
              <a:t>Liz@artworkscincinnati.org</a:t>
            </a:r>
            <a:r>
              <a:rPr lang="en-US" sz="1400" i="1" dirty="0">
                <a:latin typeface="ITC Avant Garde Std Bk" pitchFamily="34" charset="0"/>
              </a:rPr>
              <a:t> / 513.333.3608</a:t>
            </a:r>
            <a:endParaRPr lang="en-US" sz="1400" dirty="0">
              <a:latin typeface="ITC Avant Garde Std Bk" pitchFamily="34" charset="0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47" y="3841191"/>
            <a:ext cx="347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kern="0" dirty="0">
                <a:solidFill>
                  <a:srgbClr val="000000"/>
                </a:solidFill>
                <a:highlight>
                  <a:srgbClr val="FFFF00"/>
                </a:highlight>
                <a:latin typeface="ITC Avant Garde Std Bk" pitchFamily="34"/>
              </a:rPr>
              <a:t>To Apply, please download and submit the Light-Based Artistic Concepts Submission document via BLINKCincinnati.com/</a:t>
            </a:r>
            <a:r>
              <a:rPr lang="en-US" sz="1200" b="1" kern="0" dirty="0" err="1">
                <a:solidFill>
                  <a:srgbClr val="000000"/>
                </a:solidFill>
                <a:highlight>
                  <a:srgbClr val="FFFF00"/>
                </a:highlight>
                <a:latin typeface="ITC Avant Garde Std Bk" pitchFamily="34"/>
              </a:rPr>
              <a:t>artistapplication</a:t>
            </a:r>
            <a:r>
              <a:rPr lang="en-US" sz="1200" b="1" kern="0" dirty="0">
                <a:solidFill>
                  <a:srgbClr val="000000"/>
                </a:solidFill>
                <a:highlight>
                  <a:srgbClr val="FFFF00"/>
                </a:highlight>
                <a:latin typeface="ITC Avant Garde Std Bk" pitchFamily="34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2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84582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i="1" dirty="0"/>
              <a:t>Jason Beetz</a:t>
            </a:r>
          </a:p>
          <a:p>
            <a:pPr marL="0" indent="0">
              <a:buNone/>
            </a:pPr>
            <a:r>
              <a:rPr lang="en-US" sz="1200" b="1" i="1" dirty="0"/>
              <a:t>born 1974</a:t>
            </a:r>
          </a:p>
          <a:p>
            <a:pPr marL="0" indent="0">
              <a:buNone/>
            </a:pPr>
            <a:endParaRPr lang="en-US" sz="1200" b="1" i="1" dirty="0"/>
          </a:p>
          <a:p>
            <a:pPr marL="0" indent="0">
              <a:buNone/>
            </a:pPr>
            <a:r>
              <a:rPr lang="en-US" sz="1200" b="1" i="1" dirty="0"/>
              <a:t>BFA Painting </a:t>
            </a:r>
            <a:r>
              <a:rPr lang="en-US" sz="1200" b="1" i="1" dirty="0" err="1"/>
              <a:t>Massachuets</a:t>
            </a:r>
            <a:r>
              <a:rPr lang="en-US" sz="1200" b="1" i="1" dirty="0"/>
              <a:t> College of Art 98</a:t>
            </a:r>
          </a:p>
          <a:p>
            <a:pPr marL="0" indent="0">
              <a:buNone/>
            </a:pPr>
            <a:r>
              <a:rPr lang="en-US" sz="1200" b="1" i="1" dirty="0"/>
              <a:t>Post-Baccalaureate Study Brandeis University 99</a:t>
            </a:r>
          </a:p>
          <a:p>
            <a:pPr marL="0" indent="0">
              <a:buNone/>
            </a:pPr>
            <a:endParaRPr lang="en-US" sz="1200" b="1" i="1" dirty="0"/>
          </a:p>
          <a:p>
            <a:pPr marL="0" indent="0">
              <a:buNone/>
            </a:pPr>
            <a:r>
              <a:rPr lang="en-US" sz="1200" b="1" i="1" dirty="0"/>
              <a:t>Worked primarily in oils / gauche until 2010.</a:t>
            </a:r>
          </a:p>
          <a:p>
            <a:pPr marL="0" indent="0">
              <a:buNone/>
            </a:pPr>
            <a:r>
              <a:rPr lang="en-US" sz="1200" b="1" i="1" dirty="0"/>
              <a:t>All images are from that era.</a:t>
            </a:r>
          </a:p>
          <a:p>
            <a:pPr marL="0" indent="0">
              <a:buNone/>
            </a:pPr>
            <a:endParaRPr lang="en-US" sz="1200" b="1" i="1" dirty="0"/>
          </a:p>
          <a:p>
            <a:pPr marL="0" indent="0">
              <a:buNone/>
            </a:pPr>
            <a:r>
              <a:rPr lang="en-US" sz="1200" b="1" i="1" dirty="0"/>
              <a:t>Currently working in Information Technology, passionately developing web-based approaches to modern life.</a:t>
            </a:r>
          </a:p>
          <a:p>
            <a:pPr marL="0" indent="0">
              <a:buNone/>
            </a:pPr>
            <a:r>
              <a:rPr lang="en-US" sz="1200" b="1" i="1" dirty="0"/>
              <a:t>Early influences</a:t>
            </a:r>
          </a:p>
          <a:p>
            <a:pPr marL="0" indent="0">
              <a:buNone/>
            </a:pPr>
            <a:r>
              <a:rPr lang="en-US" sz="1200" b="1" i="1" dirty="0"/>
              <a:t>    Cubism</a:t>
            </a:r>
          </a:p>
          <a:p>
            <a:pPr marL="0" indent="0">
              <a:buNone/>
            </a:pPr>
            <a:r>
              <a:rPr lang="en-US" sz="1200" b="1" i="1" dirty="0"/>
              <a:t>    Bonnard</a:t>
            </a:r>
          </a:p>
          <a:p>
            <a:pPr marL="0" indent="0">
              <a:buNone/>
            </a:pPr>
            <a:r>
              <a:rPr lang="en-US" sz="1200" b="1" i="1" dirty="0"/>
              <a:t>    Matisse</a:t>
            </a:r>
          </a:p>
          <a:p>
            <a:pPr marL="0" indent="0">
              <a:buNone/>
            </a:pPr>
            <a:r>
              <a:rPr lang="en-US" sz="1200" b="1" i="1" dirty="0"/>
              <a:t>    Diebenkorn</a:t>
            </a:r>
          </a:p>
          <a:p>
            <a:pPr marL="0" indent="0">
              <a:buNone/>
            </a:pPr>
            <a:endParaRPr lang="en-US" sz="1200" b="1" i="1" dirty="0"/>
          </a:p>
          <a:p>
            <a:pPr marL="0" indent="0">
              <a:buNone/>
            </a:pPr>
            <a:r>
              <a:rPr lang="en-US" sz="1200" b="1" i="1" dirty="0"/>
              <a:t>Current Projects</a:t>
            </a:r>
          </a:p>
          <a:p>
            <a:pPr marL="0" indent="0">
              <a:buNone/>
            </a:pPr>
            <a:r>
              <a:rPr lang="en-US" sz="1200" b="1" i="1" dirty="0"/>
              <a:t>    www.mshrwb.com (as part of this application)</a:t>
            </a:r>
          </a:p>
          <a:p>
            <a:pPr marL="0" indent="0">
              <a:buNone/>
            </a:pPr>
            <a:r>
              <a:rPr lang="en-US" sz="1200" b="1" i="1" dirty="0"/>
              <a:t>        Transforming words into images using Advanced Text analysis, Image recognition, human interaction.</a:t>
            </a:r>
          </a:p>
          <a:p>
            <a:pPr marL="0" indent="0">
              <a:buNone/>
            </a:pPr>
            <a:r>
              <a:rPr lang="en-US" sz="1200" b="1" i="1" dirty="0"/>
              <a:t>    www.protocub.com</a:t>
            </a:r>
          </a:p>
          <a:p>
            <a:pPr marL="0" indent="0">
              <a:buNone/>
            </a:pPr>
            <a:r>
              <a:rPr lang="en-US" sz="1200" b="1" i="1" dirty="0"/>
              <a:t>        An open lab for projects that interact with humans and computers using conventional and </a:t>
            </a:r>
          </a:p>
          <a:p>
            <a:pPr marL="0" indent="0">
              <a:buNone/>
            </a:pPr>
            <a:r>
              <a:rPr lang="en-US" sz="1200" b="1" i="1" dirty="0"/>
              <a:t>        non-conventional approaches</a:t>
            </a:r>
          </a:p>
          <a:p>
            <a:pPr marL="0" indent="0">
              <a:buNone/>
            </a:pPr>
            <a:endParaRPr lang="en-US" sz="12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3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22793"/>
            <a:ext cx="2590800" cy="7921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ITC Avant Garde Std Bk" pitchFamily="34" charset="0"/>
              </a:rPr>
              <a:t>Artist Biography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4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295400"/>
            <a:ext cx="5181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C00CC"/>
                </a:solidFill>
                <a:latin typeface="ITC Avant Garde Std Md" pitchFamily="34" charset="0"/>
              </a:rPr>
              <a:t>(Place your image here)</a:t>
            </a:r>
          </a:p>
          <a:p>
            <a:pPr marL="0" indent="0">
              <a:buNone/>
            </a:pPr>
            <a:endParaRPr lang="en-US" sz="1200" b="1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1" y="1371600"/>
            <a:ext cx="2514600" cy="5059363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[Last Name], [First Name]</a:t>
            </a:r>
          </a:p>
          <a:p>
            <a:endParaRPr lang="en-US" sz="1200" b="1" i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i="1" dirty="0">
                <a:solidFill>
                  <a:srgbClr val="CC00CC"/>
                </a:solidFill>
                <a:latin typeface="ITC Avant Garde Std Bk" pitchFamily="34" charset="0"/>
              </a:rPr>
              <a:t>[Title of Work]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[Date]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[Medium]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[Dimensions/Duration]</a:t>
            </a:r>
          </a:p>
          <a:p>
            <a:endParaRPr lang="en-US" sz="1200" b="1" dirty="0">
              <a:solidFill>
                <a:srgbClr val="CC00CC"/>
              </a:solidFill>
              <a:latin typeface="ITC Avant Garde Std Bk" pitchFamily="34" charset="0"/>
            </a:endParaRPr>
          </a:p>
          <a:p>
            <a:r>
              <a:rPr lang="en-US" sz="1200" b="1" dirty="0">
                <a:solidFill>
                  <a:srgbClr val="CC00CC"/>
                </a:solidFill>
                <a:latin typeface="ITC Avant Garde Std Bk" pitchFamily="34" charset="0"/>
              </a:rPr>
              <a:t>[Description]</a:t>
            </a:r>
            <a:endParaRPr lang="en-US" sz="1200" dirty="0">
              <a:solidFill>
                <a:srgbClr val="CC00CC"/>
              </a:solidFill>
              <a:latin typeface="ITC Avant Garde Std Bk" pitchFamily="34" charset="0"/>
            </a:endParaRP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4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1" y="166396"/>
            <a:ext cx="5486400" cy="723900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solidFill>
                  <a:schemeClr val="bg1"/>
                </a:solidFill>
                <a:latin typeface="ITC Avant Garde Std Bk" pitchFamily="34" charset="0"/>
              </a:rPr>
              <a:t>Previous Work</a:t>
            </a:r>
            <a:br>
              <a:rPr lang="en-US" dirty="0">
                <a:solidFill>
                  <a:schemeClr val="bg1"/>
                </a:solidFill>
                <a:latin typeface="ITC Avant Garde Std Bk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ITC Avant Garde Std Bk" pitchFamily="34" charset="0"/>
              </a:rPr>
              <a:t>(Please duplicate this slide to include up to 5 slides with submission)</a:t>
            </a:r>
            <a:endParaRPr lang="en-US" dirty="0">
              <a:solidFill>
                <a:schemeClr val="bg1"/>
              </a:solidFill>
              <a:latin typeface="ITC Avant Garde Std Bk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7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95000"/>
              <a:lumOff val="5000"/>
              <a:alpha val="7487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DB2E8-0A96-41E3-88F2-242CB8F115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2467648"/>
            <a:ext cx="7333756" cy="41878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5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3355" y="430714"/>
            <a:ext cx="4343400" cy="4953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ITC Avant Garde Std Bk" pitchFamily="34" charset="0"/>
              </a:rPr>
              <a:t>BLINK Concept Proposal Description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289511"/>
            <a:ext cx="670760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C00CC"/>
                </a:solidFill>
                <a:latin typeface="ITC Avant Garde Std Md" pitchFamily="34" charset="0"/>
              </a:rPr>
              <a:t>(Place your description here. Please be as specific as possible when </a:t>
            </a:r>
          </a:p>
          <a:p>
            <a:r>
              <a:rPr lang="en-US" b="1" dirty="0">
                <a:solidFill>
                  <a:srgbClr val="CC00CC"/>
                </a:solidFill>
                <a:latin typeface="ITC Avant Garde Std Md" pitchFamily="34" charset="0"/>
              </a:rPr>
              <a:t>considering the following: event goals, impact on audience, safety, </a:t>
            </a:r>
          </a:p>
          <a:p>
            <a:r>
              <a:rPr lang="en-US" b="1" dirty="0">
                <a:solidFill>
                  <a:srgbClr val="CC00CC"/>
                </a:solidFill>
                <a:latin typeface="ITC Avant Garde Std Md" pitchFamily="34" charset="0"/>
              </a:rPr>
              <a:t>accessibility, durability, technical/power needs, etc. If your proposal </a:t>
            </a:r>
          </a:p>
          <a:p>
            <a:r>
              <a:rPr lang="en-US" b="1" dirty="0">
                <a:solidFill>
                  <a:srgbClr val="CC00CC"/>
                </a:solidFill>
                <a:latin typeface="ITC Avant Garde Std Md" pitchFamily="34" charset="0"/>
              </a:rPr>
              <a:t>Includes performance please include schedule.)</a:t>
            </a:r>
          </a:p>
          <a:p>
            <a:endParaRPr lang="en-US" b="1" dirty="0">
              <a:solidFill>
                <a:srgbClr val="CC00CC"/>
              </a:solidFill>
              <a:latin typeface="ITC Avant Garde Std Md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39232"/>
            <a:ext cx="3075126" cy="6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4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3820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CC00CC"/>
                </a:solidFill>
                <a:latin typeface="ITC Avant Garde Std Md" pitchFamily="34" charset="0"/>
              </a:rPr>
              <a:t>(Place your supporting image/s here)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6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4927"/>
            <a:ext cx="5484488" cy="77108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ITC Avant Garde Std Bk" pitchFamily="34" charset="0"/>
              </a:rPr>
              <a:t>BLINK Concept Proposal Supporting Images</a:t>
            </a:r>
            <a:br>
              <a:rPr lang="en-US" sz="1600" b="1" dirty="0">
                <a:solidFill>
                  <a:schemeClr val="bg1"/>
                </a:solidFill>
                <a:latin typeface="ITC Avant Garde Std Bk" pitchFamily="34" charset="0"/>
              </a:rPr>
            </a:br>
            <a:r>
              <a:rPr lang="en-US" sz="1100" b="1" i="1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Avant Garde Std Bk" pitchFamily="34" charset="0"/>
              </a:rPr>
              <a:t>(Please duplicate this slide to include multiple images, minimum 1 and limit 3)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2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382000" cy="571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C00CC"/>
                </a:solidFill>
                <a:latin typeface="ITC Avant Garde Std Md" pitchFamily="34" charset="0"/>
              </a:rPr>
              <a:t>(Please insert location image or a description of installation needs/requests here.  </a:t>
            </a:r>
            <a:r>
              <a:rPr lang="en-US" sz="1600" b="1" dirty="0" err="1">
                <a:solidFill>
                  <a:srgbClr val="CC00CC"/>
                </a:solidFill>
                <a:latin typeface="ITC Avant Garde Std Md" pitchFamily="34" charset="0"/>
              </a:rPr>
              <a:t>ie</a:t>
            </a:r>
            <a:r>
              <a:rPr lang="en-US" sz="1600" b="1" dirty="0">
                <a:solidFill>
                  <a:srgbClr val="CC00CC"/>
                </a:solidFill>
                <a:latin typeface="ITC Avant Garde Std Md" pitchFamily="34" charset="0"/>
              </a:rPr>
              <a:t>: concrete vs. grass, parking lot vs. alleyway, Zone 3, etc. </a:t>
            </a:r>
            <a:r>
              <a:rPr lang="en-US" sz="1600" b="1" dirty="0">
                <a:solidFill>
                  <a:srgbClr val="CC00CC"/>
                </a:solidFill>
              </a:rPr>
              <a:t>OR specify if you are open to having your installation placed anywhere along the BLINK route.)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7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257800" cy="8763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ITC Avant Garde Std Bk" pitchFamily="34" charset="0"/>
              </a:rPr>
              <a:t>BLINK Concept Proposal Location </a:t>
            </a:r>
            <a:br>
              <a:rPr lang="en-US" sz="2000" b="1" dirty="0">
                <a:solidFill>
                  <a:schemeClr val="bg1"/>
                </a:solidFill>
                <a:latin typeface="ITC Avant Garde Std Bk" pitchFamily="34" charset="0"/>
              </a:rPr>
            </a:br>
            <a:r>
              <a:rPr lang="en-US" sz="1200" b="1" i="1" dirty="0">
                <a:solidFill>
                  <a:srgbClr val="CC00CC"/>
                </a:solidFill>
                <a:latin typeface="ITC Avant Garde Std Bk" pitchFamily="34" charset="0"/>
              </a:rPr>
              <a:t>(</a:t>
            </a:r>
            <a:r>
              <a:rPr lang="en-US" sz="1200" b="1" i="1" u="sng" dirty="0">
                <a:solidFill>
                  <a:srgbClr val="CC00CC"/>
                </a:solidFill>
                <a:latin typeface="ITC Avant Garde Std Bk" pitchFamily="34" charset="0"/>
              </a:rPr>
              <a:t>Locations not guaranteed)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9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458200" cy="5638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ITC Avant Garde Std Bk" pitchFamily="34" charset="0"/>
              </a:rPr>
              <a:t>__Check here if you are seeking funds for your proposal from BLINK (If so, fill out the budget form below)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ITC Avant Garde Std Bk" pitchFamily="34" charset="0"/>
              </a:rPr>
              <a:t>__Check here if your project is self-funded or has underwriting outside of BLINK. </a:t>
            </a:r>
            <a:endParaRPr lang="en-US" sz="16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893039"/>
              </p:ext>
            </p:extLst>
          </p:nvPr>
        </p:nvGraphicFramePr>
        <p:xfrm>
          <a:off x="1925637" y="2341548"/>
          <a:ext cx="5292725" cy="445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Worksheet" r:id="rId4" imgW="5143601" imgH="4333770" progId="Excel.Sheet.12">
                  <p:embed/>
                </p:oleObj>
              </mc:Choice>
              <mc:Fallback>
                <p:oleObj name="Worksheet" r:id="rId4" imgW="5143601" imgH="43337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5637" y="2341548"/>
                        <a:ext cx="5292725" cy="445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6747" y="49714"/>
            <a:ext cx="5257800" cy="8763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ITC Avant Garde Std Bk" pitchFamily="34" charset="0"/>
              </a:rPr>
              <a:t>BLINK Concept Proposal Budget</a:t>
            </a:r>
            <a:br>
              <a:rPr lang="en-US" sz="1600" dirty="0">
                <a:solidFill>
                  <a:schemeClr val="bg1"/>
                </a:solidFill>
                <a:latin typeface="ITC Avant Garde Std Bk" pitchFamily="34" charset="0"/>
              </a:rPr>
            </a:br>
            <a:r>
              <a:rPr lang="en-US" sz="1200" b="1" i="1" dirty="0">
                <a:solidFill>
                  <a:srgbClr val="CC00CC"/>
                </a:solidFill>
                <a:latin typeface="ITC Avant Garde Std Bk" pitchFamily="34" charset="0"/>
              </a:rPr>
              <a:t>(Double-click the Excel spreadsheet to edit or indicated if )</a:t>
            </a:r>
            <a:endParaRPr lang="en-US" sz="1200" b="1" u="sng" dirty="0">
              <a:solidFill>
                <a:srgbClr val="CC00CC"/>
              </a:solidFill>
              <a:latin typeface="ITC Avant Garde Std Bk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4582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i="1" dirty="0"/>
          </a:p>
          <a:p>
            <a:pPr marL="0" indent="0">
              <a:buNone/>
            </a:pPr>
            <a:endParaRPr lang="en-US" sz="12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D10-1C6E-44CC-A820-7BE9A2A1B5E9}" type="slidenum">
              <a:rPr lang="en-US" smtClean="0"/>
              <a:t>9</a:t>
            </a:fld>
            <a:endParaRPr lang="en-US"/>
          </a:p>
        </p:txBody>
      </p:sp>
      <p:sp>
        <p:nvSpPr>
          <p:cNvPr id="7" name="Shape 38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0000">
              <a:alpha val="748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53" y="5918444"/>
            <a:ext cx="3136391" cy="568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8" y="5217189"/>
            <a:ext cx="2404963" cy="618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B88017-D184-4235-9CDD-192F9F225B7F}"/>
              </a:ext>
            </a:extLst>
          </p:cNvPr>
          <p:cNvSpPr txBox="1"/>
          <p:nvPr/>
        </p:nvSpPr>
        <p:spPr>
          <a:xfrm>
            <a:off x="428431" y="371445"/>
            <a:ext cx="410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ITC Avant Garde Std Bk" panose="020B0502020202020204" pitchFamily="34" charset="0"/>
              </a:rPr>
              <a:t>Thank You for Your Submission!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666" y="2557029"/>
            <a:ext cx="9118363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dirty="0">
                <a:latin typeface="ITC Avant Garde Std Bk" pitchFamily="34" charset="0"/>
              </a:rPr>
              <a:t>For additional questions about this Call for Artistic Concepts, </a:t>
            </a:r>
          </a:p>
          <a:p>
            <a:pPr algn="ctr">
              <a:spcBef>
                <a:spcPct val="0"/>
              </a:spcBef>
            </a:pPr>
            <a:r>
              <a:rPr lang="en-US" altLang="en-US" dirty="0">
                <a:latin typeface="ITC Avant Garde Std Bk" pitchFamily="34" charset="0"/>
              </a:rPr>
              <a:t>please contact Liz Miller, </a:t>
            </a:r>
            <a:r>
              <a:rPr lang="en-US" dirty="0" err="1">
                <a:latin typeface="ITC Avant Garde Std Bk" pitchFamily="34" charset="0"/>
              </a:rPr>
              <a:t>ArtWorks</a:t>
            </a:r>
            <a:r>
              <a:rPr lang="en-US" dirty="0">
                <a:latin typeface="ITC Avant Garde Std Bk" pitchFamily="34" charset="0"/>
              </a:rPr>
              <a:t> </a:t>
            </a:r>
            <a:r>
              <a:rPr lang="en-US" altLang="en-US" dirty="0">
                <a:latin typeface="ITC Avant Garde Std Bk" pitchFamily="34" charset="0"/>
              </a:rPr>
              <a:t>BLINK Installations Program Manager </a:t>
            </a:r>
          </a:p>
          <a:p>
            <a:pPr algn="ctr">
              <a:spcBef>
                <a:spcPct val="0"/>
              </a:spcBef>
            </a:pPr>
            <a:r>
              <a:rPr lang="en-US" altLang="en-US" dirty="0">
                <a:latin typeface="ITC Avant Garde Std Bk" pitchFamily="34" charset="0"/>
              </a:rPr>
              <a:t>at </a:t>
            </a:r>
            <a:r>
              <a:rPr lang="en-US" altLang="en-US" u="sng" dirty="0">
                <a:latin typeface="ITC Avant Garde Std Bk" pitchFamily="34" charset="0"/>
                <a:hlinkClick r:id="rId5"/>
              </a:rPr>
              <a:t>liz@artworkscincinnati.org</a:t>
            </a:r>
            <a:r>
              <a:rPr lang="en-US" altLang="en-US" dirty="0">
                <a:latin typeface="ITC Avant Garde Std Bk" pitchFamily="34" charset="0"/>
              </a:rPr>
              <a:t> / 513.333.3608 </a:t>
            </a:r>
            <a:endParaRPr lang="en-US" altLang="en-US" sz="4000" dirty="0">
              <a:latin typeface="ITC Avant Garde Std Bk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7632"/>
            <a:ext cx="3075126" cy="6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5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502</Words>
  <Application>Microsoft Office PowerPoint</Application>
  <PresentationFormat>On-screen Show (4:3)</PresentationFormat>
  <Paragraphs>119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Futura Std Book</vt:lpstr>
      <vt:lpstr>ITC Avant Garde Std Bk</vt:lpstr>
      <vt:lpstr>ITC Avant Garde Std Md</vt:lpstr>
      <vt:lpstr>Symbol</vt:lpstr>
      <vt:lpstr>Office Theme</vt:lpstr>
      <vt:lpstr>Worksheet</vt:lpstr>
      <vt:lpstr>PowerPoint Presentation</vt:lpstr>
      <vt:lpstr>Artist Contact Information</vt:lpstr>
      <vt:lpstr>Artist Biography</vt:lpstr>
      <vt:lpstr>Previous Work (Please duplicate this slide to include up to 5 slides with submission)</vt:lpstr>
      <vt:lpstr>BLINK Concept Proposal Description</vt:lpstr>
      <vt:lpstr>BLINK Concept Proposal Supporting Images (Please duplicate this slide to include multiple images, minimum 1 and limit 3)</vt:lpstr>
      <vt:lpstr>BLINK Concept Proposal Location  (Locations not guaranteed)</vt:lpstr>
      <vt:lpstr>BLINK Concept Proposal Budget (Double-click the Excel spreadsheet to edit or indicated if 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Tamara Harkavy</dc:creator>
  <cp:lastModifiedBy>Jason Beetz</cp:lastModifiedBy>
  <cp:revision>39</cp:revision>
  <cp:lastPrinted>2017-03-16T21:15:13Z</cp:lastPrinted>
  <dcterms:created xsi:type="dcterms:W3CDTF">2017-03-11T18:15:38Z</dcterms:created>
  <dcterms:modified xsi:type="dcterms:W3CDTF">2019-01-23T11:31:13Z</dcterms:modified>
</cp:coreProperties>
</file>