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3" r:id="rId3"/>
    <p:sldId id="297" r:id="rId4"/>
    <p:sldId id="300" r:id="rId5"/>
    <p:sldId id="305" r:id="rId6"/>
    <p:sldId id="306" r:id="rId7"/>
    <p:sldId id="307" r:id="rId8"/>
    <p:sldId id="308" r:id="rId9"/>
    <p:sldId id="304" r:id="rId10"/>
    <p:sldId id="301" r:id="rId11"/>
    <p:sldId id="302" r:id="rId12"/>
    <p:sldId id="296" r:id="rId13"/>
    <p:sldId id="303" r:id="rId14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ri Wolff" initials="CW" lastIdx="2" clrIdx="0"/>
  <p:cmAuthor id="1" name="Melissa Currence" initials="MC" lastIdx="2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430" y="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 Miller" userId="S::liz@artworkscincinnati.org::75599fa4-95c3-4514-a29a-4a63a5e967ac" providerId="AD" clId="Web-{6B34D79D-9C8C-4A7D-14D9-5374994FDC1D}"/>
    <pc:docChg chg="modSld">
      <pc:chgData name="Liz Miller" userId="S::liz@artworkscincinnati.org::75599fa4-95c3-4514-a29a-4a63a5e967ac" providerId="AD" clId="Web-{6B34D79D-9C8C-4A7D-14D9-5374994FDC1D}" dt="2018-11-28T19:36:14.543" v="18" actId="20577"/>
      <pc:docMkLst>
        <pc:docMk/>
      </pc:docMkLst>
      <pc:sldChg chg="modSp">
        <pc:chgData name="Liz Miller" userId="S::liz@artworkscincinnati.org::75599fa4-95c3-4514-a29a-4a63a5e967ac" providerId="AD" clId="Web-{6B34D79D-9C8C-4A7D-14D9-5374994FDC1D}" dt="2018-11-28T19:35:25.981" v="4" actId="20577"/>
        <pc:sldMkLst>
          <pc:docMk/>
          <pc:sldMk cId="300017631" sldId="296"/>
        </pc:sldMkLst>
        <pc:spChg chg="mod">
          <ac:chgData name="Liz Miller" userId="S::liz@artworkscincinnati.org::75599fa4-95c3-4514-a29a-4a63a5e967ac" providerId="AD" clId="Web-{6B34D79D-9C8C-4A7D-14D9-5374994FDC1D}" dt="2018-11-28T19:35:25.981" v="4" actId="20577"/>
          <ac:spMkLst>
            <pc:docMk/>
            <pc:sldMk cId="300017631" sldId="296"/>
            <ac:spMk id="3" creationId="{00000000-0000-0000-0000-000000000000}"/>
          </ac:spMkLst>
        </pc:spChg>
      </pc:sldChg>
      <pc:sldChg chg="modSp">
        <pc:chgData name="Liz Miller" userId="S::liz@artworkscincinnati.org::75599fa4-95c3-4514-a29a-4a63a5e967ac" providerId="AD" clId="Web-{6B34D79D-9C8C-4A7D-14D9-5374994FDC1D}" dt="2018-11-28T19:36:14.543" v="17" actId="20577"/>
        <pc:sldMkLst>
          <pc:docMk/>
          <pc:sldMk cId="1335559586" sldId="303"/>
        </pc:sldMkLst>
        <pc:spChg chg="mod">
          <ac:chgData name="Liz Miller" userId="S::liz@artworkscincinnati.org::75599fa4-95c3-4514-a29a-4a63a5e967ac" providerId="AD" clId="Web-{6B34D79D-9C8C-4A7D-14D9-5374994FDC1D}" dt="2018-11-28T19:36:14.543" v="17" actId="20577"/>
          <ac:spMkLst>
            <pc:docMk/>
            <pc:sldMk cId="1335559586" sldId="303"/>
            <ac:spMk id="8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6T10:30:09.783" idx="1">
    <p:pos x="10" y="10"/>
    <p:text>just a reminder for me to replace with new artwork from chamber. graphic has 2017's date.</p:text>
    <p:extLst mod="1">
      <p:ext uri="{C676402C-5697-4E1C-873F-D02D1690AC5C}">
        <p15:threadingInfo xmlns:p15="http://schemas.microsoft.com/office/powerpoint/2012/main" timeZoneBias="480"/>
      </p:ext>
    </p:extLst>
  </p:cm>
  <p:cm authorId="1" dt="2018-11-16T10:35:12.951" idx="2">
    <p:pos x="5760" y="2012"/>
    <p:text>will need to rename document to 2019</p:text>
    <p:extLst mod="1">
      <p:ext uri="{C676402C-5697-4E1C-873F-D02D1690AC5C}">
        <p15:threadingInfo xmlns:p15="http://schemas.microsoft.com/office/powerpoint/2012/main" timeZoneBias="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0" tIns="47110" rIns="94220" bIns="47110" rtlCol="0"/>
          <a:lstStyle>
            <a:lvl1pPr algn="l">
              <a:defRPr sz="1200"/>
            </a:lvl1pPr>
          </a:lstStyle>
          <a:p>
            <a:endParaRPr lang="en-US">
              <a:latin typeface="Futura Std Book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0" tIns="47110" rIns="94220" bIns="47110" rtlCol="0"/>
          <a:lstStyle>
            <a:lvl1pPr algn="r">
              <a:defRPr sz="1200"/>
            </a:lvl1pPr>
          </a:lstStyle>
          <a:p>
            <a:fld id="{71456359-CC49-47C8-B110-36293A94A51F}" type="datetimeFigureOut">
              <a:rPr lang="en-US" smtClean="0">
                <a:latin typeface="Futura Std Book" pitchFamily="34" charset="0"/>
              </a:rPr>
              <a:t>1/27/2019</a:t>
            </a:fld>
            <a:endParaRPr lang="en-US">
              <a:latin typeface="Futura Std Book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0" tIns="47110" rIns="94220" bIns="47110" rtlCol="0" anchor="b"/>
          <a:lstStyle>
            <a:lvl1pPr algn="l">
              <a:defRPr sz="1200"/>
            </a:lvl1pPr>
          </a:lstStyle>
          <a:p>
            <a:endParaRPr lang="en-US">
              <a:latin typeface="Futura Std Book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0" tIns="47110" rIns="94220" bIns="47110" rtlCol="0" anchor="b"/>
          <a:lstStyle>
            <a:lvl1pPr algn="r">
              <a:defRPr sz="1200"/>
            </a:lvl1pPr>
          </a:lstStyle>
          <a:p>
            <a:fld id="{B7BD7359-DD03-47A3-923C-F7FE220A3056}" type="slidenum">
              <a:rPr lang="en-US" smtClean="0">
                <a:latin typeface="Futura Std Book" pitchFamily="34" charset="0"/>
              </a:rPr>
              <a:t>‹#›</a:t>
            </a:fld>
            <a:endParaRPr lang="en-US">
              <a:latin typeface="Futura Std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225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163" cy="4699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>
                <a:latin typeface="Futura Std Book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6" y="0"/>
            <a:ext cx="3078163" cy="4699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>
                <a:latin typeface="Futura Std Book" pitchFamily="34" charset="0"/>
              </a:defRPr>
            </a:lvl1pPr>
          </a:lstStyle>
          <a:p>
            <a:fld id="{4E1DD188-4BB5-42C1-97C1-B4A2E0E1E24D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9"/>
            <a:ext cx="5683250" cy="4224337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16988"/>
            <a:ext cx="3078163" cy="4699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>
                <a:latin typeface="Futura Std Book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6" y="8916988"/>
            <a:ext cx="3078163" cy="4699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>
                <a:latin typeface="Futura Std Book" pitchFamily="34" charset="0"/>
              </a:defRPr>
            </a:lvl1pPr>
          </a:lstStyle>
          <a:p>
            <a:fld id="{7BAE828A-C373-41F5-825C-219455CA3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13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Std Book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Std Book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Std Book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Std Book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Std Book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Important message from BLINK</a:t>
            </a:r>
            <a:r>
              <a:rPr lang="en-US" baseline="0" dirty="0">
                <a:solidFill>
                  <a:srgbClr val="FF0000"/>
                </a:solidFill>
              </a:rPr>
              <a:t> Creative Team:  </a:t>
            </a:r>
          </a:p>
          <a:p>
            <a:pPr marL="171450" indent="-171450">
              <a:buFontTx/>
              <a:buChar char="-"/>
            </a:pPr>
            <a:r>
              <a:rPr lang="en-US" baseline="0" dirty="0">
                <a:solidFill>
                  <a:srgbClr val="FF0000"/>
                </a:solidFill>
              </a:rPr>
              <a:t>Please email your final presentation as a PowerPoint document (NOT a PDF) to BLINKsubmissions@gmail.com with the subject line:  “BLINK 2017 Submission – [Last Name], [First Name]”.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E828A-C373-41F5-825C-219455CA36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92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E828A-C373-41F5-825C-219455CA367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24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E828A-C373-41F5-825C-219455CA367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24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E828A-C373-41F5-825C-219455CA367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24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E828A-C373-41F5-825C-219455CA367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15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E828A-C373-41F5-825C-219455CA367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24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E828A-C373-41F5-825C-219455CA367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24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E828A-C373-41F5-825C-219455CA367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24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E828A-C373-41F5-825C-219455CA367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57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E828A-C373-41F5-825C-219455CA367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0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E828A-C373-41F5-825C-219455CA367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09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E828A-C373-41F5-825C-219455CA36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58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E828A-C373-41F5-825C-219455CA367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136-6EA6-4B66-BC7A-F0FEC0B55FA4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5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F8C2-AA00-40A9-9CB0-D8DCCE3B49A1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0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4553-E579-4E13-82F1-CEFF5FBEE426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0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13B0-51E3-4B82-972B-C6AD061094AE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9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7A9C-114C-42A1-9036-D719D19540D3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7515-D274-4647-B5D3-AA9D300344C3}" type="datetime1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6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C8B1-03FD-4223-A2F5-95E4FC1AF351}" type="datetime1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6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6F6E-979D-4F80-BF29-511D11FD9EB4}" type="datetime1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3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068A-AE6B-428A-BE1F-C81AE142ECC0}" type="datetime1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7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2649-E39D-4250-AC74-F10CF3F5432A}" type="datetime1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1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C22F-0951-4C56-8C36-4A530646D36A}" type="datetime1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8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Std Book" pitchFamily="34" charset="0"/>
              </a:defRPr>
            </a:lvl1pPr>
          </a:lstStyle>
          <a:p>
            <a:fld id="{3EF7268B-D7D0-434E-ACB6-6442413EED17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Std Book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Std Book" pitchFamily="34" charset="0"/>
              </a:defRPr>
            </a:lvl1pPr>
          </a:lstStyle>
          <a:p>
            <a:fld id="{E93A8D10-1C6E-44CC-A820-7BE9A2A1B5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7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Futura Std Boo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Futura Std Book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Futura Std Book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Std Book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Futura Std Book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Futura Std Book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shrwb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1.emf"/><Relationship Id="rId4" Type="http://schemas.openxmlformats.org/officeDocument/2006/relationships/package" Target="../embeddings/Microsoft_Excel_Worksheet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hyperlink" Target="mailto:liz@artworkscincinnati.org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inkcincinnati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mailto:Liz@artworkscincinnati.or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arproto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mshrwb.com/" TargetMode="External"/><Relationship Id="rId4" Type="http://schemas.openxmlformats.org/officeDocument/2006/relationships/hyperlink" Target="https://mshrw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00400"/>
            <a:ext cx="9144000" cy="3886200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latin typeface="ITC Avant Garde Std Bk" pitchFamily="34" charset="0"/>
              </a:rPr>
              <a:t>LIGHT-BASED ARTISTIC CONCEPTS SUBMISSION</a:t>
            </a:r>
          </a:p>
          <a:p>
            <a:r>
              <a:rPr lang="en-US" sz="1600" b="1" dirty="0">
                <a:solidFill>
                  <a:srgbClr val="CC0099"/>
                </a:solidFill>
                <a:latin typeface="ITC Avant Garde Std Md" pitchFamily="34" charset="0"/>
              </a:rPr>
              <a:t>Beetz, Jason</a:t>
            </a:r>
          </a:p>
          <a:p>
            <a:r>
              <a:rPr lang="en-US" sz="1600" b="1" i="1" dirty="0">
                <a:solidFill>
                  <a:srgbClr val="CC0099"/>
                </a:solidFill>
                <a:latin typeface="ITC Avant Garde Std Md" pitchFamily="34" charset="0"/>
              </a:rPr>
              <a:t>::Image</a:t>
            </a:r>
          </a:p>
          <a:p>
            <a:r>
              <a:rPr lang="en-US" sz="2400" dirty="0">
                <a:solidFill>
                  <a:schemeClr val="tx1"/>
                </a:solidFill>
                <a:latin typeface="ITC Avant Garde Std Bk" pitchFamily="34" charset="0"/>
              </a:rPr>
              <a:t>2019</a:t>
            </a:r>
            <a:endParaRPr lang="en-US" dirty="0">
              <a:solidFill>
                <a:schemeClr val="tx1"/>
              </a:solidFill>
              <a:latin typeface="ITC Avant Garde Std Bk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A229B-CC56-4D40-AD01-F59B8F332F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8" y="4271919"/>
            <a:ext cx="2404963" cy="618877"/>
          </a:xfrm>
          <a:prstGeom prst="rect">
            <a:avLst/>
          </a:prstGeom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2887" cy="371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758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8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0000">
              <a:alpha val="7487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83820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hlinkClick r:id="rId3" tooltip="follow this link to for a live demonstr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https://mshrwb.com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4927"/>
            <a:ext cx="5484488" cy="771087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ITC Avant Garde Std Bk" pitchFamily="34" charset="0"/>
              </a:rPr>
              <a:t>BLINK Concept Proposal Supporting Images</a:t>
            </a:r>
            <a:br>
              <a:rPr lang="en-US" sz="1600" b="1" dirty="0">
                <a:solidFill>
                  <a:schemeClr val="bg1"/>
                </a:solidFill>
                <a:latin typeface="ITC Avant Garde Std Bk" pitchFamily="34" charset="0"/>
              </a:rPr>
            </a:br>
            <a:r>
              <a:rPr lang="en-US" sz="1100" b="1" i="1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Avant Garde Std Bk" pitchFamily="34" charset="0"/>
              </a:rPr>
              <a:t>(Please duplicate this slide to include multiple images, minimum 1 and limit 3)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37632"/>
            <a:ext cx="3075126" cy="6677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ED48AF-6769-4B3C-9B4C-CE1FC517D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99" y="2030567"/>
            <a:ext cx="3392943" cy="3615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98D4E7-D8A6-45AC-BCD1-2EACF5EB0F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7811" y="2030567"/>
            <a:ext cx="3170956" cy="36154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93AEAE-1F9C-493A-A807-E7D185902415}"/>
              </a:ext>
            </a:extLst>
          </p:cNvPr>
          <p:cNvSpPr txBox="1"/>
          <p:nvPr/>
        </p:nvSpPr>
        <p:spPr>
          <a:xfrm>
            <a:off x="304799" y="5989644"/>
            <a:ext cx="5884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Please keep in mind the Algorithm is under development</a:t>
            </a:r>
          </a:p>
          <a:p>
            <a:r>
              <a:rPr lang="en-US" sz="1600" dirty="0"/>
              <a:t>Screen elements, colors , number of images are all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415482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8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0000">
              <a:alpha val="7487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8382000" cy="571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Projection / Blink Location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As this is an experimental application of technology, location of the projection can be at Blink's discretion. Projection surfaces should be relatively smooth. Projection scale can be any size, I was thinking slightly larger than human scale, at ground level. If possible, preference would be for the Newport or OTR locations.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11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5257800" cy="8763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ITC Avant Garde Std Bk" pitchFamily="34" charset="0"/>
              </a:rPr>
              <a:t>BLINK Concept Proposal Location </a:t>
            </a:r>
            <a:br>
              <a:rPr lang="en-US" sz="2000" b="1" dirty="0">
                <a:solidFill>
                  <a:schemeClr val="bg1"/>
                </a:solidFill>
                <a:latin typeface="ITC Avant Garde Std Bk" pitchFamily="34" charset="0"/>
              </a:rPr>
            </a:br>
            <a:r>
              <a:rPr lang="en-US" sz="1200" b="1" i="1" dirty="0">
                <a:solidFill>
                  <a:srgbClr val="CC00CC"/>
                </a:solidFill>
                <a:latin typeface="ITC Avant Garde Std Bk" pitchFamily="34" charset="0"/>
              </a:rPr>
              <a:t>(</a:t>
            </a:r>
            <a:r>
              <a:rPr lang="en-US" sz="1200" b="1" i="1" u="sng" dirty="0">
                <a:solidFill>
                  <a:srgbClr val="CC00CC"/>
                </a:solidFill>
                <a:latin typeface="ITC Avant Garde Std Bk" pitchFamily="34" charset="0"/>
              </a:rPr>
              <a:t>Locations not guaranteed)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37632"/>
            <a:ext cx="3075126" cy="66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9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8458200" cy="5638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ITC Avant Garde Std Bk" pitchFamily="34" charset="0"/>
              </a:rPr>
              <a:t>_</a:t>
            </a:r>
            <a:r>
              <a:rPr lang="en-US" altLang="en-US" sz="1600" b="1" dirty="0" err="1">
                <a:solidFill>
                  <a:srgbClr val="FF0000"/>
                </a:solidFill>
                <a:latin typeface="ITC Avant Garde Std Bk" pitchFamily="34" charset="0"/>
              </a:rPr>
              <a:t>X_Check</a:t>
            </a:r>
            <a:r>
              <a:rPr lang="en-US" altLang="en-US" sz="1600" b="1" dirty="0">
                <a:solidFill>
                  <a:srgbClr val="FF0000"/>
                </a:solidFill>
                <a:latin typeface="ITC Avant Garde Std Bk" pitchFamily="34" charset="0"/>
              </a:rPr>
              <a:t> here if you are seeking funds for your proposal from BLINK (If so, fill out the budget form below)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ITC Avant Garde Std Bk" pitchFamily="34" charset="0"/>
              </a:rPr>
              <a:t>__Check here if your project is self-funded or has underwriting outside of BLINK. </a:t>
            </a:r>
            <a:endParaRPr lang="en-US" sz="16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2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012995"/>
              </p:ext>
            </p:extLst>
          </p:nvPr>
        </p:nvGraphicFramePr>
        <p:xfrm>
          <a:off x="1925638" y="2341563"/>
          <a:ext cx="5740400" cy="402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name="Worksheet" r:id="rId4" imgW="5577944" imgH="3920698" progId="Excel.Sheet.12">
                  <p:embed/>
                </p:oleObj>
              </mc:Choice>
              <mc:Fallback>
                <p:oleObj name="Worksheet" r:id="rId4" imgW="5577944" imgH="392069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25638" y="2341563"/>
                        <a:ext cx="5740400" cy="4027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hape 38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0000">
              <a:alpha val="7487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86747" y="49714"/>
            <a:ext cx="5257800" cy="8763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ITC Avant Garde Std Bk" pitchFamily="34" charset="0"/>
              </a:rPr>
              <a:t>BLINK Concept Proposal Budget</a:t>
            </a:r>
            <a:br>
              <a:rPr lang="en-US" sz="1600" dirty="0">
                <a:solidFill>
                  <a:schemeClr val="bg1"/>
                </a:solidFill>
                <a:latin typeface="ITC Avant Garde Std Bk" pitchFamily="34" charset="0"/>
              </a:rPr>
            </a:br>
            <a:r>
              <a:rPr lang="en-US" sz="1200" b="1" i="1" dirty="0">
                <a:solidFill>
                  <a:srgbClr val="CC00CC"/>
                </a:solidFill>
                <a:latin typeface="ITC Avant Garde Std Bk" pitchFamily="34" charset="0"/>
              </a:rPr>
              <a:t>(Double-click the Excel spreadsheet to edit or indicated if )</a:t>
            </a:r>
            <a:endParaRPr lang="en-US" sz="1200" b="1" u="sng" dirty="0">
              <a:solidFill>
                <a:srgbClr val="CC00CC"/>
              </a:solidFill>
              <a:latin typeface="ITC Avant Garde Std Bk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37632"/>
            <a:ext cx="3075126" cy="66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84582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i="1" dirty="0"/>
          </a:p>
          <a:p>
            <a:pPr marL="0" indent="0">
              <a:buNone/>
            </a:pPr>
            <a:endParaRPr lang="en-US" sz="12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13</a:t>
            </a:fld>
            <a:endParaRPr lang="en-US"/>
          </a:p>
        </p:txBody>
      </p:sp>
      <p:sp>
        <p:nvSpPr>
          <p:cNvPr id="7" name="Shape 38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0000">
              <a:alpha val="7487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53" y="5918444"/>
            <a:ext cx="3136391" cy="568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8" y="5217189"/>
            <a:ext cx="2404963" cy="618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B88017-D184-4235-9CDD-192F9F225B7F}"/>
              </a:ext>
            </a:extLst>
          </p:cNvPr>
          <p:cNvSpPr txBox="1"/>
          <p:nvPr/>
        </p:nvSpPr>
        <p:spPr>
          <a:xfrm>
            <a:off x="428431" y="371445"/>
            <a:ext cx="4105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ITC Avant Garde Std Bk" panose="020B0502020202020204" pitchFamily="34" charset="0"/>
              </a:rPr>
              <a:t>Thank You for Your Submission!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666" y="2557029"/>
            <a:ext cx="9118363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dirty="0">
                <a:latin typeface="ITC Avant Garde Std Bk" pitchFamily="34" charset="0"/>
              </a:rPr>
              <a:t>For additional questions about this Call for Artistic Concepts, </a:t>
            </a:r>
          </a:p>
          <a:p>
            <a:pPr algn="ctr">
              <a:spcBef>
                <a:spcPct val="0"/>
              </a:spcBef>
            </a:pPr>
            <a:r>
              <a:rPr lang="en-US" altLang="en-US" dirty="0">
                <a:latin typeface="ITC Avant Garde Std Bk" pitchFamily="34" charset="0"/>
              </a:rPr>
              <a:t>please contact Liz Miller, </a:t>
            </a:r>
            <a:r>
              <a:rPr lang="en-US" dirty="0" err="1">
                <a:latin typeface="ITC Avant Garde Std Bk" pitchFamily="34" charset="0"/>
              </a:rPr>
              <a:t>ArtWorks</a:t>
            </a:r>
            <a:r>
              <a:rPr lang="en-US" dirty="0">
                <a:latin typeface="ITC Avant Garde Std Bk" pitchFamily="34" charset="0"/>
              </a:rPr>
              <a:t> </a:t>
            </a:r>
            <a:r>
              <a:rPr lang="en-US" altLang="en-US" dirty="0">
                <a:latin typeface="ITC Avant Garde Std Bk" pitchFamily="34" charset="0"/>
              </a:rPr>
              <a:t>BLINK Installations Program Manager </a:t>
            </a:r>
          </a:p>
          <a:p>
            <a:pPr algn="ctr">
              <a:spcBef>
                <a:spcPct val="0"/>
              </a:spcBef>
            </a:pPr>
            <a:r>
              <a:rPr lang="en-US" altLang="en-US" dirty="0">
                <a:latin typeface="ITC Avant Garde Std Bk" pitchFamily="34" charset="0"/>
              </a:rPr>
              <a:t>at </a:t>
            </a:r>
            <a:r>
              <a:rPr lang="en-US" altLang="en-US" u="sng" dirty="0">
                <a:latin typeface="ITC Avant Garde Std Bk" pitchFamily="34" charset="0"/>
                <a:hlinkClick r:id="rId5"/>
              </a:rPr>
              <a:t>liz@artworkscincinnati.org</a:t>
            </a:r>
            <a:r>
              <a:rPr lang="en-US" altLang="en-US" dirty="0">
                <a:latin typeface="ITC Avant Garde Std Bk" pitchFamily="34" charset="0"/>
              </a:rPr>
              <a:t> / 513.333.3608 </a:t>
            </a:r>
            <a:endParaRPr lang="en-US" altLang="en-US" sz="4000" dirty="0">
              <a:latin typeface="ITC Avant Garde Std Bk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37632"/>
            <a:ext cx="3075126" cy="66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5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8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0000">
              <a:alpha val="7487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3733800" cy="28194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CC0099"/>
                </a:solidFill>
                <a:latin typeface="ITC Avant Garde Std Md" pitchFamily="34" charset="0"/>
              </a:rPr>
              <a:t>Beetz, Jason</a:t>
            </a: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b="1" u="sng" dirty="0">
                <a:latin typeface="ITC Avant Garde Std Bk" pitchFamily="34" charset="0"/>
              </a:rPr>
              <a:t>Contact Information</a:t>
            </a:r>
          </a:p>
          <a:p>
            <a:pPr marL="0" indent="0">
              <a:buNone/>
            </a:pPr>
            <a:r>
              <a:rPr lang="en-US" sz="1600" dirty="0">
                <a:latin typeface="ITC Avant Garde Std Bk" pitchFamily="34" charset="0"/>
                <a:sym typeface="Symbol"/>
              </a:rPr>
              <a:t>Artist or artistic group’s full name:</a:t>
            </a:r>
          </a:p>
          <a:p>
            <a:pPr marL="0" indent="0">
              <a:buNone/>
            </a:pPr>
            <a:r>
              <a:rPr lang="en-US" sz="1600" dirty="0">
                <a:latin typeface="ITC Avant Garde Std Bk" pitchFamily="34" charset="0"/>
              </a:rPr>
              <a:t>Jason Beetz</a:t>
            </a:r>
          </a:p>
          <a:p>
            <a:pPr marL="0" indent="0">
              <a:buNone/>
            </a:pPr>
            <a:endParaRPr lang="en-US" sz="1600" dirty="0">
              <a:latin typeface="ITC Avant Garde Std Bk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ITC Avant Garde Std Bk" pitchFamily="34" charset="0"/>
                <a:sym typeface="Symbol"/>
              </a:rPr>
              <a:t>Email address*:</a:t>
            </a:r>
          </a:p>
          <a:p>
            <a:pPr marL="0" indent="0">
              <a:buNone/>
            </a:pPr>
            <a:r>
              <a:rPr lang="en-US" sz="1600" dirty="0">
                <a:latin typeface="ITC Avant Garde Std Bk" pitchFamily="34" charset="0"/>
                <a:sym typeface="Symbol"/>
              </a:rPr>
              <a:t>jbeetz@hotmail.com</a:t>
            </a:r>
          </a:p>
          <a:p>
            <a:pPr marL="0" indent="0">
              <a:buNone/>
            </a:pPr>
            <a:r>
              <a:rPr lang="en-US" sz="1600" dirty="0">
                <a:latin typeface="ITC Avant Garde Std Bk" pitchFamily="34" charset="0"/>
                <a:sym typeface="Symbol"/>
              </a:rPr>
              <a:t>Phone number:  </a:t>
            </a:r>
            <a:br>
              <a:rPr lang="en-US" sz="1600" dirty="0">
                <a:latin typeface="ITC Avant Garde Std Bk"/>
              </a:rPr>
            </a:br>
            <a:r>
              <a:rPr lang="en-US" sz="1600" dirty="0">
                <a:latin typeface="ITC Avant Garde Std Bk"/>
              </a:rPr>
              <a:t>859-443-4667</a:t>
            </a:r>
            <a:endParaRPr lang="en-US" sz="1600" dirty="0">
              <a:sym typeface="Symbol"/>
            </a:endParaRPr>
          </a:p>
          <a:p>
            <a:pPr marL="0" indent="0">
              <a:buNone/>
            </a:pPr>
            <a:endParaRPr lang="en-US" sz="1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724400" y="1295400"/>
            <a:ext cx="4419600" cy="5486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b="1" i="1" dirty="0">
                <a:solidFill>
                  <a:srgbClr val="CC0099"/>
                </a:solidFill>
                <a:latin typeface="ITC Avant Garde Std Bk" pitchFamily="34" charset="0"/>
              </a:rPr>
              <a:t>::Image</a:t>
            </a:r>
          </a:p>
          <a:p>
            <a:pPr marL="0" indent="0">
              <a:buNone/>
            </a:pPr>
            <a:endParaRPr lang="en-US" sz="1300" b="1" dirty="0">
              <a:latin typeface="ITC Avant Garde Std Bk" pitchFamily="34" charset="0"/>
            </a:endParaRPr>
          </a:p>
          <a:p>
            <a:pPr marL="0" indent="0">
              <a:buNone/>
            </a:pPr>
            <a:r>
              <a:rPr lang="en-US" sz="1600" b="1" u="sng" dirty="0">
                <a:latin typeface="ITC Avant Garde Std Bk" pitchFamily="34" charset="0"/>
              </a:rPr>
              <a:t>Concept Proposal Checklist</a:t>
            </a:r>
            <a:r>
              <a:rPr lang="en-US" sz="1600" b="1" dirty="0">
                <a:latin typeface="ITC Avant Garde Std Bk" pitchFamily="34" charset="0"/>
              </a:rPr>
              <a:t>**</a:t>
            </a:r>
          </a:p>
          <a:p>
            <a:pPr marL="0" indent="0">
              <a:buNone/>
            </a:pPr>
            <a:r>
              <a:rPr lang="en-US" sz="1400" dirty="0">
                <a:latin typeface="ITC Avant Garde Std Bk" pitchFamily="34" charset="0"/>
                <a:sym typeface="Symbol"/>
              </a:rPr>
              <a:t>  </a:t>
            </a:r>
            <a:r>
              <a:rPr lang="en-US" sz="1400" b="1" dirty="0">
                <a:latin typeface="ITC Avant Garde Std Bk" pitchFamily="34" charset="0"/>
                <a:sym typeface="Symbol"/>
              </a:rPr>
              <a:t>Artist’s Biography</a:t>
            </a:r>
          </a:p>
          <a:p>
            <a:pPr marL="0" indent="0">
              <a:buNone/>
            </a:pPr>
            <a:endParaRPr lang="en-US" sz="1400" dirty="0">
              <a:latin typeface="ITC Avant Garde Std Bk" pitchFamily="34" charset="0"/>
              <a:sym typeface="Symbol"/>
            </a:endParaRPr>
          </a:p>
          <a:p>
            <a:pPr marL="0" indent="0">
              <a:buNone/>
            </a:pPr>
            <a:r>
              <a:rPr lang="en-US" sz="1400" dirty="0">
                <a:latin typeface="ITC Avant Garde Std Bk" pitchFamily="34" charset="0"/>
                <a:sym typeface="Symbol"/>
              </a:rPr>
              <a:t>  </a:t>
            </a:r>
            <a:r>
              <a:rPr lang="en-US" sz="1400" b="1" dirty="0">
                <a:latin typeface="ITC Avant Garde Std Bk" pitchFamily="34" charset="0"/>
                <a:sym typeface="Symbol"/>
              </a:rPr>
              <a:t>Previous Work Samples</a:t>
            </a:r>
          </a:p>
          <a:p>
            <a:pPr marL="0" indent="0">
              <a:buNone/>
            </a:pPr>
            <a:r>
              <a:rPr lang="en-US" sz="1200" i="1" dirty="0">
                <a:latin typeface="ITC Avant Garde Std Bk" pitchFamily="34" charset="0"/>
                <a:sym typeface="Symbol"/>
              </a:rPr>
              <a:t>(Up to 5 images with corresponding information)</a:t>
            </a:r>
            <a:endParaRPr lang="en-US" sz="1200" i="1" dirty="0">
              <a:latin typeface="ITC Avant Garde Std Bk" pitchFamily="34" charset="0"/>
            </a:endParaRPr>
          </a:p>
          <a:p>
            <a:pPr marL="0" indent="0">
              <a:buNone/>
            </a:pPr>
            <a:endParaRPr lang="en-US" sz="1400" i="1" dirty="0">
              <a:latin typeface="ITC Avant Garde Std Bk" pitchFamily="34" charset="0"/>
              <a:sym typeface="Symbol"/>
            </a:endParaRPr>
          </a:p>
          <a:p>
            <a:pPr marL="0" indent="0">
              <a:buNone/>
            </a:pPr>
            <a:r>
              <a:rPr lang="en-US" sz="1400" dirty="0">
                <a:latin typeface="ITC Avant Garde Std Bk" pitchFamily="34" charset="0"/>
                <a:sym typeface="Symbol"/>
              </a:rPr>
              <a:t>  </a:t>
            </a:r>
            <a:r>
              <a:rPr lang="en-US" sz="1400" b="1" dirty="0">
                <a:latin typeface="ITC Avant Garde Std Bk" pitchFamily="34" charset="0"/>
                <a:sym typeface="Symbol"/>
              </a:rPr>
              <a:t>BLINK Concept Proposal Description</a:t>
            </a:r>
          </a:p>
          <a:p>
            <a:pPr>
              <a:buFont typeface="Symbol" pitchFamily="18" charset="2"/>
              <a:buChar char=" "/>
            </a:pPr>
            <a:endParaRPr lang="en-US" sz="1400" dirty="0">
              <a:latin typeface="ITC Avant Garde Std Bk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ITC Avant Garde Std Bk" pitchFamily="34" charset="0"/>
                <a:sym typeface="Symbol"/>
              </a:rPr>
              <a:t>  </a:t>
            </a:r>
            <a:r>
              <a:rPr lang="en-US" sz="1400" b="1" dirty="0">
                <a:latin typeface="ITC Avant Garde Std Bk" pitchFamily="34" charset="0"/>
                <a:sym typeface="Symbol"/>
              </a:rPr>
              <a:t>BLINK Concept Proposal Supporting Images</a:t>
            </a:r>
            <a:endParaRPr lang="en-US" sz="1400" b="1" dirty="0">
              <a:latin typeface="ITC Avant Garde Std Bk" pitchFamily="34" charset="0"/>
            </a:endParaRPr>
          </a:p>
          <a:p>
            <a:pPr>
              <a:buFont typeface="Symbol" pitchFamily="18" charset="2"/>
              <a:buChar char=" "/>
            </a:pPr>
            <a:endParaRPr lang="en-US" sz="1200" i="1" dirty="0">
              <a:latin typeface="ITC Avant Garde Std Bk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ITC Avant Garde Std Bk" pitchFamily="34" charset="0"/>
                <a:sym typeface="Symbol"/>
              </a:rPr>
              <a:t>  </a:t>
            </a:r>
            <a:r>
              <a:rPr lang="en-US" sz="1400" b="1" dirty="0">
                <a:latin typeface="ITC Avant Garde Std Bk" pitchFamily="34" charset="0"/>
                <a:sym typeface="Symbol"/>
              </a:rPr>
              <a:t>BLINK Concept Proposal Location Request </a:t>
            </a:r>
            <a:endParaRPr lang="en-US" sz="1400" b="1" dirty="0">
              <a:latin typeface="ITC Avant Garde Std Bk" pitchFamily="34" charset="0"/>
            </a:endParaRPr>
          </a:p>
          <a:p>
            <a:pPr marL="0" indent="0">
              <a:buNone/>
            </a:pPr>
            <a:r>
              <a:rPr lang="en-US" sz="1200" i="1" dirty="0">
                <a:latin typeface="ITC Avant Garde Std Bk" pitchFamily="34" charset="0"/>
                <a:sym typeface="Symbol"/>
              </a:rPr>
              <a:t>    (optional; </a:t>
            </a:r>
            <a:r>
              <a:rPr lang="en-US" sz="1200" i="1" u="sng" dirty="0">
                <a:latin typeface="ITC Avant Garde Std Bk" pitchFamily="34" charset="0"/>
                <a:sym typeface="Symbol"/>
              </a:rPr>
              <a:t>location not guaranteed</a:t>
            </a:r>
            <a:r>
              <a:rPr lang="en-US" sz="1200" i="1" dirty="0">
                <a:latin typeface="ITC Avant Garde Std Bk" pitchFamily="34" charset="0"/>
                <a:sym typeface="Symbol"/>
              </a:rPr>
              <a:t>)</a:t>
            </a:r>
            <a:endParaRPr lang="en-US" sz="1200" i="1" dirty="0">
              <a:latin typeface="ITC Avant Garde Std Bk" pitchFamily="34" charset="0"/>
            </a:endParaRPr>
          </a:p>
          <a:p>
            <a:pPr marL="0" indent="0">
              <a:buNone/>
            </a:pPr>
            <a:endParaRPr lang="en-US" sz="1200" i="1" dirty="0">
              <a:latin typeface="ITC Avant Garde Std Bk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ITC Avant Garde Std Bk" pitchFamily="34" charset="0"/>
                <a:sym typeface="Symbol"/>
              </a:rPr>
              <a:t>  </a:t>
            </a:r>
            <a:r>
              <a:rPr lang="en-US" sz="1400" b="1" dirty="0">
                <a:latin typeface="ITC Avant Garde Std Bk" pitchFamily="34" charset="0"/>
                <a:sym typeface="Symbol"/>
              </a:rPr>
              <a:t>BLINK Concept Proposal Budget</a:t>
            </a:r>
          </a:p>
          <a:p>
            <a:pPr>
              <a:buFont typeface="Symbol" pitchFamily="18" charset="2"/>
              <a:buChar char=" "/>
            </a:pPr>
            <a:endParaRPr lang="en-US" sz="1400" b="1" dirty="0">
              <a:latin typeface="ITC Avant Garde Std Bk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ITC Avant Garde Std Bk" pitchFamily="34" charset="0"/>
                <a:sym typeface="Symbol"/>
              </a:rPr>
              <a:t>  </a:t>
            </a:r>
            <a:r>
              <a:rPr lang="en-US" sz="1400" b="1" dirty="0">
                <a:latin typeface="ITC Avant Garde Std Bk" pitchFamily="34" charset="0"/>
                <a:sym typeface="Symbol"/>
              </a:rPr>
              <a:t>$35 application fee </a:t>
            </a:r>
            <a:endParaRPr lang="en-US" sz="1600" b="1" dirty="0">
              <a:latin typeface="ITC Avant Garde Std Bk" pitchFamily="34" charset="0"/>
              <a:sym typeface="Symbol"/>
            </a:endParaRPr>
          </a:p>
          <a:p>
            <a:pPr marL="0" indent="0">
              <a:buNone/>
            </a:pPr>
            <a:r>
              <a:rPr lang="en-US" sz="1400" dirty="0">
                <a:latin typeface="ITC Avant Garde Std Bk" pitchFamily="34" charset="0"/>
                <a:sym typeface="Symbol"/>
              </a:rPr>
              <a:t>     Visit </a:t>
            </a:r>
            <a:r>
              <a:rPr lang="en-US" sz="1400" dirty="0">
                <a:solidFill>
                  <a:srgbClr val="FF0000"/>
                </a:solidFill>
                <a:latin typeface="ITC Avant Garde Std Bk" pitchFamily="34" charset="0"/>
                <a:sym typeface="Symbol"/>
                <a:hlinkClick r:id="rId3"/>
              </a:rPr>
              <a:t>BLINKcincinnati.com</a:t>
            </a:r>
            <a:r>
              <a:rPr lang="en-US" sz="1400" dirty="0">
                <a:solidFill>
                  <a:srgbClr val="FF0000"/>
                </a:solidFill>
                <a:latin typeface="ITC Avant Garde Std Bk" pitchFamily="34" charset="0"/>
                <a:sym typeface="Symbol"/>
              </a:rPr>
              <a:t> </a:t>
            </a:r>
            <a:r>
              <a:rPr lang="en-US" sz="1400" dirty="0">
                <a:latin typeface="ITC Avant Garde Std Bk" pitchFamily="34" charset="0"/>
                <a:sym typeface="Symbol"/>
              </a:rPr>
              <a:t>to submit payment</a:t>
            </a:r>
            <a:endParaRPr lang="en-US" sz="1400" dirty="0">
              <a:latin typeface="ITC Avant Garde Std Bk" pitchFamily="34" charset="0"/>
            </a:endParaRPr>
          </a:p>
          <a:p>
            <a:pPr marL="0" indent="0">
              <a:buNone/>
            </a:pPr>
            <a:r>
              <a:rPr lang="en-US" sz="1300" b="1" i="1" dirty="0">
                <a:latin typeface="ITC Avant Garde Std Bk" pitchFamily="34" charset="0"/>
              </a:rPr>
              <a:t>**All proposals must be received by January 28, 2019. </a:t>
            </a:r>
            <a:r>
              <a:rPr lang="en-US" sz="1300" b="1" i="1" u="sng" dirty="0">
                <a:latin typeface="ITC Avant Garde Std Bk" pitchFamily="34" charset="0"/>
              </a:rPr>
              <a:t>Incomplete or late proposals will not be accepted</a:t>
            </a:r>
            <a:r>
              <a:rPr lang="en-US" sz="1300" b="1" i="1" dirty="0">
                <a:latin typeface="ITC Avant Garde Std Bk" pitchFamily="34" charset="0"/>
              </a:rPr>
              <a:t>.</a:t>
            </a:r>
          </a:p>
          <a:p>
            <a:pPr marL="0" indent="0">
              <a:buNone/>
            </a:pPr>
            <a:endParaRPr lang="en-US" sz="1300" b="1" i="1" dirty="0">
              <a:latin typeface="ITC Avant Garde Std Bk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162" y="162661"/>
            <a:ext cx="3505200" cy="7921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ITC Avant Garde Std Bk" pitchFamily="34" charset="0"/>
              </a:rPr>
              <a:t>Artist Contact Information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93147" y="4754315"/>
            <a:ext cx="4114800" cy="20005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t">
            <a:spAutoFit/>
          </a:bodyPr>
          <a:lstStyle/>
          <a:p>
            <a:r>
              <a:rPr lang="en-US" sz="1200" i="1" dirty="0">
                <a:latin typeface="ITC Avant Garde Std Bk" pitchFamily="34" charset="0"/>
              </a:rPr>
              <a:t>*Our primary mode of communication will be email.</a:t>
            </a:r>
          </a:p>
          <a:p>
            <a:endParaRPr lang="en-US" sz="1400" i="1" dirty="0">
              <a:latin typeface="ITC Avant Garde Std Bk" pitchFamily="34" charset="0"/>
            </a:endParaRPr>
          </a:p>
          <a:p>
            <a:r>
              <a:rPr lang="en-US" sz="1400" i="1" dirty="0">
                <a:latin typeface="ITC Avant Garde Std Md" pitchFamily="34" charset="0"/>
              </a:rPr>
              <a:t>Please use the templates provided.  </a:t>
            </a:r>
          </a:p>
          <a:p>
            <a:endParaRPr lang="en-US" sz="1400" i="1" dirty="0">
              <a:latin typeface="ITC Avant Garde Std Md" pitchFamily="34" charset="0"/>
            </a:endParaRPr>
          </a:p>
          <a:p>
            <a:r>
              <a:rPr lang="en-US" sz="1400" i="1" u="sng" dirty="0">
                <a:latin typeface="ITC Avant Garde Std Md" pitchFamily="34" charset="0"/>
              </a:rPr>
              <a:t>Any submissions that do not use the provided templates will not be reviewed. </a:t>
            </a:r>
          </a:p>
          <a:p>
            <a:endParaRPr lang="en-US" sz="1400" i="1" dirty="0">
              <a:latin typeface="ITC Avant Garde Std Bk" pitchFamily="34" charset="0"/>
            </a:endParaRPr>
          </a:p>
          <a:p>
            <a:r>
              <a:rPr lang="en-US" sz="1400" i="1" dirty="0">
                <a:latin typeface="ITC Avant Garde Std Bk" pitchFamily="34" charset="0"/>
              </a:rPr>
              <a:t>Questions: Contact Liz Miller, </a:t>
            </a:r>
            <a:r>
              <a:rPr lang="en-US" sz="1400" i="1" dirty="0" err="1">
                <a:latin typeface="ITC Avant Garde Std Bk" pitchFamily="34" charset="0"/>
              </a:rPr>
              <a:t>ArtWorks</a:t>
            </a:r>
            <a:r>
              <a:rPr lang="en-US" sz="1400" i="1" dirty="0">
                <a:latin typeface="ITC Avant Garde Std Bk" pitchFamily="34" charset="0"/>
              </a:rPr>
              <a:t> </a:t>
            </a:r>
          </a:p>
          <a:p>
            <a:r>
              <a:rPr lang="en-US" sz="1400" i="1" dirty="0">
                <a:latin typeface="ITC Avant Garde Std Bk" pitchFamily="34" charset="0"/>
                <a:hlinkClick r:id="rId4"/>
              </a:rPr>
              <a:t>Liz@artworkscincinnati.org</a:t>
            </a:r>
            <a:r>
              <a:rPr lang="en-US" sz="1400" i="1" dirty="0">
                <a:latin typeface="ITC Avant Garde Std Bk" pitchFamily="34" charset="0"/>
              </a:rPr>
              <a:t> / 513.333.3608</a:t>
            </a:r>
            <a:endParaRPr lang="en-US" sz="1400" dirty="0">
              <a:latin typeface="ITC Avant Garde Std Bk" pitchFamily="34" charset="0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147" y="3923318"/>
            <a:ext cx="3478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kern="0" dirty="0">
                <a:solidFill>
                  <a:srgbClr val="000000"/>
                </a:solidFill>
                <a:highlight>
                  <a:srgbClr val="FFFF00"/>
                </a:highlight>
                <a:latin typeface="ITC Avant Garde Std Bk" pitchFamily="34"/>
              </a:rPr>
              <a:t>To Apply, please download and submit the Light-Based Artistic Concepts Submission document via BLINKCincinnati.com/</a:t>
            </a:r>
            <a:r>
              <a:rPr lang="en-US" sz="1200" b="1" kern="0" dirty="0" err="1">
                <a:solidFill>
                  <a:srgbClr val="000000"/>
                </a:solidFill>
                <a:highlight>
                  <a:srgbClr val="FFFF00"/>
                </a:highlight>
                <a:latin typeface="ITC Avant Garde Std Bk" pitchFamily="34"/>
              </a:rPr>
              <a:t>artistapplication</a:t>
            </a:r>
            <a:r>
              <a:rPr lang="en-US" sz="1200" b="1" kern="0" dirty="0">
                <a:solidFill>
                  <a:srgbClr val="000000"/>
                </a:solidFill>
                <a:highlight>
                  <a:srgbClr val="FFFF00"/>
                </a:highlight>
                <a:latin typeface="ITC Avant Garde Std Bk" pitchFamily="34"/>
              </a:rPr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37632"/>
            <a:ext cx="3075126" cy="66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2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8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0000">
              <a:alpha val="7487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84582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i="1" dirty="0"/>
              <a:t>Jason Beetz</a:t>
            </a:r>
          </a:p>
          <a:p>
            <a:pPr marL="0" indent="0">
              <a:buNone/>
            </a:pPr>
            <a:r>
              <a:rPr lang="en-US" sz="1200" b="1" i="1" dirty="0"/>
              <a:t>born 1974</a:t>
            </a:r>
          </a:p>
          <a:p>
            <a:pPr marL="0" indent="0">
              <a:buNone/>
            </a:pPr>
            <a:endParaRPr lang="en-US" sz="1200" b="1" i="1" dirty="0"/>
          </a:p>
          <a:p>
            <a:pPr marL="0" indent="0">
              <a:buNone/>
            </a:pPr>
            <a:r>
              <a:rPr lang="en-US" sz="1200" b="1" i="1" dirty="0"/>
              <a:t>BFA Painting Massachusetts College of Art 98</a:t>
            </a:r>
          </a:p>
          <a:p>
            <a:pPr marL="0" indent="0">
              <a:buNone/>
            </a:pPr>
            <a:r>
              <a:rPr lang="en-US" sz="1200" b="1" i="1" dirty="0"/>
              <a:t>Post-Baccalaureate Study Brandeis University 99</a:t>
            </a:r>
          </a:p>
          <a:p>
            <a:pPr marL="0" indent="0">
              <a:buNone/>
            </a:pPr>
            <a:endParaRPr lang="en-US" sz="1200" b="1" i="1" dirty="0"/>
          </a:p>
          <a:p>
            <a:pPr marL="0" indent="0">
              <a:buNone/>
            </a:pPr>
            <a:r>
              <a:rPr lang="en-US" sz="1200" b="1" i="1" dirty="0"/>
              <a:t>Worked primarily in oils / gouache until 2010.</a:t>
            </a:r>
          </a:p>
          <a:p>
            <a:pPr marL="0" indent="0">
              <a:buNone/>
            </a:pPr>
            <a:r>
              <a:rPr lang="en-US" sz="1200" b="1" i="1" dirty="0"/>
              <a:t>All images are representative from 1998 - 2010.</a:t>
            </a:r>
          </a:p>
          <a:p>
            <a:pPr marL="0" indent="0">
              <a:buNone/>
            </a:pPr>
            <a:endParaRPr lang="en-US" sz="1200" b="1" i="1" dirty="0"/>
          </a:p>
          <a:p>
            <a:pPr marL="0" indent="0">
              <a:buNone/>
            </a:pPr>
            <a:r>
              <a:rPr lang="en-US" sz="1200" b="1" i="1" dirty="0"/>
              <a:t>Currently working in Information Technology, passionately developing web-based approaches to modern life.</a:t>
            </a:r>
          </a:p>
          <a:p>
            <a:pPr marL="0" indent="0">
              <a:buNone/>
            </a:pPr>
            <a:r>
              <a:rPr lang="en-US" sz="1200" b="1" i="1" dirty="0"/>
              <a:t>Early influences</a:t>
            </a:r>
          </a:p>
          <a:p>
            <a:pPr marL="0" indent="0">
              <a:buNone/>
            </a:pPr>
            <a:r>
              <a:rPr lang="en-US" sz="1200" b="1" i="1" dirty="0"/>
              <a:t>    Cubism</a:t>
            </a:r>
          </a:p>
          <a:p>
            <a:pPr marL="0" indent="0">
              <a:buNone/>
            </a:pPr>
            <a:r>
              <a:rPr lang="en-US" sz="1200" b="1" i="1" dirty="0"/>
              <a:t>    Bonnard</a:t>
            </a:r>
          </a:p>
          <a:p>
            <a:pPr marL="0" indent="0">
              <a:buNone/>
            </a:pPr>
            <a:r>
              <a:rPr lang="en-US" sz="1200" b="1" i="1" dirty="0"/>
              <a:t>    Matisse</a:t>
            </a:r>
          </a:p>
          <a:p>
            <a:pPr marL="0" indent="0">
              <a:buNone/>
            </a:pPr>
            <a:r>
              <a:rPr lang="en-US" sz="1200" b="1" i="1" dirty="0"/>
              <a:t>    Diebenkorn</a:t>
            </a:r>
          </a:p>
          <a:p>
            <a:pPr marL="0" indent="0">
              <a:buNone/>
            </a:pPr>
            <a:endParaRPr lang="en-US" sz="1200" b="1" i="1" dirty="0"/>
          </a:p>
          <a:p>
            <a:pPr marL="0" indent="0">
              <a:buNone/>
            </a:pPr>
            <a:r>
              <a:rPr lang="en-US" sz="1200" b="1" i="1" dirty="0"/>
              <a:t>Current Projects</a:t>
            </a:r>
          </a:p>
          <a:p>
            <a:pPr marL="0" indent="0">
              <a:buNone/>
            </a:pPr>
            <a:r>
              <a:rPr lang="en-US" sz="1200" b="1" i="1" dirty="0"/>
              <a:t>    www.mshrwb.com (as part of this application)</a:t>
            </a:r>
          </a:p>
          <a:p>
            <a:pPr marL="0" indent="0">
              <a:buNone/>
            </a:pPr>
            <a:r>
              <a:rPr lang="en-US" sz="1200" b="1" i="1" dirty="0"/>
              <a:t>        Transforming words into images using Advanced Text analysis, Image recognition, human interaction.</a:t>
            </a:r>
          </a:p>
          <a:p>
            <a:pPr marL="0" indent="0">
              <a:buNone/>
            </a:pPr>
            <a:r>
              <a:rPr lang="en-US" sz="1200" b="1" i="1" dirty="0"/>
              <a:t>    </a:t>
            </a:r>
            <a:r>
              <a:rPr lang="en-US" sz="1200" b="1" i="1" dirty="0">
                <a:hlinkClick r:id="rId3"/>
              </a:rPr>
              <a:t>www.varproto.com</a:t>
            </a:r>
            <a:r>
              <a:rPr lang="en-US" sz="1200" b="1" i="1" dirty="0"/>
              <a:t> (coming soon)</a:t>
            </a:r>
          </a:p>
          <a:p>
            <a:pPr marL="0" indent="0">
              <a:buNone/>
            </a:pPr>
            <a:r>
              <a:rPr lang="en-US" sz="1200" b="1" i="1" dirty="0"/>
              <a:t>        An open lab for projects that interact with humans and computers using conventional and </a:t>
            </a:r>
          </a:p>
          <a:p>
            <a:pPr marL="0" indent="0">
              <a:buNone/>
            </a:pPr>
            <a:r>
              <a:rPr lang="en-US" sz="1200" b="1" i="1" dirty="0"/>
              <a:t>        non-conventional approaches</a:t>
            </a:r>
          </a:p>
          <a:p>
            <a:pPr marL="0" indent="0">
              <a:buNone/>
            </a:pPr>
            <a:endParaRPr lang="en-US" sz="12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3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22793"/>
            <a:ext cx="2590800" cy="7921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ITC Avant Garde Std Bk" pitchFamily="34" charset="0"/>
              </a:rPr>
              <a:t>Artist Biography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37632"/>
            <a:ext cx="3075126" cy="66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4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8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0000">
              <a:alpha val="7487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1" y="1371600"/>
            <a:ext cx="2514600" cy="5059363"/>
          </a:xfrm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US" sz="1200" b="1" dirty="0">
                <a:solidFill>
                  <a:srgbClr val="CC00CC"/>
                </a:solidFill>
                <a:latin typeface="ITC Avant Garde Std Bk" pitchFamily="34" charset="0"/>
              </a:rPr>
              <a:t>Beetz, Jason</a:t>
            </a:r>
          </a:p>
          <a:p>
            <a:endParaRPr lang="en-US" sz="1200" b="1" i="1" dirty="0">
              <a:solidFill>
                <a:srgbClr val="CC00CC"/>
              </a:solidFill>
              <a:latin typeface="ITC Avant Garde Std Bk" pitchFamily="34" charset="0"/>
            </a:endParaRPr>
          </a:p>
          <a:p>
            <a:r>
              <a:rPr lang="en-US" sz="1200" b="1" i="1" dirty="0">
                <a:solidFill>
                  <a:srgbClr val="CC00CC"/>
                </a:solidFill>
                <a:latin typeface="ITC Avant Garde Std Bk" pitchFamily="34" charset="0"/>
              </a:rPr>
              <a:t>Lucy Vincent Beach</a:t>
            </a:r>
          </a:p>
          <a:p>
            <a:endParaRPr lang="en-US" sz="1200" b="1" dirty="0">
              <a:solidFill>
                <a:srgbClr val="CC00CC"/>
              </a:solidFill>
              <a:latin typeface="ITC Avant Garde Std Bk" pitchFamily="34" charset="0"/>
            </a:endParaRPr>
          </a:p>
          <a:p>
            <a:r>
              <a:rPr lang="en-US" sz="1200" b="1" dirty="0">
                <a:solidFill>
                  <a:srgbClr val="CC00CC"/>
                </a:solidFill>
                <a:latin typeface="ITC Avant Garde Std Bk" pitchFamily="34" charset="0"/>
              </a:rPr>
              <a:t>2000</a:t>
            </a:r>
          </a:p>
          <a:p>
            <a:endParaRPr lang="en-US" sz="1200" b="1" dirty="0">
              <a:solidFill>
                <a:srgbClr val="CC00CC"/>
              </a:solidFill>
              <a:latin typeface="ITC Avant Garde Std Bk" pitchFamily="34" charset="0"/>
            </a:endParaRPr>
          </a:p>
          <a:p>
            <a:r>
              <a:rPr lang="en-US" sz="1200" b="1" dirty="0">
                <a:solidFill>
                  <a:srgbClr val="CC00CC"/>
                </a:solidFill>
                <a:latin typeface="ITC Avant Garde Std Bk" pitchFamily="34" charset="0"/>
              </a:rPr>
              <a:t>Oil on canvas</a:t>
            </a:r>
          </a:p>
          <a:p>
            <a:endParaRPr lang="en-US" sz="1200" b="1" dirty="0">
              <a:solidFill>
                <a:srgbClr val="CC00CC"/>
              </a:solidFill>
              <a:latin typeface="ITC Avant Garde Std Bk" pitchFamily="34" charset="0"/>
            </a:endParaRPr>
          </a:p>
          <a:p>
            <a:r>
              <a:rPr lang="en-US" sz="1200" b="1" dirty="0">
                <a:solidFill>
                  <a:srgbClr val="CC00CC"/>
                </a:solidFill>
                <a:latin typeface="ITC Avant Garde Std Bk" pitchFamily="34" charset="0"/>
              </a:rPr>
              <a:t>18 X 15</a:t>
            </a:r>
          </a:p>
          <a:p>
            <a:endParaRPr lang="en-US" sz="1200" b="1" dirty="0">
              <a:solidFill>
                <a:srgbClr val="CC00CC"/>
              </a:solidFill>
              <a:latin typeface="ITC Avant Garde Std Bk" pitchFamily="34" charset="0"/>
            </a:endParaRPr>
          </a:p>
          <a:p>
            <a:r>
              <a:rPr lang="en-US" sz="1200" b="1" dirty="0">
                <a:solidFill>
                  <a:srgbClr val="CC00CC"/>
                </a:solidFill>
                <a:latin typeface="ITC Avant Garde Std Bk" pitchFamily="34" charset="0"/>
              </a:rPr>
              <a:t>Landscape painting representative of that period of my life.</a:t>
            </a:r>
            <a:endParaRPr lang="en-US" sz="1200" dirty="0">
              <a:solidFill>
                <a:srgbClr val="CC00CC"/>
              </a:solidFill>
              <a:latin typeface="ITC Avant Garde Std Bk" pitchFamily="34" charset="0"/>
            </a:endParaRPr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4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1" y="166396"/>
            <a:ext cx="5486400" cy="723900"/>
          </a:xfrm>
        </p:spPr>
        <p:txBody>
          <a:bodyPr>
            <a:normAutofit fontScale="90000"/>
          </a:bodyPr>
          <a:lstStyle/>
          <a:p>
            <a:r>
              <a:rPr lang="en-US" sz="2200" dirty="0">
                <a:solidFill>
                  <a:schemeClr val="bg1"/>
                </a:solidFill>
                <a:latin typeface="ITC Avant Garde Std Bk" pitchFamily="34" charset="0"/>
              </a:rPr>
              <a:t>Previous Work</a:t>
            </a:r>
            <a:br>
              <a:rPr lang="en-US" dirty="0">
                <a:solidFill>
                  <a:schemeClr val="bg1"/>
                </a:solidFill>
                <a:latin typeface="ITC Avant Garde Std Bk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ITC Avant Garde Std Bk" pitchFamily="34" charset="0"/>
              </a:rPr>
              <a:t>(Please duplicate this slide to include up to 5 slides with submission)</a:t>
            </a:r>
            <a:endParaRPr lang="en-US" dirty="0">
              <a:solidFill>
                <a:schemeClr val="bg1"/>
              </a:solidFill>
              <a:latin typeface="ITC Avant Garde Std Bk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37632"/>
            <a:ext cx="3075126" cy="667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EB05C5-2654-401B-8549-0788326D2A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079" y="1577453"/>
            <a:ext cx="5268244" cy="449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7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8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0000">
              <a:alpha val="7487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1" y="1371600"/>
            <a:ext cx="2514600" cy="5059363"/>
          </a:xfrm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US" sz="1200" b="1" dirty="0">
                <a:solidFill>
                  <a:srgbClr val="CC00CC"/>
                </a:solidFill>
                <a:latin typeface="ITC Avant Garde Std Bk" pitchFamily="34" charset="0"/>
              </a:rPr>
              <a:t>Beetz, Jason</a:t>
            </a:r>
          </a:p>
          <a:p>
            <a:endParaRPr lang="en-US" sz="1200" b="1" i="1" dirty="0">
              <a:solidFill>
                <a:srgbClr val="CC00CC"/>
              </a:solidFill>
              <a:latin typeface="ITC Avant Garde Std Bk" pitchFamily="34" charset="0"/>
            </a:endParaRPr>
          </a:p>
          <a:p>
            <a:r>
              <a:rPr lang="en-US" sz="1200" b="1" i="1" dirty="0">
                <a:solidFill>
                  <a:srgbClr val="CC00CC"/>
                </a:solidFill>
                <a:latin typeface="ITC Avant Garde Std Bk" pitchFamily="34" charset="0"/>
              </a:rPr>
              <a:t>Kitchen 1</a:t>
            </a:r>
          </a:p>
          <a:p>
            <a:endParaRPr lang="en-US" sz="1200" b="1" dirty="0">
              <a:solidFill>
                <a:srgbClr val="CC00CC"/>
              </a:solidFill>
              <a:latin typeface="ITC Avant Garde Std Bk" pitchFamily="34" charset="0"/>
            </a:endParaRPr>
          </a:p>
          <a:p>
            <a:r>
              <a:rPr lang="en-US" sz="1200" b="1" dirty="0">
                <a:solidFill>
                  <a:srgbClr val="CC00CC"/>
                </a:solidFill>
                <a:latin typeface="ITC Avant Garde Std Bk" pitchFamily="34" charset="0"/>
              </a:rPr>
              <a:t>1998</a:t>
            </a:r>
          </a:p>
          <a:p>
            <a:endParaRPr lang="en-US" sz="1200" b="1" dirty="0">
              <a:solidFill>
                <a:srgbClr val="CC00CC"/>
              </a:solidFill>
              <a:latin typeface="ITC Avant Garde Std Bk" pitchFamily="34" charset="0"/>
            </a:endParaRPr>
          </a:p>
          <a:p>
            <a:r>
              <a:rPr lang="en-US" sz="1200" b="1" dirty="0">
                <a:solidFill>
                  <a:srgbClr val="CC00CC"/>
                </a:solidFill>
                <a:latin typeface="ITC Avant Garde Std Bk" pitchFamily="34" charset="0"/>
              </a:rPr>
              <a:t>Etching, reworked, mixed media</a:t>
            </a:r>
          </a:p>
          <a:p>
            <a:endParaRPr lang="en-US" sz="1200" b="1" dirty="0">
              <a:solidFill>
                <a:srgbClr val="CC00CC"/>
              </a:solidFill>
              <a:latin typeface="ITC Avant Garde Std Bk" pitchFamily="34" charset="0"/>
            </a:endParaRPr>
          </a:p>
          <a:p>
            <a:r>
              <a:rPr lang="en-US" sz="1200" b="1" dirty="0">
                <a:solidFill>
                  <a:srgbClr val="CC00CC"/>
                </a:solidFill>
                <a:latin typeface="ITC Avant Garde Std Bk" pitchFamily="34" charset="0"/>
              </a:rPr>
              <a:t>5.5 X 5 inches</a:t>
            </a:r>
          </a:p>
          <a:p>
            <a:endParaRPr lang="en-US" sz="1200" b="1" dirty="0">
              <a:solidFill>
                <a:srgbClr val="CC00CC"/>
              </a:solidFill>
              <a:latin typeface="ITC Avant Garde Std Bk" pitchFamily="34" charset="0"/>
            </a:endParaRPr>
          </a:p>
          <a:p>
            <a:r>
              <a:rPr lang="en-US" sz="1200" b="1" dirty="0">
                <a:solidFill>
                  <a:srgbClr val="CC00CC"/>
                </a:solidFill>
                <a:latin typeface="ITC Avant Garde Std Bk" pitchFamily="34" charset="0"/>
              </a:rPr>
              <a:t>Variations on a theme</a:t>
            </a:r>
            <a:endParaRPr lang="en-US" sz="1200" dirty="0">
              <a:solidFill>
                <a:srgbClr val="CC00CC"/>
              </a:solidFill>
              <a:latin typeface="ITC Avant Garde Std Bk" pitchFamily="34" charset="0"/>
            </a:endParaRPr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5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1" y="166396"/>
            <a:ext cx="5486400" cy="723900"/>
          </a:xfrm>
        </p:spPr>
        <p:txBody>
          <a:bodyPr>
            <a:normAutofit fontScale="90000"/>
          </a:bodyPr>
          <a:lstStyle/>
          <a:p>
            <a:r>
              <a:rPr lang="en-US" sz="2200" dirty="0">
                <a:solidFill>
                  <a:schemeClr val="bg1"/>
                </a:solidFill>
                <a:latin typeface="ITC Avant Garde Std Bk" pitchFamily="34" charset="0"/>
              </a:rPr>
              <a:t>Previous Work</a:t>
            </a:r>
            <a:br>
              <a:rPr lang="en-US" dirty="0">
                <a:solidFill>
                  <a:schemeClr val="bg1"/>
                </a:solidFill>
                <a:latin typeface="ITC Avant Garde Std Bk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ITC Avant Garde Std Bk" pitchFamily="34" charset="0"/>
              </a:rPr>
              <a:t>(Please duplicate this slide to include up to 5 slides with submission)</a:t>
            </a:r>
            <a:endParaRPr lang="en-US" dirty="0">
              <a:solidFill>
                <a:schemeClr val="bg1"/>
              </a:solidFill>
              <a:latin typeface="ITC Avant Garde Std Bk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37632"/>
            <a:ext cx="3075126" cy="6677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CE5CDC-04EF-45DE-B83E-10E35A950A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8" y="1709803"/>
            <a:ext cx="5720219" cy="429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6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8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0000">
              <a:alpha val="7487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1" y="1371600"/>
            <a:ext cx="2514600" cy="5059363"/>
          </a:xfrm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US" sz="1200" b="1" dirty="0">
                <a:solidFill>
                  <a:srgbClr val="CC00CC"/>
                </a:solidFill>
                <a:latin typeface="ITC Avant Garde Std Bk" pitchFamily="34" charset="0"/>
              </a:rPr>
              <a:t>Beetz, Jason</a:t>
            </a:r>
          </a:p>
          <a:p>
            <a:endParaRPr lang="en-US" sz="1200" b="1" i="1" dirty="0">
              <a:solidFill>
                <a:srgbClr val="CC00CC"/>
              </a:solidFill>
              <a:latin typeface="ITC Avant Garde Std Bk" pitchFamily="34" charset="0"/>
            </a:endParaRPr>
          </a:p>
          <a:p>
            <a:r>
              <a:rPr lang="en-US" sz="1200" b="1" i="1" dirty="0">
                <a:solidFill>
                  <a:srgbClr val="CC00CC"/>
                </a:solidFill>
                <a:latin typeface="ITC Avant Garde Std Bk" pitchFamily="34" charset="0"/>
              </a:rPr>
              <a:t>Ballston Beach, Truro MA</a:t>
            </a:r>
          </a:p>
          <a:p>
            <a:endParaRPr lang="en-US" sz="1200" b="1" dirty="0">
              <a:solidFill>
                <a:srgbClr val="CC00CC"/>
              </a:solidFill>
              <a:latin typeface="ITC Avant Garde Std Bk" pitchFamily="34" charset="0"/>
            </a:endParaRPr>
          </a:p>
          <a:p>
            <a:r>
              <a:rPr lang="en-US" sz="1200" b="1" dirty="0">
                <a:solidFill>
                  <a:srgbClr val="CC00CC"/>
                </a:solidFill>
                <a:latin typeface="ITC Avant Garde Std Bk" pitchFamily="34" charset="0"/>
              </a:rPr>
              <a:t>2005</a:t>
            </a:r>
          </a:p>
          <a:p>
            <a:endParaRPr lang="en-US" sz="1200" b="1" dirty="0">
              <a:solidFill>
                <a:srgbClr val="CC00CC"/>
              </a:solidFill>
              <a:latin typeface="ITC Avant Garde Std Bk" pitchFamily="34" charset="0"/>
            </a:endParaRPr>
          </a:p>
          <a:p>
            <a:r>
              <a:rPr lang="en-US" sz="1200" b="1" dirty="0">
                <a:solidFill>
                  <a:srgbClr val="CC00CC"/>
                </a:solidFill>
                <a:latin typeface="ITC Avant Garde Std Bk" pitchFamily="34" charset="0"/>
              </a:rPr>
              <a:t>Graphite on paper</a:t>
            </a:r>
          </a:p>
          <a:p>
            <a:endParaRPr lang="en-US" sz="1200" b="1" dirty="0">
              <a:solidFill>
                <a:srgbClr val="CC00CC"/>
              </a:solidFill>
              <a:latin typeface="ITC Avant Garde Std Bk" pitchFamily="34" charset="0"/>
            </a:endParaRPr>
          </a:p>
          <a:p>
            <a:r>
              <a:rPr lang="en-US" sz="1200" b="1" dirty="0">
                <a:solidFill>
                  <a:srgbClr val="CC00CC"/>
                </a:solidFill>
                <a:latin typeface="ITC Avant Garde Std Bk" pitchFamily="34" charset="0"/>
              </a:rPr>
              <a:t>10 X 7 inches</a:t>
            </a:r>
          </a:p>
          <a:p>
            <a:endParaRPr lang="en-US" sz="1200" b="1" dirty="0">
              <a:solidFill>
                <a:srgbClr val="CC00CC"/>
              </a:solidFill>
              <a:latin typeface="ITC Avant Garde Std Bk" pitchFamily="34" charset="0"/>
            </a:endParaRPr>
          </a:p>
          <a:p>
            <a:r>
              <a:rPr lang="en-US" sz="1200" b="1" dirty="0">
                <a:solidFill>
                  <a:srgbClr val="CC00CC"/>
                </a:solidFill>
                <a:latin typeface="ITC Avant Garde Std Bk" pitchFamily="34" charset="0"/>
              </a:rPr>
              <a:t>Landscape study, variations on a theme</a:t>
            </a:r>
            <a:endParaRPr lang="en-US" sz="1200" dirty="0">
              <a:solidFill>
                <a:srgbClr val="CC00CC"/>
              </a:solidFill>
              <a:latin typeface="ITC Avant Garde Std Bk" pitchFamily="34" charset="0"/>
            </a:endParaRPr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6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1" y="166396"/>
            <a:ext cx="5486400" cy="723900"/>
          </a:xfrm>
        </p:spPr>
        <p:txBody>
          <a:bodyPr>
            <a:normAutofit fontScale="90000"/>
          </a:bodyPr>
          <a:lstStyle/>
          <a:p>
            <a:r>
              <a:rPr lang="en-US" sz="2200" dirty="0">
                <a:solidFill>
                  <a:schemeClr val="bg1"/>
                </a:solidFill>
                <a:latin typeface="ITC Avant Garde Std Bk" pitchFamily="34" charset="0"/>
              </a:rPr>
              <a:t>Previous Work</a:t>
            </a:r>
            <a:br>
              <a:rPr lang="en-US" dirty="0">
                <a:solidFill>
                  <a:schemeClr val="bg1"/>
                </a:solidFill>
                <a:latin typeface="ITC Avant Garde Std Bk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ITC Avant Garde Std Bk" pitchFamily="34" charset="0"/>
              </a:rPr>
              <a:t>(Please duplicate this slide to include up to 5 slides with submission)</a:t>
            </a:r>
            <a:endParaRPr lang="en-US" dirty="0">
              <a:solidFill>
                <a:schemeClr val="bg1"/>
              </a:solidFill>
              <a:latin typeface="ITC Avant Garde Std Bk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37632"/>
            <a:ext cx="3075126" cy="6677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236CB9-DE74-4A8D-BA60-A620384B3F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91" y="1554365"/>
            <a:ext cx="5854159" cy="439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0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8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0000">
              <a:alpha val="7487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1" y="1371600"/>
            <a:ext cx="2514600" cy="5059363"/>
          </a:xfrm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US" sz="1200" b="1" dirty="0">
                <a:solidFill>
                  <a:srgbClr val="CC00CC"/>
                </a:solidFill>
                <a:latin typeface="ITC Avant Garde Std Bk" pitchFamily="34" charset="0"/>
              </a:rPr>
              <a:t>Beetz, Jason</a:t>
            </a:r>
          </a:p>
          <a:p>
            <a:endParaRPr lang="en-US" sz="1200" b="1" i="1" dirty="0">
              <a:solidFill>
                <a:srgbClr val="CC00CC"/>
              </a:solidFill>
              <a:latin typeface="ITC Avant Garde Std Bk" pitchFamily="34" charset="0"/>
            </a:endParaRPr>
          </a:p>
          <a:p>
            <a:r>
              <a:rPr lang="en-US" sz="1200" b="1" i="1" dirty="0">
                <a:solidFill>
                  <a:srgbClr val="CC00CC"/>
                </a:solidFill>
                <a:latin typeface="ITC Avant Garde Std Bk" pitchFamily="34" charset="0"/>
              </a:rPr>
              <a:t>Indian Trace, Crowes Pasture</a:t>
            </a:r>
          </a:p>
          <a:p>
            <a:endParaRPr lang="en-US" sz="1200" b="1" dirty="0">
              <a:solidFill>
                <a:srgbClr val="CC00CC"/>
              </a:solidFill>
              <a:latin typeface="ITC Avant Garde Std Bk" pitchFamily="34" charset="0"/>
            </a:endParaRPr>
          </a:p>
          <a:p>
            <a:r>
              <a:rPr lang="en-US" sz="1200" b="1" dirty="0">
                <a:solidFill>
                  <a:srgbClr val="CC00CC"/>
                </a:solidFill>
                <a:latin typeface="ITC Avant Garde Std Bk" pitchFamily="34" charset="0"/>
              </a:rPr>
              <a:t>2005</a:t>
            </a:r>
          </a:p>
          <a:p>
            <a:endParaRPr lang="en-US" sz="1200" b="1" dirty="0">
              <a:solidFill>
                <a:srgbClr val="CC00CC"/>
              </a:solidFill>
              <a:latin typeface="ITC Avant Garde Std Bk" pitchFamily="34" charset="0"/>
            </a:endParaRPr>
          </a:p>
          <a:p>
            <a:r>
              <a:rPr lang="en-US" sz="1200" b="1" dirty="0">
                <a:solidFill>
                  <a:srgbClr val="CC00CC"/>
                </a:solidFill>
                <a:latin typeface="ITC Avant Garde Std Bk" pitchFamily="34" charset="0"/>
              </a:rPr>
              <a:t>Gouache on paper</a:t>
            </a:r>
          </a:p>
          <a:p>
            <a:endParaRPr lang="en-US" sz="1200" b="1" dirty="0">
              <a:solidFill>
                <a:srgbClr val="CC00CC"/>
              </a:solidFill>
              <a:latin typeface="ITC Avant Garde Std Bk" pitchFamily="34" charset="0"/>
            </a:endParaRPr>
          </a:p>
          <a:p>
            <a:r>
              <a:rPr lang="en-US" sz="1200" b="1" dirty="0">
                <a:solidFill>
                  <a:srgbClr val="CC00CC"/>
                </a:solidFill>
                <a:latin typeface="ITC Avant Garde Std Bk" pitchFamily="34" charset="0"/>
              </a:rPr>
              <a:t>8 X 8 inches</a:t>
            </a:r>
          </a:p>
          <a:p>
            <a:endParaRPr lang="en-US" sz="1200" b="1" dirty="0">
              <a:solidFill>
                <a:srgbClr val="CC00CC"/>
              </a:solidFill>
              <a:latin typeface="ITC Avant Garde Std Bk" pitchFamily="34" charset="0"/>
            </a:endParaRPr>
          </a:p>
          <a:p>
            <a:r>
              <a:rPr lang="en-US" sz="1200" b="1" dirty="0">
                <a:solidFill>
                  <a:srgbClr val="CC00CC"/>
                </a:solidFill>
                <a:latin typeface="ITC Avant Garde Std Bk" pitchFamily="34" charset="0"/>
              </a:rPr>
              <a:t>Landscape study, variations on a theme</a:t>
            </a:r>
            <a:endParaRPr lang="en-US" sz="1200" dirty="0">
              <a:solidFill>
                <a:srgbClr val="CC00CC"/>
              </a:solidFill>
              <a:latin typeface="ITC Avant Garde Std Bk" pitchFamily="34" charset="0"/>
            </a:endParaRPr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7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1" y="166396"/>
            <a:ext cx="5486400" cy="723900"/>
          </a:xfrm>
        </p:spPr>
        <p:txBody>
          <a:bodyPr>
            <a:normAutofit fontScale="90000"/>
          </a:bodyPr>
          <a:lstStyle/>
          <a:p>
            <a:r>
              <a:rPr lang="en-US" sz="2200" dirty="0">
                <a:solidFill>
                  <a:schemeClr val="bg1"/>
                </a:solidFill>
                <a:latin typeface="ITC Avant Garde Std Bk" pitchFamily="34" charset="0"/>
              </a:rPr>
              <a:t>Previous Work</a:t>
            </a:r>
            <a:br>
              <a:rPr lang="en-US" dirty="0">
                <a:solidFill>
                  <a:schemeClr val="bg1"/>
                </a:solidFill>
                <a:latin typeface="ITC Avant Garde Std Bk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ITC Avant Garde Std Bk" pitchFamily="34" charset="0"/>
              </a:rPr>
              <a:t>(Please duplicate this slide to include up to 5 slides with submission)</a:t>
            </a:r>
            <a:endParaRPr lang="en-US" dirty="0">
              <a:solidFill>
                <a:schemeClr val="bg1"/>
              </a:solidFill>
              <a:latin typeface="ITC Avant Garde Std Bk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37632"/>
            <a:ext cx="3075126" cy="667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93B2E2-4951-4256-A5AB-44AE71B1E2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691" y="1371600"/>
            <a:ext cx="5169716" cy="491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61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8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0000">
              <a:alpha val="7487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1" y="1371600"/>
            <a:ext cx="2514600" cy="5059363"/>
          </a:xfrm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US" sz="1200" b="1" dirty="0">
                <a:solidFill>
                  <a:srgbClr val="CC00CC"/>
                </a:solidFill>
                <a:latin typeface="ITC Avant Garde Std Bk" pitchFamily="34" charset="0"/>
              </a:rPr>
              <a:t>Beetz, Jason</a:t>
            </a:r>
          </a:p>
          <a:p>
            <a:endParaRPr lang="en-US" sz="1200" b="1" i="1" dirty="0">
              <a:solidFill>
                <a:srgbClr val="CC00CC"/>
              </a:solidFill>
              <a:latin typeface="ITC Avant Garde Std Bk" pitchFamily="34" charset="0"/>
            </a:endParaRPr>
          </a:p>
          <a:p>
            <a:r>
              <a:rPr lang="en-US" sz="1200" b="1" i="1" dirty="0">
                <a:solidFill>
                  <a:srgbClr val="CC00CC"/>
                </a:solidFill>
                <a:latin typeface="ITC Avant Garde Std Bk" pitchFamily="34" charset="0"/>
              </a:rPr>
              <a:t>Model Sketch </a:t>
            </a:r>
          </a:p>
          <a:p>
            <a:endParaRPr lang="en-US" sz="1200" b="1" dirty="0">
              <a:solidFill>
                <a:srgbClr val="CC00CC"/>
              </a:solidFill>
              <a:latin typeface="ITC Avant Garde Std Bk" pitchFamily="34" charset="0"/>
            </a:endParaRPr>
          </a:p>
          <a:p>
            <a:r>
              <a:rPr lang="en-US" sz="1200" b="1" dirty="0">
                <a:solidFill>
                  <a:srgbClr val="CC00CC"/>
                </a:solidFill>
                <a:latin typeface="ITC Avant Garde Std Bk" pitchFamily="34" charset="0"/>
              </a:rPr>
              <a:t>2005</a:t>
            </a:r>
          </a:p>
          <a:p>
            <a:endParaRPr lang="en-US" sz="1200" b="1" dirty="0">
              <a:solidFill>
                <a:srgbClr val="CC00CC"/>
              </a:solidFill>
              <a:latin typeface="ITC Avant Garde Std Bk" pitchFamily="34" charset="0"/>
            </a:endParaRPr>
          </a:p>
          <a:p>
            <a:r>
              <a:rPr lang="en-US" sz="1200" b="1" dirty="0">
                <a:solidFill>
                  <a:srgbClr val="CC00CC"/>
                </a:solidFill>
                <a:latin typeface="ITC Avant Garde Std Bk" pitchFamily="34" charset="0"/>
              </a:rPr>
              <a:t>Gouache on wood</a:t>
            </a:r>
          </a:p>
          <a:p>
            <a:endParaRPr lang="en-US" sz="1200" b="1" dirty="0">
              <a:solidFill>
                <a:srgbClr val="CC00CC"/>
              </a:solidFill>
              <a:latin typeface="ITC Avant Garde Std Bk" pitchFamily="34" charset="0"/>
            </a:endParaRPr>
          </a:p>
          <a:p>
            <a:r>
              <a:rPr lang="en-US" sz="1200" b="1" dirty="0">
                <a:solidFill>
                  <a:srgbClr val="CC00CC"/>
                </a:solidFill>
                <a:latin typeface="ITC Avant Garde Std Bk" pitchFamily="34" charset="0"/>
              </a:rPr>
              <a:t>10.5 X 12 inches</a:t>
            </a:r>
          </a:p>
          <a:p>
            <a:endParaRPr lang="en-US" sz="1200" b="1" dirty="0">
              <a:solidFill>
                <a:srgbClr val="CC00CC"/>
              </a:solidFill>
              <a:latin typeface="ITC Avant Garde Std Bk" pitchFamily="34" charset="0"/>
            </a:endParaRPr>
          </a:p>
          <a:p>
            <a:r>
              <a:rPr lang="en-US" sz="1200" b="1" dirty="0">
                <a:solidFill>
                  <a:srgbClr val="CC00CC"/>
                </a:solidFill>
                <a:latin typeface="ITC Avant Garde Std Bk" pitchFamily="34" charset="0"/>
              </a:rPr>
              <a:t>Model study, variations on a theme</a:t>
            </a:r>
            <a:endParaRPr lang="en-US" sz="1200" dirty="0">
              <a:solidFill>
                <a:srgbClr val="CC00CC"/>
              </a:solidFill>
              <a:latin typeface="ITC Avant Garde Std Bk" pitchFamily="34" charset="0"/>
            </a:endParaRPr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8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1" y="166396"/>
            <a:ext cx="5486400" cy="723900"/>
          </a:xfrm>
        </p:spPr>
        <p:txBody>
          <a:bodyPr>
            <a:normAutofit fontScale="90000"/>
          </a:bodyPr>
          <a:lstStyle/>
          <a:p>
            <a:r>
              <a:rPr lang="en-US" sz="2200" dirty="0">
                <a:solidFill>
                  <a:schemeClr val="bg1"/>
                </a:solidFill>
                <a:latin typeface="ITC Avant Garde Std Bk" pitchFamily="34" charset="0"/>
              </a:rPr>
              <a:t>Previous Work</a:t>
            </a:r>
            <a:br>
              <a:rPr lang="en-US" dirty="0">
                <a:solidFill>
                  <a:schemeClr val="bg1"/>
                </a:solidFill>
                <a:latin typeface="ITC Avant Garde Std Bk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ITC Avant Garde Std Bk" pitchFamily="34" charset="0"/>
              </a:rPr>
              <a:t>(Please duplicate this slide to include up to 5 slides with submission)</a:t>
            </a:r>
            <a:endParaRPr lang="en-US" dirty="0">
              <a:solidFill>
                <a:schemeClr val="bg1"/>
              </a:solidFill>
              <a:latin typeface="ITC Avant Garde Std Bk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37632"/>
            <a:ext cx="3075126" cy="6677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8AB08A-7040-4450-AA13-A81818FA15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955" y="1309396"/>
            <a:ext cx="4712704" cy="51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7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8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95000"/>
              <a:lumOff val="5000"/>
              <a:alpha val="7487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9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3355" y="430714"/>
            <a:ext cx="4343400" cy="4953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ITC Avant Garde Std Bk" pitchFamily="34" charset="0"/>
              </a:rPr>
              <a:t>BLINK Concept Proposal Description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39232"/>
            <a:ext cx="3075126" cy="667736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EA2F6D3-9BF6-465A-98C0-4DDDC820B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0" y="1208762"/>
            <a:ext cx="8754635" cy="521852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000" dirty="0"/>
              <a:t>Example website: </a:t>
            </a:r>
            <a:r>
              <a:rPr lang="en-US" sz="3000" dirty="0">
                <a:hlinkClick r:id="rId4"/>
              </a:rPr>
              <a:t>https://mshrwb.com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 </a:t>
            </a:r>
          </a:p>
          <a:p>
            <a:pPr marL="0" indent="0">
              <a:buNone/>
            </a:pPr>
            <a:r>
              <a:rPr lang="en-US" sz="3000" b="1" dirty="0"/>
              <a:t>Concept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::Image is a web based application that provides interactive image curation / projection. </a:t>
            </a:r>
          </a:p>
          <a:p>
            <a:pPr marL="0" indent="0">
              <a:buNone/>
            </a:pPr>
            <a:r>
              <a:rPr lang="en-US" sz="3000" dirty="0"/>
              <a:t>::Image connects Blink Festival Attendees to images shared by artists from around the world. </a:t>
            </a:r>
          </a:p>
          <a:p>
            <a:pPr marL="0" indent="0">
              <a:buNone/>
            </a:pPr>
            <a:r>
              <a:rPr lang="en-US" sz="3000" dirty="0"/>
              <a:t>::Image aggregates the Blink Festival Attendees into simple metrics, providing insight into Blink 2019.</a:t>
            </a:r>
          </a:p>
          <a:p>
            <a:pPr marL="0" indent="0">
              <a:buNone/>
            </a:pPr>
            <a:r>
              <a:rPr lang="en-US" sz="3000" dirty="0"/>
              <a:t> </a:t>
            </a:r>
          </a:p>
          <a:p>
            <a:pPr marL="0" indent="0">
              <a:buNone/>
            </a:pPr>
            <a:r>
              <a:rPr lang="en-US" sz="3000" b="1" dirty="0"/>
              <a:t>Experience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::Image provides Blink Festival Attendees a means to contribute through an interpretive experience. Using modern web technologies, ::Image analyzes text based inputs and returns a subset of relevant images provided by the image service </a:t>
            </a:r>
            <a:r>
              <a:rPr lang="en-US" sz="3000" dirty="0" err="1"/>
              <a:t>Unsplash</a:t>
            </a:r>
            <a:r>
              <a:rPr lang="en-US" sz="3000" dirty="0"/>
              <a:t>. ::Image users then curate an image from the subset for projection. ::Image provides a means of commemorating the projection using an internet connected camera to save each projection. In this way, ::Image provides a Collaborative, Engaging, and Transformative experience. </a:t>
            </a:r>
          </a:p>
          <a:p>
            <a:pPr marL="0" indent="0">
              <a:buNone/>
            </a:pPr>
            <a:r>
              <a:rPr lang="en-US" sz="3000" dirty="0"/>
              <a:t> </a:t>
            </a:r>
          </a:p>
          <a:p>
            <a:pPr marL="0" indent="0">
              <a:buNone/>
            </a:pPr>
            <a:r>
              <a:rPr lang="en-US" sz="3000" b="1" dirty="0"/>
              <a:t>Safety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::Image will insure only Blink Festival Attendees will be able to access and project images</a:t>
            </a:r>
          </a:p>
          <a:p>
            <a:pPr marL="0" indent="0">
              <a:buNone/>
            </a:pPr>
            <a:r>
              <a:rPr lang="en-US" sz="3000" dirty="0"/>
              <a:t>::Image will provide content moderation / malicious user redirection</a:t>
            </a:r>
          </a:p>
          <a:p>
            <a:pPr marL="0" indent="0">
              <a:buNone/>
            </a:pPr>
            <a:r>
              <a:rPr lang="en-US" sz="3000" dirty="0"/>
              <a:t> </a:t>
            </a:r>
          </a:p>
          <a:p>
            <a:pPr marL="0" indent="0">
              <a:buNone/>
            </a:pPr>
            <a:r>
              <a:rPr lang="en-US" sz="3000" b="1" dirty="0"/>
              <a:t>Physical Requirements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::Image requires 2 120 VAC outlets, Internet Service, one projector and one camera.</a:t>
            </a:r>
          </a:p>
          <a:p>
            <a:pPr marL="0" indent="0">
              <a:buNone/>
            </a:pPr>
            <a:r>
              <a:rPr lang="en-US" sz="3000" dirty="0"/>
              <a:t> </a:t>
            </a:r>
          </a:p>
          <a:p>
            <a:pPr marL="0" indent="0">
              <a:buNone/>
            </a:pPr>
            <a:r>
              <a:rPr lang="en-US" sz="3000" b="1" dirty="0"/>
              <a:t>Additional Requirements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::Image will run on a Local Area Network sharing internet access, as such all ::Image services will be running on Amazon Web Services or equivalent.</a:t>
            </a:r>
          </a:p>
          <a:p>
            <a:pPr marL="0" indent="0">
              <a:buNone/>
            </a:pPr>
            <a:r>
              <a:rPr lang="en-US" sz="3000" dirty="0"/>
              <a:t> </a:t>
            </a:r>
          </a:p>
          <a:p>
            <a:pPr marL="0" indent="0">
              <a:buNone/>
            </a:pPr>
            <a:r>
              <a:rPr lang="en-US" sz="3000" b="1" dirty="0"/>
              <a:t>Fair Use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As part of the conditions of the </a:t>
            </a:r>
            <a:r>
              <a:rPr lang="en-US" sz="3000" dirty="0" err="1"/>
              <a:t>Unsplash</a:t>
            </a:r>
            <a:r>
              <a:rPr lang="en-US" sz="3000" dirty="0"/>
              <a:t> API, a credit to the photographer and </a:t>
            </a:r>
            <a:r>
              <a:rPr lang="en-US" sz="3000" dirty="0" err="1"/>
              <a:t>Unsplash</a:t>
            </a:r>
            <a:r>
              <a:rPr lang="en-US" sz="3000" dirty="0"/>
              <a:t> must be displayed. An example of this can be found at </a:t>
            </a:r>
            <a:r>
              <a:rPr lang="en-US" sz="3000" dirty="0">
                <a:hlinkClick r:id="rId5"/>
              </a:rPr>
              <a:t>https://www.mshrwb.com</a:t>
            </a:r>
            <a:endParaRPr lang="en-US" sz="3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4432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583</Words>
  <Application>Microsoft Office PowerPoint</Application>
  <PresentationFormat>On-screen Show (4:3)</PresentationFormat>
  <Paragraphs>195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Futura Std Book</vt:lpstr>
      <vt:lpstr>ITC Avant Garde Std Bk</vt:lpstr>
      <vt:lpstr>ITC Avant Garde Std Md</vt:lpstr>
      <vt:lpstr>Symbol</vt:lpstr>
      <vt:lpstr>Office Theme</vt:lpstr>
      <vt:lpstr>Microsoft Excel Worksheet</vt:lpstr>
      <vt:lpstr>PowerPoint Presentation</vt:lpstr>
      <vt:lpstr>Artist Contact Information</vt:lpstr>
      <vt:lpstr>Artist Biography</vt:lpstr>
      <vt:lpstr>Previous Work (Please duplicate this slide to include up to 5 slides with submission)</vt:lpstr>
      <vt:lpstr>Previous Work (Please duplicate this slide to include up to 5 slides with submission)</vt:lpstr>
      <vt:lpstr>Previous Work (Please duplicate this slide to include up to 5 slides with submission)</vt:lpstr>
      <vt:lpstr>Previous Work (Please duplicate this slide to include up to 5 slides with submission)</vt:lpstr>
      <vt:lpstr>Previous Work (Please duplicate this slide to include up to 5 slides with submission)</vt:lpstr>
      <vt:lpstr>BLINK Concept Proposal Description</vt:lpstr>
      <vt:lpstr>BLINK Concept Proposal Supporting Images (Please duplicate this slide to include multiple images, minimum 1 and limit 3)</vt:lpstr>
      <vt:lpstr>BLINK Concept Proposal Location  (Locations not guaranteed)</vt:lpstr>
      <vt:lpstr>BLINK Concept Proposal Budget (Double-click the Excel spreadsheet to edit or indicated if 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Tamara Harkavy</dc:creator>
  <cp:lastModifiedBy>Jason Beetz</cp:lastModifiedBy>
  <cp:revision>60</cp:revision>
  <cp:lastPrinted>2017-03-16T21:15:13Z</cp:lastPrinted>
  <dcterms:created xsi:type="dcterms:W3CDTF">2017-03-11T18:15:38Z</dcterms:created>
  <dcterms:modified xsi:type="dcterms:W3CDTF">2019-01-28T02:26:19Z</dcterms:modified>
</cp:coreProperties>
</file>